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81" r:id="rId4"/>
    <p:sldId id="364" r:id="rId5"/>
    <p:sldId id="366" r:id="rId6"/>
    <p:sldId id="367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6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66A5D-BA1D-4067-867D-25945B7A4052}" v="148" dt="2024-07-17T15:42:11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18354-1C9E-4AF6-B411-A60EF8E9BA8A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0D58B-9104-4978-A1E5-C68F7EB61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25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401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12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43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700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070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812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94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26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65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388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66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03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560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5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71F8B-A89D-2BE2-DF4B-B16386B8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6AB6F4-FB9C-EDE2-2DBD-11F9E7F0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A7041-D4E2-DE1C-8303-98CA6F15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C5991-1068-F646-2A96-4B54DC9E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FF69E3-5BB4-9E53-B6F7-27576793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8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F694B-0841-C17B-609A-02183D0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DADD4-011A-7D85-1A9A-EC1698270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4E8A5-31C1-1B1B-2423-6BFB2B05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8FDA0-ED66-1055-31C3-2E51B5CC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0DB10-641C-7DC5-6D56-D0A38D64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8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C3F1E6-E082-4545-2D5C-2AEEF2BF1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189EEF-9055-41ED-5C34-EF874811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EF4CF5-AC73-D88E-38A1-F3966D8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56EA2-8011-842A-5B13-2F5D7023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F1427-FEB9-35EC-6DD7-73733DA0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78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63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01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3136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031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6570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60922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1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822D6-E056-BE38-68E6-EE9E0386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43AF64-A527-4233-BFE6-F68B1B21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6C95BD-9D6F-56B5-0102-865FF4AD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9CD58-34A6-2E25-A49D-5E6DE8F3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1DF9A6-FADF-CB4E-6B51-96AD9B00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785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4471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4382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436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93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815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8888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7949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2511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3195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198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5482F-4AF3-DFEB-099E-BC710664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185A1-B2D1-5681-96E8-67B28419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BC11B-61D3-D699-3438-02FCD851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2A957-2E4B-BF43-7049-9116486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8A724-6E70-B5EB-4050-BB1AB810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952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471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85811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23587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1020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12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4EF1F-445A-4940-969D-1F0641D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0B86E-ED43-A34F-20F6-E30928875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85BB03-08FF-F7E8-0B12-08B839BE2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348925-6135-B446-DA0F-56C0E56E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506F48-13DD-039E-0C6C-9F22CCC1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B5EE58-8765-478C-F018-A7636239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83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D1843-5EED-9492-FE3B-704CA2B4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8771B3-EE5D-3B78-2531-5ADDED5D3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205BE-A94E-88FD-143A-1D3CD2021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B0FC0E-DC5E-04F0-FCB4-39F618A66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ED8AAF-E5FE-3AAE-ECC5-B50A0E86D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360766-7EF6-96BC-F1A7-C4000376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678D1-EDF8-BC3A-2F22-6748D073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938DFC-1F97-65D2-529F-7C770F43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52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C9459-B4D1-AE05-CE39-2EB89C5D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DE3D7B-C2E8-D439-96D2-C74F7300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D1013-1D5A-C45D-FB13-A1CE13C6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4950AE-3256-F072-6310-DF24907F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2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6B91EB-5C97-68AC-A9F9-004325B7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541869-3F65-288B-50BF-A5571405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7552CA-2919-1D79-E15E-2E69AF58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18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C7DCE-F146-CADA-5FFC-36C348F5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4FE9F-B6EB-3B41-73F6-A3CB90FC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D9E72C-C628-330C-CB32-A10DBEE2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5C8B31-C2A9-4553-5D88-7DFC4D19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EC0CCF-FB87-3947-3372-87823454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A68FE6-375B-558C-F1AD-0239C223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10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B4346-7A0B-C7CC-F323-9B034739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FF9681-B728-986C-E842-73CB5FD0C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0B9D7F-6DCF-981A-5BB1-8F905ACD7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53C2E-E70D-F168-81AE-E6028C84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2C9FD9-0811-E28E-04AE-DF99E68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82E0AD-EBE8-C8EF-6D77-AD9767C1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4612EE-B2D3-0E20-5B2E-297E8756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056C6-68D3-9363-15C2-2DF307B4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FD4AD-329E-3452-F78C-16DC81B5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98C1-510B-4D18-B46F-F5C1BA90FBF4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6CA370-827D-666B-D0DD-7F61C40C3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E4EE1-E13E-F57B-B3FB-0BF36A804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5E814-1476-4FC3-B8C8-AD4414812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5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51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45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439297" cy="3178689"/>
          </a:xfrm>
        </p:spPr>
        <p:txBody>
          <a:bodyPr rtlCol="0">
            <a:normAutofit/>
          </a:bodyPr>
          <a:lstStyle/>
          <a:p>
            <a:pPr algn="l" rtl="0"/>
            <a:r>
              <a:rPr lang="fr-FR" sz="4800" dirty="0">
                <a:solidFill>
                  <a:srgbClr val="FFFFFF"/>
                </a:solidFill>
              </a:rPr>
              <a:t>Limites actuelles des calculateurs quantiques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>
                <a:solidFill>
                  <a:srgbClr val="FFFFFF"/>
                </a:solidFill>
              </a:rPr>
              <a:t>Timothé Presles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Taux d’erreur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2" y="2118156"/>
            <a:ext cx="6530383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Correction d’erreur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Approche classique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Méthode générale : </a:t>
            </a:r>
            <a:r>
              <a:rPr lang="fr-FR" sz="1600" dirty="0"/>
              <a:t>Répéter l’envoi de l’information </a:t>
            </a:r>
            <a:r>
              <a:rPr lang="fr-FR" sz="1600" i="1" dirty="0"/>
              <a:t>(séquence de bits identiques) </a:t>
            </a:r>
            <a:r>
              <a:rPr lang="fr-FR" sz="1600" dirty="0"/>
              <a:t>et en déduire l’information transmise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Nécessite de mesurer </a:t>
            </a:r>
            <a:r>
              <a:rPr lang="fr-FR" sz="1600" dirty="0"/>
              <a:t>l’état des bits envoyés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Approche quantique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Circuits quantiques auxiliaires </a:t>
            </a:r>
            <a:r>
              <a:rPr lang="fr-FR" sz="1600" dirty="0"/>
              <a:t>permettant de comparer les états et de les corriger pendant le calcul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Alternative : Mitigation d’erreur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Soustraire au résultat une </a:t>
            </a:r>
            <a:r>
              <a:rPr lang="fr-FR" sz="1600" b="1" dirty="0"/>
              <a:t>distribution de probabilité </a:t>
            </a:r>
            <a:r>
              <a:rPr lang="fr-FR" sz="1600" dirty="0"/>
              <a:t>correspondant aux erreur </a:t>
            </a:r>
            <a:r>
              <a:rPr lang="fr-FR" sz="1600" i="1" dirty="0"/>
              <a:t>(bruit) </a:t>
            </a:r>
            <a:r>
              <a:rPr lang="fr-FR" sz="1600" dirty="0"/>
              <a:t>du hardware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Méthode non-générale</a:t>
            </a:r>
            <a:endParaRPr lang="fr-FR" sz="16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 descr="figure1146">
            <a:extLst>
              <a:ext uri="{FF2B5EF4-FFF2-40B4-BE49-F238E27FC236}">
                <a16:creationId xmlns:a16="http://schemas.microsoft.com/office/drawing/2014/main" id="{25F8F749-F716-0C6C-818D-16EA4091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83" y="1708059"/>
            <a:ext cx="2416188" cy="138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0BAF59-55D7-E331-95DA-02CFB4167A5D}"/>
              </a:ext>
            </a:extLst>
          </p:cNvPr>
          <p:cNvSpPr txBox="1"/>
          <p:nvPr/>
        </p:nvSpPr>
        <p:spPr>
          <a:xfrm>
            <a:off x="7549345" y="2536953"/>
            <a:ext cx="84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Mesure !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F10D738-3AEA-FC2B-7895-FE7E4F5CFB41}"/>
              </a:ext>
            </a:extLst>
          </p:cNvPr>
          <p:cNvCxnSpPr>
            <a:cxnSpLocks/>
          </p:cNvCxnSpPr>
          <p:nvPr/>
        </p:nvCxnSpPr>
        <p:spPr>
          <a:xfrm>
            <a:off x="7686956" y="2426090"/>
            <a:ext cx="57344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DDF196E-8C93-7FBC-EAD9-D2876D83A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763" y="2941096"/>
            <a:ext cx="2483545" cy="34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Taux d’erreur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2" y="2118156"/>
            <a:ext cx="6530383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Notion de qubit logique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Circuit de correction d’erreur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Un qubit logique </a:t>
            </a:r>
            <a:r>
              <a:rPr lang="fr-FR" sz="1600" dirty="0"/>
              <a:t>est composé de plusieurs </a:t>
            </a:r>
            <a:r>
              <a:rPr lang="fr-FR" sz="1600" b="1" dirty="0"/>
              <a:t>qubits physiques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Deux types de qubits composant un qubit logique :</a:t>
            </a:r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400" b="1" dirty="0"/>
              <a:t>Qubits d’état : </a:t>
            </a:r>
            <a:r>
              <a:rPr lang="fr-FR" sz="1400" dirty="0"/>
              <a:t>Encode l’état du qubit logique</a:t>
            </a:r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400" b="1" dirty="0"/>
              <a:t>Qubits auxiliaires : </a:t>
            </a:r>
            <a:r>
              <a:rPr lang="fr-FR" sz="1400" dirty="0"/>
              <a:t>Stabilisent le qubit logique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stabilisation est permise par des algorithmes de </a:t>
            </a:r>
            <a:r>
              <a:rPr lang="fr-FR" sz="2000" b="1" dirty="0"/>
              <a:t>correction d’erreur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Les qubits auxiliaires mesurent </a:t>
            </a:r>
            <a:r>
              <a:rPr lang="fr-FR" sz="1600" b="1" dirty="0"/>
              <a:t>si une erreur est survenue, </a:t>
            </a:r>
            <a:r>
              <a:rPr lang="fr-FR" sz="1600" dirty="0"/>
              <a:t>et réalisent (si besoin) des opérations afin de rétablir l’état du qubit physique concerné.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Les qubits d’état encodant l’état du qubit logique servent de </a:t>
            </a:r>
            <a:r>
              <a:rPr lang="fr-FR" sz="1600" b="1" dirty="0"/>
              <a:t>« sauvegarde » </a:t>
            </a:r>
            <a:r>
              <a:rPr lang="fr-FR" sz="1600" dirty="0"/>
              <a:t>aux qubits auxiliaires.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" name="Picture 2" descr="Virtual Logical Qubits: A Compact Architecture for Fault-Tolerant Quantum  Computing | Semantic Scholar">
            <a:extLst>
              <a:ext uri="{FF2B5EF4-FFF2-40B4-BE49-F238E27FC236}">
                <a16:creationId xmlns:a16="http://schemas.microsoft.com/office/drawing/2014/main" id="{3C98AEFC-0906-C0F9-9331-05E01C2AB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2" y="2220744"/>
            <a:ext cx="4273230" cy="381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Taux d’erreur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7315387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Codes de stabilisation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Circuits quantiques permettant de </a:t>
                </a:r>
                <a:r>
                  <a:rPr lang="fr-FR" sz="2000" b="1" dirty="0"/>
                  <a:t>créer des qubits logiques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Dépendent de </a:t>
                </a:r>
                <a:r>
                  <a:rPr lang="fr-FR" sz="2000" b="1" dirty="0"/>
                  <a:t>3 paramètres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Nombre de qubits d’état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fr-FR" sz="1600" dirty="0"/>
                  <a:t> : Nombre de qubits d’état utilisés pour encoder l’état du qubit logique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Nombre de qubits physiques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fr-FR" sz="1600" b="1" dirty="0"/>
                  <a:t> :</a:t>
                </a:r>
                <a:r>
                  <a:rPr lang="fr-FR" sz="1600" dirty="0"/>
                  <a:t> Nombre de qubits physiques utilisés pour encoder le qubit logique. On a donc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dirty="0"/>
                  <a:t> qubits auxiliaires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Distance de code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fr-FR" sz="1600" b="1" dirty="0"/>
                  <a:t> : </a:t>
                </a:r>
                <a:r>
                  <a:rPr lang="fr-FR" sz="1600" dirty="0"/>
                  <a:t>Nombre minimal d’erreur simultanées pouvant transformer un état « valide » en un autre état « valide »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Objectif :</a:t>
                </a:r>
                <a:r>
                  <a:rPr lang="fr-FR" sz="2000" dirty="0"/>
                  <a:t> Trouver des codes pour lesquels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sont les plus petits possibles,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sz="2000" dirty="0"/>
                  <a:t> le plus grand possible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7315387" cy="4015225"/>
              </a:xfrm>
              <a:blipFill>
                <a:blip r:embed="rId3"/>
                <a:stretch>
                  <a:fillRect l="-1167" r="-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146" name="Picture 2" descr="Circuit Diagram of the Shor Code">
            <a:extLst>
              <a:ext uri="{FF2B5EF4-FFF2-40B4-BE49-F238E27FC236}">
                <a16:creationId xmlns:a16="http://schemas.microsoft.com/office/drawing/2014/main" id="{531AAE04-46D8-D84D-D7D0-7B35EF99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56" y="3183377"/>
            <a:ext cx="3751977" cy="188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08D9382-DC77-46FE-51E9-B25F99B4931F}"/>
                  </a:ext>
                </a:extLst>
              </p:cNvPr>
              <p:cNvSpPr txBox="1"/>
              <p:nvPr/>
            </p:nvSpPr>
            <p:spPr>
              <a:xfrm>
                <a:off x="8434898" y="5114830"/>
                <a:ext cx="313989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Circuit quantique implémentant le code de Shor </a:t>
                </a:r>
                <a14:m>
                  <m:oMath xmlns:m="http://schemas.openxmlformats.org/officeDocument/2006/math">
                    <m:r>
                      <a:rPr kumimoji="0" lang="fr-FR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[9,1,3]</m:t>
                    </m:r>
                  </m:oMath>
                </a14:m>
                <a:r>
                  <a:rPr kumimoji="0" lang="fr-FR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Ici, E correspond à un opérateur ajoutant simulant l’ajout d’erreur au système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08D9382-DC77-46FE-51E9-B25F99B49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98" y="5114830"/>
                <a:ext cx="3139891" cy="553998"/>
              </a:xfrm>
              <a:prstGeom prst="rect">
                <a:avLst/>
              </a:prstGeom>
              <a:blipFill>
                <a:blip r:embed="rId5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Nombre de qubits et connectivité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1" y="2118156"/>
            <a:ext cx="6504505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Nombre de qubits des machines actuelles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dirty="0"/>
              <a:t>Nombre de qubits physiques vs. logiques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Entre 30 et 1000 qubits physiques / qubit logique </a:t>
            </a:r>
            <a:r>
              <a:rPr lang="fr-FR" sz="1600" dirty="0"/>
              <a:t>aujourd’hui</a:t>
            </a:r>
            <a:endParaRPr lang="fr-F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Nombre de qubits annoncé = nombre de qubits physiques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Noisy Intermediate Scale Quantum </a:t>
            </a:r>
            <a:r>
              <a:rPr lang="fr-FR" sz="2000" i="1" dirty="0"/>
              <a:t>(NISQ) </a:t>
            </a:r>
            <a:r>
              <a:rPr lang="fr-FR" sz="2000" dirty="0"/>
              <a:t>computing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Notion introduite par Preskill </a:t>
            </a:r>
            <a:r>
              <a:rPr lang="fr-FR" sz="1600" i="1" dirty="0"/>
              <a:t>(2018)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Ordinateur quantiques actuels, bruités avec peu de qubits</a:t>
            </a:r>
            <a:endParaRPr lang="fr-FR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 err="1"/>
              <a:t>Fault</a:t>
            </a:r>
            <a:r>
              <a:rPr lang="fr-FR" sz="2000" b="1" dirty="0"/>
              <a:t> </a:t>
            </a:r>
            <a:r>
              <a:rPr lang="fr-FR" sz="2000" b="1" dirty="0" err="1"/>
              <a:t>Tolerant</a:t>
            </a:r>
            <a:r>
              <a:rPr lang="fr-FR" sz="2000" b="1" dirty="0"/>
              <a:t> Quantum Computing </a:t>
            </a:r>
            <a:r>
              <a:rPr lang="fr-FR" sz="2000" i="1" dirty="0"/>
              <a:t>(FTQC)</a:t>
            </a:r>
            <a:endParaRPr lang="fr-F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Ordinateur quantiques futurs, disposant de </a:t>
            </a:r>
            <a:r>
              <a:rPr lang="fr-FR" sz="1600" b="1" dirty="0"/>
              <a:t>beaucoup de qubits résilients à l’erreur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Il est communément admis que l’ère FTQC commencera lorsqu’il existera une </a:t>
            </a:r>
            <a:r>
              <a:rPr lang="fr-FR" sz="1600" b="1" dirty="0"/>
              <a:t>démonstration expérimentale d’avantage quantique</a:t>
            </a:r>
            <a:endParaRPr lang="fr-FR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3B8BED-FB7D-D52F-D517-14DB9191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499" y="1977116"/>
            <a:ext cx="5216737" cy="44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Nombre de qubits et connectivité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1" y="2118156"/>
            <a:ext cx="6504505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Limites liées à la connectivité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Limites physiques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Il existe une limite à la </a:t>
            </a:r>
            <a:r>
              <a:rPr lang="fr-FR" sz="1600" b="1" dirty="0"/>
              <a:t>compacité des systèmes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Probabilité d’erreur et de décohérence </a:t>
            </a:r>
            <a:r>
              <a:rPr lang="fr-FR" sz="1600" b="1" dirty="0"/>
              <a:t>proportionnelle à la taille du processeur quantique</a:t>
            </a:r>
            <a:endParaRPr lang="fr-FR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Limites de connectivité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Dans un calculateur quantique, les qubits ne </a:t>
            </a:r>
            <a:r>
              <a:rPr lang="fr-FR" sz="1600" b="1" dirty="0"/>
              <a:t>sont pas tous connectés les uns aux autres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Nécessité de </a:t>
            </a:r>
            <a:r>
              <a:rPr lang="fr-FR" sz="1600" b="1" dirty="0"/>
              <a:t>permuter les états </a:t>
            </a:r>
            <a:r>
              <a:rPr lang="fr-FR" sz="1600" dirty="0"/>
              <a:t>entre les qubits pour réaliser certaines opérations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Entraine des opérations supplémentaires </a:t>
            </a:r>
            <a:r>
              <a:rPr lang="fr-FR" sz="1600" i="1" dirty="0"/>
              <a:t>(notamment des SWAP), </a:t>
            </a:r>
            <a:r>
              <a:rPr lang="fr-FR" sz="1600" dirty="0"/>
              <a:t>ce qui rajoute de l’erreur potentielle</a:t>
            </a: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55AC3D-2857-015A-D34E-077D133C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93" y="3492190"/>
            <a:ext cx="5113652" cy="15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Nombre de qubits et connectivité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6504505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Notion de volume quantique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Difficulté de comparer les hardwares entre eux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Métrique synthétisant les notions précédentes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Obtenue en multipliant le nombre de qubits logiques avec le nombre d’opérations « faisables » </a:t>
                </a:r>
                <a:r>
                  <a:rPr lang="fr-FR" sz="1600" i="1" dirty="0"/>
                  <a:t>(en termes de temps de cohérence et d’erreur liée aux opérations)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Ordinateurs NISQ : </a:t>
                </a:r>
                <a:r>
                  <a:rPr lang="fr-FR" sz="1600" dirty="0"/>
                  <a:t>Volume quantique de l’ordre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Avantage quantique potentiel : </a:t>
                </a:r>
                <a:r>
                  <a:rPr lang="fr-FR" sz="1600" dirty="0"/>
                  <a:t>Volume quantique de l’ordre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fr-FR" sz="1600" b="1" dirty="0"/>
                  <a:t> </a:t>
                </a:r>
                <a:r>
                  <a:rPr lang="fr-FR" sz="1600" dirty="0"/>
                  <a:t>jusqu’à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fr-FR" sz="1600" b="1" dirty="0"/>
                  <a:t> </a:t>
                </a:r>
                <a:r>
                  <a:rPr lang="fr-FR" sz="1600" i="1" dirty="0"/>
                  <a:t>(pour certains problèmes de référence)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i="1" dirty="0">
                    <a:solidFill>
                      <a:schemeClr val="accent6"/>
                    </a:solidFill>
                  </a:rPr>
                  <a:t>Il reste encore pas mal de boulot !!!</a:t>
                </a:r>
                <a:endParaRPr lang="fr-FR" sz="16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6504505" cy="4015225"/>
              </a:xfrm>
              <a:blipFill>
                <a:blip r:embed="rId3"/>
                <a:stretch>
                  <a:fillRect l="-13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050" name="Picture 2" descr="PDF] NISQ+: Boosting quantum computing power by approximating quantum error  correction | Semantic Scholar">
            <a:extLst>
              <a:ext uri="{FF2B5EF4-FFF2-40B4-BE49-F238E27FC236}">
                <a16:creationId xmlns:a16="http://schemas.microsoft.com/office/drawing/2014/main" id="{593FB489-C143-CD0B-5C4D-73137AA65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77" y="2640986"/>
            <a:ext cx="4591182" cy="31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2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Temps de cohérence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3" y="2118156"/>
            <a:ext cx="6746042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Temps de calcul nécessaire en recuit quantique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Rappels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Le système </a:t>
            </a:r>
            <a:r>
              <a:rPr lang="fr-FR" sz="1600" b="1" dirty="0"/>
              <a:t>converge</a:t>
            </a:r>
            <a:r>
              <a:rPr lang="fr-FR" sz="1600" dirty="0"/>
              <a:t> d’un état initial vers un état final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Si le processus est </a:t>
            </a:r>
            <a:r>
              <a:rPr lang="fr-FR" sz="1600" b="1" dirty="0"/>
              <a:t>suffisamment lent</a:t>
            </a:r>
            <a:r>
              <a:rPr lang="fr-FR" sz="1600" dirty="0"/>
              <a:t>, le système reste à son niveau d’énergie minimal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Plus la convergence est lente, plus on a de chances de mesurer un état d’énergie minimal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Limites de temps de cohérence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Un compromis doit être trouvé entre le temps de cohérence et le temps de convergence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Un temps de convergence trop court implique de </a:t>
            </a:r>
            <a:r>
              <a:rPr lang="fr-FR" sz="1600" b="1" dirty="0"/>
              <a:t>faibles chances de respecter le théorème adiabatique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Un temps de convergence trop long implique un </a:t>
            </a:r>
            <a:r>
              <a:rPr lang="fr-FR" sz="1600" b="1" dirty="0"/>
              <a:t>fort risque de décohérence avant la fin du calcul  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fr-FR" sz="16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EAE157-453A-73D6-E788-7B106522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915" y="2858468"/>
            <a:ext cx="4003088" cy="29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34" y="2195792"/>
            <a:ext cx="5835666" cy="36601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Temps de cohérence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Taux d’erreur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Sources d’erreur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Correction d’erreur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Nombre de qubits et connectivité</a:t>
            </a:r>
          </a:p>
        </p:txBody>
      </p:sp>
      <p:pic>
        <p:nvPicPr>
          <p:cNvPr id="1026" name="Picture 2" descr="Schematic illustration of quantum error mitigation formulas. a Ideal... |  Download Scientific Diagram">
            <a:extLst>
              <a:ext uri="{FF2B5EF4-FFF2-40B4-BE49-F238E27FC236}">
                <a16:creationId xmlns:a16="http://schemas.microsoft.com/office/drawing/2014/main" id="{636E3A33-D4BC-968C-3E41-BF9E834C9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4" y="2408047"/>
            <a:ext cx="5095874" cy="339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Temps de cohérence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2" y="2118156"/>
            <a:ext cx="8527305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Notion de temps de cohérence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Définition : </a:t>
            </a:r>
            <a:r>
              <a:rPr lang="fr-FR" sz="2000" dirty="0"/>
              <a:t>Temps durant lequel les propriétés de la physique quantique s’appliquent à un système</a:t>
            </a:r>
            <a:endParaRPr lang="fr-FR" sz="2000" b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En théorie</a:t>
            </a:r>
            <a:r>
              <a:rPr lang="fr-FR" sz="1600" dirty="0"/>
              <a:t>, tout système est soumis en tout temps aux propriétés </a:t>
            </a:r>
            <a:br>
              <a:rPr lang="fr-FR" sz="1600" dirty="0"/>
            </a:br>
            <a:r>
              <a:rPr lang="fr-FR" sz="1600" dirty="0"/>
              <a:t>de la physique quantique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Cependant, </a:t>
            </a:r>
            <a:r>
              <a:rPr lang="fr-FR" sz="1600" b="1" dirty="0"/>
              <a:t>selon l’interprétation de Copenhague</a:t>
            </a:r>
            <a:r>
              <a:rPr lang="fr-FR" sz="1600" dirty="0"/>
              <a:t>, ces propriétés ne se manifestent que si le système est </a:t>
            </a:r>
            <a:r>
              <a:rPr lang="fr-FR" sz="1600" b="1" dirty="0"/>
              <a:t>suffisamment isolé </a:t>
            </a:r>
            <a:r>
              <a:rPr lang="fr-FR" sz="1600" dirty="0"/>
              <a:t>d’interactions déterministes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dirty="0"/>
              <a:t>Nécessité d’un </a:t>
            </a:r>
            <a:r>
              <a:rPr lang="fr-FR" sz="2000" b="1" dirty="0"/>
              <a:t>temps de cohérence suffisant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Chaque opération nécessite un temps donné</a:t>
            </a:r>
            <a:endParaRPr lang="fr-F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La cohérence doit être maintenue jusqu’à ce que </a:t>
            </a:r>
            <a:r>
              <a:rPr lang="fr-FR" sz="1600" b="1" dirty="0"/>
              <a:t>toutes les opérations soient réalisées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En pratique, </a:t>
            </a:r>
            <a:r>
              <a:rPr lang="fr-FR" sz="1600" dirty="0"/>
              <a:t>il n’est pas possible de savoir si le système a perdu sa cohérence au cours du calcul </a:t>
            </a:r>
            <a:r>
              <a:rPr lang="fr-FR" sz="1600" i="1" dirty="0"/>
              <a:t>(possible en théorie, mais complexe à mettre en œuvre sur un calculateur)</a:t>
            </a:r>
            <a:endParaRPr lang="fr-FR" sz="16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074" name="Picture 2" descr="Coherence and relaxation time fluctuations in superconducting qubits a,...  | Download Scientific Diagram">
            <a:extLst>
              <a:ext uri="{FF2B5EF4-FFF2-40B4-BE49-F238E27FC236}">
                <a16:creationId xmlns:a16="http://schemas.microsoft.com/office/drawing/2014/main" id="{A76A3BB9-A2C6-CCFB-641F-4B193791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69" y="2955704"/>
            <a:ext cx="2782299" cy="27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Temps de cohérence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3" y="2118156"/>
            <a:ext cx="7651816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Temps de calcul nécessaire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Ressource de calcul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Le temps de cohérence est une </a:t>
            </a:r>
            <a:r>
              <a:rPr lang="fr-FR" sz="1600" b="1" dirty="0"/>
              <a:t>ressource fondamentale quantifiant le nombre d’opérations </a:t>
            </a:r>
            <a:r>
              <a:rPr lang="fr-FR" sz="1600" dirty="0"/>
              <a:t>qui peuvent être réalisées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Le temps d’exécution d’un opérateur </a:t>
            </a:r>
            <a:r>
              <a:rPr lang="fr-FR" sz="1600" b="1" dirty="0"/>
              <a:t>dépend de la technologie </a:t>
            </a:r>
            <a:r>
              <a:rPr lang="fr-FR" sz="1600" i="1" dirty="0"/>
              <a:t>(durée variant de la nanoseconde à la milliseconde)</a:t>
            </a:r>
            <a:endParaRPr lang="fr-FR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Profondeur de circuit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Métrique permettant d’évaluer le </a:t>
            </a:r>
            <a:r>
              <a:rPr lang="fr-FR" sz="1600" b="1" dirty="0"/>
              <a:t>temps nécessaire pour réaliser un calcul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Dans la majorité des algorithmes, plusieurs portes peuvent être </a:t>
            </a:r>
            <a:r>
              <a:rPr lang="fr-FR" sz="1600" b="1" dirty="0"/>
              <a:t>appliquées simultanément</a:t>
            </a:r>
            <a:r>
              <a:rPr lang="fr-FR" sz="1600" dirty="0"/>
              <a:t> à différents qubits à chaque étape du calcul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En retenant</a:t>
            </a:r>
            <a:r>
              <a:rPr lang="fr-FR" sz="1600" dirty="0"/>
              <a:t>, pour chaque étape, </a:t>
            </a:r>
            <a:r>
              <a:rPr lang="fr-FR" sz="1600" b="1" dirty="0"/>
              <a:t>l’opération nécessitant le plus de temps</a:t>
            </a:r>
            <a:r>
              <a:rPr lang="fr-FR" sz="1600" dirty="0"/>
              <a:t>, on obtient le </a:t>
            </a:r>
            <a:r>
              <a:rPr lang="fr-FR" sz="1600" b="1" dirty="0"/>
              <a:t>temps de cohérence nécessaire </a:t>
            </a:r>
            <a:r>
              <a:rPr lang="fr-FR" sz="1600" dirty="0"/>
              <a:t>pour exécuter l’algorithme.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fr-FR" sz="16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26" name="Picture 2" descr="quantum gate - How to calculate circuit depth properly? - Quantum Computing  Stack Exchange">
            <a:extLst>
              <a:ext uri="{FF2B5EF4-FFF2-40B4-BE49-F238E27FC236}">
                <a16:creationId xmlns:a16="http://schemas.microsoft.com/office/drawing/2014/main" id="{77689F00-1351-80D3-7D7E-A3146E0C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049" y="3381056"/>
            <a:ext cx="4025839" cy="16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Temps de cohérence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711698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Quelques métriques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Temps de cohérence maximal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Experiences démontrant des temps de cohérence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&gt;100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Conditions expérimentales </a:t>
                </a:r>
                <a:r>
                  <a:rPr lang="fr-FR" sz="1600" b="1" dirty="0"/>
                  <a:t>favorisant un temps de cohérence long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Limites liées à l’environnement de calcul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Nécessité d’interagir avec le système </a:t>
                </a:r>
                <a:r>
                  <a:rPr lang="fr-FR" sz="1600" i="1" dirty="0"/>
                  <a:t>(interactions non déterministes)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Ramènent les temps de cohérence à des </a:t>
                </a:r>
                <a:r>
                  <a:rPr lang="fr-FR" sz="1600" b="1" dirty="0"/>
                  <a:t>durées bien inférieures à la seconde </a:t>
                </a:r>
                <a:r>
                  <a:rPr lang="fr-FR" sz="1600" i="1" dirty="0"/>
                  <a:t>(dépend également de la technologie)</a:t>
                </a:r>
                <a:endParaRPr lang="fr-FR" sz="1600" b="1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7116980" cy="4015225"/>
              </a:xfrm>
              <a:blipFill>
                <a:blip r:embed="rId3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19CABD-0A02-0B9F-F3F5-75E1E6FD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720" y="2995916"/>
            <a:ext cx="4464279" cy="24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Temps de cohérence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2" y="2118156"/>
            <a:ext cx="7306760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Facteurs limitant le temps de cohérence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Facteurs extérieurs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Champs électromagnétiques </a:t>
            </a:r>
            <a:r>
              <a:rPr lang="fr-FR" sz="1600" i="1" dirty="0"/>
              <a:t>(appareils environnants, terrestre…)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Gravité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Rayons cosmiques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Agitation thermique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…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Facteurs internes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Pour les qubits fabriqués </a:t>
            </a:r>
            <a:r>
              <a:rPr lang="fr-FR" sz="1600" i="1" dirty="0"/>
              <a:t>(supraconducteurs, quantum dots…), </a:t>
            </a:r>
            <a:r>
              <a:rPr lang="fr-FR" sz="1600" dirty="0"/>
              <a:t>des défauts de fabrication inévitables peuvent limiter le temps de cohérence</a:t>
            </a:r>
            <a:endParaRPr lang="fr-FR" sz="16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050" name="Picture 2" descr="What is a quantum computer? | New Scientist">
            <a:extLst>
              <a:ext uri="{FF2B5EF4-FFF2-40B4-BE49-F238E27FC236}">
                <a16:creationId xmlns:a16="http://schemas.microsoft.com/office/drawing/2014/main" id="{DE84FBCA-3606-3D22-9B2A-4FE09CDD8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56" y="2867483"/>
            <a:ext cx="3652036" cy="24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68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Taux d’erreur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730676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Principaux types d’erreur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Erreur de bit </a:t>
                </a:r>
                <a:r>
                  <a:rPr lang="fr-FR" sz="2000" i="1" dirty="0"/>
                  <a:t>(bit flip)</a:t>
                </a:r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Erreur entrainant </a:t>
                </a:r>
                <a:r>
                  <a:rPr lang="fr-FR" sz="1600" b="1" dirty="0"/>
                  <a:t>l’inversion de l’état du qubit </a:t>
                </a:r>
                <a:r>
                  <a:rPr lang="fr-FR" sz="1600" dirty="0"/>
                  <a:t>lors du calcul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Analogue à l’application spontanée d’une porte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dans le circuit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Erreur de phase </a:t>
                </a:r>
                <a:r>
                  <a:rPr lang="fr-FR" sz="2000" i="1" dirty="0"/>
                  <a:t>(phase flip)</a:t>
                </a:r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Erreur entrainant la </a:t>
                </a:r>
                <a:r>
                  <a:rPr lang="fr-FR" sz="1600" b="1" dirty="0"/>
                  <a:t>modification de la phase </a:t>
                </a:r>
                <a:r>
                  <a:rPr lang="fr-FR" sz="1600" dirty="0"/>
                  <a:t>du qubit lors du calcul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Analogue à l’application spontanée d’une porte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dans le circuit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Occurrence des erreurs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Peuvent arriver à tout moment du calcul</a:t>
                </a:r>
                <a:r>
                  <a:rPr lang="fr-FR" sz="1600" dirty="0"/>
                  <a:t>, de l’initialisation des qubits à leur mesure, en passant par les opérations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7306760" cy="4015225"/>
              </a:xfrm>
              <a:blipFill>
                <a:blip r:embed="rId3"/>
                <a:stretch>
                  <a:fillRect l="-11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074" name="Picture 2" descr="Coherent Error in Quantum Computing | by Aanshsavla | Medium">
            <a:extLst>
              <a:ext uri="{FF2B5EF4-FFF2-40B4-BE49-F238E27FC236}">
                <a16:creationId xmlns:a16="http://schemas.microsoft.com/office/drawing/2014/main" id="{C1D690C8-13C4-9F6A-4949-1712E29EF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10" y="2073379"/>
            <a:ext cx="4781909" cy="132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Nombre de qubits </a:t>
            </a:r>
            <a:r>
              <a:rPr lang="fr-F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 connectivité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1" y="2118156"/>
            <a:ext cx="6823681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Causes d’erreur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Interactions non déterministes </a:t>
            </a:r>
            <a:r>
              <a:rPr lang="fr-FR" sz="2000" dirty="0"/>
              <a:t>avec l’extérieur</a:t>
            </a:r>
            <a:endParaRPr lang="fr-FR" sz="2000" b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Causes </a:t>
            </a:r>
            <a:r>
              <a:rPr lang="fr-FR" sz="1600" b="1" dirty="0"/>
              <a:t>analogues aux interactions limitant le temps de cohérence</a:t>
            </a:r>
            <a:r>
              <a:rPr lang="fr-FR" sz="1600" dirty="0"/>
              <a:t>, mais n’entrainant pas la décohérence du système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Imprécisions dans la transmission d’information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Opérations réalisées avec des lasers, champ électromagnétiques…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Limites de précision</a:t>
            </a:r>
            <a:r>
              <a:rPr lang="fr-FR" sz="1600" dirty="0"/>
              <a:t> entrainant une erreur dans le contrôle des qubits </a:t>
            </a:r>
            <a:r>
              <a:rPr lang="fr-FR" sz="1600" i="1" dirty="0"/>
              <a:t>(portes quantiques, stabilisation…)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Causes analogues en annealing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Informations transmises par des champs magnétiques externes ou jonctions de Josephson, </a:t>
            </a:r>
            <a:r>
              <a:rPr lang="fr-FR" sz="1600" b="1" dirty="0"/>
              <a:t>soumis aux mêmes imprécisions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050" name="Picture 2" descr="Researchers build new device that is a foundation for quantum computing">
            <a:extLst>
              <a:ext uri="{FF2B5EF4-FFF2-40B4-BE49-F238E27FC236}">
                <a16:creationId xmlns:a16="http://schemas.microsoft.com/office/drawing/2014/main" id="{9EE2AA79-5CF4-A938-7F91-6FB1321D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81" y="3152568"/>
            <a:ext cx="4458724" cy="212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Taux d’erreur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7191969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Notion de fidélité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Définition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Métrique </a:t>
                </a:r>
                <a:r>
                  <a:rPr lang="fr-FR" sz="1600" dirty="0"/>
                  <a:t>quantifiant la probabilité qu’une opération se passe correctement dans un circuit quantique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Associé à la mesure ou aux opérateurs. </a:t>
                </a:r>
                <a:r>
                  <a:rPr lang="fr-FR" sz="1600" dirty="0"/>
                  <a:t>La fidélité des portes à deux qubits est souvent prise comme référence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 l’heure actuelle, la fidélité des portes quantiques à deux qubits varie </a:t>
                </a:r>
                <a:r>
                  <a:rPr lang="fr-FR" sz="1600" b="1" dirty="0"/>
                  <a:t>entre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fr-FR" sz="1600" b="1" dirty="0"/>
                  <a:t> et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considère qu’une </a:t>
                </a:r>
                <a:r>
                  <a:rPr lang="fr-FR" sz="1600" b="1" dirty="0"/>
                  <a:t>fidélité de l’ordre de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𝟗𝟗𝟗𝟗𝟗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fr-FR" sz="1600" b="1" dirty="0"/>
                  <a:t> </a:t>
                </a:r>
                <a:r>
                  <a:rPr lang="fr-FR" sz="1600" dirty="0"/>
                  <a:t>permettrai d’obtenir un réel avantage quantique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Estimation quantitative du nombre d’opérations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Analogue à la profondeur de circuit </a:t>
                </a:r>
                <a:r>
                  <a:rPr lang="fr-FR" sz="1600" dirty="0"/>
                  <a:t>pour le temps de cohérence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 partir d’un certain nombre d’opérations, </a:t>
                </a:r>
                <a:r>
                  <a:rPr lang="fr-FR" sz="1600" b="1" dirty="0"/>
                  <a:t>l’erreur devient prédominante</a:t>
                </a:r>
                <a:r>
                  <a:rPr lang="fr-FR" sz="1600" dirty="0"/>
                  <a:t> et il n’est plus possible de discerner les solutions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7191969" cy="4015225"/>
              </a:xfrm>
              <a:blipFill>
                <a:blip r:embed="rId3"/>
                <a:stretch>
                  <a:fillRect l="-1186" t="-4097" b="-5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122" name="Picture 2" descr="Quantum error mitigation via quantum-noise-effect circuit groups |  Scientific Reports">
            <a:extLst>
              <a:ext uri="{FF2B5EF4-FFF2-40B4-BE49-F238E27FC236}">
                <a16:creationId xmlns:a16="http://schemas.microsoft.com/office/drawing/2014/main" id="{B2BE857A-7009-94A9-3E1F-51E97250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59" y="1848276"/>
            <a:ext cx="5052607" cy="137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 article on the quantum race in the NISQ era-International  Cutting-edge-tech Vision">
            <a:extLst>
              <a:ext uri="{FF2B5EF4-FFF2-40B4-BE49-F238E27FC236}">
                <a16:creationId xmlns:a16="http://schemas.microsoft.com/office/drawing/2014/main" id="{7DD58F19-D8AD-8F11-3F5B-E739D6E8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50" y="4437927"/>
            <a:ext cx="4695833" cy="1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3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1362</Words>
  <Application>Microsoft Office PowerPoint</Application>
  <PresentationFormat>Grand écran</PresentationFormat>
  <Paragraphs>175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Calibri Light</vt:lpstr>
      <vt:lpstr>Cambria Math</vt:lpstr>
      <vt:lpstr>Segoe UI</vt:lpstr>
      <vt:lpstr>Wingdings</vt:lpstr>
      <vt:lpstr>Thème Office</vt:lpstr>
      <vt:lpstr>1_Thème Office</vt:lpstr>
      <vt:lpstr>2_Thème Office</vt:lpstr>
      <vt:lpstr>Limites actuelles des calculateurs quantiques</vt:lpstr>
      <vt:lpstr>Sommaire</vt:lpstr>
      <vt:lpstr>Temps de cohérence</vt:lpstr>
      <vt:lpstr>Temps de cohérence</vt:lpstr>
      <vt:lpstr>Temps de cohérence</vt:lpstr>
      <vt:lpstr>Temps de cohérence</vt:lpstr>
      <vt:lpstr>Taux d’erreur</vt:lpstr>
      <vt:lpstr>Nombre de qubits et connectivité</vt:lpstr>
      <vt:lpstr>Taux d’erreur</vt:lpstr>
      <vt:lpstr>Taux d’erreur</vt:lpstr>
      <vt:lpstr>Taux d’erreur</vt:lpstr>
      <vt:lpstr>Taux d’erreur</vt:lpstr>
      <vt:lpstr>Nombre de qubits et connectivité</vt:lpstr>
      <vt:lpstr>Nombre de qubits et connectivité</vt:lpstr>
      <vt:lpstr>Nombre de qubits et connectivité</vt:lpstr>
      <vt:lpstr>Temps de cohérence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Timothé Presles</dc:creator>
  <cp:lastModifiedBy>Timothé Presles</cp:lastModifiedBy>
  <cp:revision>3</cp:revision>
  <dcterms:created xsi:type="dcterms:W3CDTF">2024-07-17T15:00:48Z</dcterms:created>
  <dcterms:modified xsi:type="dcterms:W3CDTF">2024-11-02T13:08:08Z</dcterms:modified>
</cp:coreProperties>
</file>