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364" r:id="rId3"/>
    <p:sldId id="370" r:id="rId4"/>
    <p:sldId id="371" r:id="rId5"/>
    <p:sldId id="372" r:id="rId6"/>
    <p:sldId id="373" r:id="rId7"/>
    <p:sldId id="375" r:id="rId8"/>
    <p:sldId id="376" r:id="rId9"/>
    <p:sldId id="377" r:id="rId10"/>
    <p:sldId id="379" r:id="rId11"/>
    <p:sldId id="378" r:id="rId12"/>
    <p:sldId id="38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CB0F4-D74B-45F4-98D7-66597852688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04FA0-D205-44AC-8B36-9DF248AFE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8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862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03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2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11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39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38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6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7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14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7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14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291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30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44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983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4387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870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090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412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644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90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390" y="1174896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Python : Rudiments pour l’informatique quantique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Description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31" y="2074941"/>
                <a:ext cx="6520442" cy="438072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qubit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Système à deux niveaux</a:t>
                </a:r>
                <a:r>
                  <a:rPr lang="fr-FR" sz="2000" dirty="0"/>
                  <a:t>, analogue au « bit » en informatique classique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Représenté par une </a:t>
                </a:r>
                <a:r>
                  <a:rPr lang="fr-FR" sz="2000" b="1" dirty="0"/>
                  <a:t>sphère de Bloch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Axes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1600" dirty="0"/>
                  <a:t> caractérisant </a:t>
                </a:r>
                <a:r>
                  <a:rPr lang="fr-FR" sz="1600" b="1" dirty="0"/>
                  <a:t>la</a:t>
                </a:r>
                <a:r>
                  <a:rPr lang="fr-FR" sz="1600" dirty="0"/>
                  <a:t> </a:t>
                </a:r>
                <a:r>
                  <a:rPr lang="fr-FR" sz="1600" b="1" dirty="0"/>
                  <a:t>phase du qubit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Axe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sz="1600" dirty="0"/>
                  <a:t> caractérisant </a:t>
                </a:r>
                <a:r>
                  <a:rPr lang="fr-FR" sz="1600" b="1" dirty="0"/>
                  <a:t>l’amplitude du qubit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Aujourd’hui, différentes manières de faire des qubits sont explorées, avec 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Photons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Atomes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Anneaux supraconducteurs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Etc…</a:t>
                </a:r>
              </a:p>
              <a:p>
                <a:pPr lvl="2">
                  <a:buFont typeface="Arial" panose="020B0604020202020204" pitchFamily="34" charset="0"/>
                  <a:buChar char="-"/>
                </a:pP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31" y="2074941"/>
                <a:ext cx="6520442" cy="4380723"/>
              </a:xfrm>
              <a:blipFill>
                <a:blip r:embed="rId3"/>
                <a:stretch>
                  <a:fillRect l="-1215" t="-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Comprendre l'informatique quantique – qubits">
            <a:extLst>
              <a:ext uri="{FF2B5EF4-FFF2-40B4-BE49-F238E27FC236}">
                <a16:creationId xmlns:a16="http://schemas.microsoft.com/office/drawing/2014/main" id="{EE25F2D7-9724-7820-5152-E5C138BA1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38" y="2117875"/>
            <a:ext cx="3694563" cy="235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Quantum Computing, Zero to Hero: Part Four — The Qubit &amp; The Bloch Sphere |  by Gwilym Newton | Medium">
            <a:extLst>
              <a:ext uri="{FF2B5EF4-FFF2-40B4-BE49-F238E27FC236}">
                <a16:creationId xmlns:a16="http://schemas.microsoft.com/office/drawing/2014/main" id="{1C97C70F-DA51-876A-CF84-E80834E1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73" y="4939884"/>
            <a:ext cx="4150446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Description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369" y="2011531"/>
                <a:ext cx="6127595" cy="4044167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portes quantiques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Analogues aux portes logiques </a:t>
                </a:r>
                <a:r>
                  <a:rPr lang="fr-FR" sz="2000" dirty="0"/>
                  <a:t>en électronique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Opèrent des </a:t>
                </a:r>
                <a:r>
                  <a:rPr lang="fr-FR" sz="2000" b="1" dirty="0"/>
                  <a:t>rotations</a:t>
                </a:r>
                <a:r>
                  <a:rPr lang="fr-FR" sz="2000" dirty="0"/>
                  <a:t> sur les 3 axes de la sphère de Bloch.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Ici, la rotation réalisée par la </a:t>
                </a:r>
                <a:r>
                  <a:rPr lang="fr-FR" sz="1600" b="1" dirty="0"/>
                  <a:t>porte de Hadamard</a:t>
                </a:r>
                <a:r>
                  <a:rPr lang="fr-FR" sz="1600" dirty="0"/>
                  <a:t>, permettant d’obtenir une superposition équiprobable entre les états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fr-FR" sz="1600" dirty="0"/>
                  <a:t> ou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1600" dirty="0"/>
                  <a:t>. 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Opérer sur un qubit revient à </a:t>
                </a:r>
                <a:r>
                  <a:rPr lang="fr-FR" sz="2000" b="1" dirty="0"/>
                  <a:t>modifier ses caractéristiques ondulatoires</a:t>
                </a:r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Les portes à 2+ qubits permettent </a:t>
                </a:r>
                <a:r>
                  <a:rPr lang="fr-FR" sz="2000" b="1" dirty="0"/>
                  <a:t>d’intriquer plusieurs qubits,</a:t>
                </a:r>
                <a:r>
                  <a:rPr lang="fr-FR" sz="2000" dirty="0"/>
                  <a:t> et donc de réaliser des calculs complexes.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369" y="2011531"/>
                <a:ext cx="6127595" cy="4044167"/>
              </a:xfrm>
              <a:blipFill>
                <a:blip r:embed="rId3"/>
                <a:stretch>
                  <a:fillRect l="-1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quantum mechanics - Visual interpretation, on the Bloch sphere, when Hadamard  gate is applied twice - Physics Stack Exchange">
            <a:extLst>
              <a:ext uri="{FF2B5EF4-FFF2-40B4-BE49-F238E27FC236}">
                <a16:creationId xmlns:a16="http://schemas.microsoft.com/office/drawing/2014/main" id="{B0336500-0D66-E341-4891-1F635B98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33" y="2095662"/>
            <a:ext cx="3230583" cy="323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Description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416" y="2122626"/>
                <a:ext cx="6127595" cy="4044167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mesure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On obtient une </a:t>
                </a:r>
                <a:r>
                  <a:rPr lang="fr-FR" sz="2000" b="1" dirty="0"/>
                  <a:t>séquence binaire </a:t>
                </a:r>
                <a:r>
                  <a:rPr lang="fr-FR" sz="2000" dirty="0"/>
                  <a:t>de longueur égale au nombre de qubits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La mesure nécessite de connaître l’état du qubit, et donc son aspect corpusculaire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De cette propriété découle </a:t>
                </a:r>
                <a:r>
                  <a:rPr lang="fr-FR" sz="1600" b="1" dirty="0"/>
                  <a:t>l’impossibilité de réaliser de nouvelles opérations </a:t>
                </a:r>
                <a:r>
                  <a:rPr lang="fr-FR" sz="1600" dirty="0"/>
                  <a:t>sur un qubit après la mesure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La probabilité de mesure de l’état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fr-FR" sz="1600" dirty="0"/>
                  <a:t> ou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1600" dirty="0"/>
                  <a:t> est fonction de </a:t>
                </a:r>
                <a:r>
                  <a:rPr lang="fr-FR" sz="1600" b="1" dirty="0"/>
                  <a:t>l’amplitude du qubit </a:t>
                </a:r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Afin de garantir la qualité des solutions, il est nécessaire de </a:t>
                </a:r>
                <a:r>
                  <a:rPr lang="fr-FR" sz="2000" b="1" dirty="0"/>
                  <a:t>répéter la totalité du calcul de nombreuses fois.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Les résultats sont souvent représentés sous la forme </a:t>
                </a:r>
                <a:r>
                  <a:rPr lang="fr-FR" sz="1600" b="1" dirty="0"/>
                  <a:t>d’histogrammes,</a:t>
                </a:r>
                <a:r>
                  <a:rPr lang="fr-FR" sz="1600" dirty="0"/>
                  <a:t> et l’on retient les solutions les plus fréquemment obtenues comme </a:t>
                </a:r>
                <a:r>
                  <a:rPr lang="fr-FR" sz="1600" b="1" dirty="0"/>
                  <a:t>résultats du calcul</a:t>
                </a:r>
                <a:r>
                  <a:rPr lang="fr-FR" sz="1600" dirty="0"/>
                  <a:t>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416" y="2122626"/>
                <a:ext cx="6127595" cy="4044167"/>
              </a:xfrm>
              <a:blipFill>
                <a:blip r:embed="rId3"/>
                <a:stretch>
                  <a:fillRect l="-1393" t="-4669" b="-46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BF68DBB2-F6DD-B9B0-DA6E-D29B8FA3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434" y="3886821"/>
            <a:ext cx="3805330" cy="267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1B39C0-8339-6685-3090-2BA7349D4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930" y="1671752"/>
            <a:ext cx="2315397" cy="19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76" y="2031892"/>
            <a:ext cx="5741066" cy="36601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Qu’est-ce que l’informatique quantique ?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Sous-domaine de l’informatique mettant à profit des propriétés de la 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physique quantique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afin de réaliser des 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opérations logiques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Les unités élémentaires de calcul dans un ordinateur quantiques sont appelées </a:t>
            </a:r>
            <a:r>
              <a:rPr lang="fr-FR" sz="2000" b="1" dirty="0"/>
              <a:t>les qubits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Quelles sont ces propriétés ?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Superposition d’état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Intrication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Effet tunnel</a:t>
            </a:r>
          </a:p>
        </p:txBody>
      </p:sp>
      <p:pic>
        <p:nvPicPr>
          <p:cNvPr id="7" name="Picture 2" descr="Qu'est-ce que l'informatique quantique ?">
            <a:extLst>
              <a:ext uri="{FF2B5EF4-FFF2-40B4-BE49-F238E27FC236}">
                <a16:creationId xmlns:a16="http://schemas.microsoft.com/office/drawing/2014/main" id="{AC8D4782-70FE-104B-0CB3-76B3622C7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" r="3" b="2286"/>
          <a:stretch/>
        </p:blipFill>
        <p:spPr bwMode="auto">
          <a:xfrm>
            <a:off x="6514255" y="2418460"/>
            <a:ext cx="5417411" cy="31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Rappels	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2011531"/>
            <a:ext cx="5076201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Le principe de superposition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Contrairement à un système « classique » se situant dans </a:t>
            </a:r>
            <a:r>
              <a:rPr lang="fr-FR" sz="2000" b="1" dirty="0"/>
              <a:t>un unique état</a:t>
            </a:r>
            <a:r>
              <a:rPr lang="fr-FR" sz="2000" dirty="0"/>
              <a:t>, un système « quantique » est simultanément dans </a:t>
            </a:r>
            <a:r>
              <a:rPr lang="fr-FR" sz="2000" b="1" dirty="0"/>
              <a:t>l’ensemble des états possibles</a:t>
            </a:r>
            <a:r>
              <a:rPr lang="fr-FR" sz="2000" dirty="0"/>
              <a:t>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Lorsque l’on mesure un système, on dit que la superposition</a:t>
            </a:r>
            <a:r>
              <a:rPr lang="fr-FR" sz="2000" b="1" dirty="0"/>
              <a:t> s’effondre</a:t>
            </a:r>
            <a:r>
              <a:rPr lang="fr-FR" sz="2000" dirty="0"/>
              <a:t>. On obtient alors l’un des états possibles.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L’état du système est déterminé </a:t>
            </a:r>
            <a:r>
              <a:rPr lang="fr-FR" sz="2000" b="1" dirty="0"/>
              <a:t>au moment de la mesure.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Chacun des états possibles à une certaine chance d’être mesuré. Cette probabilité dépend du système.</a:t>
            </a:r>
          </a:p>
        </p:txBody>
      </p:sp>
      <p:pic>
        <p:nvPicPr>
          <p:cNvPr id="1026" name="Picture 2" descr="Que sont les technologies quantiques ? | Sirteq">
            <a:extLst>
              <a:ext uri="{FF2B5EF4-FFF2-40B4-BE49-F238E27FC236}">
                <a16:creationId xmlns:a16="http://schemas.microsoft.com/office/drawing/2014/main" id="{2192E34A-C68A-F7D9-E102-28CE8881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789" y="1916124"/>
            <a:ext cx="5284440" cy="21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ain Aspect — Wikipédia">
            <a:extLst>
              <a:ext uri="{FF2B5EF4-FFF2-40B4-BE49-F238E27FC236}">
                <a16:creationId xmlns:a16="http://schemas.microsoft.com/office/drawing/2014/main" id="{75080001-9B54-ADB5-A43D-6D89C6CA2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9"/>
          <a:stretch/>
        </p:blipFill>
        <p:spPr bwMode="auto">
          <a:xfrm>
            <a:off x="7505652" y="4268655"/>
            <a:ext cx="2116713" cy="21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Rappels	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2011531"/>
            <a:ext cx="5076201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L’intrication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Considérons maintenant </a:t>
            </a:r>
            <a:r>
              <a:rPr lang="fr-FR" sz="2000" b="1" dirty="0"/>
              <a:t>plusieurs systèmes quantiques</a:t>
            </a:r>
            <a:r>
              <a:rPr lang="fr-FR" sz="2000" dirty="0"/>
              <a:t> (par ex : des particules) dans un état de superposition.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Une particule est dite « intriquée » si son état </a:t>
            </a:r>
            <a:r>
              <a:rPr lang="fr-FR" sz="2000" b="1" dirty="0"/>
              <a:t>dépend</a:t>
            </a:r>
            <a:r>
              <a:rPr lang="fr-FR" sz="2000" dirty="0"/>
              <a:t> d’une ou plusieurs autres particules.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Dans un ordinateur quantique, les </a:t>
            </a:r>
            <a:r>
              <a:rPr lang="fr-FR" sz="2000" b="1" dirty="0"/>
              <a:t>portes quantiques </a:t>
            </a:r>
            <a:r>
              <a:rPr lang="fr-FR" sz="2000" dirty="0"/>
              <a:t>permettent d’intriquer les qubits.</a:t>
            </a:r>
          </a:p>
        </p:txBody>
      </p:sp>
      <p:pic>
        <p:nvPicPr>
          <p:cNvPr id="1026" name="Picture 2" descr="L'ordinateur quantique : tout comprendre en partant de zéro">
            <a:extLst>
              <a:ext uri="{FF2B5EF4-FFF2-40B4-BE49-F238E27FC236}">
                <a16:creationId xmlns:a16="http://schemas.microsoft.com/office/drawing/2014/main" id="{BE0B38BC-5AD0-136B-29EE-3376E236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98" y="2087864"/>
            <a:ext cx="4170299" cy="40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Rappels	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2011531"/>
            <a:ext cx="5289847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L’effet tunnel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Propriété permettant à un système de </a:t>
            </a:r>
            <a:r>
              <a:rPr lang="fr-FR" sz="2000" b="1" dirty="0"/>
              <a:t>franchir une barrière de potentiel</a:t>
            </a:r>
            <a:r>
              <a:rPr lang="fr-FR" sz="2000" dirty="0"/>
              <a:t>, même si son énergie n’est pas suffisante.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probabilité de traverser dépend de la </a:t>
            </a:r>
            <a:r>
              <a:rPr lang="fr-FR" sz="2000" b="1" dirty="0"/>
              <a:t>hauteur</a:t>
            </a:r>
            <a:r>
              <a:rPr lang="fr-FR" sz="2000" dirty="0"/>
              <a:t> et de la </a:t>
            </a:r>
            <a:r>
              <a:rPr lang="fr-FR" sz="2000" b="1" dirty="0"/>
              <a:t>largeur</a:t>
            </a:r>
            <a:r>
              <a:rPr lang="fr-FR" sz="2000" dirty="0"/>
              <a:t> de la barrière à franchir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En optimisation </a:t>
            </a:r>
            <a:r>
              <a:rPr lang="fr-FR" sz="2000" dirty="0"/>
              <a:t>(ex: relaxation adiabatique), cette propriété permet d’éviter les minimums locaux.</a:t>
            </a:r>
          </a:p>
        </p:txBody>
      </p:sp>
      <p:pic>
        <p:nvPicPr>
          <p:cNvPr id="3" name="Image 2" descr="Simulated annealing versus quantum annealing | Download Scientific Diagram">
            <a:extLst>
              <a:ext uri="{FF2B5EF4-FFF2-40B4-BE49-F238E27FC236}">
                <a16:creationId xmlns:a16="http://schemas.microsoft.com/office/drawing/2014/main" id="{D9FD88F9-CE33-F82E-57DB-D1B40CC237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" b="-1"/>
          <a:stretch/>
        </p:blipFill>
        <p:spPr bwMode="auto">
          <a:xfrm>
            <a:off x="6286539" y="3910450"/>
            <a:ext cx="4111401" cy="2824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L'instantanéité de l'effet tunnel en mécanique quantique | Metric of  Science/Métrique de la Science">
            <a:extLst>
              <a:ext uri="{FF2B5EF4-FFF2-40B4-BE49-F238E27FC236}">
                <a16:creationId xmlns:a16="http://schemas.microsoft.com/office/drawing/2014/main" id="{6951C14F-DC3D-8707-356B-6B6AF8F8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73" y="1859557"/>
            <a:ext cx="2253673" cy="19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Rappels	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2088331"/>
            <a:ext cx="5441579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Notion de mesure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Qu’est-ce que la mesure 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Détermination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 de l’état d’un système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Diagramme de Feynman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En physique quantique, est considérée comme mesure </a:t>
            </a:r>
            <a:r>
              <a:rPr lang="fr-FR" sz="2000" b="1" dirty="0"/>
              <a:t>l’ensemble des interactions avec l’extérieur du système.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Ex : La résistance électrique, interaction électromagnétique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En théorie, la superposition d’état peut se maintenir indéfiniment tant que le système étudié est </a:t>
            </a:r>
            <a:r>
              <a:rPr lang="fr-FR" sz="2000" b="1" dirty="0"/>
              <a:t>isolé des interactions extérieures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996C2-57BD-AB28-5B17-B814CA66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22" y="4582811"/>
            <a:ext cx="3028060" cy="1766368"/>
          </a:xfrm>
          <a:prstGeom prst="rect">
            <a:avLst/>
          </a:prstGeom>
        </p:spPr>
      </p:pic>
      <p:pic>
        <p:nvPicPr>
          <p:cNvPr id="5122" name="Picture 2" descr="Annihilation - Wikipedia">
            <a:extLst>
              <a:ext uri="{FF2B5EF4-FFF2-40B4-BE49-F238E27FC236}">
                <a16:creationId xmlns:a16="http://schemas.microsoft.com/office/drawing/2014/main" id="{A08D2FBC-6EB6-5104-1F31-70D97419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80" y="1822348"/>
            <a:ext cx="2505152" cy="2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518578"/>
            <a:ext cx="4074940" cy="1924861"/>
          </a:xfrm>
        </p:spPr>
        <p:txBody>
          <a:bodyPr rtlCol="0" anchor="t">
            <a:normAutofit/>
          </a:bodyPr>
          <a:lstStyle/>
          <a:p>
            <a:pPr algn="l" rtl="0"/>
            <a:r>
              <a:rPr lang="fr-FR" dirty="0">
                <a:solidFill>
                  <a:schemeClr val="tx2"/>
                </a:solidFill>
              </a:rPr>
              <a:t>L’ordinateur quantique</a:t>
            </a:r>
          </a:p>
        </p:txBody>
      </p:sp>
      <p:pic>
        <p:nvPicPr>
          <p:cNvPr id="48" name="Graphic 47" descr="Ordinateur">
            <a:extLst>
              <a:ext uri="{FF2B5EF4-FFF2-40B4-BE49-F238E27FC236}">
                <a16:creationId xmlns:a16="http://schemas.microsoft.com/office/drawing/2014/main" id="{FC295B21-9D59-C242-582C-FD074C95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63" name="Group 5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5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B5D5DA-C815-7705-6774-53DD9092BBB7}"/>
              </a:ext>
            </a:extLst>
          </p:cNvPr>
          <p:cNvSpPr txBox="1"/>
          <p:nvPr/>
        </p:nvSpPr>
        <p:spPr>
          <a:xfrm>
            <a:off x="6965610" y="3346237"/>
            <a:ext cx="407494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Contraintes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404888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Définition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2011531"/>
            <a:ext cx="5441579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Points communs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Systèmes isolés </a:t>
            </a:r>
            <a:r>
              <a:rPr lang="fr-FR" sz="2000" dirty="0"/>
              <a:t>permettant de maintenir une superposition d’état sur une durée exploitable.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Utilisation des</a:t>
            </a:r>
            <a:r>
              <a:rPr lang="fr-FR" sz="2000" b="1" dirty="0"/>
              <a:t> qubits </a:t>
            </a:r>
            <a:r>
              <a:rPr lang="fr-FR" sz="2000" dirty="0"/>
              <a:t>comme unités de calcul élémentaires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Modification de la probabilité de mesure des différents états possibles</a:t>
            </a:r>
            <a:r>
              <a:rPr lang="fr-FR" sz="2000" dirty="0"/>
              <a:t>, afin d’obtenir une forte probabilité d’obtenir des séquences résolvant le problème posé</a:t>
            </a:r>
          </a:p>
        </p:txBody>
      </p:sp>
      <p:pic>
        <p:nvPicPr>
          <p:cNvPr id="7170" name="Picture 2" descr="Un ordinateur quantique serait 100 millions de fois plus rapide qu'un  ordinateur conventionnel">
            <a:extLst>
              <a:ext uri="{FF2B5EF4-FFF2-40B4-BE49-F238E27FC236}">
                <a16:creationId xmlns:a16="http://schemas.microsoft.com/office/drawing/2014/main" id="{541D4BCA-15F2-29B4-E4BD-30117B9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80" y="1785976"/>
            <a:ext cx="3824865" cy="25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Q: What is a “measurement” in quantum mechanics? | Ask a Mathematician /  Ask a Physicist">
            <a:extLst>
              <a:ext uri="{FF2B5EF4-FFF2-40B4-BE49-F238E27FC236}">
                <a16:creationId xmlns:a16="http://schemas.microsoft.com/office/drawing/2014/main" id="{AFB50D44-9A4C-4418-4AEA-8FBF727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53" y="4454162"/>
            <a:ext cx="5255853" cy="200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3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Définition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369" y="2011531"/>
                <a:ext cx="6173775" cy="4044167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différents types d’ordinateurs quantiques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Ordinateurs quantiques orientés circuit </a:t>
                </a:r>
                <a:r>
                  <a:rPr lang="fr-FR" sz="2000" dirty="0"/>
                  <a:t>(circuit oriented quantum computer)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Approche </a:t>
                </a:r>
                <a:r>
                  <a:rPr lang="fr-FR" sz="1600" b="1" dirty="0"/>
                  <a:t>séquentielle</a:t>
                </a:r>
                <a:r>
                  <a:rPr lang="fr-FR" sz="1600" dirty="0"/>
                  <a:t> du calcul quantique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Manipulation des probabilités de mesure via les portes quantiques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Flexible mais peu de qubits à disposition (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fr-FR" sz="16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Ordinateurs quantiques adiabatiques </a:t>
                </a:r>
                <a:r>
                  <a:rPr lang="fr-FR" sz="2000" dirty="0"/>
                  <a:t>(quantum annealers)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Approche </a:t>
                </a:r>
                <a:r>
                  <a:rPr lang="fr-FR" sz="1600" b="1" dirty="0"/>
                  <a:t>simultanée</a:t>
                </a:r>
                <a:r>
                  <a:rPr lang="fr-FR" sz="1600" dirty="0"/>
                  <a:t> du calcul quantique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Limité aux problèmes d’optimisation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Grand nombre de qubits (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7800</m:t>
                    </m:r>
                  </m:oMath>
                </a14:m>
                <a:r>
                  <a:rPr lang="fr-FR" sz="1600" dirty="0"/>
                  <a:t>)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369" y="2011531"/>
                <a:ext cx="6173775" cy="4044167"/>
              </a:xfrm>
              <a:blipFill>
                <a:blip r:embed="rId3"/>
                <a:stretch>
                  <a:fillRect l="-13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SAplot GIF | Gfycat">
            <a:extLst>
              <a:ext uri="{FF2B5EF4-FFF2-40B4-BE49-F238E27FC236}">
                <a16:creationId xmlns:a16="http://schemas.microsoft.com/office/drawing/2014/main" id="{B653CF5B-377A-5D1A-A0B8-205980D33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67" y="4277968"/>
            <a:ext cx="3549001" cy="23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Quantum computing in a nutshell — Qiskit 0.26.2 documentation">
            <a:extLst>
              <a:ext uri="{FF2B5EF4-FFF2-40B4-BE49-F238E27FC236}">
                <a16:creationId xmlns:a16="http://schemas.microsoft.com/office/drawing/2014/main" id="{28EAE5DF-B718-A183-FD22-74C5181A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960" y="1822348"/>
            <a:ext cx="4100948" cy="23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Grand écran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UI</vt:lpstr>
      <vt:lpstr>Wingdings</vt:lpstr>
      <vt:lpstr>1_Thème Office</vt:lpstr>
      <vt:lpstr>Python : Rudiments pour l’informatique quantique</vt:lpstr>
      <vt:lpstr>Introduction</vt:lpstr>
      <vt:lpstr>Rappels </vt:lpstr>
      <vt:lpstr>Rappels </vt:lpstr>
      <vt:lpstr>Rappels </vt:lpstr>
      <vt:lpstr>Rappels </vt:lpstr>
      <vt:lpstr>L’ordinateur quantique</vt:lpstr>
      <vt:lpstr>L’ordinateur quantique : Définition </vt:lpstr>
      <vt:lpstr>L’ordinateur quantique : Définition </vt:lpstr>
      <vt:lpstr>L’ordinateur quantique : Description</vt:lpstr>
      <vt:lpstr>L’ordinateur quantique : Description</vt:lpstr>
      <vt:lpstr>L’ordinateur quantique :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: Rudiments pour l’informatique quantique</dc:title>
  <dc:creator>Timothé PRESLES</dc:creator>
  <cp:lastModifiedBy>Timothé PRESLES</cp:lastModifiedBy>
  <cp:revision>1</cp:revision>
  <dcterms:created xsi:type="dcterms:W3CDTF">2023-09-19T12:49:35Z</dcterms:created>
  <dcterms:modified xsi:type="dcterms:W3CDTF">2023-09-19T12:50:04Z</dcterms:modified>
</cp:coreProperties>
</file>