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8B_6DA34366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1" r:id="rId2"/>
    <p:sldId id="382" r:id="rId3"/>
    <p:sldId id="383" r:id="rId4"/>
    <p:sldId id="384" r:id="rId5"/>
    <p:sldId id="385" r:id="rId6"/>
    <p:sldId id="388" r:id="rId7"/>
    <p:sldId id="389" r:id="rId8"/>
    <p:sldId id="394" r:id="rId9"/>
    <p:sldId id="390" r:id="rId10"/>
    <p:sldId id="423" r:id="rId11"/>
    <p:sldId id="395" r:id="rId12"/>
    <p:sldId id="396" r:id="rId13"/>
    <p:sldId id="392" r:id="rId14"/>
    <p:sldId id="40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1E1CDA-70F4-A39C-22C9-32BCEE08AA34}" name="Timothé PRESLES" initials="TP" userId="70e5b3ca4c3fa9f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5DE2D-4C89-43C2-B685-00775BE4F1D6}" v="1" dt="2023-10-02T12:57:3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8B_6DA343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5D1132-C7C8-49BD-A083-C5DB7DDF236C}" authorId="{941E1CDA-70F4-A39C-22C9-32BCEE08AA34}" created="2022-09-01T13:03:55.563">
    <pc:sldMkLst xmlns:pc="http://schemas.microsoft.com/office/powerpoint/2013/main/command">
      <pc:docMk/>
      <pc:sldMk cId="1839416166" sldId="395"/>
    </pc:sldMkLst>
    <p188:txBody>
      <a:bodyPr/>
      <a:lstStyle/>
      <a:p>
        <a:r>
          <a:rPr lang="fr-FR"/>
          <a:t>Calcium choisi car 1 unique électron de valence + structure simple rappelant l'hydrogène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3CE7-124A-4F88-AA62-97F757A506F3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D92-4637-49CF-9D14-CF50B315E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789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0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55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74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17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4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0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32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99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80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5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75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4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677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70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19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13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31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58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87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19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74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88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922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B_6DA3436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</a:t>
            </a:r>
            <a:r>
              <a:rPr lang="fr-FR" sz="4000" dirty="0">
                <a:solidFill>
                  <a:srgbClr val="FFFFFF"/>
                </a:solidFill>
              </a:rPr>
              <a:t>Contraintes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9" y="2011531"/>
            <a:ext cx="10263500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Quelles sont les </a:t>
            </a:r>
            <a:r>
              <a:rPr lang="fr-FR" sz="2400" b="1" dirty="0"/>
              <a:t>principales limitations </a:t>
            </a:r>
            <a:r>
              <a:rPr lang="fr-FR" sz="2400" dirty="0"/>
              <a:t>du calcul quantique à l’heure actuelle 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L’erreur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Le temps de cohérence i.e. le temps durant lequel la superposition d’état est assurée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Quelles en sont les vecteurs ?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L’isolation du système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La maitrise de l’information transmise aux qubits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L’impossibilité de recopier les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37612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Ions piégés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3" y="2144994"/>
                <a:ext cx="7318395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Ion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Atome chargé électriquement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Dans le formalisme quantique, l’énergie d’un ion dépend de l’emplacement de ses électrons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Relation de Planck-Einstein :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endParaRPr lang="fr-FR" sz="2400" b="1" dirty="0"/>
              </a:p>
              <a:p>
                <a:pPr lvl="1">
                  <a:buFont typeface="Arial" panose="020B060402020202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600" dirty="0"/>
                  <a:t> </a:t>
                </a:r>
                <a:r>
                  <a:rPr lang="fr-FR" sz="2000" dirty="0"/>
                  <a:t>l’énergie du système </a:t>
                </a:r>
                <a:r>
                  <a:rPr lang="fr-FR" sz="2000" i="1" dirty="0"/>
                  <a:t>(du photon dans la relation)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000" dirty="0"/>
                  <a:t> la constante de Planck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fr-FR" sz="2000" dirty="0"/>
                  <a:t> la fréquence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opère sur le système grâce à des </a:t>
                </a:r>
                <a:r>
                  <a:rPr lang="fr-FR" sz="2400" b="1" dirty="0"/>
                  <a:t>lasers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Un laser est une source de photons monofréquence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La relation directe entre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fr-FR" sz="2000" dirty="0"/>
                  <a:t> permet de maitriser le niveau d’énergie de l’ion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3" y="2144994"/>
                <a:ext cx="7318395" cy="4468995"/>
              </a:xfrm>
              <a:blipFill>
                <a:blip r:embed="rId3"/>
                <a:stretch>
                  <a:fillRect l="-1082" t="-3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Physique Quantique : de la base aux nouvelles technologies - 3 – L'émission  stimulée : une nouveauté quantique">
            <a:extLst>
              <a:ext uri="{FF2B5EF4-FFF2-40B4-BE49-F238E27FC236}">
                <a16:creationId xmlns:a16="http://schemas.microsoft.com/office/drawing/2014/main" id="{1D6606D0-382F-FBDC-C9DF-C5AAE0C1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94" y="2143348"/>
            <a:ext cx="4552853" cy="11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591065-40BF-BDBB-47AD-1FA5776FF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163" y="4038278"/>
            <a:ext cx="2905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Ions piégés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144994"/>
            <a:ext cx="7093011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Les ions utilisés aujourd’hui sont les ions calcium Ca+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Isolés et stabilisés par un champ électrique (chargé +)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Vide quasi-parfait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Refroidis par laser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dirty="0"/>
              <a:t>Refroidissement par laser </a:t>
            </a:r>
            <a:r>
              <a:rPr lang="fr-FR" sz="2400" dirty="0"/>
              <a:t>via l’effet Doppler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On coince l’ion entre deux lasers d’une fréquence légèrement inférieure à une fréquence d’admission de l’atome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Si l’ion se déplace vers l’une des sources laser, sa probabilité d’absorption augmente. Réciproquement, quand la particule s’éloigne, sa probabilité d’absorption baisse.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L’admission d’un électron entraine l’ion dans la direction opposée à la source. La répétition de ces interactions permet de stabiliser l’ion.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8194" name="Picture 2" descr="Jederzeit Kathedrale Optimistisch trapped ion quantum computing Vitalität  Hausfrau Dach">
            <a:extLst>
              <a:ext uri="{FF2B5EF4-FFF2-40B4-BE49-F238E27FC236}">
                <a16:creationId xmlns:a16="http://schemas.microsoft.com/office/drawing/2014/main" id="{EBF34F1E-5095-3065-0649-5F5B0091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73" y="1756003"/>
            <a:ext cx="4414679" cy="25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Atomes froids PowerPoint Presentation, free download - ID:5675158">
            <a:extLst>
              <a:ext uri="{FF2B5EF4-FFF2-40B4-BE49-F238E27FC236}">
                <a16:creationId xmlns:a16="http://schemas.microsoft.com/office/drawing/2014/main" id="{60336791-6BF5-598C-C7DC-EAE42FDC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75" y="4379491"/>
            <a:ext cx="3112854" cy="23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Ions piégés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4" y="2144994"/>
                <a:ext cx="7304252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L’état du qubit est défini par le </a:t>
                </a:r>
                <a:r>
                  <a:rPr lang="fr-FR" sz="2400" b="1" dirty="0"/>
                  <a:t>niveau d’excitation de l’électron de valence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Ground state =&gt;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Excited state =&gt;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20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portes quantiques </a:t>
                </a:r>
                <a:r>
                  <a:rPr lang="fr-FR" sz="2400" b="1" dirty="0"/>
                  <a:t>modifient les propriétés de l’ion</a:t>
                </a:r>
                <a:r>
                  <a:rPr lang="fr-FR" sz="2400" dirty="0"/>
                  <a:t>, modifiant les probabilités de mesure des deux états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mesure consiste à </a:t>
                </a:r>
                <a:r>
                  <a:rPr lang="fr-FR" sz="2400" b="1" dirty="0"/>
                  <a:t>exciter l’ion par laser</a:t>
                </a:r>
                <a:r>
                  <a:rPr lang="fr-FR" sz="2400" dirty="0"/>
                  <a:t> à une fréquence correspondante à la couche électronique de l’électron de valence (excité)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Si les photons émis son perturbés, on mesure le système dans à l’état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2000" dirty="0"/>
                  <a:t>, sinon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20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endParaRPr lang="fr-FR" sz="20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4" y="2144994"/>
                <a:ext cx="7304252" cy="4468995"/>
              </a:xfrm>
              <a:blipFill>
                <a:blip r:embed="rId3"/>
                <a:stretch>
                  <a:fillRect l="-1252" r="-1002" b="-6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EA50EDA-E211-7609-824C-7524F27D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6" y="1822348"/>
            <a:ext cx="4157523" cy="21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imulated Emission">
            <a:extLst>
              <a:ext uri="{FF2B5EF4-FFF2-40B4-BE49-F238E27FC236}">
                <a16:creationId xmlns:a16="http://schemas.microsoft.com/office/drawing/2014/main" id="{ACB448C3-2B0D-37CD-E99B-3F2910D2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43" y="4467225"/>
            <a:ext cx="3697256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Ions piégés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8" y="2011531"/>
            <a:ext cx="719996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Nature des qubits</a:t>
            </a:r>
            <a:endParaRPr lang="fr-FR" sz="2000" dirty="0"/>
          </a:p>
          <a:p>
            <a:pPr lvl="1"/>
            <a:endParaRPr lang="fr-FR" sz="26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69DFBE6-9307-AC0C-F9BA-893A567D10C4}"/>
              </a:ext>
            </a:extLst>
          </p:cNvPr>
          <p:cNvGraphicFramePr>
            <a:graphicFrameLocks noGrp="1"/>
          </p:cNvGraphicFramePr>
          <p:nvPr/>
        </p:nvGraphicFramePr>
        <p:xfrm>
          <a:off x="247206" y="2078426"/>
          <a:ext cx="6869746" cy="40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45">
                  <a:extLst>
                    <a:ext uri="{9D8B030D-6E8A-4147-A177-3AD203B41FA5}">
                      <a16:colId xmlns:a16="http://schemas.microsoft.com/office/drawing/2014/main" val="2002617050"/>
                    </a:ext>
                  </a:extLst>
                </a:gridCol>
                <a:gridCol w="4506301">
                  <a:extLst>
                    <a:ext uri="{9D8B030D-6E8A-4147-A177-3AD203B41FA5}">
                      <a16:colId xmlns:a16="http://schemas.microsoft.com/office/drawing/2014/main" val="4164628385"/>
                    </a:ext>
                  </a:extLst>
                </a:gridCol>
              </a:tblGrid>
              <a:tr h="45220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55280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1712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Détermination de l’état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Niveau d’énergie de l’ion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51937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Lasers / Micro-ondes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90823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Entreprises / Laboratoires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IonQ, MIT, IQOQI, Honeywell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6905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Isolation nécessaire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4071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Contrôle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 pour un faible nombre de qubits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57844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Sensibilité à l’erreur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75640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cohérence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37155"/>
                  </a:ext>
                </a:extLst>
              </a:tr>
            </a:tbl>
          </a:graphicData>
        </a:graphic>
      </p:graphicFrame>
      <p:pic>
        <p:nvPicPr>
          <p:cNvPr id="5124" name="Picture 4" descr="Examining trapped ion technology for next generation quantum computers">
            <a:extLst>
              <a:ext uri="{FF2B5EF4-FFF2-40B4-BE49-F238E27FC236}">
                <a16:creationId xmlns:a16="http://schemas.microsoft.com/office/drawing/2014/main" id="{B9950A7B-77CB-0BA4-D1D6-BE73C0F6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01" y="2650836"/>
            <a:ext cx="4420093" cy="29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2" y="2144994"/>
                <a:ext cx="6097000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Qubit de charge :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L’état du qubit est défini par </a:t>
                </a:r>
                <a:r>
                  <a:rPr lang="fr-FR" sz="2000" b="1" dirty="0"/>
                  <a:t>deux niveaux de charge différents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Deux métaux supraconducteurs sont séparés par un isolant (jonction de Josephson). Grâce à l’effet tunnel, une partie de la charge peut traverser l’isolant.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Pour un courant constant</a:t>
                </a:r>
                <a:r>
                  <a:rPr lang="fr-FR" sz="2000" dirty="0"/>
                  <a:t>, la quantité d’électrons traversant dépend uniquement l’isolant.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Si un nombre suffisant (de paires) d’électrons ont traversé la barrière, on considère l’état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dirty="0"/>
                  <a:t>, sinon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2" y="2144994"/>
                <a:ext cx="6097000" cy="4468995"/>
              </a:xfrm>
              <a:blipFill>
                <a:blip r:embed="rId3"/>
                <a:stretch>
                  <a:fillRect l="-1300" r="-13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Schematic diagram of ac Josephson junction. Both electrodes are... |  Download Scientific Diagram">
            <a:extLst>
              <a:ext uri="{FF2B5EF4-FFF2-40B4-BE49-F238E27FC236}">
                <a16:creationId xmlns:a16="http://schemas.microsoft.com/office/drawing/2014/main" id="{DCC2D9FB-8D7D-4F35-C92C-4C262BB1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44" y="2144994"/>
            <a:ext cx="4825938" cy="17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9CE536-7AB9-FD55-92AD-539BCF29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750" y="4191930"/>
            <a:ext cx="2155640" cy="18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Contraintes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9" y="2011531"/>
            <a:ext cx="7195560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L’isolation du système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Dans la majorité des hardwares quantiques, une isolation aux </a:t>
            </a:r>
            <a:r>
              <a:rPr lang="fr-FR" sz="2000" b="1" dirty="0"/>
              <a:t>champs magnétiques </a:t>
            </a:r>
            <a:r>
              <a:rPr lang="fr-FR" sz="2000" dirty="0"/>
              <a:t>et aux </a:t>
            </a:r>
            <a:r>
              <a:rPr lang="fr-FR" sz="2000" b="1" dirty="0"/>
              <a:t>photons</a:t>
            </a:r>
            <a:r>
              <a:rPr lang="fr-FR" sz="2000" dirty="0"/>
              <a:t> est nécessaire.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Plus généralement, il est souvent nécessaire de faire le vide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A une échelle dépassant celle de la particule (atomes froids, anneaux supraconducteurs), le hardware doit être </a:t>
            </a:r>
            <a:r>
              <a:rPr lang="fr-FR" sz="2000" b="1" dirty="0"/>
              <a:t>refroidi à une température proche du 0 absolu</a:t>
            </a:r>
            <a:r>
              <a:rPr lang="fr-FR" sz="20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A cette température et pour certains métaux, un phénomène nommé </a:t>
            </a:r>
            <a:r>
              <a:rPr lang="fr-FR" sz="1600" b="1" dirty="0"/>
              <a:t>supraconductivité</a:t>
            </a:r>
            <a:r>
              <a:rPr lang="fr-FR" sz="1600" dirty="0"/>
              <a:t> apparait.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Ces conditions permettent </a:t>
            </a:r>
            <a:r>
              <a:rPr lang="fr-FR" sz="1600" b="1" dirty="0"/>
              <a:t>l’absence totale de résistance électrique </a:t>
            </a:r>
            <a:r>
              <a:rPr lang="fr-FR" sz="1600" dirty="0"/>
              <a:t>qui, pour rappel, équivaut à une mesure du système.</a:t>
            </a:r>
          </a:p>
        </p:txBody>
      </p:sp>
      <p:pic>
        <p:nvPicPr>
          <p:cNvPr id="10242" name="Picture 2" descr="SUPERCONDUCTIVITY">
            <a:extLst>
              <a:ext uri="{FF2B5EF4-FFF2-40B4-BE49-F238E27FC236}">
                <a16:creationId xmlns:a16="http://schemas.microsoft.com/office/drawing/2014/main" id="{30F04B70-4B1D-0E1C-6D32-543B4DB7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94" y="4684195"/>
            <a:ext cx="3105625" cy="19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ising above the noise: quantum-limited amplifiers empower the readout of  IBM Quantum systems | IBM Research Blog">
            <a:extLst>
              <a:ext uri="{FF2B5EF4-FFF2-40B4-BE49-F238E27FC236}">
                <a16:creationId xmlns:a16="http://schemas.microsoft.com/office/drawing/2014/main" id="{A962E972-F723-978D-AF4E-367839C1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10" y="2011531"/>
            <a:ext cx="3803891" cy="242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Contraintes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9" y="2011531"/>
            <a:ext cx="6933760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La maitrise de l’information transmise aux qubits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différents appareils interagissant avec les qubits peuvent </a:t>
            </a:r>
            <a:r>
              <a:rPr lang="fr-FR" sz="2000" b="1" dirty="0"/>
              <a:t>manquer de précision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L’impact de cette source d’erreur dépend grandement du type de qubits utilisés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De manière générale, plus le système utilisé pour faire le qubit est petit et </a:t>
            </a:r>
            <a:r>
              <a:rPr lang="fr-FR" sz="1600" b="1" dirty="0"/>
              <a:t>moins l’information est transmise précisément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défauts des qubits « fabriqués »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S’applique uniquement aux systèmes utilisant pour qubits des systèmes </a:t>
            </a:r>
            <a:r>
              <a:rPr lang="fr-FR" sz="1600" b="1" dirty="0"/>
              <a:t>non présents dans la nature </a:t>
            </a:r>
            <a:r>
              <a:rPr lang="fr-FR" sz="1600" dirty="0"/>
              <a:t>(ex : anneaux supraconducteurs)</a:t>
            </a:r>
            <a:endParaRPr lang="fr-FR" sz="1600" b="1" dirty="0"/>
          </a:p>
        </p:txBody>
      </p:sp>
      <p:pic>
        <p:nvPicPr>
          <p:cNvPr id="1026" name="Picture 2" descr="Ionq Qubits">
            <a:extLst>
              <a:ext uri="{FF2B5EF4-FFF2-40B4-BE49-F238E27FC236}">
                <a16:creationId xmlns:a16="http://schemas.microsoft.com/office/drawing/2014/main" id="{05B088BA-35CC-5F51-A70F-2FB2E955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9" y="1776269"/>
            <a:ext cx="3575463" cy="16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Breakthrough: Silicon Qubits Interact at Long-Distance">
            <a:extLst>
              <a:ext uri="{FF2B5EF4-FFF2-40B4-BE49-F238E27FC236}">
                <a16:creationId xmlns:a16="http://schemas.microsoft.com/office/drawing/2014/main" id="{ADA1795B-F2E3-1CC9-556B-2EAEB6C9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25" y="3784652"/>
            <a:ext cx="4448522" cy="25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1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Contraintes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9" y="2011531"/>
            <a:ext cx="6469167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L’impossibilité de recopier les informations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Contrairement aux machines classiques, un ordinateur quantique est </a:t>
            </a:r>
            <a:r>
              <a:rPr lang="fr-FR" sz="2000" b="1" dirty="0"/>
              <a:t>incapable de sauvegarder une information.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Il n’est pas possible d’ajouter des qubits au cours du calcul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totalité du calcul doit être réalisée </a:t>
            </a:r>
            <a:r>
              <a:rPr lang="fr-FR" sz="2000" b="1" dirty="0"/>
              <a:t>en mémoire vive</a:t>
            </a:r>
            <a:r>
              <a:rPr lang="fr-FR" sz="2000" dirty="0"/>
              <a:t>, sur une durée inférieure ou égale à celle du temps de décohérence.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pic>
        <p:nvPicPr>
          <p:cNvPr id="1028" name="Picture 4" descr="quantum coherence time future trend 2020 2030 2040">
            <a:extLst>
              <a:ext uri="{FF2B5EF4-FFF2-40B4-BE49-F238E27FC236}">
                <a16:creationId xmlns:a16="http://schemas.microsoft.com/office/drawing/2014/main" id="{39AA3C14-4FDB-FA9F-909D-D189C280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53" y="2521252"/>
            <a:ext cx="5486394" cy="33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</a:t>
            </a:r>
            <a:r>
              <a:rPr lang="fr-FR" sz="4000" dirty="0">
                <a:solidFill>
                  <a:srgbClr val="FFFFFF"/>
                </a:solidFill>
              </a:rPr>
              <a:t>Solutions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9" y="2011531"/>
            <a:ext cx="6019826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Quelles solutions ?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Un faible nombre de qubits très performants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Un grand nombre de qubits moins performants,</a:t>
            </a:r>
            <a:r>
              <a:rPr lang="fr-FR" sz="2000" b="1" dirty="0"/>
              <a:t> mais un système corrigeant les erreurs !</a:t>
            </a:r>
          </a:p>
        </p:txBody>
      </p:sp>
      <p:pic>
        <p:nvPicPr>
          <p:cNvPr id="2050" name="Picture 2" descr="Building logical qubits in a superconducting quantum computing system | npj  Quantum Information">
            <a:extLst>
              <a:ext uri="{FF2B5EF4-FFF2-40B4-BE49-F238E27FC236}">
                <a16:creationId xmlns:a16="http://schemas.microsoft.com/office/drawing/2014/main" id="{3E19BF48-9600-7FEC-6187-B5B92815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64" y="2288859"/>
            <a:ext cx="5178722" cy="376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A42E0CF-4A1C-EA26-FCCD-401D56F58415}"/>
              </a:ext>
            </a:extLst>
          </p:cNvPr>
          <p:cNvCxnSpPr/>
          <p:nvPr/>
        </p:nvCxnSpPr>
        <p:spPr>
          <a:xfrm>
            <a:off x="6182195" y="4417527"/>
            <a:ext cx="8361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2193496"/>
            <a:ext cx="6024786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Qubits physiques et qubits logiques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qubits logiques sont conçus à partir de </a:t>
            </a:r>
            <a:r>
              <a:rPr lang="fr-FR" sz="2000" b="1" dirty="0"/>
              <a:t>plusieurs qubits physiques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Des qubits physiques </a:t>
            </a:r>
            <a:r>
              <a:rPr lang="fr-FR" sz="1600" b="1" dirty="0"/>
              <a:t>encodent l’état </a:t>
            </a:r>
            <a:r>
              <a:rPr lang="fr-FR" sz="1600" dirty="0"/>
              <a:t>du qubit logique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D’autres qubits physiques, dits auxiliaires, </a:t>
            </a:r>
            <a:r>
              <a:rPr lang="fr-FR" sz="1600" b="1" dirty="0"/>
              <a:t>stabilisent le qubit logique </a:t>
            </a:r>
            <a:endParaRPr lang="fr-FR" sz="1600" b="1" i="1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stabilisation est permise par des algorithmes de </a:t>
            </a:r>
            <a:r>
              <a:rPr lang="fr-FR" sz="2000" b="1" dirty="0"/>
              <a:t>correction d’erreur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Les qubits auxiliaires mesurent </a:t>
            </a:r>
            <a:r>
              <a:rPr lang="fr-FR" sz="1600" b="1" dirty="0"/>
              <a:t>si une erreur est survenue, </a:t>
            </a:r>
            <a:r>
              <a:rPr lang="fr-FR" sz="1600" dirty="0"/>
              <a:t>et réalisent (si besoin) des opérations afin de rétablir l’état du qubit physique concerné.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Les multiples qubits physiques encodant l’état du qubit logique servent de « sauvegarde » aux qubits auxiliaires.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600" i="1" dirty="0"/>
          </a:p>
        </p:txBody>
      </p:sp>
      <p:pic>
        <p:nvPicPr>
          <p:cNvPr id="4098" name="Picture 2" descr="Virtual Logical Qubits: A Compact Architecture for Fault-Tolerant Quantum  Computing | Semantic Scholar">
            <a:extLst>
              <a:ext uri="{FF2B5EF4-FFF2-40B4-BE49-F238E27FC236}">
                <a16:creationId xmlns:a16="http://schemas.microsoft.com/office/drawing/2014/main" id="{CB30F3B9-6B44-975D-F076-D2816B597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9" y="2139377"/>
            <a:ext cx="4273230" cy="38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58" y="2411497"/>
            <a:ext cx="7179734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Maitriser l’erreur: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Méthode classique </a:t>
            </a:r>
            <a:r>
              <a:rPr lang="fr-FR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600" dirty="0"/>
              <a:t>On envoie une séquence de bits « physiques »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600" dirty="0"/>
              <a:t>La valeur majoritaire correspond à l’état du bit « logique »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Méthode quantique </a:t>
            </a:r>
            <a:r>
              <a:rPr lang="fr-FR" sz="2000" dirty="0"/>
              <a:t>: on ne peut pas mesurer l’état de chaque qubit 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La détection de l’erreur est </a:t>
            </a:r>
            <a:r>
              <a:rPr lang="fr-FR" sz="1600" b="1" dirty="0"/>
              <a:t>indépendante de l’état du qubit physique.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Déterminer quel qubit est soumis à l’erreur permet d’agir en conséquence.</a:t>
            </a:r>
          </a:p>
        </p:txBody>
      </p:sp>
      <p:pic>
        <p:nvPicPr>
          <p:cNvPr id="3" name="Picture 2" descr="figure1146">
            <a:extLst>
              <a:ext uri="{FF2B5EF4-FFF2-40B4-BE49-F238E27FC236}">
                <a16:creationId xmlns:a16="http://schemas.microsoft.com/office/drawing/2014/main" id="{34FDC765-2D1F-D4F6-D806-C978871A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89" y="1757826"/>
            <a:ext cx="2757925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8B7F90-2389-6856-D479-05AA04A563A5}"/>
              </a:ext>
            </a:extLst>
          </p:cNvPr>
          <p:cNvSpPr txBox="1"/>
          <p:nvPr/>
        </p:nvSpPr>
        <p:spPr>
          <a:xfrm>
            <a:off x="6164733" y="2769173"/>
            <a:ext cx="122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Mesure !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1A9385B-FB25-38B5-6966-358DAE45D28B}"/>
              </a:ext>
            </a:extLst>
          </p:cNvPr>
          <p:cNvCxnSpPr/>
          <p:nvPr/>
        </p:nvCxnSpPr>
        <p:spPr>
          <a:xfrm>
            <a:off x="6266577" y="2665638"/>
            <a:ext cx="8361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396AE03-DCA2-AAD2-B0FE-35CB842F9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860" y="2056916"/>
            <a:ext cx="3148457" cy="43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L’ordinateur quantique :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5" y="1993726"/>
            <a:ext cx="691153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Critères de Di Vincenzo : </a:t>
            </a:r>
            <a:endParaRPr lang="fr-FR" sz="2200" i="1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Un système </a:t>
            </a:r>
            <a:r>
              <a:rPr lang="fr-FR" sz="2000" b="1" dirty="0"/>
              <a:t>scalable</a:t>
            </a:r>
            <a:r>
              <a:rPr lang="fr-FR" sz="2000" dirty="0"/>
              <a:t> avec des qubits bien définis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Une méthode </a:t>
            </a:r>
            <a:r>
              <a:rPr lang="fr-FR" sz="2000" b="1" dirty="0"/>
              <a:t>simple et fiable </a:t>
            </a:r>
            <a:r>
              <a:rPr lang="fr-FR" sz="2000" dirty="0"/>
              <a:t>pour initialiser les qubits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Un temps de cohérence </a:t>
            </a:r>
            <a:r>
              <a:rPr lang="fr-FR" sz="2000" b="1" dirty="0"/>
              <a:t>long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Un ensemble « </a:t>
            </a:r>
            <a:r>
              <a:rPr lang="fr-FR" sz="2000" b="1" dirty="0"/>
              <a:t>universel</a:t>
            </a:r>
            <a:r>
              <a:rPr lang="fr-FR" sz="2000" dirty="0"/>
              <a:t> » de portes quantiques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Un système de mesure </a:t>
            </a:r>
            <a:r>
              <a:rPr lang="fr-FR" sz="2000" b="1" dirty="0"/>
              <a:t>spécifique </a:t>
            </a:r>
            <a:r>
              <a:rPr lang="fr-FR" sz="2000" dirty="0"/>
              <a:t>aux qubits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C1706A-5B36-6C05-4EEC-7BDA08E6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21" y="2931207"/>
            <a:ext cx="4832973" cy="17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1518578"/>
            <a:ext cx="4902415" cy="1924861"/>
          </a:xfrm>
        </p:spPr>
        <p:txBody>
          <a:bodyPr rtlCol="0" anchor="t">
            <a:normAutofit/>
          </a:bodyPr>
          <a:lstStyle/>
          <a:p>
            <a:pPr algn="l" rtl="0"/>
            <a:r>
              <a:rPr lang="fr-FR" dirty="0">
                <a:solidFill>
                  <a:schemeClr val="tx2"/>
                </a:solidFill>
              </a:rPr>
              <a:t>Hardwares principaux</a:t>
            </a:r>
          </a:p>
        </p:txBody>
      </p:sp>
      <p:pic>
        <p:nvPicPr>
          <p:cNvPr id="48" name="Graphic 47" descr="Ordinateur">
            <a:extLst>
              <a:ext uri="{FF2B5EF4-FFF2-40B4-BE49-F238E27FC236}">
                <a16:creationId xmlns:a16="http://schemas.microsoft.com/office/drawing/2014/main" id="{FC295B21-9D59-C242-582C-FD074C95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B5D5DA-C815-7705-6774-53DD9092BBB7}"/>
              </a:ext>
            </a:extLst>
          </p:cNvPr>
          <p:cNvSpPr txBox="1"/>
          <p:nvPr/>
        </p:nvSpPr>
        <p:spPr>
          <a:xfrm>
            <a:off x="6574586" y="3288140"/>
            <a:ext cx="4511391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Ions piégés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Spins (d’électrons)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Supraconducteurs</a:t>
            </a:r>
          </a:p>
        </p:txBody>
      </p:sp>
    </p:spTree>
    <p:extLst>
      <p:ext uri="{BB962C8B-B14F-4D97-AF65-F5344CB8AC3E}">
        <p14:creationId xmlns:p14="http://schemas.microsoft.com/office/powerpoint/2010/main" val="34974564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987</Words>
  <Application>Microsoft Office PowerPoint</Application>
  <PresentationFormat>Grand écran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Wingdings</vt:lpstr>
      <vt:lpstr>1_Thème Office</vt:lpstr>
      <vt:lpstr>L’ordinateur quantique : Contraintes</vt:lpstr>
      <vt:lpstr>L’ordinateur quantique : Contraintes</vt:lpstr>
      <vt:lpstr>L’ordinateur quantique : Contraintes</vt:lpstr>
      <vt:lpstr>L’ordinateur quantique : Contraintes</vt:lpstr>
      <vt:lpstr>L’ordinateur quantique : Solutions</vt:lpstr>
      <vt:lpstr>L’ordinateur quantique : Solutions</vt:lpstr>
      <vt:lpstr>L’ordinateur quantique : Solutions</vt:lpstr>
      <vt:lpstr>L’ordinateur quantique : Solutions</vt:lpstr>
      <vt:lpstr>Hardwares principaux</vt:lpstr>
      <vt:lpstr>Ions piégés</vt:lpstr>
      <vt:lpstr>Ions piégés</vt:lpstr>
      <vt:lpstr>Ions piégés</vt:lpstr>
      <vt:lpstr>Ions piégés</vt:lpstr>
      <vt:lpstr>Supraconducteurs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 Presles</dc:creator>
  <cp:lastModifiedBy>Timothé Presles</cp:lastModifiedBy>
  <cp:revision>2</cp:revision>
  <dcterms:created xsi:type="dcterms:W3CDTF">2023-10-02T12:56:20Z</dcterms:created>
  <dcterms:modified xsi:type="dcterms:W3CDTF">2023-10-02T12:57:54Z</dcterms:modified>
</cp:coreProperties>
</file>