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97" r:id="rId2"/>
    <p:sldId id="399" r:id="rId3"/>
    <p:sldId id="398" r:id="rId4"/>
    <p:sldId id="400" r:id="rId5"/>
    <p:sldId id="402" r:id="rId6"/>
    <p:sldId id="401" r:id="rId7"/>
    <p:sldId id="403" r:id="rId8"/>
    <p:sldId id="405" r:id="rId9"/>
    <p:sldId id="404" r:id="rId10"/>
    <p:sldId id="407" r:id="rId11"/>
    <p:sldId id="406" r:id="rId12"/>
    <p:sldId id="409" r:id="rId13"/>
    <p:sldId id="410" r:id="rId14"/>
    <p:sldId id="41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4799-1917-4C75-B06C-F925974BDCF8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759DE-DD27-4597-A5C4-D8F99DFB0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13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96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615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223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722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65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3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95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68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10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9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61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71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14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16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5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637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0747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80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11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38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474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805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83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7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74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55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97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Spins (d’électrons)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3" y="2144994"/>
            <a:ext cx="7085178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Également appelé « quantum dots »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Électron piégé dans une structure semi-conductrice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2 méthodes caractérisant l’état du qubit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sz="1600" b="1" dirty="0"/>
              <a:t>Spin de l’électron </a:t>
            </a:r>
            <a:r>
              <a:rPr lang="fr-FR" sz="1600" dirty="0"/>
              <a:t>dans une cavité unique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sz="1600" b="1" dirty="0"/>
              <a:t>Présence de l’électron </a:t>
            </a:r>
            <a:r>
              <a:rPr lang="fr-FR" sz="1600" dirty="0"/>
              <a:t>dans l’une ou l’autre des cavités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On opère sur le système en </a:t>
            </a:r>
            <a:r>
              <a:rPr lang="fr-FR" sz="2400" b="1" dirty="0"/>
              <a:t>modifiant les propriétés des cavités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Micro-ondes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Champ magnétiques extérieurs</a:t>
            </a:r>
          </a:p>
        </p:txBody>
      </p:sp>
      <p:pic>
        <p:nvPicPr>
          <p:cNvPr id="3074" name="Picture 2" descr="Spin qubit quantum computer - Wikipedia">
            <a:extLst>
              <a:ext uri="{FF2B5EF4-FFF2-40B4-BE49-F238E27FC236}">
                <a16:creationId xmlns:a16="http://schemas.microsoft.com/office/drawing/2014/main" id="{E5CA9ACC-0F24-CE1F-5025-0DF5CDD4F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54"/>
          <a:stretch/>
        </p:blipFill>
        <p:spPr bwMode="auto">
          <a:xfrm>
            <a:off x="9594915" y="1905531"/>
            <a:ext cx="1272694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Quantum Computing and Quantum Coherence - 2006 - Wiley Analytical Science">
            <a:extLst>
              <a:ext uri="{FF2B5EF4-FFF2-40B4-BE49-F238E27FC236}">
                <a16:creationId xmlns:a16="http://schemas.microsoft.com/office/drawing/2014/main" id="{AFD0BE18-76E9-7EC5-9604-6612667EA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 bwMode="auto">
          <a:xfrm>
            <a:off x="7239001" y="3882932"/>
            <a:ext cx="4711828" cy="240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7EA14C-7900-133E-74BF-5F8828E90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80" y="1840223"/>
            <a:ext cx="2599212" cy="10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6" y="1518578"/>
            <a:ext cx="4902415" cy="1924861"/>
          </a:xfrm>
        </p:spPr>
        <p:txBody>
          <a:bodyPr rtlCol="0" anchor="t">
            <a:normAutofit/>
          </a:bodyPr>
          <a:lstStyle/>
          <a:p>
            <a:pPr algn="l" rtl="0"/>
            <a:r>
              <a:rPr lang="fr-FR" dirty="0">
                <a:solidFill>
                  <a:schemeClr val="tx2"/>
                </a:solidFill>
              </a:rPr>
              <a:t>Autres hardwares</a:t>
            </a:r>
          </a:p>
        </p:txBody>
      </p:sp>
      <p:pic>
        <p:nvPicPr>
          <p:cNvPr id="48" name="Graphic 47" descr="Ordinateur">
            <a:extLst>
              <a:ext uri="{FF2B5EF4-FFF2-40B4-BE49-F238E27FC236}">
                <a16:creationId xmlns:a16="http://schemas.microsoft.com/office/drawing/2014/main" id="{FC295B21-9D59-C242-582C-FD074C95D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B5D5DA-C815-7705-6774-53DD9092BBB7}"/>
              </a:ext>
            </a:extLst>
          </p:cNvPr>
          <p:cNvSpPr txBox="1"/>
          <p:nvPr/>
        </p:nvSpPr>
        <p:spPr>
          <a:xfrm>
            <a:off x="6574586" y="3288140"/>
            <a:ext cx="451139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Optique linéaire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Topologique / Fermions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Atomes neutres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Cavités diamant</a:t>
            </a:r>
          </a:p>
        </p:txBody>
      </p:sp>
    </p:spTree>
    <p:extLst>
      <p:ext uri="{BB962C8B-B14F-4D97-AF65-F5344CB8AC3E}">
        <p14:creationId xmlns:p14="http://schemas.microsoft.com/office/powerpoint/2010/main" val="123897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Optique linéaire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2" y="1986669"/>
            <a:ext cx="7398143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État du qubit donné par la </a:t>
            </a:r>
            <a:r>
              <a:rPr lang="fr-FR" sz="2400" b="1" dirty="0"/>
              <a:t>phase du photon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Photon caractérisé par une paire de modes (fréquence, période d’émission, polarisation, etc…)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Un mode est une sorte de </a:t>
            </a:r>
            <a:r>
              <a:rPr lang="fr-FR" sz="1600" b="1" dirty="0"/>
              <a:t>puits de potentiel optique paramétrable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On superpose un photon dans </a:t>
            </a:r>
            <a:r>
              <a:rPr lang="fr-FR" sz="2000" b="1" dirty="0"/>
              <a:t>deux modes optiques différents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Initialisation des photons à l’aide de « squeezers »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Permet </a:t>
            </a:r>
            <a:r>
              <a:rPr lang="fr-FR" sz="2000" b="1" dirty="0"/>
              <a:t>d’amplifier certaines caractéristiques </a:t>
            </a:r>
            <a:r>
              <a:rPr lang="fr-FR" sz="2000" dirty="0"/>
              <a:t>des modes (au détriment d’autres) par le biais d’un champ électrique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Méthode efficace pour amplifier les paramètres opérables en </a:t>
            </a:r>
            <a:r>
              <a:rPr lang="fr-FR" sz="2000" b="1" dirty="0"/>
              <a:t>diminuant </a:t>
            </a:r>
            <a:r>
              <a:rPr lang="fr-FR" sz="2000" dirty="0"/>
              <a:t>simultanément </a:t>
            </a:r>
            <a:r>
              <a:rPr lang="fr-FR" sz="2000" b="1" dirty="0"/>
              <a:t>les paramètres source d’erreur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D204F8-5346-07C5-7B8D-6BB4A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445" y="1985023"/>
            <a:ext cx="3500409" cy="8040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E602E5-831C-BDAE-363F-D98E9EEC3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828" y="3050164"/>
            <a:ext cx="2534765" cy="35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Optique linéaire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3" y="1986669"/>
            <a:ext cx="6718585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Opérations sur les qubits réalisées avec </a:t>
            </a:r>
            <a:r>
              <a:rPr lang="fr-FR" sz="2400" b="1" dirty="0"/>
              <a:t>des miroirs semi-réfléchissants </a:t>
            </a:r>
            <a:r>
              <a:rPr lang="fr-FR" sz="2400" dirty="0"/>
              <a:t>(</a:t>
            </a:r>
            <a:r>
              <a:rPr lang="fr-FR" sz="2400" dirty="0" err="1"/>
              <a:t>beam</a:t>
            </a:r>
            <a:r>
              <a:rPr lang="fr-FR" sz="2400" dirty="0"/>
              <a:t> </a:t>
            </a:r>
            <a:r>
              <a:rPr lang="fr-FR" sz="2400" dirty="0" err="1"/>
              <a:t>splitters</a:t>
            </a:r>
            <a:r>
              <a:rPr lang="fr-FR" sz="2400" dirty="0"/>
              <a:t>)…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Système laissant une partie de la lumière le traverser, et déviant le reste. </a:t>
            </a:r>
            <a:r>
              <a:rPr lang="fr-FR" sz="2000" b="1" dirty="0"/>
              <a:t>Crée une superposition entre l’état « traversé » et l’état « dévié ».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probabilité de mesure de l’un de ces deux états est fonction du miroir semi-réfléchissant.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… et des </a:t>
            </a:r>
            <a:r>
              <a:rPr lang="fr-FR" sz="2400" b="1" dirty="0"/>
              <a:t>modules de déphasages </a:t>
            </a:r>
            <a:r>
              <a:rPr lang="fr-FR" sz="2400" dirty="0"/>
              <a:t>(phase </a:t>
            </a:r>
            <a:r>
              <a:rPr lang="fr-FR" sz="2400" dirty="0" err="1"/>
              <a:t>shifters</a:t>
            </a:r>
            <a:r>
              <a:rPr lang="fr-FR" sz="2400" dirty="0"/>
              <a:t>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Modification locale du </a:t>
            </a:r>
            <a:r>
              <a:rPr lang="fr-FR" sz="2000" b="1" dirty="0"/>
              <a:t>milieu de propagation </a:t>
            </a:r>
            <a:r>
              <a:rPr lang="fr-FR" sz="2000" dirty="0"/>
              <a:t>de la lumière afin d’opérer une rotation de phase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</p:txBody>
      </p:sp>
      <p:pic>
        <p:nvPicPr>
          <p:cNvPr id="1028" name="Picture 4" descr="Thoughts: Modeling quantum interference">
            <a:extLst>
              <a:ext uri="{FF2B5EF4-FFF2-40B4-BE49-F238E27FC236}">
                <a16:creationId xmlns:a16="http://schemas.microsoft.com/office/drawing/2014/main" id="{D52DB882-13F9-53F6-426C-93B3B175D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533" y="1822348"/>
            <a:ext cx="3406924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l-optical phase control in nanophotonic silicon waveguides with  epsilon-near-zero nanoheaters | Scientific Reports">
            <a:extLst>
              <a:ext uri="{FF2B5EF4-FFF2-40B4-BE49-F238E27FC236}">
                <a16:creationId xmlns:a16="http://schemas.microsoft.com/office/drawing/2014/main" id="{A5AD4019-43A3-C514-91C4-CE2A2ED5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48" y="4536095"/>
            <a:ext cx="4581550" cy="191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Optique linéaire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3" y="1986669"/>
            <a:ext cx="6718585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Interaction entre les qubits à base </a:t>
            </a:r>
            <a:r>
              <a:rPr lang="fr-FR" sz="2400" b="1" dirty="0"/>
              <a:t>d’interférences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Phénomène similaire aux fentes d’Young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Les probabilités de mesure dépendent de la phase des photons émis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La mesure s’effectue en déterminant </a:t>
            </a:r>
            <a:r>
              <a:rPr lang="fr-FR" sz="2400" b="1" dirty="0"/>
              <a:t>dans quel mode </a:t>
            </a:r>
            <a:r>
              <a:rPr lang="fr-FR" sz="2400" dirty="0"/>
              <a:t>se situe le photon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Il peut être nécessaire de virtuellement retarder certaines mesures afin que l’ensemble des opérations puissent être réalisées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4B49B1-51E6-8EA4-1D28-6DE0E9F60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127" y="1836266"/>
            <a:ext cx="4342448" cy="23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otonic chip brings optical quantum computers a step closer">
            <a:extLst>
              <a:ext uri="{FF2B5EF4-FFF2-40B4-BE49-F238E27FC236}">
                <a16:creationId xmlns:a16="http://schemas.microsoft.com/office/drawing/2014/main" id="{6B7A8E87-DEC1-FCBD-3BFC-A06D567E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914" y="4293915"/>
            <a:ext cx="3360232" cy="216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4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Optique linéaire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2" y="1986669"/>
            <a:ext cx="7676049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Fonctionne a </a:t>
            </a:r>
            <a:r>
              <a:rPr lang="fr-FR" sz="2400" b="1" dirty="0"/>
              <a:t>température ambiante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Nécessite toutefois une température </a:t>
            </a:r>
            <a:r>
              <a:rPr lang="fr-FR" sz="2000" b="1" dirty="0"/>
              <a:t>uniforme</a:t>
            </a:r>
            <a:r>
              <a:rPr lang="fr-FR" sz="2000" dirty="0"/>
              <a:t> dans le système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Possibilité de </a:t>
            </a:r>
            <a:r>
              <a:rPr lang="fr-FR" sz="2400" b="1" dirty="0"/>
              <a:t>manipuler de l’information continue </a:t>
            </a:r>
            <a:r>
              <a:rPr lang="fr-FR" sz="2400" i="1" dirty="0"/>
              <a:t>(</a:t>
            </a:r>
            <a:r>
              <a:rPr lang="fr-FR" sz="2400" i="1" dirty="0" err="1"/>
              <a:t>qumodes</a:t>
            </a:r>
            <a:r>
              <a:rPr lang="fr-FR" sz="2400" i="1" dirty="0"/>
              <a:t> de </a:t>
            </a:r>
            <a:r>
              <a:rPr lang="fr-FR" sz="2400" i="1" dirty="0" err="1"/>
              <a:t>Xanadu</a:t>
            </a:r>
            <a:r>
              <a:rPr lang="fr-FR" sz="2400" i="1" dirty="0"/>
              <a:t>)</a:t>
            </a:r>
            <a:endParaRPr lang="fr-FR" sz="2400" dirty="0"/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On forme des oscillateurs harmoniques avec des lasers, dont les paramètres de déplacement encodent une information</a:t>
            </a:r>
            <a:endParaRPr lang="fr-FR" sz="2400" i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Faible mise à l’échelle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Contrôle complexe des qubits faisant s’accumuler une erreur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b="1" dirty="0"/>
              <a:t>Taille minimale des circuits </a:t>
            </a:r>
            <a:r>
              <a:rPr lang="fr-FR" sz="2000" dirty="0"/>
              <a:t>et systèmes de manipulation optique</a:t>
            </a:r>
          </a:p>
        </p:txBody>
      </p:sp>
      <p:pic>
        <p:nvPicPr>
          <p:cNvPr id="3074" name="Picture 2" descr="Programmable photonic chip lights up quantum computing – Physics World">
            <a:extLst>
              <a:ext uri="{FF2B5EF4-FFF2-40B4-BE49-F238E27FC236}">
                <a16:creationId xmlns:a16="http://schemas.microsoft.com/office/drawing/2014/main" id="{9B0E9463-C00F-D1D6-251A-46B204DE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39" y="1765803"/>
            <a:ext cx="3107331" cy="450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Spins (d’électrons)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23" y="2144994"/>
                <a:ext cx="7497258" cy="446899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Mesure du système effectuée en évaluant la charge d’une cavité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fr-FR" sz="2000" b="1" dirty="0"/>
                  <a:t>Méthode à une cavité :</a:t>
                </a:r>
                <a:br>
                  <a:rPr lang="fr-FR" sz="2000" b="1" dirty="0"/>
                </a:br>
                <a:r>
                  <a:rPr lang="fr-FR" sz="2000" dirty="0"/>
                  <a:t>Mesure de l’orientation champ magnétique généré par le spin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fr-FR" sz="2000" b="1" dirty="0"/>
                  <a:t>Méthode à deux cavités :</a:t>
                </a:r>
                <a:br>
                  <a:rPr lang="fr-FR" sz="2000" dirty="0"/>
                </a:br>
                <a:r>
                  <a:rPr lang="fr-FR" sz="2000" dirty="0"/>
                  <a:t>Pas de charge &gt;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fr-FR" sz="2000" dirty="0"/>
                  <a:t> / Chargé négativement &gt;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2000" b="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Mêmes conditions d’isolation que les ions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Qubits fabriqués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Imperfections (inévitables) créant des champs électriques ou magnétiques internes perturbant les mesures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-"/>
                </a:pPr>
                <a:endParaRPr lang="fr-FR" sz="20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23" y="2144994"/>
                <a:ext cx="7497258" cy="4468995"/>
              </a:xfrm>
              <a:blipFill>
                <a:blip r:embed="rId3"/>
                <a:stretch>
                  <a:fillRect l="-1220" r="-6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n idealized spin measurement with the direction of the gradient of the...  | Download Scientific Diagram">
            <a:extLst>
              <a:ext uri="{FF2B5EF4-FFF2-40B4-BE49-F238E27FC236}">
                <a16:creationId xmlns:a16="http://schemas.microsoft.com/office/drawing/2014/main" id="{265E0AEE-A7A7-8923-6CD2-3DC0689C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375" y="1872902"/>
            <a:ext cx="2775477" cy="199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1756DF-2A38-8574-60F3-332598408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56" y="4062115"/>
            <a:ext cx="2000258" cy="26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Spins (d’électrons)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8" y="2011531"/>
            <a:ext cx="7199965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Nature des qubits</a:t>
            </a:r>
            <a:endParaRPr lang="fr-FR" sz="2000" dirty="0"/>
          </a:p>
          <a:p>
            <a:pPr lvl="1"/>
            <a:endParaRPr lang="fr-FR" sz="26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669DFBE6-9307-AC0C-F9BA-893A567D10C4}"/>
              </a:ext>
            </a:extLst>
          </p:cNvPr>
          <p:cNvGraphicFramePr>
            <a:graphicFrameLocks noGrp="1"/>
          </p:cNvGraphicFramePr>
          <p:nvPr/>
        </p:nvGraphicFramePr>
        <p:xfrm>
          <a:off x="247206" y="2078426"/>
          <a:ext cx="6869746" cy="406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445">
                  <a:extLst>
                    <a:ext uri="{9D8B030D-6E8A-4147-A177-3AD203B41FA5}">
                      <a16:colId xmlns:a16="http://schemas.microsoft.com/office/drawing/2014/main" val="2002617050"/>
                    </a:ext>
                  </a:extLst>
                </a:gridCol>
                <a:gridCol w="4506301">
                  <a:extLst>
                    <a:ext uri="{9D8B030D-6E8A-4147-A177-3AD203B41FA5}">
                      <a16:colId xmlns:a16="http://schemas.microsoft.com/office/drawing/2014/main" val="4164628385"/>
                    </a:ext>
                  </a:extLst>
                </a:gridCol>
              </a:tblGrid>
              <a:tr h="452209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Caractéristiques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55280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Électrons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51712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Détermination de l’état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Localisation de l’électron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51937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portes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Champs électriques / magnétiques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90823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Entreprises / Laboratoires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Intel, Nokia, CEA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6905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Isolation nécessaire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14071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Contrôle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Bon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57844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Sensibilité à l’erreur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Très forte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75640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de cohérence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Très 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121113"/>
                  </a:ext>
                </a:extLst>
              </a:tr>
            </a:tbl>
          </a:graphicData>
        </a:graphic>
      </p:graphicFrame>
      <p:pic>
        <p:nvPicPr>
          <p:cNvPr id="5122" name="Picture 2" descr="Why Intel's smallest spin qubit chip could be a turning point in quantum  computing | TechRepublic">
            <a:extLst>
              <a:ext uri="{FF2B5EF4-FFF2-40B4-BE49-F238E27FC236}">
                <a16:creationId xmlns:a16="http://schemas.microsoft.com/office/drawing/2014/main" id="{2BD7FA61-B0AC-44C6-6D0A-504ADD16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39" y="2513994"/>
            <a:ext cx="4264990" cy="31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81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Supraconducteurs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2" y="2144994"/>
            <a:ext cx="6904203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Technologie la + scalable à l’heure actuelle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État des qubits donné par le </a:t>
            </a:r>
            <a:r>
              <a:rPr lang="fr-FR" sz="2400" b="1" dirty="0"/>
              <a:t>comportement du courant électrique</a:t>
            </a:r>
            <a:r>
              <a:rPr lang="fr-FR" sz="2400" dirty="0"/>
              <a:t> dans un système supraconducteur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dirty="0"/>
              <a:t>3 types de qubits </a:t>
            </a:r>
            <a:r>
              <a:rPr lang="fr-FR" sz="24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Qubits de charge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Qubits de flux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Qubits de phase</a:t>
            </a:r>
          </a:p>
        </p:txBody>
      </p:sp>
      <p:pic>
        <p:nvPicPr>
          <p:cNvPr id="6146" name="Picture 2" descr="Magnetic Effect of Electric Current - Strength of Magnetic Field Lines |  BYJU'S">
            <a:extLst>
              <a:ext uri="{FF2B5EF4-FFF2-40B4-BE49-F238E27FC236}">
                <a16:creationId xmlns:a16="http://schemas.microsoft.com/office/drawing/2014/main" id="{1C283810-9BE4-129A-65E4-19CCDC75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3072276"/>
            <a:ext cx="4661365" cy="23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3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Supraconducteurs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22" y="2144994"/>
                <a:ext cx="6097000" cy="446899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Qubit de charge :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L’état du qubit est défini par </a:t>
                </a:r>
                <a:r>
                  <a:rPr lang="fr-FR" sz="2000" b="1" dirty="0"/>
                  <a:t>deux niveaux de charge différents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Deux métaux supraconducteurs sont séparés par un isolant (jonction de Josephson). Grâce à l’effet tunnel, une partie de la charge peut traverser l’isolant.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Pour un courant constant</a:t>
                </a:r>
                <a:r>
                  <a:rPr lang="fr-FR" sz="2000" dirty="0"/>
                  <a:t>, la quantité d’électrons traversant dépend uniquement l’isolant.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Si un nombre suffisant (de paires) d’électrons ont traversé la barrière, on considère l’état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1600" dirty="0"/>
                  <a:t>, sinon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22" y="2144994"/>
                <a:ext cx="6097000" cy="4468995"/>
              </a:xfrm>
              <a:blipFill>
                <a:blip r:embed="rId3"/>
                <a:stretch>
                  <a:fillRect l="-1300" r="-13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Schematic diagram of ac Josephson junction. Both electrodes are... |  Download Scientific Diagram">
            <a:extLst>
              <a:ext uri="{FF2B5EF4-FFF2-40B4-BE49-F238E27FC236}">
                <a16:creationId xmlns:a16="http://schemas.microsoft.com/office/drawing/2014/main" id="{DCC2D9FB-8D7D-4F35-C92C-4C262BB1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44" y="2144994"/>
            <a:ext cx="4825938" cy="17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9CE536-7AB9-FD55-92AD-539BCF29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750" y="4191930"/>
            <a:ext cx="2155640" cy="18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Supraconducteurs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343" y="2060609"/>
                <a:ext cx="6504152" cy="446899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b="1" dirty="0"/>
                  <a:t>Qubit de phase :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Approche similaire à celle du qubit de charge, mais a plus haute tension.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En fonction de la </a:t>
                </a:r>
                <a:r>
                  <a:rPr lang="fr-FR" sz="2000" b="1" dirty="0"/>
                  <a:t>phase du courant induit</a:t>
                </a:r>
                <a:r>
                  <a:rPr lang="fr-FR" sz="2000" dirty="0"/>
                  <a:t>, plus ou moins de courant traverse la jonction de Josephson.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Si suffisamment de courant a traversé la jonction, on mesure l’état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fr-FR" sz="2000" dirty="0"/>
                  <a:t>, sinon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fr-FR" sz="2000" dirty="0"/>
                  <a:t>.</a:t>
                </a:r>
                <a:br>
                  <a:rPr lang="fr-FR" sz="2000" dirty="0"/>
                </a:br>
                <a:endParaRPr lang="fr-FR" sz="24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fr-FR" sz="2400" b="1" dirty="0"/>
                  <a:t>Qubit de flux :</a:t>
                </a:r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Equation de Maxwell-Faraday </a:t>
                </a:r>
                <a:r>
                  <a:rPr lang="fr-FR" sz="2000" dirty="0"/>
                  <a:t>:</a:t>
                </a:r>
                <a14:m>
                  <m:oMath xmlns:m="http://schemas.openxmlformats.org/officeDocument/2006/math">
                    <m:r>
                      <a:rPr lang="fr-FR" sz="200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𝑟𝑜𝑡</m:t>
                        </m:r>
                      </m:e>
                    </m:acc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fr-FR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3000" dirty="0"/>
              </a:p>
              <a:p>
                <a:pPr lvl="1">
                  <a:buFont typeface="Arial" panose="020B0604020202020204" pitchFamily="34" charset="0"/>
                  <a:buChar char="-"/>
                </a:pPr>
                <a:r>
                  <a:rPr lang="fr-FR" sz="2000" dirty="0"/>
                  <a:t>On mesure le champ magnétique généré par la circulation du courant électrique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343" y="2060609"/>
                <a:ext cx="6504152" cy="4468995"/>
              </a:xfrm>
              <a:blipFill>
                <a:blip r:embed="rId3"/>
                <a:stretch>
                  <a:fillRect l="-1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What is the role of Josephson junctions and biases in the D-Wave qubit  structure? - Quantum Computing Stack Exchange">
            <a:extLst>
              <a:ext uri="{FF2B5EF4-FFF2-40B4-BE49-F238E27FC236}">
                <a16:creationId xmlns:a16="http://schemas.microsoft.com/office/drawing/2014/main" id="{2946B9DE-775D-D9E2-09EC-050F9F8AC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22" y="4295107"/>
            <a:ext cx="3499497" cy="239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) Schematic representation of the phase qubit circuit, constituted by... |  Download Scientific Diagram">
            <a:extLst>
              <a:ext uri="{FF2B5EF4-FFF2-40B4-BE49-F238E27FC236}">
                <a16:creationId xmlns:a16="http://schemas.microsoft.com/office/drawing/2014/main" id="{6D91417E-CD94-9B44-9EF4-A48A561B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06" y="2182007"/>
            <a:ext cx="4417213" cy="150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Supraconducteurs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3" y="1986669"/>
            <a:ext cx="7528846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Portes à 1 qubit : </a:t>
            </a:r>
            <a:r>
              <a:rPr lang="fr-FR" sz="2400" b="1" dirty="0"/>
              <a:t>Champ électrique induit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Portes quantiques à 2+ qubits : </a:t>
            </a:r>
            <a:r>
              <a:rPr lang="fr-FR" sz="2400" b="1" dirty="0"/>
              <a:t>effet Josephson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Phénomène se produisant dans les jonctions de Josephson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En fonction de la l’épaisseur de la barrière de potentiel, on incite les champs électriques à se comporter de manière similaire, ou opposée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Mesure de l’état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Qubit de charge </a:t>
            </a:r>
            <a:r>
              <a:rPr lang="fr-FR" sz="2000" dirty="0">
                <a:latin typeface="Century Gothic" panose="020B0502020202020204" pitchFamily="34" charset="0"/>
              </a:rPr>
              <a:t>►</a:t>
            </a:r>
            <a:r>
              <a:rPr lang="fr-FR" sz="2000" dirty="0"/>
              <a:t> Présence ou non d’électrons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Qubit de phase </a:t>
            </a:r>
            <a:r>
              <a:rPr lang="fr-FR" sz="2000" dirty="0">
                <a:latin typeface="Century Gothic" panose="020B0502020202020204" pitchFamily="34" charset="0"/>
              </a:rPr>
              <a:t>►</a:t>
            </a:r>
            <a:r>
              <a:rPr lang="fr-FR" sz="2000" dirty="0"/>
              <a:t> Quantité de charge ayant traversé la jonction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Qubit de flux </a:t>
            </a:r>
            <a:r>
              <a:rPr lang="fr-FR" sz="2000" dirty="0">
                <a:latin typeface="Century Gothic" panose="020B0502020202020204" pitchFamily="34" charset="0"/>
              </a:rPr>
              <a:t>►</a:t>
            </a:r>
            <a:r>
              <a:rPr lang="fr-FR" sz="2000" dirty="0"/>
              <a:t> Orientation du champ magnétique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</p:txBody>
      </p:sp>
      <p:pic>
        <p:nvPicPr>
          <p:cNvPr id="3074" name="Picture 2" descr="D-Waveでボルツマン機械学習する際のテクニック集 - Qiita">
            <a:extLst>
              <a:ext uri="{FF2B5EF4-FFF2-40B4-BE49-F238E27FC236}">
                <a16:creationId xmlns:a16="http://schemas.microsoft.com/office/drawing/2014/main" id="{A2447CBD-72D9-B9E8-4D76-7FEAC6CE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26" y="4425383"/>
            <a:ext cx="4110286" cy="192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9FEF2F-413D-A5E0-CB83-5B3F0A31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694" y="1752894"/>
            <a:ext cx="2114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Supraconducteurs</a:t>
            </a:r>
            <a:endParaRPr lang="fr-F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3" y="1986669"/>
            <a:ext cx="7528846" cy="4468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Nécessité absolue de refroidir le système à des </a:t>
            </a:r>
            <a:r>
              <a:rPr lang="fr-FR" sz="2400" b="1" dirty="0"/>
              <a:t>températures proches du 0 absolu.</a:t>
            </a:r>
            <a:endParaRPr lang="fr-FR" sz="20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Technologie privilégiée des constructeurs hardware car proche des composants « classiques »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dirty="0"/>
              <a:t>Limites matérielles</a:t>
            </a:r>
            <a:r>
              <a:rPr lang="fr-FR" sz="2400" dirty="0"/>
              <a:t> dans la conception du hardware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Taille minimale pour les qubits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Précision des contrôleurs limitée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Défauts de fabrication inévitables</a:t>
            </a:r>
          </a:p>
        </p:txBody>
      </p:sp>
      <p:pic>
        <p:nvPicPr>
          <p:cNvPr id="4100" name="Picture 4" descr="All-nitride superconducting qubit made on a silicon substrate">
            <a:extLst>
              <a:ext uri="{FF2B5EF4-FFF2-40B4-BE49-F238E27FC236}">
                <a16:creationId xmlns:a16="http://schemas.microsoft.com/office/drawing/2014/main" id="{7078107A-5DA8-11D3-C356-175CF033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990" y="2390355"/>
            <a:ext cx="3818147" cy="34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Supraconducteurs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68" y="2011531"/>
            <a:ext cx="7199965" cy="40441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Nature des qubits</a:t>
            </a:r>
            <a:endParaRPr lang="fr-FR" sz="2000" dirty="0"/>
          </a:p>
          <a:p>
            <a:pPr lvl="1"/>
            <a:endParaRPr lang="fr-FR" sz="26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669DFBE6-9307-AC0C-F9BA-893A567D10C4}"/>
              </a:ext>
            </a:extLst>
          </p:cNvPr>
          <p:cNvGraphicFramePr>
            <a:graphicFrameLocks noGrp="1"/>
          </p:cNvGraphicFramePr>
          <p:nvPr/>
        </p:nvGraphicFramePr>
        <p:xfrm>
          <a:off x="247206" y="2078426"/>
          <a:ext cx="6869746" cy="406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445">
                  <a:extLst>
                    <a:ext uri="{9D8B030D-6E8A-4147-A177-3AD203B41FA5}">
                      <a16:colId xmlns:a16="http://schemas.microsoft.com/office/drawing/2014/main" val="2002617050"/>
                    </a:ext>
                  </a:extLst>
                </a:gridCol>
                <a:gridCol w="4506301">
                  <a:extLst>
                    <a:ext uri="{9D8B030D-6E8A-4147-A177-3AD203B41FA5}">
                      <a16:colId xmlns:a16="http://schemas.microsoft.com/office/drawing/2014/main" val="4164628385"/>
                    </a:ext>
                  </a:extLst>
                </a:gridCol>
              </a:tblGrid>
              <a:tr h="452209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Caractéristiques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55280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Matériaux supraconducteurs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51712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Détermination de l’état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Comportement du courant électrique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51937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Nature des portes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Effet Josephson, champs électriques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90823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Entreprises / Laboratoires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Google, IBM, Intel, Rigetti, D-Wave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6905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Très forte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140712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Contrôle des 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Bon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57844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Sensibilité à l’erreur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Faible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756408"/>
                  </a:ext>
                </a:extLst>
              </a:tr>
              <a:tr h="4522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de cohérence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Faible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37155"/>
                  </a:ext>
                </a:extLst>
              </a:tr>
            </a:tbl>
          </a:graphicData>
        </a:graphic>
      </p:graphicFrame>
      <p:pic>
        <p:nvPicPr>
          <p:cNvPr id="5122" name="Picture 2" descr="IBM's Quantum computer links two quantum revolutions - EPFL">
            <a:extLst>
              <a:ext uri="{FF2B5EF4-FFF2-40B4-BE49-F238E27FC236}">
                <a16:creationId xmlns:a16="http://schemas.microsoft.com/office/drawing/2014/main" id="{BE09971B-A7CA-D806-331E-63582BBC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71" y="2831965"/>
            <a:ext cx="4567724" cy="256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5288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904</Words>
  <Application>Microsoft Office PowerPoint</Application>
  <PresentationFormat>Grand écran</PresentationFormat>
  <Paragraphs>154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Gothic</vt:lpstr>
      <vt:lpstr>Segoe UI</vt:lpstr>
      <vt:lpstr>Wingdings</vt:lpstr>
      <vt:lpstr>1_Thème Office</vt:lpstr>
      <vt:lpstr>Spins (d’électrons)</vt:lpstr>
      <vt:lpstr>Spins (d’électrons)</vt:lpstr>
      <vt:lpstr>Spins (d’électrons)</vt:lpstr>
      <vt:lpstr>Supraconducteurs</vt:lpstr>
      <vt:lpstr>Supraconducteurs</vt:lpstr>
      <vt:lpstr>Supraconducteurs</vt:lpstr>
      <vt:lpstr>Supraconducteurs</vt:lpstr>
      <vt:lpstr>Supraconducteurs</vt:lpstr>
      <vt:lpstr>Supraconducteurs</vt:lpstr>
      <vt:lpstr>Autres hardwares</vt:lpstr>
      <vt:lpstr>Optique linéaire</vt:lpstr>
      <vt:lpstr>Optique linéaire</vt:lpstr>
      <vt:lpstr>Optique linéaire</vt:lpstr>
      <vt:lpstr>Optique linéaire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Spins (d’électrons)</dc:title>
  <dc:creator>Timothé Presles</dc:creator>
  <cp:lastModifiedBy>Timothé Presles</cp:lastModifiedBy>
  <cp:revision>1</cp:revision>
  <dcterms:created xsi:type="dcterms:W3CDTF">2023-10-09T13:56:51Z</dcterms:created>
  <dcterms:modified xsi:type="dcterms:W3CDTF">2023-10-09T13:58:52Z</dcterms:modified>
</cp:coreProperties>
</file>