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20" r:id="rId2"/>
    <p:sldId id="421" r:id="rId3"/>
    <p:sldId id="422" r:id="rId4"/>
    <p:sldId id="424" r:id="rId5"/>
    <p:sldId id="417" r:id="rId6"/>
    <p:sldId id="418" r:id="rId7"/>
    <p:sldId id="419" r:id="rId8"/>
    <p:sldId id="416" r:id="rId9"/>
    <p:sldId id="42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55881-AF7A-47CC-8A36-786F7E25013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BA1AC-B447-4CEE-81B4-CF836EC0B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39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72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68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0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5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950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6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7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8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6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8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674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38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50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4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369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343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5237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1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809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8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79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01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Atomes neutres / froids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1" y="1986669"/>
            <a:ext cx="7778265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État du qubit donné par </a:t>
            </a:r>
            <a:r>
              <a:rPr lang="fr-FR" sz="2400" b="1" dirty="0"/>
              <a:t>l’état d’énergie électronique </a:t>
            </a:r>
            <a:r>
              <a:rPr lang="fr-FR" sz="2400" dirty="0"/>
              <a:t>d’un unique atome dit « de Rydberg ».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Atomes piégés et excités par laser </a:t>
            </a:r>
            <a:r>
              <a:rPr lang="fr-FR" sz="2000" dirty="0"/>
              <a:t>de manière à ce que leurs électrons atteignent de très hautes couches énergétiques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distance au noyau de ces électrons est suffisante pour créer un </a:t>
            </a:r>
            <a:r>
              <a:rPr lang="fr-FR" sz="2000" b="1" dirty="0"/>
              <a:t>dipôle magnétique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Atomes de Rubidium par ex. (1</a:t>
            </a:r>
            <a:r>
              <a:rPr lang="fr-FR" sz="2000" baseline="30000" dirty="0"/>
              <a:t>ère</a:t>
            </a:r>
            <a:r>
              <a:rPr lang="fr-FR" sz="2000" dirty="0"/>
              <a:t> colonne </a:t>
            </a:r>
            <a:r>
              <a:rPr lang="fr-FR" sz="2000"/>
              <a:t>tableau périodique)</a:t>
            </a:r>
            <a:endParaRPr lang="fr-FR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Dipôle de taille suffisante pour interagir avec d’autres atomes de Rydberg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L’ensemble des qubits sont </a:t>
            </a:r>
            <a:r>
              <a:rPr lang="fr-FR" sz="2000" b="1" dirty="0"/>
              <a:t>arrangés spatialement </a:t>
            </a:r>
            <a:r>
              <a:rPr lang="fr-FR" sz="2000" dirty="0"/>
              <a:t>afin de les faire +/- interagir entre eux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Les caractéristiques de l’atome excité et la proximité des atomes définissent la nature de l’interaction</a:t>
            </a:r>
          </a:p>
        </p:txBody>
      </p:sp>
      <p:pic>
        <p:nvPicPr>
          <p:cNvPr id="3074" name="Picture 2" descr="Understanding electron scattering with ultra-long-range Rydberg molecules -  Universität Hamburg">
            <a:extLst>
              <a:ext uri="{FF2B5EF4-FFF2-40B4-BE49-F238E27FC236}">
                <a16:creationId xmlns:a16="http://schemas.microsoft.com/office/drawing/2014/main" id="{CDF9E0BB-1263-4546-376C-337C2B49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56" y="1730383"/>
            <a:ext cx="3709968" cy="20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antum circuits on Pasqal devices | Cirq | Google Quantum AI">
            <a:extLst>
              <a:ext uri="{FF2B5EF4-FFF2-40B4-BE49-F238E27FC236}">
                <a16:creationId xmlns:a16="http://schemas.microsoft.com/office/drawing/2014/main" id="{E571690B-17B3-F1E5-768A-00380B02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60" y="3760228"/>
            <a:ext cx="2461883" cy="276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Atomes neutres / froids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2" y="1986669"/>
            <a:ext cx="6735677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Contrôle des qubits par </a:t>
            </a:r>
            <a:r>
              <a:rPr lang="fr-FR" sz="2400" b="1" dirty="0"/>
              <a:t>laser et micro-ondes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Exciter par laser deux atomes proches simultanément permet de les faire interagir entre eux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L’arrangement spatial des atomes permet d’opérer </a:t>
            </a:r>
            <a:r>
              <a:rPr lang="fr-FR" sz="2000" b="1" dirty="0"/>
              <a:t>simultanément sur un grand nombre de qubits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La mesure de l’état du qubit se fait entre deux niveaux d’énergie « excités »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Méthode similaire aux ions piégés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Structures hyperfines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Fréquence raisonnant avec l’une des deux couches électroniques. </a:t>
            </a:r>
            <a:r>
              <a:rPr lang="fr-FR" sz="2000" b="1" dirty="0"/>
              <a:t>Émission stimulée </a:t>
            </a:r>
            <a:r>
              <a:rPr lang="fr-FR" sz="2000" dirty="0"/>
              <a:t>a cette couche et mesure de la fluorescence</a:t>
            </a:r>
          </a:p>
        </p:txBody>
      </p:sp>
      <p:pic>
        <p:nvPicPr>
          <p:cNvPr id="2052" name="Picture 4" descr="Designer atom arrays for quantum computing">
            <a:extLst>
              <a:ext uri="{FF2B5EF4-FFF2-40B4-BE49-F238E27FC236}">
                <a16:creationId xmlns:a16="http://schemas.microsoft.com/office/drawing/2014/main" id="{7D80EA51-DD26-50C1-526C-D8DD2F7E1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98" y="4036776"/>
            <a:ext cx="3379316" cy="25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antum computing with neutral atoms: Physics Today: Vol 70, No 7">
            <a:extLst>
              <a:ext uri="{FF2B5EF4-FFF2-40B4-BE49-F238E27FC236}">
                <a16:creationId xmlns:a16="http://schemas.microsoft.com/office/drawing/2014/main" id="{9C65F1BC-910D-5650-BCB9-455C39C6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82" y="1744992"/>
            <a:ext cx="3240388" cy="18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84FEB26-86B2-D89D-789C-141044B1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67" y="4036776"/>
            <a:ext cx="1625267" cy="128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0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Atomes neutres / froids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2" y="1986669"/>
            <a:ext cx="7436431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Qubits pouvant opérer à </a:t>
            </a:r>
            <a:r>
              <a:rPr lang="fr-FR" sz="2400" b="1" dirty="0"/>
              <a:t>température ambiante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Premières versions des ordinateurs quantiques semblant être limités à du quantum annealing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Déplacement des qubits chronophages </a:t>
            </a:r>
            <a:r>
              <a:rPr lang="fr-FR" sz="2000" dirty="0"/>
              <a:t>et créant de l’erreur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Approche de l’annealing simultanée </a:t>
            </a:r>
            <a:r>
              <a:rPr lang="fr-FR" sz="2000" dirty="0">
                <a:latin typeface="Century Gothic" panose="020B0502020202020204" pitchFamily="34" charset="0"/>
              </a:rPr>
              <a:t>►</a:t>
            </a:r>
            <a:r>
              <a:rPr lang="fr-FR" sz="2000" dirty="0"/>
              <a:t> Plus compatible avec la technologie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dirty="0"/>
              <a:t>Long temps de cohérence </a:t>
            </a:r>
            <a:r>
              <a:rPr lang="fr-FR" sz="2400" dirty="0"/>
              <a:t>mais très sensible à l’erreur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Avantage du long temps de cohérence perdu par la durée de certaines opérations sur les qubits</a:t>
            </a:r>
          </a:p>
        </p:txBody>
      </p:sp>
      <p:pic>
        <p:nvPicPr>
          <p:cNvPr id="3074" name="Picture 2" descr="Markov Random Fields in Image Segmentation">
            <a:extLst>
              <a:ext uri="{FF2B5EF4-FFF2-40B4-BE49-F238E27FC236}">
                <a16:creationId xmlns:a16="http://schemas.microsoft.com/office/drawing/2014/main" id="{5BEA0B63-0907-8DE6-8377-21E94EF60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963" y="2887097"/>
            <a:ext cx="20193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Atomes neutres / froids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8" y="2011531"/>
            <a:ext cx="7199965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Nature des qubits</a:t>
            </a:r>
            <a:endParaRPr lang="fr-FR" sz="2000" dirty="0"/>
          </a:p>
          <a:p>
            <a:pPr lvl="1"/>
            <a:endParaRPr lang="fr-FR" sz="26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669DFBE6-9307-AC0C-F9BA-893A567D10C4}"/>
              </a:ext>
            </a:extLst>
          </p:cNvPr>
          <p:cNvGraphicFramePr>
            <a:graphicFrameLocks noGrp="1"/>
          </p:cNvGraphicFramePr>
          <p:nvPr/>
        </p:nvGraphicFramePr>
        <p:xfrm>
          <a:off x="247206" y="2078426"/>
          <a:ext cx="6869746" cy="406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445">
                  <a:extLst>
                    <a:ext uri="{9D8B030D-6E8A-4147-A177-3AD203B41FA5}">
                      <a16:colId xmlns:a16="http://schemas.microsoft.com/office/drawing/2014/main" val="2002617050"/>
                    </a:ext>
                  </a:extLst>
                </a:gridCol>
                <a:gridCol w="4506301">
                  <a:extLst>
                    <a:ext uri="{9D8B030D-6E8A-4147-A177-3AD203B41FA5}">
                      <a16:colId xmlns:a16="http://schemas.microsoft.com/office/drawing/2014/main" val="4164628385"/>
                    </a:ext>
                  </a:extLst>
                </a:gridCol>
              </a:tblGrid>
              <a:tr h="452209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Caractéristiques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55280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Atomes de Rydberg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51712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Détermination de l’état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Sous-niveau d’énergie d’un état excité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51937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portes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Laser, Micro-Ondes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90823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Entreprises / Laboratoires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Pasqal, ColdQuanta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6905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Bonne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14071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Contrôle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57844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Sensibilité à l’erreur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75640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de cohérence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Très bon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37155"/>
                  </a:ext>
                </a:extLst>
              </a:tr>
            </a:tbl>
          </a:graphicData>
        </a:graphic>
      </p:graphicFrame>
      <p:pic>
        <p:nvPicPr>
          <p:cNvPr id="7170" name="Picture 2" descr="Interview with Benno Broer of Pasqal.">
            <a:extLst>
              <a:ext uri="{FF2B5EF4-FFF2-40B4-BE49-F238E27FC236}">
                <a16:creationId xmlns:a16="http://schemas.microsoft.com/office/drawing/2014/main" id="{7AD9A79C-5013-0670-70CC-B8D17442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01" y="2512463"/>
            <a:ext cx="4279856" cy="321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1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Cavité diamant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962" y="1986669"/>
                <a:ext cx="7350974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Structure cristalline de carbone avec deux particularités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Un atome de carbone est remplacé par </a:t>
                </a:r>
                <a:r>
                  <a:rPr lang="fr-FR" sz="2000" b="1" dirty="0"/>
                  <a:t>atome d’azote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Un autre atome de carbone est </a:t>
                </a:r>
                <a:r>
                  <a:rPr lang="fr-FR" sz="2000" b="1" dirty="0"/>
                  <a:t>retiré du cristal</a:t>
                </a:r>
                <a:endParaRPr lang="fr-FR" sz="2400" b="1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vide créé laisse un électron de valence libre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Azote :</a:t>
                </a:r>
                <a:r>
                  <a:rPr lang="fr-FR" sz="2000" dirty="0"/>
                  <a:t> 5 électrons de valence (3 liaisons covalentes avec le carbone + un doublet non liant partagé avec la cavité)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Vide :</a:t>
                </a:r>
                <a:r>
                  <a:rPr lang="fr-FR" sz="2000" dirty="0"/>
                  <a:t> 5 électrons « libres » (3 électrons non appariés </a:t>
                </a:r>
                <a:r>
                  <a:rPr lang="fr-FR" sz="2000" i="1" dirty="0"/>
                  <a:t>(censés être en lien avec le carbone) </a:t>
                </a:r>
                <a:r>
                  <a:rPr lang="fr-FR" sz="2000" dirty="0"/>
                  <a:t>+ un doublet non liant partagé avec l’azote)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Deux électrons sur les trois </a:t>
                </a:r>
                <a:r>
                  <a:rPr lang="fr-FR" sz="2000" dirty="0"/>
                  <a:t>forment une liaison. On a ici un centre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(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pour nytrogen,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pour vacuum)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En ajoutant un courant électrique extérieur, l’électron non appairé va chercher à se lier à </a:t>
                </a:r>
                <a:r>
                  <a:rPr lang="fr-FR" sz="2000" b="1" dirty="0"/>
                  <a:t>un autre électron</a:t>
                </a:r>
                <a:r>
                  <a:rPr lang="fr-FR" sz="2000" dirty="0"/>
                  <a:t>. On obtient alors un centre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fr-FR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000" b="1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endParaRPr lang="fr-FR" sz="20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962" y="1986669"/>
                <a:ext cx="7350974" cy="4468995"/>
              </a:xfrm>
              <a:blipFill>
                <a:blip r:embed="rId3"/>
                <a:stretch>
                  <a:fillRect l="-1161" t="-6685" r="-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B6B55E1-160D-6DBC-9165-42873432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39" y="1986669"/>
            <a:ext cx="1714912" cy="187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alence electron of o - Online Discount Shop for Electronics, Apparel,  Toys, Books, Games, Computers, Shoes, Jewelry, Watches, Baby Products,  Sports &amp; Outdoors, Office Products, Bed &amp; Bath, Furniture, Tools, Hardware,  Automotive">
            <a:extLst>
              <a:ext uri="{FF2B5EF4-FFF2-40B4-BE49-F238E27FC236}">
                <a16:creationId xmlns:a16="http://schemas.microsoft.com/office/drawing/2014/main" id="{8D964328-0C9E-A77F-9992-935767925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09" y="4095437"/>
            <a:ext cx="4212410" cy="25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Cavité diamant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962" y="1986669"/>
                <a:ext cx="7333883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paire d’états constituent un qubit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Opérations sur les qubits avec des lasers et micro-ondes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Spin électronique influencé par un champ magnétique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Électron interagissant avec la lumière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Mesure sur les qubits en observant la fluorescence de la cavité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En fonction de la nature de la cavité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2000" dirty="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000" dirty="0"/>
                  <a:t>), le système stimulé par laser réagit ou non a un signal lumineux (méthode de mesure similaire aux ions piégés)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962" y="1986669"/>
                <a:ext cx="7333883" cy="4468995"/>
              </a:xfrm>
              <a:blipFill>
                <a:blip r:embed="rId3"/>
                <a:stretch>
                  <a:fillRect l="-1330" r="-9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5CB0CAFD-A432-448A-28C6-08CB1EB2E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434" y="4412095"/>
            <a:ext cx="4077251" cy="1980768"/>
          </a:xfrm>
          <a:prstGeom prst="rect">
            <a:avLst/>
          </a:prstGeom>
        </p:spPr>
      </p:pic>
      <p:pic>
        <p:nvPicPr>
          <p:cNvPr id="2050" name="Picture 2" descr="Another Step Forward on Universal Quantum Computer - 2018 - Wiley  Analytical Science">
            <a:extLst>
              <a:ext uri="{FF2B5EF4-FFF2-40B4-BE49-F238E27FC236}">
                <a16:creationId xmlns:a16="http://schemas.microsoft.com/office/drawing/2014/main" id="{52ACA3B3-F3E8-86AF-A5BD-DA945A06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70" y="1751208"/>
            <a:ext cx="3314178" cy="248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Cavité diamant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2" y="1986669"/>
            <a:ext cx="7436431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Les atomes de carbone et d’azote voisins peuvent également être utilisés comme qubits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Les spins nucléaires </a:t>
            </a:r>
            <a:r>
              <a:rPr lang="fr-FR" sz="2000" dirty="0"/>
              <a:t>des particules voisines peuvent être utilisés comme qubits (méthode des atomes neutres)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Fonctionne à </a:t>
            </a:r>
            <a:r>
              <a:rPr lang="fr-FR" sz="2400" b="1" dirty="0"/>
              <a:t>température ambiante </a:t>
            </a:r>
            <a:r>
              <a:rPr lang="fr-FR" sz="2400" dirty="0"/>
              <a:t>(théoriquement)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Les modèles présentés ici fonctionnent à </a:t>
            </a:r>
            <a:r>
              <a:rPr lang="fr-FR" sz="2000" b="1" dirty="0"/>
              <a:t>4 Kelvin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Possibilité de </a:t>
            </a:r>
            <a:r>
              <a:rPr lang="fr-FR" sz="2400" b="1" dirty="0"/>
              <a:t>relier les cristaux entre eux par laser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Chaque système (spin cavité + spins nucléaires) agit comme un petit processeur quantique.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L’absence de contrainte sur la température permet une communication « longue » distance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4298D-9517-4621-6CA4-0957C843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910" y="1875480"/>
            <a:ext cx="3343409" cy="22376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B8F7BF-5BCD-AD98-8EC7-A632EB3FD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434" y="4412668"/>
            <a:ext cx="3582176" cy="20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Cavité diamant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8" y="2011531"/>
            <a:ext cx="7199965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Nature des qubits</a:t>
            </a:r>
            <a:endParaRPr lang="fr-FR" sz="2000" dirty="0"/>
          </a:p>
          <a:p>
            <a:pPr lvl="1"/>
            <a:endParaRPr lang="fr-FR" sz="26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669DFBE6-9307-AC0C-F9BA-893A567D10C4}"/>
              </a:ext>
            </a:extLst>
          </p:cNvPr>
          <p:cNvGraphicFramePr>
            <a:graphicFrameLocks noGrp="1"/>
          </p:cNvGraphicFramePr>
          <p:nvPr/>
        </p:nvGraphicFramePr>
        <p:xfrm>
          <a:off x="247206" y="2078426"/>
          <a:ext cx="6869746" cy="406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445">
                  <a:extLst>
                    <a:ext uri="{9D8B030D-6E8A-4147-A177-3AD203B41FA5}">
                      <a16:colId xmlns:a16="http://schemas.microsoft.com/office/drawing/2014/main" val="2002617050"/>
                    </a:ext>
                  </a:extLst>
                </a:gridCol>
                <a:gridCol w="4506301">
                  <a:extLst>
                    <a:ext uri="{9D8B030D-6E8A-4147-A177-3AD203B41FA5}">
                      <a16:colId xmlns:a16="http://schemas.microsoft.com/office/drawing/2014/main" val="4164628385"/>
                    </a:ext>
                  </a:extLst>
                </a:gridCol>
              </a:tblGrid>
              <a:tr h="452209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Caractéristiques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55280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Groupe d’électrons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51712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Détermination de l’état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Fluorescence de la cavité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51937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portes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Laser, Micro-Ondes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90823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Entreprises / Laboratoires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Diatope, QDTI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6905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Bonne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14071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Contrôle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Bon pour un faible nombre de qubits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57844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Sensibilité à l’erreur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Faible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75640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de cohérence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37155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89F78E8-9032-7887-C637-E1B52DB8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56" y="2412392"/>
            <a:ext cx="3273802" cy="32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8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demain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3" y="1986669"/>
            <a:ext cx="8625764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dirty="0"/>
              <a:t>Combinaisons</a:t>
            </a:r>
            <a:r>
              <a:rPr lang="fr-FR" sz="2400" dirty="0"/>
              <a:t> de différentes technologies quantiques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Comme pour les cavités diamant, utilisation des différentes propriétés des qubits pour faire interagir des systèmes entre eux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Vers une </a:t>
            </a:r>
            <a:r>
              <a:rPr lang="fr-FR" sz="2400" b="1" dirty="0"/>
              <a:t>mémoire quantique </a:t>
            </a:r>
            <a:r>
              <a:rPr lang="fr-FR" sz="2400" dirty="0"/>
              <a:t>?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Réserve de qubits auxiliaires très isolés conservant les valeurs du système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Mise en « pause » du calcul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Les qudits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Qubit à d-états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Peut virtuellement </a:t>
            </a:r>
            <a:r>
              <a:rPr lang="fr-FR" sz="2000" b="1" dirty="0"/>
              <a:t>diminuer le nombre de qubits nécessaires</a:t>
            </a:r>
            <a:r>
              <a:rPr lang="fr-FR" sz="2000" dirty="0"/>
              <a:t>, mais nécessite une toute nouvelle base de calcul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195279-4C81-F550-666F-111911C9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634" y="5517477"/>
            <a:ext cx="3886295" cy="11393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423C42-7C23-18D8-F234-BF8EA35F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703" y="1674975"/>
            <a:ext cx="4781015" cy="740617"/>
          </a:xfrm>
          <a:prstGeom prst="rect">
            <a:avLst/>
          </a:prstGeom>
        </p:spPr>
      </p:pic>
      <p:pic>
        <p:nvPicPr>
          <p:cNvPr id="8194" name="Picture 2" descr="2: Generic principle of a quantum memory. (a) At time t = 0, a qubit |Ψ...  | Download Scientific Diagram">
            <a:extLst>
              <a:ext uri="{FF2B5EF4-FFF2-40B4-BE49-F238E27FC236}">
                <a16:creationId xmlns:a16="http://schemas.microsoft.com/office/drawing/2014/main" id="{1A4A7D18-3F6B-A6A8-6E45-14F69C09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42" y="2773722"/>
            <a:ext cx="2884305" cy="24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Grand écran</PresentationFormat>
  <Paragraphs>112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1_Thème Office</vt:lpstr>
      <vt:lpstr>Atomes neutres / froids</vt:lpstr>
      <vt:lpstr>Atomes neutres / froids</vt:lpstr>
      <vt:lpstr>Atomes neutres / froids</vt:lpstr>
      <vt:lpstr>Atomes neutres / froids</vt:lpstr>
      <vt:lpstr>Cavité diamant</vt:lpstr>
      <vt:lpstr>Cavité diamant</vt:lpstr>
      <vt:lpstr>Cavité diamant</vt:lpstr>
      <vt:lpstr>Cavité diamant</vt:lpstr>
      <vt:lpstr>Et demain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Atomes neutres / froids</dc:title>
  <dc:creator>Timothé Presles</dc:creator>
  <cp:lastModifiedBy>Timothé Presles</cp:lastModifiedBy>
  <cp:revision>1</cp:revision>
  <dcterms:created xsi:type="dcterms:W3CDTF">2023-10-17T12:34:26Z</dcterms:created>
  <dcterms:modified xsi:type="dcterms:W3CDTF">2023-10-17T12:34:44Z</dcterms:modified>
</cp:coreProperties>
</file>