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26.png" ContentType="image/png"/>
  <Override PartName="/ppt/media/image215.png" ContentType="image/png"/>
  <Override PartName="/ppt/media/image129.png" ContentType="image/png"/>
  <Override PartName="/ppt/media/image204.png" ContentType="image/png"/>
  <Override PartName="/ppt/media/image118.png" ContentType="image/png"/>
  <Override PartName="/ppt/media/image293.png" ContentType="image/png"/>
  <Override PartName="/ppt/media/image107.png" ContentType="image/png"/>
  <Override PartName="/ppt/media/image282.png" ContentType="image/png"/>
  <Override PartName="/ppt/media/image39.png" ContentType="image/png"/>
  <Override PartName="/ppt/media/image323.png" ContentType="image/png"/>
  <Override PartName="/ppt/media/image196.png" ContentType="image/png"/>
  <Override PartName="/ppt/media/image271.png" ContentType="image/png"/>
  <Override PartName="/ppt/media/image28.png" ContentType="image/png"/>
  <Override PartName="/ppt/media/image312.png" ContentType="image/png"/>
  <Override PartName="/ppt/media/image185.png" ContentType="image/png"/>
  <Override PartName="/ppt/media/image260.png" ContentType="image/png"/>
  <Override PartName="/ppt/media/image17.png" ContentType="image/png"/>
  <Override PartName="/ppt/media/image301.png" ContentType="image/png"/>
  <Override PartName="/ppt/media/image174.png" ContentType="image/png"/>
  <Override PartName="/ppt/media/image163.png" ContentType="image/png"/>
  <Override PartName="/ppt/media/image152.png" ContentType="image/png"/>
  <Override PartName="/ppt/media/image95.png" ContentType="image/png"/>
  <Override PartName="/ppt/media/image141.png" ContentType="image/png"/>
  <Override PartName="/ppt/media/image84.png" ContentType="image/png"/>
  <Override PartName="/ppt/media/image130.png" ContentType="image/png"/>
  <Override PartName="/ppt/media/image73.png" ContentType="image/png"/>
  <Override PartName="/ppt/media/image62.png" ContentType="image/png"/>
  <Override PartName="/ppt/media/image3.png" ContentType="image/png"/>
  <Override PartName="/ppt/media/image51.png" ContentType="image/png"/>
  <Override PartName="/ppt/media/image40.png" ContentType="image/png"/>
  <Override PartName="/ppt/media/image269.png" ContentType="image/png"/>
  <Override PartName="/ppt/media/image258.png" ContentType="image/png"/>
  <Override PartName="/ppt/media/image247.png" ContentType="image/png"/>
  <Override PartName="/ppt/media/image236.png" ContentType="image/png"/>
  <Override PartName="/ppt/media/image225.png" ContentType="image/png"/>
  <Override PartName="/ppt/media/image139.png" ContentType="image/png"/>
  <Override PartName="/ppt/media/image214.png" ContentType="image/png"/>
  <Override PartName="/ppt/media/image128.png" ContentType="image/png"/>
  <Override PartName="/ppt/media/image203.png" ContentType="image/png"/>
  <Override PartName="/ppt/media/image117.png" ContentType="image/png"/>
  <Override PartName="/ppt/media/image292.png" ContentType="image/png"/>
  <Override PartName="/ppt/media/image106.png" ContentType="image/png"/>
  <Override PartName="/ppt/media/image49.png" ContentType="image/png"/>
  <Override PartName="/ppt/media/image281.png" ContentType="image/png"/>
  <Override PartName="/ppt/media/image38.png" ContentType="image/png"/>
  <Override PartName="/ppt/media/image322.png" ContentType="image/png"/>
  <Override PartName="/ppt/media/image195.png" ContentType="image/png"/>
  <Override PartName="/ppt/media/image270.png" ContentType="image/png"/>
  <Override PartName="/ppt/media/image27.png" ContentType="image/png"/>
  <Override PartName="/ppt/media/image311.png" ContentType="image/png"/>
  <Override PartName="/ppt/media/image184.png" ContentType="image/png"/>
  <Override PartName="/ppt/media/image16.png" ContentType="image/png"/>
  <Override PartName="/ppt/media/image300.png" ContentType="image/png"/>
  <Override PartName="/ppt/media/image173.png" ContentType="image/png"/>
  <Override PartName="/ppt/media/image162.png" ContentType="image/png"/>
  <Override PartName="/ppt/media/image151.png" ContentType="image/png"/>
  <Override PartName="/ppt/media/image94.png" ContentType="image/png"/>
  <Override PartName="/ppt/media/image140.png" ContentType="image/png"/>
  <Override PartName="/ppt/media/image83.png" ContentType="image/png"/>
  <Override PartName="/ppt/media/image72.png" ContentType="image/png"/>
  <Override PartName="/ppt/media/image61.png" ContentType="image/png"/>
  <Override PartName="/ppt/media/image50.png" ContentType="image/png"/>
  <Override PartName="/ppt/media/image2.png" ContentType="image/png"/>
  <Override PartName="/ppt/media/image279.png" ContentType="image/png"/>
  <Override PartName="/ppt/media/image268.png" ContentType="image/png"/>
  <Override PartName="/ppt/media/image309.png" ContentType="image/png"/>
  <Override PartName="/ppt/media/image257.png" ContentType="image/png"/>
  <Override PartName="/ppt/media/image246.png" ContentType="image/png"/>
  <Override PartName="/ppt/media/image235.png" ContentType="image/png"/>
  <Override PartName="/ppt/media/image149.png" ContentType="image/png"/>
  <Override PartName="/ppt/media/image224.png" ContentType="image/png"/>
  <Override PartName="/ppt/media/image138.png" ContentType="image/png"/>
  <Override PartName="/ppt/media/image213.png" ContentType="image/png"/>
  <Override PartName="/ppt/media/image127.png" ContentType="image/png"/>
  <Override PartName="/ppt/media/image202.png" ContentType="image/png"/>
  <Override PartName="/ppt/media/image116.png" ContentType="image/png"/>
  <Override PartName="/ppt/media/image59.png" ContentType="image/png"/>
  <Override PartName="/ppt/media/image291.png" ContentType="image/png"/>
  <Override PartName="/ppt/media/image105.png" ContentType="image/png"/>
  <Override PartName="/ppt/media/image48.png" ContentType="image/png"/>
  <Override PartName="/ppt/media/image280.png" ContentType="image/png"/>
  <Override PartName="/ppt/media/image37.png" ContentType="image/png"/>
  <Override PartName="/ppt/media/image321.png" ContentType="image/png"/>
  <Override PartName="/ppt/media/image194.png" ContentType="image/png"/>
  <Override PartName="/ppt/media/image26.png" ContentType="image/png"/>
  <Override PartName="/ppt/media/image310.png" ContentType="image/png"/>
  <Override PartName="/ppt/media/image183.png" ContentType="image/png"/>
  <Override PartName="/ppt/media/image15.png" ContentType="image/png"/>
  <Override PartName="/ppt/media/image172.png" ContentType="image/png"/>
  <Override PartName="/ppt/media/image161.png" ContentType="image/png"/>
  <Override PartName="/ppt/media/image150.png" ContentType="image/png"/>
  <Override PartName="/ppt/media/image93.png" ContentType="image/png"/>
  <Override PartName="/ppt/media/image82.png" ContentType="image/png"/>
  <Override PartName="/ppt/media/image71.png" ContentType="image/png"/>
  <Override PartName="/ppt/media/image60.png" ContentType="image/png"/>
  <Override PartName="/ppt/media/image1.png" ContentType="image/png"/>
  <Override PartName="/ppt/media/image289.png" ContentType="image/png"/>
  <Override PartName="/ppt/media/image278.png" ContentType="image/png"/>
  <Override PartName="/ppt/media/image319.png" ContentType="image/png"/>
  <Override PartName="/ppt/media/image267.png" ContentType="image/png"/>
  <Override PartName="/ppt/media/image308.png" ContentType="image/png"/>
  <Override PartName="/ppt/media/image256.png" ContentType="image/png"/>
  <Override PartName="/ppt/media/image245.png" ContentType="image/png"/>
  <Override PartName="/ppt/media/image159.png" ContentType="image/png"/>
  <Override PartName="/ppt/media/image234.png" ContentType="image/png"/>
  <Override PartName="/ppt/media/image148.png" ContentType="image/png"/>
  <Override PartName="/ppt/media/image223.png" ContentType="image/png"/>
  <Override PartName="/ppt/media/image137.png" ContentType="image/png"/>
  <Override PartName="/ppt/media/image212.png" ContentType="image/png"/>
  <Override PartName="/ppt/media/image126.png" ContentType="image/png"/>
  <Override PartName="/ppt/media/image69.png" ContentType="image/png"/>
  <Override PartName="/ppt/media/image201.png" ContentType="image/png"/>
  <Override PartName="/ppt/media/image115.png" ContentType="image/png"/>
  <Override PartName="/ppt/media/image58.png" ContentType="image/png"/>
  <Override PartName="/ppt/media/image290.png" ContentType="image/png"/>
  <Override PartName="/ppt/media/image104.png" ContentType="image/png"/>
  <Override PartName="/ppt/media/image47.png" ContentType="image/png"/>
  <Override PartName="/ppt/media/image36.png" ContentType="image/png"/>
  <Override PartName="/ppt/media/image320.png" ContentType="image/png"/>
  <Override PartName="/ppt/media/image193.png" ContentType="image/png"/>
  <Override PartName="/ppt/media/image25.png" ContentType="image/png"/>
  <Override PartName="/ppt/media/image182.png" ContentType="image/png"/>
  <Override PartName="/ppt/media/image14.png" ContentType="image/png"/>
  <Override PartName="/ppt/media/image171.png" ContentType="image/png"/>
  <Override PartName="/ppt/media/image160.png" ContentType="image/png"/>
  <Override PartName="/ppt/media/image92.png" ContentType="image/png"/>
  <Override PartName="/ppt/media/image81.png" ContentType="image/png"/>
  <Override PartName="/ppt/media/image70.png" ContentType="image/png"/>
  <Override PartName="/ppt/media/image299.png" ContentType="image/png"/>
  <Override PartName="/ppt/media/image288.png" ContentType="image/png"/>
  <Override PartName="/ppt/media/image329.png" ContentType="image/png"/>
  <Override PartName="/ppt/media/image277.png" ContentType="image/png"/>
  <Override PartName="/ppt/media/image318.png" ContentType="image/png"/>
  <Override PartName="/ppt/media/image266.png" ContentType="image/png"/>
  <Override PartName="/ppt/media/image307.png" ContentType="image/png"/>
  <Override PartName="/ppt/media/image255.png" ContentType="image/png"/>
  <Override PartName="/ppt/media/image169.png" ContentType="image/png"/>
  <Override PartName="/ppt/media/image244.png" ContentType="image/png"/>
  <Override PartName="/ppt/media/image158.png" ContentType="image/png"/>
  <Override PartName="/ppt/media/image233.png" ContentType="image/png"/>
  <Override PartName="/ppt/media/image147.png" ContentType="image/png"/>
  <Override PartName="/ppt/media/image222.png" ContentType="image/png"/>
  <Override PartName="/ppt/media/image136.png" ContentType="image/png"/>
  <Override PartName="/ppt/media/image79.png" ContentType="image/png"/>
  <Override PartName="/ppt/media/image211.png" ContentType="image/png"/>
  <Override PartName="/ppt/media/image125.png" ContentType="image/png"/>
  <Override PartName="/ppt/media/image68.png" ContentType="image/png"/>
  <Override PartName="/ppt/media/image200.png" ContentType="image/png"/>
  <Override PartName="/ppt/media/image114.png" ContentType="image/png"/>
  <Override PartName="/ppt/media/image57.png" ContentType="image/png"/>
  <Override PartName="/ppt/media/image9.png" ContentType="image/png"/>
  <Override PartName="/ppt/media/image103.png" ContentType="image/png"/>
  <Override PartName="/ppt/media/image46.png" ContentType="image/png"/>
  <Override PartName="/ppt/media/image35.png" ContentType="image/png"/>
  <Override PartName="/ppt/media/image192.png" ContentType="image/png"/>
  <Override PartName="/ppt/media/image24.png" ContentType="image/png"/>
  <Override PartName="/ppt/media/image181.png" ContentType="image/png"/>
  <Override PartName="/ppt/media/image13.png" ContentType="image/png"/>
  <Override PartName="/ppt/media/image170.png" ContentType="image/png"/>
  <Override PartName="/ppt/media/image91.png" ContentType="image/png"/>
  <Override PartName="/ppt/media/image80.png" ContentType="image/png"/>
  <Override PartName="/ppt/media/image209.png" ContentType="image/png"/>
  <Override PartName="/ppt/media/image298.png" ContentType="image/png"/>
  <Override PartName="/ppt/media/image287.png" ContentType="image/png"/>
  <Override PartName="/ppt/media/image328.png" ContentType="image/png"/>
  <Override PartName="/ppt/media/image276.png" ContentType="image/png"/>
  <Override PartName="/ppt/media/image317.png" ContentType="image/png"/>
  <Override PartName="/ppt/media/image265.png" ContentType="image/png"/>
  <Override PartName="/ppt/media/image306.png" ContentType="image/png"/>
  <Override PartName="/ppt/media/image179.png" ContentType="image/png"/>
  <Override PartName="/ppt/media/image254.png" ContentType="image/png"/>
  <Override PartName="/ppt/media/image168.png" ContentType="image/png"/>
  <Override PartName="/ppt/media/image243.png" ContentType="image/png"/>
  <Override PartName="/ppt/media/image157.png" ContentType="image/png"/>
  <Override PartName="/ppt/media/image232.png" ContentType="image/png"/>
  <Override PartName="/ppt/media/image146.png" ContentType="image/png"/>
  <Override PartName="/ppt/media/image89.png" ContentType="image/png"/>
  <Override PartName="/ppt/media/image221.png" ContentType="image/png"/>
  <Override PartName="/ppt/media/image135.png" ContentType="image/png"/>
  <Override PartName="/ppt/media/image78.png" ContentType="image/png"/>
  <Override PartName="/ppt/media/image210.png" ContentType="image/png"/>
  <Override PartName="/ppt/media/image124.png" ContentType="image/png"/>
  <Override PartName="/ppt/media/image67.png" ContentType="image/png"/>
  <Override PartName="/ppt/media/image8.png" ContentType="image/png"/>
  <Override PartName="/ppt/media/image113.png" ContentType="image/png"/>
  <Override PartName="/ppt/media/image56.png" ContentType="image/png"/>
  <Override PartName="/ppt/media/image102.png" ContentType="image/png"/>
  <Override PartName="/ppt/media/image45.png" ContentType="image/png"/>
  <Override PartName="/ppt/media/image34.png" ContentType="image/png"/>
  <Override PartName="/ppt/media/image191.png" ContentType="image/png"/>
  <Override PartName="/ppt/media/image23.png" ContentType="image/png"/>
  <Override PartName="/ppt/media/image180.png" ContentType="image/png"/>
  <Override PartName="/ppt/media/image12.png" ContentType="image/png"/>
  <Override PartName="/ppt/media/image90.png" ContentType="image/png"/>
  <Override PartName="/ppt/media/image219.png" ContentType="image/png"/>
  <Override PartName="/ppt/media/image208.png" ContentType="image/png"/>
  <Override PartName="/ppt/media/image297.png" ContentType="image/png"/>
  <Override PartName="/ppt/media/image286.png" ContentType="image/png"/>
  <Override PartName="/ppt/media/image327.png" ContentType="image/png"/>
  <Override PartName="/ppt/media/image275.png" ContentType="image/png"/>
  <Override PartName="/ppt/media/image316.png" ContentType="image/png"/>
  <Override PartName="/ppt/media/image189.png" ContentType="image/png"/>
  <Override PartName="/ppt/media/image264.png" ContentType="image/png"/>
  <Override PartName="/ppt/media/image305.png" ContentType="image/png"/>
  <Override PartName="/ppt/media/image178.png" ContentType="image/png"/>
  <Override PartName="/ppt/media/image253.png" ContentType="image/png"/>
  <Override PartName="/ppt/media/image167.png" ContentType="image/png"/>
  <Override PartName="/ppt/media/image242.png" ContentType="image/png"/>
  <Override PartName="/ppt/media/image156.png" ContentType="image/png"/>
  <Override PartName="/ppt/media/image99.png" ContentType="image/png"/>
  <Override PartName="/ppt/media/image231.png" ContentType="image/png"/>
  <Override PartName="/ppt/media/image145.png" ContentType="image/png"/>
  <Override PartName="/ppt/media/image88.png" ContentType="image/png"/>
  <Override PartName="/ppt/media/image220.png" ContentType="image/png"/>
  <Override PartName="/ppt/media/image134.png" ContentType="image/png"/>
  <Override PartName="/ppt/media/image77.png" ContentType="image/png"/>
  <Override PartName="/ppt/media/image123.png" ContentType="image/png"/>
  <Override PartName="/ppt/media/image66.png" ContentType="image/png"/>
  <Override PartName="/ppt/media/image112.png" ContentType="image/png"/>
  <Override PartName="/ppt/media/image55.png" ContentType="image/png"/>
  <Override PartName="/ppt/media/image7.png" ContentType="image/png"/>
  <Override PartName="/ppt/media/image101.png" ContentType="image/png"/>
  <Override PartName="/ppt/media/image44.png" ContentType="image/png"/>
  <Override PartName="/ppt/media/image33.png" ContentType="image/png"/>
  <Override PartName="/ppt/media/image190.png" ContentType="image/png"/>
  <Override PartName="/ppt/media/image22.png" ContentType="image/png"/>
  <Override PartName="/ppt/media/image11.png" ContentType="image/png"/>
  <Override PartName="/ppt/media/image229.png" ContentType="image/png"/>
  <Override PartName="/ppt/media/image218.png" ContentType="image/png"/>
  <Override PartName="/ppt/media/image207.png" ContentType="image/png"/>
  <Override PartName="/ppt/media/image296.png" ContentType="image/png"/>
  <Override PartName="/ppt/media/image285.png" ContentType="image/png"/>
  <Override PartName="/ppt/media/image326.png" ContentType="image/png"/>
  <Override PartName="/ppt/media/image199.png" ContentType="image/png"/>
  <Override PartName="/ppt/media/image274.png" ContentType="image/png"/>
  <Override PartName="/ppt/media/image315.png" ContentType="image/png"/>
  <Override PartName="/ppt/media/image188.png" ContentType="image/png"/>
  <Override PartName="/ppt/media/image263.png" ContentType="image/png"/>
  <Override PartName="/ppt/media/image304.png" ContentType="image/png"/>
  <Override PartName="/ppt/media/image177.png" ContentType="image/png"/>
  <Override PartName="/ppt/media/image252.png" ContentType="image/png"/>
  <Override PartName="/ppt/media/image166.png" ContentType="image/png"/>
  <Override PartName="/ppt/media/image241.png" ContentType="image/png"/>
  <Override PartName="/ppt/media/image155.png" ContentType="image/png"/>
  <Override PartName="/ppt/media/image98.png" ContentType="image/png"/>
  <Override PartName="/ppt/media/image230.png" ContentType="image/png"/>
  <Override PartName="/ppt/media/image144.png" ContentType="image/png"/>
  <Override PartName="/ppt/media/image87.png" ContentType="image/png"/>
  <Override PartName="/ppt/media/image76.png" ContentType="image/png"/>
  <Override PartName="/ppt/media/image133.png" ContentType="image/png"/>
  <Override PartName="/ppt/media/image122.png" ContentType="image/png"/>
  <Override PartName="/ppt/media/image65.png" ContentType="image/png"/>
  <Override PartName="/ppt/media/image6.png" ContentType="image/png"/>
  <Override PartName="/ppt/media/image111.png" ContentType="image/png"/>
  <Override PartName="/ppt/media/image54.png" ContentType="image/png"/>
  <Override PartName="/ppt/media/image100.png" ContentType="image/png"/>
  <Override PartName="/ppt/media/image43.png" ContentType="image/png"/>
  <Override PartName="/ppt/media/image32.png" ContentType="image/png"/>
  <Override PartName="/ppt/media/image21.png" ContentType="image/png"/>
  <Override PartName="/ppt/media/image10.png" ContentType="image/png"/>
  <Override PartName="/ppt/media/image239.png" ContentType="image/png"/>
  <Override PartName="/ppt/media/image228.png" ContentType="image/png"/>
  <Override PartName="/ppt/media/image217.png" ContentType="image/png"/>
  <Override PartName="/ppt/media/image206.png" ContentType="image/png"/>
  <Override PartName="/ppt/media/image295.png" ContentType="image/png"/>
  <Override PartName="/ppt/media/image109.png" ContentType="image/png"/>
  <Override PartName="/ppt/media/image284.png" ContentType="image/png"/>
  <Override PartName="/ppt/media/image325.png" ContentType="image/png"/>
  <Override PartName="/ppt/media/image198.png" ContentType="image/png"/>
  <Override PartName="/ppt/media/image273.png" ContentType="image/png"/>
  <Override PartName="/ppt/media/image314.png" ContentType="image/png"/>
  <Override PartName="/ppt/media/image187.png" ContentType="image/png"/>
  <Override PartName="/ppt/media/image262.png" ContentType="image/png"/>
  <Override PartName="/ppt/media/image19.png" ContentType="image/png"/>
  <Override PartName="/ppt/media/image303.png" ContentType="image/png"/>
  <Override PartName="/ppt/media/image176.png" ContentType="image/png"/>
  <Override PartName="/ppt/media/image251.png" ContentType="image/png"/>
  <Override PartName="/ppt/media/image165.png" ContentType="image/png"/>
  <Override PartName="/ppt/media/image240.png" ContentType="image/png"/>
  <Override PartName="/ppt/media/image154.png" ContentType="image/png"/>
  <Override PartName="/ppt/media/image97.png" ContentType="image/png"/>
  <Override PartName="/ppt/media/image143.png" ContentType="image/png"/>
  <Override PartName="/ppt/media/image86.png" ContentType="image/png"/>
  <Override PartName="/ppt/media/image132.png" ContentType="image/png"/>
  <Override PartName="/ppt/media/image75.png" ContentType="image/png"/>
  <Override PartName="/ppt/media/image121.png" ContentType="image/png"/>
  <Override PartName="/ppt/media/image64.png" ContentType="image/png"/>
  <Override PartName="/ppt/media/image110.png" ContentType="image/png"/>
  <Override PartName="/ppt/media/image53.png" ContentType="image/png"/>
  <Override PartName="/ppt/media/image5.png" ContentType="image/png"/>
  <Override PartName="/ppt/media/image42.png" ContentType="image/png"/>
  <Override PartName="/ppt/media/image31.png" ContentType="image/png"/>
  <Override PartName="/ppt/media/image20.png" ContentType="image/png"/>
  <Override PartName="/ppt/media/image249.png" ContentType="image/png"/>
  <Override PartName="/ppt/media/image238.png" ContentType="image/png"/>
  <Override PartName="/ppt/media/image227.png" ContentType="image/png"/>
  <Override PartName="/ppt/media/image216.png" ContentType="image/png"/>
  <Override PartName="/ppt/media/image205.png" ContentType="image/png"/>
  <Override PartName="/ppt/media/image119.png" ContentType="image/png"/>
  <Override PartName="/ppt/media/image294.png" ContentType="image/png"/>
  <Override PartName="/ppt/media/image108.png" ContentType="image/png"/>
  <Override PartName="/ppt/media/image283.png" ContentType="image/png"/>
  <Override PartName="/ppt/media/image324.png" ContentType="image/png"/>
  <Override PartName="/ppt/media/image197.png" ContentType="image/png"/>
  <Override PartName="/ppt/media/image272.png" ContentType="image/png"/>
  <Override PartName="/ppt/media/image29.png" ContentType="image/png"/>
  <Override PartName="/ppt/media/image313.png" ContentType="image/png"/>
  <Override PartName="/ppt/media/image186.png" ContentType="image/png"/>
  <Override PartName="/ppt/media/image261.png" ContentType="image/png"/>
  <Override PartName="/ppt/media/image18.png" ContentType="image/png"/>
  <Override PartName="/ppt/media/image302.png" ContentType="image/png"/>
  <Override PartName="/ppt/media/image175.png" ContentType="image/png"/>
  <Override PartName="/ppt/media/image250.png" ContentType="image/png"/>
  <Override PartName="/ppt/media/image164.png" ContentType="image/png"/>
  <Override PartName="/ppt/media/image153.png" ContentType="image/png"/>
  <Override PartName="/ppt/media/image96.png" ContentType="image/png"/>
  <Override PartName="/ppt/media/image142.png" ContentType="image/png"/>
  <Override PartName="/ppt/media/image85.png" ContentType="image/png"/>
  <Override PartName="/ppt/media/image131.png" ContentType="image/png"/>
  <Override PartName="/ppt/media/image74.png" ContentType="image/png"/>
  <Override PartName="/ppt/media/image120.png" ContentType="image/png"/>
  <Override PartName="/ppt/media/image63.png" ContentType="image/png"/>
  <Override PartName="/ppt/media/image52.png" ContentType="image/png"/>
  <Override PartName="/ppt/media/image4.png" ContentType="image/png"/>
  <Override PartName="/ppt/media/image41.png" ContentType="image/png"/>
  <Override PartName="/ppt/media/image30.png" ContentType="image/png"/>
  <Override PartName="/ppt/media/image259.png" ContentType="image/png"/>
  <Override PartName="/ppt/media/image248.png" ContentType="image/png"/>
  <Override PartName="/ppt/media/image237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39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0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4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82296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176720"/>
            <a:ext cx="82296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417672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17672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792800"/>
            <a:ext cx="8229600" cy="456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8229600" cy="456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456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456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1159200"/>
            <a:ext cx="8229600" cy="5198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417672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456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792800"/>
            <a:ext cx="8229600" cy="456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456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417672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176720"/>
            <a:ext cx="822924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82296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176720"/>
            <a:ext cx="82296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417672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417672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792800"/>
            <a:ext cx="8229600" cy="456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8229600" cy="456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456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456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8229600" cy="456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1159200"/>
            <a:ext cx="8229600" cy="5198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417672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456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456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880" y="417672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4176720"/>
            <a:ext cx="822924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82296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4176720"/>
            <a:ext cx="82296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880" y="417672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417672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456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456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1159200"/>
            <a:ext cx="8229600" cy="5198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17672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456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456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417672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792800"/>
            <a:ext cx="401580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176720"/>
            <a:ext cx="8229240" cy="21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slideLayout" Target="../slideLayouts/slideLayout1.xml"/><Relationship Id="rId13" Type="http://schemas.openxmlformats.org/officeDocument/2006/relationships/slideLayout" Target="../slideLayouts/slideLayout2.xml"/><Relationship Id="rId14" Type="http://schemas.openxmlformats.org/officeDocument/2006/relationships/slideLayout" Target="../slideLayouts/slideLayout3.xml"/><Relationship Id="rId15" Type="http://schemas.openxmlformats.org/officeDocument/2006/relationships/slideLayout" Target="../slideLayouts/slideLayout4.xml"/><Relationship Id="rId16" Type="http://schemas.openxmlformats.org/officeDocument/2006/relationships/slideLayout" Target="../slideLayouts/slideLayout5.xml"/><Relationship Id="rId17" Type="http://schemas.openxmlformats.org/officeDocument/2006/relationships/slideLayout" Target="../slideLayouts/slideLayout6.xml"/><Relationship Id="rId18" Type="http://schemas.openxmlformats.org/officeDocument/2006/relationships/slideLayout" Target="../slideLayouts/slideLayout7.xml"/><Relationship Id="rId19" Type="http://schemas.openxmlformats.org/officeDocument/2006/relationships/slideLayout" Target="../slideLayouts/slideLayout8.xml"/><Relationship Id="rId2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1159200"/>
            <a:ext cx="8229600" cy="43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792800"/>
            <a:ext cx="8229600" cy="4564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3"/>
              </a:buBlip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Blip>
                <a:blip r:embed="rId4"/>
              </a:buBlip>
            </a:pPr>
            <a:r>
              <a:rPr lang="de-DE"/>
              <a:t>Zweite Gliederungsebene</a:t>
            </a:r>
            <a:endParaRPr/>
          </a:p>
          <a:p>
            <a:pPr lvl="2">
              <a:buBlip>
                <a:blip r:embed="rId5"/>
              </a:buBlip>
            </a:pPr>
            <a:r>
              <a:rPr lang="de-DE"/>
              <a:t>Dritte Gliederungsebene</a:t>
            </a:r>
            <a:endParaRPr/>
          </a:p>
          <a:p>
            <a:pPr lvl="3">
              <a:buBlip>
                <a:blip r:embed="rId6"/>
              </a:buBlip>
            </a:pPr>
            <a:r>
              <a:rPr lang="de-DE"/>
              <a:t>Vierte Gliederungsebene</a:t>
            </a:r>
            <a:endParaRPr/>
          </a:p>
          <a:p>
            <a:pPr lvl="4">
              <a:buBlip>
                <a:blip r:embed="rId7"/>
              </a:buBlip>
            </a:pPr>
            <a:r>
              <a:rPr lang="de-DE"/>
              <a:t>Fünfte Gliederungsebene</a:t>
            </a:r>
            <a:endParaRPr/>
          </a:p>
          <a:p>
            <a:pPr lvl="5">
              <a:buBlip>
                <a:blip r:embed="rId8"/>
              </a:buBlip>
            </a:pPr>
            <a:r>
              <a:rPr lang="de-DE"/>
              <a:t>Sechste Gliederungsebene</a:t>
            </a:r>
            <a:endParaRPr/>
          </a:p>
          <a:p>
            <a:pPr lvl="6">
              <a:buBlip>
                <a:blip r:embed="rId9"/>
              </a:buBlip>
            </a:pPr>
            <a:r>
              <a:rPr lang="de-DE"/>
              <a:t>Siebente Gliederungsebene</a:t>
            </a:r>
            <a:endParaRPr/>
          </a:p>
          <a:p>
            <a:pPr lvl="7">
              <a:buBlip>
                <a:blip r:embed="rId10"/>
              </a:buBlip>
            </a:pPr>
            <a:r>
              <a:rPr lang="de-DE"/>
              <a:t>Achte Gliederungsebene</a:t>
            </a:r>
            <a:endParaRPr/>
          </a:p>
          <a:p>
            <a:pPr lvl="8">
              <a:buBlip>
                <a:blip r:embed="rId11"/>
              </a:buBlip>
            </a:pPr>
            <a:r>
              <a:rPr lang="de-DE"/>
              <a:t>Neunte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  <p:sldLayoutId id="2147483660" r:id="rId2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3"/>
              </a:buBlip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Blip>
                <a:blip r:embed="rId4"/>
              </a:buBlip>
            </a:pPr>
            <a:r>
              <a:rPr lang="de-DE"/>
              <a:t>Zweite Gliederungsebene</a:t>
            </a:r>
            <a:endParaRPr/>
          </a:p>
          <a:p>
            <a:pPr lvl="2">
              <a:buBlip>
                <a:blip r:embed="rId5"/>
              </a:buBlip>
            </a:pPr>
            <a:r>
              <a:rPr lang="de-DE"/>
              <a:t>Dritte Gliederungsebene</a:t>
            </a:r>
            <a:endParaRPr/>
          </a:p>
          <a:p>
            <a:pPr lvl="3">
              <a:buBlip>
                <a:blip r:embed="rId6"/>
              </a:buBlip>
            </a:pPr>
            <a:r>
              <a:rPr lang="de-DE"/>
              <a:t>Vierte Gliederungsebene</a:t>
            </a:r>
            <a:endParaRPr/>
          </a:p>
          <a:p>
            <a:pPr lvl="4">
              <a:buBlip>
                <a:blip r:embed="rId7"/>
              </a:buBlip>
            </a:pPr>
            <a:r>
              <a:rPr lang="de-DE"/>
              <a:t>Fünfte Gliederungsebene</a:t>
            </a:r>
            <a:endParaRPr/>
          </a:p>
          <a:p>
            <a:pPr lvl="5">
              <a:buBlip>
                <a:blip r:embed="rId8"/>
              </a:buBlip>
            </a:pPr>
            <a:r>
              <a:rPr lang="de-DE"/>
              <a:t>Sechste Gliederungsebene</a:t>
            </a:r>
            <a:endParaRPr/>
          </a:p>
          <a:p>
            <a:pPr lvl="6">
              <a:buBlip>
                <a:blip r:embed="rId9"/>
              </a:buBlip>
            </a:pPr>
            <a:r>
              <a:rPr lang="de-DE"/>
              <a:t>Siebente Gliederungsebene</a:t>
            </a:r>
            <a:endParaRPr/>
          </a:p>
          <a:p>
            <a:pPr lvl="7">
              <a:buBlip>
                <a:blip r:embed="rId10"/>
              </a:buBlip>
            </a:pPr>
            <a:r>
              <a:rPr lang="de-DE"/>
              <a:t>Achte Gliederungsebene</a:t>
            </a:r>
            <a:endParaRPr/>
          </a:p>
          <a:p>
            <a:pPr lvl="8">
              <a:buBlip>
                <a:blip r:embed="rId11"/>
              </a:buBlip>
            </a:pPr>
            <a:r>
              <a:rPr lang="de-DE"/>
              <a:t>Neunte Gliederungsebene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ftr"/>
          </p:nvPr>
        </p:nvSpPr>
        <p:spPr>
          <a:xfrm>
            <a:off x="457200" y="6336000"/>
            <a:ext cx="6238800" cy="208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 sz="1000">
                <a:solidFill>
                  <a:srgbClr val="ffffff"/>
                </a:solidFill>
                <a:latin typeface="Arial"/>
              </a:rPr>
              <a:t>&lt;footer&gt;</a:t>
            </a:r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sldNum"/>
          </p:nvPr>
        </p:nvSpPr>
        <p:spPr>
          <a:xfrm>
            <a:off x="7848000" y="288000"/>
            <a:ext cx="864000" cy="748800"/>
          </a:xfrm>
          <a:prstGeom prst="rect">
            <a:avLst/>
          </a:prstGeom>
        </p:spPr>
        <p:txBody>
          <a:bodyPr anchor="ctr" bIns="0" lIns="0" rIns="0" tIns="0" wrap="none"/>
          <a:p>
            <a:pPr algn="r"/>
            <a:fld id="{8F67FEED-7EBD-4B35-9242-5AF0D8823AA4}" type="slidenum">
              <a:rPr lang="de-DE" sz="4000">
                <a:solidFill>
                  <a:srgbClr val="8096ac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95200"/>
          </a:xfrm>
          <a:prstGeom prst="rect">
            <a:avLst/>
          </a:prstGeom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523240" y="376560"/>
            <a:ext cx="5921640" cy="504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Click to edit the title text format</a:t>
            </a:r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63760" y="1632600"/>
            <a:ext cx="7881120" cy="4660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charset="2" typeface="Wingdings"/>
              <a:buChar char="n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charset="2" typeface="Wingdings"/>
              <a:buChar char="n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charset="2" typeface="Wingdings"/>
              <a:buChar char="n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charset="2" typeface="Wingdings"/>
              <a:buChar char="n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charset="2" typeface="Wingdings"/>
              <a:buChar char="n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charset="2" typeface="Wingdings"/>
              <a:buChar char="n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charset="2" typeface="Wingdings"/>
              <a:buChar char="n"/>
            </a:pPr>
            <a:r>
              <a:rPr lang="de-DE"/>
              <a:t>Siebente Gliederungsebene</a:t>
            </a:r>
            <a:endParaRPr/>
          </a:p>
          <a:p>
            <a:pPr lvl="7">
              <a:buSzPct val="25000"/>
              <a:buFont charset="2" typeface="Wingdings"/>
              <a:buChar char="n"/>
            </a:pPr>
            <a:r>
              <a:rPr lang="de-DE"/>
              <a:t>Achte Gliederungsebene</a:t>
            </a:r>
            <a:endParaRPr/>
          </a:p>
          <a:p>
            <a:pPr lvl="8">
              <a:buSzPct val="25000"/>
              <a:buFont charset="2" typeface="Wingdings"/>
              <a:buChar char="n"/>
            </a:pPr>
            <a:r>
              <a:rPr lang="de-DE"/>
              <a:t>Neunte Gliederungsebene</a:t>
            </a:r>
            <a:endParaRPr/>
          </a:p>
        </p:txBody>
      </p:sp>
      <p:sp>
        <p:nvSpPr>
          <p:cNvPr id="73" name="TextShape 3"/>
          <p:cNvSpPr txBox="1"/>
          <p:nvPr/>
        </p:nvSpPr>
        <p:spPr>
          <a:xfrm>
            <a:off x="555120" y="6596640"/>
            <a:ext cx="7905960" cy="163440"/>
          </a:xfrm>
          <a:prstGeom prst="rect">
            <a:avLst/>
          </a:prstGeom>
        </p:spPr>
        <p:txBody>
          <a:bodyPr anchor="ctr" bIns="45000" lIns="90000" rIns="90000" tIns="45000" wrap="none"/>
          <a:p>
            <a:r>
              <a:rPr lang="de-DE" sz="800"/>
              <a:t>Marathon laufen ohne Schuhe – Tim Bourguignon</a:t>
            </a:r>
            <a:r>
              <a:rPr lang="de-DE" sz="800"/>
              <a:t>	</a:t>
            </a:r>
            <a:r>
              <a:rPr lang="de-DE" sz="800"/>
              <a:t>Copyright © 2014 MATHEMA Software GmbH</a:t>
            </a:r>
            <a:r>
              <a:rPr lang="de-DE" sz="800"/>
              <a:t>	</a:t>
            </a:r>
            <a:fld id="{3F81381B-564B-47BD-B99C-7C1E33C76C84}" type="slidenum">
              <a:rPr lang="de-DE" sz="8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2.png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7.png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6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7.png"/><Relationship Id="rId2" Type="http://schemas.openxmlformats.org/officeDocument/2006/relationships/image" Target="../media/image148.pn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8" Type="http://schemas.openxmlformats.org/officeDocument/2006/relationships/image" Target="../media/image156.png"/><Relationship Id="rId9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7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hyperlink" Target="http://james.newtonking.com/json" TargetMode="External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0" Type="http://schemas.openxmlformats.org/officeDocument/2006/relationships/image" Target="../media/image166.png"/><Relationship Id="rId11" Type="http://schemas.openxmlformats.org/officeDocument/2006/relationships/hyperlink" Target="https://github.com/jsonfx/jsonfx" TargetMode="External"/><Relationship Id="rId12" Type="http://schemas.openxmlformats.org/officeDocument/2006/relationships/image" Target="../media/image167.png"/><Relationship Id="rId13" Type="http://schemas.openxmlformats.org/officeDocument/2006/relationships/image" Target="../media/image168.png"/><Relationship Id="rId14" Type="http://schemas.openxmlformats.org/officeDocument/2006/relationships/image" Target="../media/image169.png"/><Relationship Id="rId15" Type="http://schemas.openxmlformats.org/officeDocument/2006/relationships/image" Target="../media/image170.png"/><Relationship Id="rId16" Type="http://schemas.openxmlformats.org/officeDocument/2006/relationships/image" Target="../media/image171.png"/><Relationship Id="rId17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2.png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6.png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2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3.png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Relationship Id="rId9" Type="http://schemas.openxmlformats.org/officeDocument/2006/relationships/image" Target="../media/image191.png"/><Relationship Id="rId10" Type="http://schemas.openxmlformats.org/officeDocument/2006/relationships/image" Target="../media/image192.png"/><Relationship Id="rId1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206.png"/><Relationship Id="rId6" Type="http://schemas.openxmlformats.org/officeDocument/2006/relationships/image" Target="../media/image207.png"/><Relationship Id="rId7" Type="http://schemas.openxmlformats.org/officeDocument/2006/relationships/image" Target="../media/image208.png"/><Relationship Id="rId8" Type="http://schemas.openxmlformats.org/officeDocument/2006/relationships/image" Target="../media/image209.png"/><Relationship Id="rId9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1.png"/><Relationship Id="rId2" Type="http://schemas.openxmlformats.org/officeDocument/2006/relationships/image" Target="../media/image212.png"/><Relationship Id="rId3" Type="http://schemas.openxmlformats.org/officeDocument/2006/relationships/hyperlink" Target="http://restsharp.org/" TargetMode="External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image" Target="../media/image215.png"/><Relationship Id="rId7" Type="http://schemas.openxmlformats.org/officeDocument/2006/relationships/image" Target="../media/image216.png"/><Relationship Id="rId8" Type="http://schemas.openxmlformats.org/officeDocument/2006/relationships/image" Target="../media/image217.png"/><Relationship Id="rId9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18.png"/><Relationship Id="rId2" Type="http://schemas.openxmlformats.org/officeDocument/2006/relationships/image" Target="../media/image219.png"/><Relationship Id="rId3" Type="http://schemas.openxmlformats.org/officeDocument/2006/relationships/image" Target="../media/image220.png"/><Relationship Id="rId4" Type="http://schemas.openxmlformats.org/officeDocument/2006/relationships/image" Target="../media/image221.png"/><Relationship Id="rId5" Type="http://schemas.openxmlformats.org/officeDocument/2006/relationships/image" Target="../media/image222.png"/><Relationship Id="rId6" Type="http://schemas.openxmlformats.org/officeDocument/2006/relationships/image" Target="../media/image223.png"/><Relationship Id="rId7" Type="http://schemas.openxmlformats.org/officeDocument/2006/relationships/image" Target="../media/image224.png"/><Relationship Id="rId8" Type="http://schemas.openxmlformats.org/officeDocument/2006/relationships/image" Target="../media/image225.png"/><Relationship Id="rId9" Type="http://schemas.openxmlformats.org/officeDocument/2006/relationships/image" Target="../media/image226.png"/><Relationship Id="rId10" Type="http://schemas.openxmlformats.org/officeDocument/2006/relationships/image" Target="../media/image227.png"/><Relationship Id="rId1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1.png"/><Relationship Id="rId2" Type="http://schemas.openxmlformats.org/officeDocument/2006/relationships/image" Target="../media/image232.png"/><Relationship Id="rId3" Type="http://schemas.openxmlformats.org/officeDocument/2006/relationships/image" Target="../media/image233.png"/><Relationship Id="rId4" Type="http://schemas.openxmlformats.org/officeDocument/2006/relationships/image" Target="../media/image234.png"/><Relationship Id="rId5" Type="http://schemas.openxmlformats.org/officeDocument/2006/relationships/image" Target="../media/image235.png"/><Relationship Id="rId6" Type="http://schemas.openxmlformats.org/officeDocument/2006/relationships/image" Target="../media/image236.png"/><Relationship Id="rId7" Type="http://schemas.openxmlformats.org/officeDocument/2006/relationships/image" Target="../media/image237.png"/><Relationship Id="rId8" Type="http://schemas.openxmlformats.org/officeDocument/2006/relationships/image" Target="../media/image238.png"/><Relationship Id="rId9" Type="http://schemas.openxmlformats.org/officeDocument/2006/relationships/image" Target="../media/image239.png"/><Relationship Id="rId10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40.png"/><Relationship Id="rId2" Type="http://schemas.openxmlformats.org/officeDocument/2006/relationships/image" Target="../media/image241.png"/><Relationship Id="rId3" Type="http://schemas.openxmlformats.org/officeDocument/2006/relationships/image" Target="../media/image242.png"/><Relationship Id="rId4" Type="http://schemas.openxmlformats.org/officeDocument/2006/relationships/image" Target="../media/image243.png"/><Relationship Id="rId5" Type="http://schemas.openxmlformats.org/officeDocument/2006/relationships/image" Target="../media/image244.png"/><Relationship Id="rId6" Type="http://schemas.openxmlformats.org/officeDocument/2006/relationships/image" Target="../media/image245.png"/><Relationship Id="rId7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image" Target="../media/image250.png"/><Relationship Id="rId6" Type="http://schemas.openxmlformats.org/officeDocument/2006/relationships/image" Target="../media/image251.png"/><Relationship Id="rId7" Type="http://schemas.openxmlformats.org/officeDocument/2006/relationships/image" Target="../media/image252.png"/><Relationship Id="rId8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3.png"/><Relationship Id="rId2" Type="http://schemas.openxmlformats.org/officeDocument/2006/relationships/image" Target="../media/image254.png"/><Relationship Id="rId3" Type="http://schemas.openxmlformats.org/officeDocument/2006/relationships/image" Target="../media/image255.png"/><Relationship Id="rId4" Type="http://schemas.openxmlformats.org/officeDocument/2006/relationships/image" Target="../media/image256.png"/><Relationship Id="rId5" Type="http://schemas.openxmlformats.org/officeDocument/2006/relationships/image" Target="../media/image257.png"/><Relationship Id="rId6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58.png"/><Relationship Id="rId2" Type="http://schemas.openxmlformats.org/officeDocument/2006/relationships/image" Target="../media/image259.png"/><Relationship Id="rId3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0.png"/><Relationship Id="rId2" Type="http://schemas.openxmlformats.org/officeDocument/2006/relationships/image" Target="../media/image261.png"/><Relationship Id="rId3" Type="http://schemas.openxmlformats.org/officeDocument/2006/relationships/image" Target="../media/image262.png"/><Relationship Id="rId4" Type="http://schemas.openxmlformats.org/officeDocument/2006/relationships/image" Target="../media/image263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67.png"/><Relationship Id="rId2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hyperlink" Target="https://github.com/grumpydev/TinyIoC" TargetMode="External"/><Relationship Id="rId4" Type="http://schemas.openxmlformats.org/officeDocument/2006/relationships/image" Target="../media/image270.png"/><Relationship Id="rId5" Type="http://schemas.openxmlformats.org/officeDocument/2006/relationships/image" Target="../media/image271.png"/><Relationship Id="rId6" Type="http://schemas.openxmlformats.org/officeDocument/2006/relationships/image" Target="../media/image272.png"/><Relationship Id="rId7" Type="http://schemas.openxmlformats.org/officeDocument/2006/relationships/image" Target="../media/image273.png"/><Relationship Id="rId8" Type="http://schemas.openxmlformats.org/officeDocument/2006/relationships/image" Target="../media/image274.png"/><Relationship Id="rId9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75.png"/><Relationship Id="rId2" Type="http://schemas.openxmlformats.org/officeDocument/2006/relationships/image" Target="../media/image276.png"/><Relationship Id="rId3" Type="http://schemas.openxmlformats.org/officeDocument/2006/relationships/image" Target="../media/image277.png"/><Relationship Id="rId4" Type="http://schemas.openxmlformats.org/officeDocument/2006/relationships/image" Target="../media/image278.png"/><Relationship Id="rId5" Type="http://schemas.openxmlformats.org/officeDocument/2006/relationships/image" Target="../media/image279.png"/><Relationship Id="rId6" Type="http://schemas.openxmlformats.org/officeDocument/2006/relationships/image" Target="../media/image280.png"/><Relationship Id="rId7" Type="http://schemas.openxmlformats.org/officeDocument/2006/relationships/image" Target="../media/image281.png"/><Relationship Id="rId8" Type="http://schemas.openxmlformats.org/officeDocument/2006/relationships/image" Target="../media/image282.png"/><Relationship Id="rId9" Type="http://schemas.openxmlformats.org/officeDocument/2006/relationships/image" Target="../media/image283.png"/><Relationship Id="rId10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84.png"/><Relationship Id="rId2" Type="http://schemas.openxmlformats.org/officeDocument/2006/relationships/image" Target="../media/image285.png"/><Relationship Id="rId3" Type="http://schemas.openxmlformats.org/officeDocument/2006/relationships/image" Target="../media/image286.png"/><Relationship Id="rId4" Type="http://schemas.openxmlformats.org/officeDocument/2006/relationships/image" Target="../media/image287.png"/><Relationship Id="rId5" Type="http://schemas.openxmlformats.org/officeDocument/2006/relationships/image" Target="../media/image288.png"/><Relationship Id="rId6" Type="http://schemas.openxmlformats.org/officeDocument/2006/relationships/image" Target="../media/image289.png"/><Relationship Id="rId7" Type="http://schemas.openxmlformats.org/officeDocument/2006/relationships/image" Target="../media/image290.png"/><Relationship Id="rId8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61.png"/><Relationship Id="rId20" Type="http://schemas.openxmlformats.org/officeDocument/2006/relationships/image" Target="../media/image62.png"/><Relationship Id="rId21" Type="http://schemas.openxmlformats.org/officeDocument/2006/relationships/image" Target="../media/image63.png"/><Relationship Id="rId22" Type="http://schemas.openxmlformats.org/officeDocument/2006/relationships/image" Target="../media/image64.png"/><Relationship Id="rId23" Type="http://schemas.openxmlformats.org/officeDocument/2006/relationships/image" Target="../media/image65.png"/><Relationship Id="rId24" Type="http://schemas.openxmlformats.org/officeDocument/2006/relationships/image" Target="../media/image66.png"/><Relationship Id="rId25" Type="http://schemas.openxmlformats.org/officeDocument/2006/relationships/image" Target="../media/image67.png"/><Relationship Id="rId26" Type="http://schemas.openxmlformats.org/officeDocument/2006/relationships/image" Target="../media/image68.png"/><Relationship Id="rId27" Type="http://schemas.openxmlformats.org/officeDocument/2006/relationships/image" Target="../media/image69.png"/><Relationship Id="rId28" Type="http://schemas.openxmlformats.org/officeDocument/2006/relationships/image" Target="../media/image70.png"/><Relationship Id="rId29" Type="http://schemas.openxmlformats.org/officeDocument/2006/relationships/image" Target="../media/image71.png"/><Relationship Id="rId30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91.png"/><Relationship Id="rId2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92.png"/><Relationship Id="rId2" Type="http://schemas.openxmlformats.org/officeDocument/2006/relationships/image" Target="../media/image293.png"/><Relationship Id="rId3" Type="http://schemas.openxmlformats.org/officeDocument/2006/relationships/image" Target="../media/image294.png"/><Relationship Id="rId4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95.png"/><Relationship Id="rId2" Type="http://schemas.openxmlformats.org/officeDocument/2006/relationships/image" Target="../media/image296.png"/><Relationship Id="rId3" Type="http://schemas.openxmlformats.org/officeDocument/2006/relationships/slideLayout" Target="../slideLayouts/slideLayout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97.png"/><Relationship Id="rId2" Type="http://schemas.openxmlformats.org/officeDocument/2006/relationships/image" Target="../media/image298.png"/><Relationship Id="rId3" Type="http://schemas.openxmlformats.org/officeDocument/2006/relationships/image" Target="../media/image299.png"/><Relationship Id="rId4" Type="http://schemas.openxmlformats.org/officeDocument/2006/relationships/image" Target="../media/image300.png"/><Relationship Id="rId5" Type="http://schemas.openxmlformats.org/officeDocument/2006/relationships/image" Target="../media/image301.png"/><Relationship Id="rId6" Type="http://schemas.openxmlformats.org/officeDocument/2006/relationships/image" Target="../media/image302.png"/><Relationship Id="rId7" Type="http://schemas.openxmlformats.org/officeDocument/2006/relationships/image" Target="../media/image303.png"/><Relationship Id="rId8" Type="http://schemas.openxmlformats.org/officeDocument/2006/relationships/image" Target="../media/image304.png"/><Relationship Id="rId9" Type="http://schemas.openxmlformats.org/officeDocument/2006/relationships/image" Target="../media/image305.png"/><Relationship Id="rId10" Type="http://schemas.openxmlformats.org/officeDocument/2006/relationships/image" Target="../media/image306.png"/><Relationship Id="rId11" Type="http://schemas.openxmlformats.org/officeDocument/2006/relationships/image" Target="../media/image307.png"/><Relationship Id="rId12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08.png"/><Relationship Id="rId2" Type="http://schemas.openxmlformats.org/officeDocument/2006/relationships/image" Target="../media/image309.png"/><Relationship Id="rId3" Type="http://schemas.openxmlformats.org/officeDocument/2006/relationships/image" Target="../media/image310.png"/><Relationship Id="rId4" Type="http://schemas.openxmlformats.org/officeDocument/2006/relationships/image" Target="../media/image311.png"/><Relationship Id="rId5" Type="http://schemas.openxmlformats.org/officeDocument/2006/relationships/image" Target="../media/image312.png"/><Relationship Id="rId6" Type="http://schemas.openxmlformats.org/officeDocument/2006/relationships/image" Target="../media/image313.png"/><Relationship Id="rId7" Type="http://schemas.openxmlformats.org/officeDocument/2006/relationships/image" Target="../media/image314.png"/><Relationship Id="rId8" Type="http://schemas.openxmlformats.org/officeDocument/2006/relationships/image" Target="../media/image315.png"/><Relationship Id="rId9" Type="http://schemas.openxmlformats.org/officeDocument/2006/relationships/image" Target="../media/image316.png"/><Relationship Id="rId10" Type="http://schemas.openxmlformats.org/officeDocument/2006/relationships/image" Target="../media/image317.png"/><Relationship Id="rId11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18.png"/><Relationship Id="rId2" Type="http://schemas.openxmlformats.org/officeDocument/2006/relationships/image" Target="../media/image319.png"/><Relationship Id="rId3" Type="http://schemas.openxmlformats.org/officeDocument/2006/relationships/image" Target="../media/image320.png"/><Relationship Id="rId4" Type="http://schemas.openxmlformats.org/officeDocument/2006/relationships/image" Target="../media/image321.png"/><Relationship Id="rId5" Type="http://schemas.openxmlformats.org/officeDocument/2006/relationships/image" Target="../media/image322.png"/><Relationship Id="rId6" Type="http://schemas.openxmlformats.org/officeDocument/2006/relationships/image" Target="../media/image323.png"/><Relationship Id="rId7" Type="http://schemas.openxmlformats.org/officeDocument/2006/relationships/image" Target="../media/image324.png"/><Relationship Id="rId8" Type="http://schemas.openxmlformats.org/officeDocument/2006/relationships/image" Target="../media/image325.png"/><Relationship Id="rId9" Type="http://schemas.openxmlformats.org/officeDocument/2006/relationships/image" Target="../media/image326.png"/><Relationship Id="rId10" Type="http://schemas.openxmlformats.org/officeDocument/2006/relationships/hyperlink" Target="http://www.timbourguignon.fr/" TargetMode="External"/><Relationship Id="rId11" Type="http://schemas.openxmlformats.org/officeDocument/2006/relationships/image" Target="../media/image327.png"/><Relationship Id="rId12" Type="http://schemas.openxmlformats.org/officeDocument/2006/relationships/hyperlink" Target="mailto:tim.bourguignon@mathema.de" TargetMode="External"/><Relationship Id="rId13" Type="http://schemas.openxmlformats.org/officeDocument/2006/relationships/image" Target="../media/image328.png"/><Relationship Id="rId14" Type="http://schemas.openxmlformats.org/officeDocument/2006/relationships/hyperlink" Target="https://github.com/Timothep/MarathonWOShoes" TargetMode="External"/><Relationship Id="rId15" Type="http://schemas.openxmlformats.org/officeDocument/2006/relationships/image" Target="../media/image329.png"/><Relationship Id="rId16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png"/><Relationship Id="rId24" Type="http://schemas.openxmlformats.org/officeDocument/2006/relationships/image" Target="../media/image95.png"/><Relationship Id="rId25" Type="http://schemas.openxmlformats.org/officeDocument/2006/relationships/image" Target="../media/image96.png"/><Relationship Id="rId26" Type="http://schemas.openxmlformats.org/officeDocument/2006/relationships/image" Target="../media/image97.png"/><Relationship Id="rId27" Type="http://schemas.openxmlformats.org/officeDocument/2006/relationships/image" Target="../media/image98.png"/><Relationship Id="rId28" Type="http://schemas.openxmlformats.org/officeDocument/2006/relationships/image" Target="../media/image99.png"/><Relationship Id="rId29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hyperlink" Target="http://www.nodatime.org/" TargetMode="External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5.png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0000" y="4320000"/>
            <a:ext cx="8244000" cy="5760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Blip>
                <a:blip r:embed="rId1"/>
              </a:buBlip>
            </a:pPr>
            <a:r>
              <a:rPr lang="de-DE" sz="3600">
                <a:solidFill>
                  <a:srgbClr val="173486"/>
                </a:solidFill>
              </a:rPr>
              <a:t>Marathon laufen ohne Schuhe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0000" y="5050800"/>
            <a:ext cx="8244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>
                <a:solidFill>
                  <a:srgbClr val="173486"/>
                </a:solidFill>
              </a:rPr>
              <a:t>Libs ohne die ich nicht mehr programmieren will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450000" y="5454000"/>
            <a:ext cx="8244000" cy="18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 sz="800">
                <a:solidFill>
                  <a:srgbClr val="173486"/>
                </a:solidFill>
              </a:rPr>
              <a:t>Tim Bourguignon - 21 Mai 2014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63760" y="1080000"/>
            <a:ext cx="7881120" cy="51055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An „instant“ on the global timeline since the Unix epoch</a:t>
            </a:r>
            <a:endParaRPr/>
          </a:p>
          <a:p>
            <a:pPr lvl="1">
              <a:buBlip>
                <a:blip r:embed="rId2"/>
              </a:buBlip>
            </a:pPr>
            <a:r>
              <a:rPr lang="de-DE"/>
              <a:t>Since „Jan. 1, 1970 Midnight UTC“</a:t>
            </a:r>
            <a:endParaRPr/>
          </a:p>
          <a:p>
            <a:pPr>
              <a:buBlip>
                <a:blip r:embed="rId3"/>
              </a:buBlip>
            </a:pPr>
            <a:endParaRPr/>
          </a:p>
          <a:p>
            <a:pPr>
              <a:buBlip>
                <a:blip r:embed="rId4"/>
              </a:buBlip>
            </a:pPr>
            <a:r>
              <a:rPr lang="de-DE"/>
              <a:t>10,000 ticks in a millisecond</a:t>
            </a:r>
            <a:endParaRPr/>
          </a:p>
          <a:p>
            <a:pPr>
              <a:buBlip>
                <a:blip r:embed="rId5"/>
              </a:buBlip>
            </a:pP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474840" y="4536000"/>
            <a:ext cx="8134560" cy="93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now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SystemClock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.Instance.Now;</a:t>
            </a:r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Console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.WriteLine(now.Ticks); </a:t>
            </a:r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14001007108796083</a:t>
            </a:r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NodaTime, Instant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NodaTime, Partial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563760" y="1152000"/>
            <a:ext cx="7881120" cy="50335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Part of a local date/time</a:t>
            </a:r>
            <a:endParaRPr/>
          </a:p>
          <a:p>
            <a:pPr lvl="1">
              <a:buBlip>
                <a:blip r:embed="rId2"/>
              </a:buBlip>
            </a:pPr>
            <a:r>
              <a:rPr lang="de-DE"/>
              <a:t>Not enough to represent a specific instant in time</a:t>
            </a:r>
            <a:endParaRPr/>
          </a:p>
          <a:p>
            <a:pPr lvl="1">
              <a:buBlip>
                <a:blip r:embed="rId3"/>
              </a:buBlip>
            </a:pPr>
            <a:r>
              <a:rPr lang="de-DE"/>
              <a:t>For anyone who has had problems mixing date-only and date-time values, the LocalDate type will be appreciated</a:t>
            </a:r>
            <a:endParaRPr/>
          </a:p>
          <a:p>
            <a:pPr lvl="1">
              <a:buBlip>
                <a:blip r:embed="rId4"/>
              </a:buBlip>
            </a:pPr>
            <a:endParaRPr/>
          </a:p>
          <a:p>
            <a:pPr lvl="1">
              <a:buBlip>
                <a:blip r:embed="rId5"/>
              </a:buBlip>
            </a:pP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474840" y="3888000"/>
            <a:ext cx="8134560" cy="93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myBirthday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LocalDate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(1983, 04, 19);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noon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LocalTime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(12,0,0);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63760" y="1080000"/>
            <a:ext cx="7881120" cy="51055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One global DateTime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endParaRPr/>
          </a:p>
          <a:p>
            <a:pPr>
              <a:buBlip>
                <a:blip r:embed="rId4"/>
              </a:buBlip>
            </a:pPr>
            <a:endParaRPr/>
          </a:p>
          <a:p>
            <a:pPr>
              <a:buBlip>
                <a:blip r:embed="rId5"/>
              </a:buBlip>
            </a:pPr>
            <a:endParaRPr/>
          </a:p>
          <a:p>
            <a:pPr lvl="1">
              <a:buBlip>
                <a:blip r:embed="rId6"/>
              </a:buBlip>
            </a:pPr>
            <a:endParaRPr/>
          </a:p>
          <a:p>
            <a:pPr lvl="1">
              <a:buBlip>
                <a:blip r:embed="rId7"/>
              </a:buBlip>
            </a:pPr>
            <a:endParaRPr/>
          </a:p>
          <a:p>
            <a:pPr lvl="1">
              <a:buBlip>
                <a:blip r:embed="rId8"/>
              </a:buBlip>
            </a:pPr>
            <a:endParaRPr/>
          </a:p>
          <a:p>
            <a:pPr lvl="1">
              <a:buBlip>
                <a:blip r:embed="rId9"/>
              </a:buBlip>
            </a:pPr>
            <a:r>
              <a:rPr lang="de-DE"/>
              <a:t>“</a:t>
            </a:r>
            <a:r>
              <a:rPr lang="de-DE"/>
              <a:t>Offset” „-02“ depends on what country you’re in, what calendar you’re using, the DaylightSavingTime etc.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74840" y="1950480"/>
            <a:ext cx="8223840" cy="244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now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SystemClock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.Instance.Now;</a:t>
            </a:r>
            <a:endParaRPr/>
          </a:p>
          <a:p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dtzp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DateTimeZoneProviders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.Tzdb;</a:t>
            </a:r>
            <a:endParaRPr/>
          </a:p>
          <a:p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berlinTz = dtzp[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"Europe/Berlin"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];</a:t>
            </a:r>
            <a:endParaRPr/>
          </a:p>
          <a:p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berlinNow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ZonedDateTime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(now, berlinTz);</a:t>
            </a:r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//2014-05-08T22:42:08 Europe/Berlin (+02)</a:t>
            </a: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DateTimeZone, CalendarSystem, ZonedDateTime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NodaTime, Interval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563760" y="1152000"/>
            <a:ext cx="7881120" cy="50335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Specific time interval, retains start and end instants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474840" y="1548000"/>
            <a:ext cx="8134560" cy="4680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2014-05-21T08:00:00Z – 2014-05-23T17:00:00Z</a:t>
            </a:r>
            <a:endParaRPr/>
          </a:p>
          <a:p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tz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DateTimeZoneProviders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.Tzdb.GetSystemDefault();</a:t>
            </a:r>
            <a:endParaRPr/>
          </a:p>
          <a:p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localBeginDateTime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LocalDateTime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.FromDateTime(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DateTime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(2014, 05, 21, 8, 0, 0));</a:t>
            </a:r>
            <a:endParaRPr/>
          </a:p>
          <a:p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ZonedDateTime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zonedBeginDateTime = 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localBeginDateTime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.InZoneStrictly(tz);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Same for endTime...</a:t>
            </a:r>
            <a:endParaRPr/>
          </a:p>
          <a:p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karlsruheEntwicklerTageInterval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Interval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zonedBeginDateTime.ToInstant(), 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zonedEndDateTime.ToInstant());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NodaTime, Period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563760" y="1080000"/>
            <a:ext cx="7881120" cy="50695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Time period defined in terms of fields</a:t>
            </a:r>
            <a:endParaRPr/>
          </a:p>
          <a:p>
            <a:pPr>
              <a:buBlip>
                <a:blip r:embed="rId2"/>
              </a:buBlip>
            </a:pPr>
            <a:r>
              <a:rPr lang="de-DE"/>
              <a:t>Inexact in milliseconds (unlike Duration)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356040" y="2592000"/>
            <a:ext cx="8431560" cy="331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fourtieth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LocalDate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(2023, 4, 19);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today = berlinNow.LocalDateTime.Date;</a:t>
            </a:r>
            <a:endParaRPr/>
          </a:p>
          <a:p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//P3257D</a:t>
            </a:r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Period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period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Period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.Between(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today, fourtieth,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PeriodUnits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.Days);</a:t>
            </a:r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//P8Y11M</a:t>
            </a:r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Period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between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Period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.Between(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today, fourtieth,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PeriodUnits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.YearMonthDay);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NodaTime, Wrap-up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Date and time manipulations are horribly complex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r>
              <a:rPr lang="de-DE"/>
              <a:t>„</a:t>
            </a:r>
            <a:r>
              <a:rPr lang="de-DE"/>
              <a:t>DateTime“ &amp; „TimeSpan“ do not make it easier to manipulate</a:t>
            </a:r>
            <a:endParaRPr/>
          </a:p>
          <a:p>
            <a:pPr>
              <a:buBlip>
                <a:blip r:embed="rId4"/>
              </a:buBlip>
            </a:pPr>
            <a:endParaRPr/>
          </a:p>
          <a:p>
            <a:pPr>
              <a:buBlip>
                <a:blip r:embed="rId5"/>
              </a:buBlip>
            </a:pPr>
            <a:r>
              <a:rPr lang="de-DE"/>
              <a:t>NodaTime is more verbose, but decouples the concepts for more clarity</a:t>
            </a:r>
            <a:endParaRPr/>
          </a:p>
          <a:p>
            <a:pPr>
              <a:buBlip>
                <a:blip r:embed="rId6"/>
              </a:buBlip>
            </a:pPr>
            <a:endParaRPr/>
          </a:p>
          <a:p>
            <a:pPr>
              <a:buBlip>
                <a:blip r:embed="rId7"/>
              </a:buBlip>
            </a:pPr>
            <a:r>
              <a:rPr lang="de-DE"/>
              <a:t>Video: „The problem with Time&amp;Timezones“ (Computerphile)</a:t>
            </a:r>
            <a:endParaRPr/>
          </a:p>
          <a:p>
            <a:pPr lvl="1">
              <a:buBlip>
                <a:blip r:embed="rId8"/>
              </a:buBlip>
            </a:pPr>
            <a:endParaRPr/>
          </a:p>
        </p:txBody>
      </p:sp>
    </p:spTree>
  </p:cSld>
  <p:timing>
    <p:tnLst>
      <p:par>
        <p:cTn dur="indefinite" id="79" nodeType="tmRoot" restart="never">
          <p:childTnLst>
            <p:seq>
              <p:cTn id="80" nodeType="mainSeq">
                <p:childTnLst>
                  <p:par>
                    <p:cTn fill="freeze" id="81">
                      <p:stCondLst>
                        <p:cond delay="0"/>
                      </p:stCondLst>
                      <p:childTnLst>
                        <p:par>
                          <p:cTn fill="freeze" id="82">
                            <p:stCondLst>
                              <p:cond delay="0"/>
                            </p:stCondLst>
                            <p:childTnLst>
                              <p:par>
                                <p:cTn fill="hold" id="8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85">
                      <p:stCondLst>
                        <p:cond delay="indefinite"/>
                      </p:stCondLst>
                      <p:childTnLst>
                        <p:par>
                          <p:cTn fill="freeze" id="86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10" st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89">
                      <p:stCondLst>
                        <p:cond delay="indefinite"/>
                      </p:stCondLst>
                      <p:childTnLst>
                        <p:par>
                          <p:cTn fill="freeze" id="90">
                            <p:stCondLst>
                              <p:cond delay="0"/>
                            </p:stCondLst>
                            <p:childTnLst>
                              <p:par>
                                <p:cTn fill="hold" id="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81" st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3">
                      <p:stCondLst>
                        <p:cond delay="indefinite"/>
                      </p:stCondLst>
                      <p:childTnLst>
                        <p:par>
                          <p:cTn fill="freeze" id="94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39" st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40" st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0000" y="4320000"/>
            <a:ext cx="8244000" cy="5760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Blip>
                <a:blip r:embed="rId1"/>
              </a:buBlip>
            </a:pPr>
            <a:r>
              <a:rPr lang="de-DE" sz="3600">
                <a:solidFill>
                  <a:srgbClr val="173486"/>
                </a:solidFill>
              </a:rPr>
              <a:t>Json.NET &amp; JsonFx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Json.NET &amp; JsonFx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563760" y="1128600"/>
            <a:ext cx="4572000" cy="46609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Json Manipulation Libraries</a:t>
            </a:r>
            <a:endParaRPr/>
          </a:p>
          <a:p>
            <a:pPr lvl="1">
              <a:buBlip>
                <a:blip r:embed="rId2"/>
              </a:buBlip>
            </a:pPr>
            <a:r>
              <a:rPr lang="de-DE"/>
              <a:t>Json.NET</a:t>
            </a:r>
            <a:endParaRPr/>
          </a:p>
          <a:p>
            <a:pPr lvl="2">
              <a:buBlip>
                <a:blip r:embed="rId3"/>
              </a:buBlip>
            </a:pPr>
            <a:r>
              <a:rPr lang="de-DE">
                <a:hlinkClick r:id="rId4"/>
              </a:rPr>
              <a:t>http://james.newtonking.com/json</a:t>
            </a:r>
            <a:endParaRPr/>
          </a:p>
          <a:p>
            <a:pPr lvl="2">
              <a:buBlip>
                <a:blip r:embed="rId5"/>
              </a:buBlip>
            </a:pPr>
            <a:r>
              <a:rPr lang="de-DE"/>
              <a:t>Author: Newtonsoft</a:t>
            </a:r>
            <a:endParaRPr/>
          </a:p>
          <a:p>
            <a:pPr lvl="2">
              <a:buBlip>
                <a:blip r:embed="rId6"/>
              </a:buBlip>
            </a:pPr>
            <a:r>
              <a:rPr lang="de-DE"/>
              <a:t>Nuget: Newtonsoft.Json</a:t>
            </a:r>
            <a:endParaRPr/>
          </a:p>
          <a:p>
            <a:pPr lvl="2">
              <a:buBlip>
                <a:blip r:embed="rId7"/>
              </a:buBlip>
            </a:pPr>
            <a:r>
              <a:rPr lang="de-DE"/>
              <a:t>License MIT</a:t>
            </a:r>
            <a:endParaRPr/>
          </a:p>
          <a:p>
            <a:pPr lvl="1">
              <a:buBlip>
                <a:blip r:embed="rId8"/>
              </a:buBlip>
            </a:pPr>
            <a:endParaRPr/>
          </a:p>
          <a:p>
            <a:pPr lvl="1">
              <a:buBlip>
                <a:blip r:embed="rId9"/>
              </a:buBlip>
            </a:pPr>
            <a:r>
              <a:rPr lang="de-DE"/>
              <a:t>JsonFx</a:t>
            </a:r>
            <a:endParaRPr/>
          </a:p>
          <a:p>
            <a:pPr lvl="2">
              <a:buBlip>
                <a:blip r:embed="rId10"/>
              </a:buBlip>
            </a:pPr>
            <a:r>
              <a:rPr lang="de-DE">
                <a:hlinkClick r:id="rId11"/>
              </a:rPr>
              <a:t>https://github.com/jsonfx/jsonfx</a:t>
            </a:r>
            <a:endParaRPr/>
          </a:p>
          <a:p>
            <a:pPr lvl="2">
              <a:buBlip>
                <a:blip r:embed="rId12"/>
              </a:buBlip>
            </a:pPr>
            <a:r>
              <a:rPr lang="de-DE"/>
              <a:t>Author: Stephen M. McKamey</a:t>
            </a:r>
            <a:endParaRPr/>
          </a:p>
          <a:p>
            <a:pPr lvl="2">
              <a:buBlip>
                <a:blip r:embed="rId13"/>
              </a:buBlip>
            </a:pPr>
            <a:r>
              <a:rPr lang="de-DE"/>
              <a:t>Nuget: JsonFx</a:t>
            </a:r>
            <a:endParaRPr/>
          </a:p>
          <a:p>
            <a:pPr lvl="2">
              <a:buBlip>
                <a:blip r:embed="rId14"/>
              </a:buBlip>
            </a:pPr>
            <a:r>
              <a:rPr lang="de-DE"/>
              <a:t>License MIT</a:t>
            </a:r>
            <a:endParaRPr/>
          </a:p>
        </p:txBody>
      </p:sp>
      <p:pic>
        <p:nvPicPr>
          <p:cNvPr descr="" id="154" name=""/>
          <p:cNvPicPr/>
          <p:nvPr/>
        </p:nvPicPr>
        <p:blipFill>
          <a:blip r:embed="rId15"/>
          <a:stretch>
            <a:fillRect/>
          </a:stretch>
        </p:blipFill>
        <p:spPr>
          <a:xfrm>
            <a:off x="6264000" y="4752000"/>
            <a:ext cx="1841040" cy="626400"/>
          </a:xfrm>
          <a:prstGeom prst="rect">
            <a:avLst/>
          </a:prstGeom>
        </p:spPr>
      </p:pic>
      <p:pic>
        <p:nvPicPr>
          <p:cNvPr descr="" id="155" name=""/>
          <p:cNvPicPr/>
          <p:nvPr/>
        </p:nvPicPr>
        <p:blipFill>
          <a:blip r:embed="rId16"/>
          <a:stretch>
            <a:fillRect/>
          </a:stretch>
        </p:blipFill>
        <p:spPr>
          <a:xfrm>
            <a:off x="5428800" y="2448000"/>
            <a:ext cx="3283200" cy="64764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Json.NET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Most downloaded on Nuget</a:t>
            </a:r>
            <a:endParaRPr/>
          </a:p>
          <a:p>
            <a:pPr>
              <a:buBlip>
                <a:blip r:embed="rId2"/>
              </a:buBlip>
            </a:pPr>
            <a:r>
              <a:rPr lang="de-DE"/>
              <a:t>Jack-of-all-trade</a:t>
            </a:r>
            <a:endParaRPr/>
          </a:p>
          <a:p>
            <a:pPr>
              <a:buBlip>
                <a:blip r:embed="rId3"/>
              </a:buBlip>
            </a:pPr>
            <a:r>
              <a:rPr lang="de-DE"/>
              <a:t>Json and .NET hand-in-hand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Json.NET Serialisation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74840" y="1656000"/>
            <a:ext cx="8223840" cy="439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Product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product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Product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product.Name = 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"Apple"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product.ExpiryDate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DateTime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(2008, 12, 28);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product.Price = 3.99M;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product.Sizes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string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[] { 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"Small"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"Medium"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"Large"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};</a:t>
            </a:r>
            <a:endParaRPr/>
          </a:p>
          <a:p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string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output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JsonConvert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.SerializeObject(product);</a:t>
            </a:r>
            <a:endParaRPr/>
          </a:p>
          <a:p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//{</a:t>
            </a:r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 "Name": "Apple",</a:t>
            </a:r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 "ExpiryDate": "2008-12-28T00:00:00",</a:t>
            </a:r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 "Price": 3.99,</a:t>
            </a:r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 "Sizes": [ "Small",</a:t>
            </a:r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</a:t>
            </a:r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   "Medium",</a:t>
            </a:r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   </a:t>
            </a:r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"Large" ]</a:t>
            </a:r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//}</a:t>
            </a:r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Just serialize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63760" y="1632600"/>
            <a:ext cx="7881120" cy="46609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Timothée Bourguignon</a:t>
            </a:r>
            <a:endParaRPr/>
          </a:p>
          <a:p>
            <a:pPr lvl="1">
              <a:buBlip>
                <a:blip r:embed="rId2"/>
              </a:buBlip>
            </a:pPr>
            <a:r>
              <a:rPr lang="de-DE"/>
              <a:t>Senior / Lead Developer</a:t>
            </a:r>
            <a:endParaRPr/>
          </a:p>
          <a:p>
            <a:pPr lvl="1">
              <a:buBlip>
                <a:blip r:embed="rId3"/>
              </a:buBlip>
            </a:pPr>
            <a:r>
              <a:rPr lang="de-DE"/>
              <a:t>Consultant</a:t>
            </a:r>
            <a:endParaRPr/>
          </a:p>
          <a:p>
            <a:pPr lvl="1">
              <a:buBlip>
                <a:blip r:embed="rId4"/>
              </a:buBlip>
            </a:pPr>
            <a:r>
              <a:rPr lang="de-DE"/>
              <a:t>Trainer</a:t>
            </a:r>
            <a:endParaRPr/>
          </a:p>
          <a:p>
            <a:pPr lvl="1">
              <a:buBlip>
                <a:blip r:embed="rId5"/>
              </a:buBlip>
            </a:pPr>
            <a:endParaRPr/>
          </a:p>
          <a:p>
            <a:pPr>
              <a:buBlip>
                <a:blip r:embed="rId6"/>
              </a:buBlip>
            </a:pPr>
            <a:r>
              <a:rPr lang="de-DE"/>
              <a:t>MATHEMA Software GmbH</a:t>
            </a:r>
            <a:endParaRPr/>
          </a:p>
          <a:p>
            <a:pPr lvl="1">
              <a:buBlip>
                <a:blip r:embed="rId7"/>
              </a:buBlip>
            </a:pPr>
            <a:r>
              <a:rPr lang="de-DE"/>
              <a:t>Erlangen</a:t>
            </a:r>
            <a:endParaRPr/>
          </a:p>
          <a:p>
            <a:pPr lvl="1">
              <a:buBlip>
                <a:blip r:embed="rId8"/>
              </a:buBlip>
            </a:pPr>
            <a:r>
              <a:rPr lang="de-DE"/>
              <a:t>www.mathema.de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About me</a:t>
            </a:r>
            <a:endParaRPr/>
          </a:p>
        </p:txBody>
      </p:sp>
      <p:pic>
        <p:nvPicPr>
          <p:cNvPr descr="" id="111" name=""/>
          <p:cNvPicPr/>
          <p:nvPr/>
        </p:nvPicPr>
        <p:blipFill>
          <a:blip r:embed="rId9"/>
          <a:stretch>
            <a:fillRect/>
          </a:stretch>
        </p:blipFill>
        <p:spPr>
          <a:xfrm>
            <a:off x="6112800" y="2187000"/>
            <a:ext cx="2167200" cy="2205000"/>
          </a:xfrm>
          <a:prstGeom prst="rect">
            <a:avLst/>
          </a:prstGeom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Json.NET Deserialisation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Just deserialize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endParaRPr/>
          </a:p>
          <a:p>
            <a:pPr>
              <a:buBlip>
                <a:blip r:embed="rId4"/>
              </a:buBlip>
            </a:pPr>
            <a:endParaRPr/>
          </a:p>
          <a:p>
            <a:pPr>
              <a:buBlip>
                <a:blip r:embed="rId5"/>
              </a:buBlip>
            </a:pPr>
            <a:endParaRPr/>
          </a:p>
          <a:p>
            <a:pPr>
              <a:buBlip>
                <a:blip r:embed="rId6"/>
              </a:buBlip>
            </a:pPr>
            <a:r>
              <a:rPr lang="de-DE"/>
              <a:t>JsonSerializerSettings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457200" y="1548000"/>
            <a:ext cx="8223840" cy="1980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string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json = 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@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"{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'Name': 'Bad Boys',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'ReleaseDate': '1995-4-7T00:00:00',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'Genres': [ 'Action', 'Comedy' ]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}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Movie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m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JsonConvert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.DeserializeObject&lt;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Movie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&gt;(json);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string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name = m.Name; </a:t>
            </a:r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Bad Boys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462960" y="4176000"/>
            <a:ext cx="8223840" cy="169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const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string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json = 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@"{ ""Date"" : ""09/12/2013"" }"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obj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JsonConvert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.DeserializeObject&lt;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MyObject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&gt;(json,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IsoDateTimeConverter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{ DateTimeFormat = 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"dd/MM/yyyy"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});</a:t>
            </a:r>
            <a:endParaRPr/>
          </a:p>
          <a:p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DateTime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date = obj.Date;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Json.NET Linq to Json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Dynamic Style </a:t>
            </a: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474840" y="2178720"/>
            <a:ext cx="8223840" cy="3077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JObject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jobj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JObject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.Parse(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@"{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'CPU': 'Intel',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'Drives': ['DVD read/writer','500 gigabyte hard drive']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}"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Assert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.AreEqual(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"Intel"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, jobj[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"CPU"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]);</a:t>
            </a:r>
            <a:endParaRPr/>
          </a:p>
          <a:p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JObject of type IEnumerable&lt;KeyValuePair&lt;string, Jtoken&gt;&gt;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Json.NET Schema Validation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74840" y="1656000"/>
            <a:ext cx="8223840" cy="3240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const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string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schemaJson = 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@"{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'description': 'A person', 'type': 'object',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'properties': {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'name': {'type':'string'},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'hobbies': {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'type': 'array',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'items': {'type':'string'} 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}}}"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JsonSchema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schema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JsonSchema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.Parse(schemaJson);</a:t>
            </a:r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JObject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person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JObject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.Parse(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@"{ 'name': 'James',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'hobbies': ['.NET', 'Reading', 'Xbox', 'LOLCATS']}"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Assert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.IsTrue(person.IsValid(schema));</a:t>
            </a:r>
            <a:endParaRPr/>
          </a:p>
        </p:txBody>
      </p:sp>
      <p:sp>
        <p:nvSpPr>
          <p:cNvPr id="170" name="TextShape 3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Simply validate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endParaRPr/>
          </a:p>
          <a:p>
            <a:pPr>
              <a:buBlip>
                <a:blip r:embed="rId4"/>
              </a:buBlip>
            </a:pPr>
            <a:endParaRPr/>
          </a:p>
          <a:p>
            <a:pPr>
              <a:buBlip>
                <a:blip r:embed="rId5"/>
              </a:buBlip>
            </a:pPr>
            <a:endParaRPr/>
          </a:p>
          <a:p>
            <a:pPr>
              <a:buBlip>
                <a:blip r:embed="rId6"/>
              </a:buBlip>
            </a:pPr>
            <a:endParaRPr/>
          </a:p>
          <a:p>
            <a:pPr>
              <a:buBlip>
                <a:blip r:embed="rId7"/>
              </a:buBlip>
            </a:pPr>
            <a:endParaRPr/>
          </a:p>
          <a:p>
            <a:pPr>
              <a:buBlip>
                <a:blip r:embed="rId8"/>
              </a:buBlip>
            </a:pPr>
            <a:endParaRPr/>
          </a:p>
          <a:p>
            <a:pPr>
              <a:buBlip>
                <a:blip r:embed="rId9"/>
              </a:buBlip>
            </a:pPr>
            <a:r>
              <a:rPr lang="de-DE"/>
              <a:t>Schema generation</a:t>
            </a:r>
            <a:endParaRPr/>
          </a:p>
          <a:p>
            <a:pPr lvl="1">
              <a:buBlip>
                <a:blip r:embed="rId10"/>
              </a:buBlip>
            </a:pPr>
            <a:r>
              <a:rPr lang="de-DE" sz="1600"/>
              <a:t>http://sixgun.wordpress.com/2012/02/09/using-json-net-to-generate-jsonschema/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JsonFx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Not as good</a:t>
            </a:r>
            <a:endParaRPr/>
          </a:p>
          <a:p>
            <a:pPr>
              <a:buBlip>
                <a:blip r:embed="rId2"/>
              </a:buBlip>
            </a:pPr>
            <a:r>
              <a:rPr lang="de-DE"/>
              <a:t>Not as complete</a:t>
            </a:r>
            <a:endParaRPr/>
          </a:p>
          <a:p>
            <a:pPr>
              <a:buBlip>
                <a:blip r:embed="rId3"/>
              </a:buBlip>
            </a:pPr>
            <a:r>
              <a:rPr lang="de-DE"/>
              <a:t>One killer feature</a:t>
            </a:r>
            <a:endParaRPr/>
          </a:p>
          <a:p>
            <a:pPr lvl="1">
              <a:buBlip>
                <a:blip r:embed="rId4"/>
              </a:buBlip>
            </a:pPr>
            <a:r>
              <a:rPr lang="de-DE"/>
              <a:t>Deserialize to „dynamic“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JsonFx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563760" y="1080000"/>
            <a:ext cx="7881120" cy="50695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Remember this Json.NET example?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endParaRPr/>
          </a:p>
          <a:p>
            <a:pPr>
              <a:buBlip>
                <a:blip r:embed="rId4"/>
              </a:buBlip>
            </a:pPr>
            <a:endParaRPr/>
          </a:p>
          <a:p>
            <a:pPr>
              <a:buBlip>
                <a:blip r:embed="rId5"/>
              </a:buBlip>
            </a:pPr>
            <a:r>
              <a:rPr lang="de-DE"/>
              <a:t>… </a:t>
            </a:r>
            <a:r>
              <a:rPr lang="de-DE"/>
              <a:t>here it is with JsonFx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474840" y="3600000"/>
            <a:ext cx="8223840" cy="223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reader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JsonFx.Json.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JsonReader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endParaRPr/>
          </a:p>
          <a:p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dynamic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output = reader.Read(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@"{ 'CPU': 'Intel', 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'Drives': [ 'DVD read/writer', '500 gigabyte hard drive']}"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Assert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.AreEqual(output.CPU, 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"Intel"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Assert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.AreEqual(output.Drives[0], 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"DVD read/writer"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</p:txBody>
      </p:sp>
      <p:sp>
        <p:nvSpPr>
          <p:cNvPr id="176" name="CustomShape 4"/>
          <p:cNvSpPr/>
          <p:nvPr/>
        </p:nvSpPr>
        <p:spPr>
          <a:xfrm>
            <a:off x="474840" y="1512000"/>
            <a:ext cx="8223840" cy="1548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JObject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jobj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JObject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.Parse(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@"{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'CPU': 'Intel', 'Drives': [ 'DVD read/writer',</a:t>
            </a:r>
            <a:endParaRPr/>
          </a:p>
          <a:p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'500 gigabyte hard drive' ] }"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Assert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.AreEqual(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"Intel"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, jobj[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"CPU"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]);</a:t>
            </a:r>
            <a:endParaRPr/>
          </a:p>
        </p:txBody>
      </p:sp>
    </p:spTree>
  </p:cSld>
  <p:timing>
    <p:tnLst>
      <p:par>
        <p:cTn dur="indefinite" id="99" nodeType="tmRoot" restart="never">
          <p:childTnLst>
            <p:seq>
              <p:cTn id="100" nodeType="mainSeq">
                <p:childTnLst>
                  <p:par>
                    <p:cTn fill="freeze" id="101">
                      <p:stCondLst>
                        <p:cond delay="0"/>
                      </p:stCondLst>
                      <p:childTnLst>
                        <p:par>
                          <p:cTn fill="freeze" id="102">
                            <p:stCondLst>
                              <p:cond delay="0"/>
                            </p:stCondLst>
                            <p:childTnLst>
                              <p:par>
                                <p:cTn fill="hold" id="1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05">
                      <p:stCondLst>
                        <p:cond delay="indefinite"/>
                      </p:stCondLst>
                      <p:childTnLst>
                        <p:par>
                          <p:cTn fill="freeze" id="106">
                            <p:stCondLst>
                              <p:cond delay="0"/>
                            </p:stCondLst>
                            <p:childTnLst>
                              <p:par>
                                <p:cTn fill="hold" id="1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0" st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Json.NET &amp; JsonFx, Wrap-up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563760" y="1152000"/>
            <a:ext cx="7881120" cy="50335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Json.NET</a:t>
            </a:r>
            <a:endParaRPr/>
          </a:p>
          <a:p>
            <a:pPr lvl="1">
              <a:buBlip>
                <a:blip r:embed="rId2"/>
              </a:buBlip>
            </a:pPr>
            <a:r>
              <a:rPr lang="de-DE"/>
              <a:t>Solid library</a:t>
            </a:r>
            <a:endParaRPr/>
          </a:p>
          <a:p>
            <a:pPr lvl="1">
              <a:buBlip>
                <a:blip r:embed="rId3"/>
              </a:buBlip>
            </a:pPr>
            <a:r>
              <a:rPr lang="de-DE"/>
              <a:t>Is defacto the .NET standard</a:t>
            </a:r>
            <a:endParaRPr/>
          </a:p>
          <a:p>
            <a:pPr>
              <a:buBlip>
                <a:blip r:embed="rId4"/>
              </a:buBlip>
            </a:pPr>
            <a:endParaRPr/>
          </a:p>
          <a:p>
            <a:pPr>
              <a:buBlip>
                <a:blip r:embed="rId5"/>
              </a:buBlip>
            </a:pPr>
            <a:r>
              <a:rPr lang="de-DE"/>
              <a:t>JsonFx</a:t>
            </a:r>
            <a:endParaRPr/>
          </a:p>
          <a:p>
            <a:pPr lvl="1">
              <a:buBlip>
                <a:blip r:embed="rId6"/>
              </a:buBlip>
            </a:pPr>
            <a:r>
              <a:rPr lang="de-DE"/>
              <a:t>(At least) one killer feature</a:t>
            </a:r>
            <a:endParaRPr/>
          </a:p>
          <a:p>
            <a:pPr>
              <a:buBlip>
                <a:blip r:embed="rId7"/>
              </a:buBlip>
            </a:pPr>
            <a:endParaRPr/>
          </a:p>
          <a:p>
            <a:pPr>
              <a:buBlip>
                <a:blip r:embed="rId8"/>
              </a:buBlip>
            </a:pPr>
            <a:r>
              <a:rPr lang="de-DE"/>
              <a:t>Who said Json wasn't made for C#?</a:t>
            </a:r>
            <a:endParaRPr/>
          </a:p>
        </p:txBody>
      </p:sp>
    </p:spTree>
  </p:cSld>
  <p:timing>
    <p:tnLst>
      <p:par>
        <p:cTn dur="indefinite" id="111" nodeType="tmRoot" restart="never">
          <p:childTnLst>
            <p:seq>
              <p:cTn id="112" nodeType="mainSeq">
                <p:childTnLst>
                  <p:par>
                    <p:cTn fill="freeze" id="113">
                      <p:stCondLst>
                        <p:cond delay="0"/>
                      </p:stCondLst>
                      <p:childTnLst>
                        <p:par>
                          <p:cTn fill="freeze" id="114">
                            <p:stCondLst>
                              <p:cond delay="0"/>
                            </p:stCondLst>
                            <p:childTnLst>
                              <p:par>
                                <p:cTn fill="hold" id="1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3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2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21">
                      <p:stCondLst>
                        <p:cond delay="indefinite"/>
                      </p:stCondLst>
                      <p:childTnLst>
                        <p:par>
                          <p:cTn fill="freeze" id="122">
                            <p:stCondLst>
                              <p:cond delay="0"/>
                            </p:stCondLst>
                            <p:childTnLst>
                              <p:par>
                                <p:cTn fill="hold" id="1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0" st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90" st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27">
                      <p:stCondLst>
                        <p:cond delay="indefinite"/>
                      </p:stCondLst>
                      <p:childTnLst>
                        <p:par>
                          <p:cTn fill="freeze" id="128">
                            <p:stCondLst>
                              <p:cond delay="0"/>
                            </p:stCondLst>
                            <p:childTnLst>
                              <p:par>
                                <p:cTn fill="hold" id="1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25" st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0000" y="4320000"/>
            <a:ext cx="8244000" cy="5760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Blip>
                <a:blip r:embed="rId1"/>
              </a:buBlip>
            </a:pPr>
            <a:r>
              <a:rPr lang="de-DE" sz="3600">
                <a:solidFill>
                  <a:srgbClr val="173486"/>
                </a:solidFill>
              </a:rPr>
              <a:t>RESTSharp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RESTSharp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Simple REST and HTTP API Client for .NET</a:t>
            </a:r>
            <a:endParaRPr/>
          </a:p>
          <a:p>
            <a:pPr lvl="1">
              <a:buBlip>
                <a:blip r:embed="rId2"/>
              </a:buBlip>
            </a:pPr>
            <a:r>
              <a:rPr lang="de-DE">
                <a:hlinkClick r:id="rId3"/>
              </a:rPr>
              <a:t>http://restsharp.org/</a:t>
            </a:r>
            <a:endParaRPr/>
          </a:p>
          <a:p>
            <a:pPr lvl="1">
              <a:buBlip>
                <a:blip r:embed="rId4"/>
              </a:buBlip>
            </a:pPr>
            <a:r>
              <a:rPr lang="de-DE"/>
              <a:t>Nuget: RestSharp</a:t>
            </a:r>
            <a:endParaRPr/>
          </a:p>
          <a:p>
            <a:pPr lvl="1">
              <a:buBlip>
                <a:blip r:embed="rId5"/>
              </a:buBlip>
            </a:pPr>
            <a:r>
              <a:rPr lang="de-DE"/>
              <a:t>Author: John Sheehan</a:t>
            </a:r>
            <a:endParaRPr/>
          </a:p>
          <a:p>
            <a:pPr lvl="1">
              <a:buBlip>
                <a:blip r:embed="rId6"/>
              </a:buBlip>
            </a:pPr>
            <a:r>
              <a:rPr lang="de-DE"/>
              <a:t>Current maintener: Phil Haack (and searching for a replacement)</a:t>
            </a:r>
            <a:endParaRPr/>
          </a:p>
          <a:p>
            <a:pPr lvl="1">
              <a:buBlip>
                <a:blip r:embed="rId7"/>
              </a:buBlip>
            </a:pPr>
            <a:r>
              <a:rPr lang="de-DE"/>
              <a:t>License Apache 2.0 </a:t>
            </a:r>
            <a:endParaRPr/>
          </a:p>
        </p:txBody>
      </p:sp>
      <p:pic>
        <p:nvPicPr>
          <p:cNvPr descr="" id="182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6193800" y="3745800"/>
            <a:ext cx="1870200" cy="1870200"/>
          </a:xfrm>
          <a:prstGeom prst="rect">
            <a:avLst/>
          </a:prstGeom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(Classic) HttpWebRequest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The standard way using the BCL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endParaRPr/>
          </a:p>
          <a:p>
            <a:pPr>
              <a:buBlip>
                <a:blip r:embed="rId4"/>
              </a:buBlip>
            </a:pPr>
            <a:endParaRPr/>
          </a:p>
          <a:p>
            <a:pPr>
              <a:buBlip>
                <a:blip r:embed="rId5"/>
              </a:buBlip>
            </a:pPr>
            <a:endParaRPr/>
          </a:p>
          <a:p>
            <a:pPr>
              <a:buBlip>
                <a:blip r:embed="rId6"/>
              </a:buBlip>
            </a:pPr>
            <a:endParaRPr/>
          </a:p>
          <a:p>
            <a:pPr>
              <a:buBlip>
                <a:blip r:embed="rId7"/>
              </a:buBlip>
            </a:pPr>
            <a:endParaRPr/>
          </a:p>
          <a:p>
            <a:pPr>
              <a:buBlip>
                <a:blip r:embed="rId8"/>
              </a:buBlip>
            </a:pPr>
            <a:r>
              <a:rPr lang="de-DE"/>
              <a:t>Artificially complicated</a:t>
            </a:r>
            <a:endParaRPr/>
          </a:p>
          <a:p>
            <a:pPr lvl="1">
              <a:buBlip>
                <a:blip r:embed="rId9"/>
              </a:buBlip>
            </a:pPr>
            <a:r>
              <a:rPr lang="de-DE"/>
              <a:t>Stream manipulations</a:t>
            </a:r>
            <a:endParaRPr/>
          </a:p>
          <a:p>
            <a:pPr lvl="1">
              <a:buBlip>
                <a:blip r:embed="rId10"/>
              </a:buBlip>
            </a:pPr>
            <a:r>
              <a:rPr lang="de-DE"/>
              <a:t>„</a:t>
            </a:r>
            <a:r>
              <a:rPr lang="de-DE"/>
              <a:t>Transactions“</a:t>
            </a: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474840" y="1908000"/>
            <a:ext cx="8223840" cy="237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WebRequest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request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WebRequest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.Create(url);</a:t>
            </a:r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WebResponse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response = request.GetResponse();</a:t>
            </a:r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Stream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dataStream = response.GetResponseStream();</a:t>
            </a:r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StreamReader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reader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StreamReader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(dataStream);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string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responseFromServer = reader.ReadToEnd();</a:t>
            </a:r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Console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.WriteLine(responseFromServer);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reader.Close();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response.Close();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RESTSharp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Specialized objects </a:t>
            </a:r>
            <a:endParaRPr/>
          </a:p>
          <a:p>
            <a:pPr lvl="1">
              <a:buBlip>
                <a:blip r:embed="rId2"/>
              </a:buBlip>
            </a:pPr>
            <a:r>
              <a:rPr lang="de-DE"/>
              <a:t>RestClient</a:t>
            </a:r>
            <a:endParaRPr/>
          </a:p>
          <a:p>
            <a:pPr lvl="1">
              <a:buBlip>
                <a:blip r:embed="rId3"/>
              </a:buBlip>
            </a:pPr>
            <a:r>
              <a:rPr lang="de-DE"/>
              <a:t>RestRequest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474840" y="2844000"/>
            <a:ext cx="8223840" cy="900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client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RestClient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"url"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request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RestRequest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"/"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Method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.GET);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Why this talk? Why this title?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108800"/>
            <a:ext cx="8229600" cy="51757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Big companies</a:t>
            </a:r>
            <a:endParaRPr/>
          </a:p>
          <a:p>
            <a:pPr lvl="1">
              <a:buBlip>
                <a:blip r:embed="rId2"/>
              </a:buBlip>
            </a:pPr>
            <a:r>
              <a:rPr lang="de-DE"/>
              <a:t>Frameworks</a:t>
            </a:r>
            <a:endParaRPr/>
          </a:p>
          <a:p>
            <a:pPr lvl="1">
              <a:buBlip>
                <a:blip r:embed="rId3"/>
              </a:buBlip>
            </a:pPr>
            <a:r>
              <a:rPr lang="de-DE"/>
              <a:t>Small libs</a:t>
            </a:r>
            <a:endParaRPr/>
          </a:p>
          <a:p>
            <a:pPr lvl="1">
              <a:buBlip>
                <a:blip r:embed="rId4"/>
              </a:buBlip>
            </a:pPr>
            <a:r>
              <a:rPr lang="de-DE"/>
              <a:t>OpenSource Libs</a:t>
            </a:r>
            <a:endParaRPr/>
          </a:p>
          <a:p>
            <a:pPr lvl="1">
              <a:buBlip>
                <a:blip r:embed="rId5"/>
              </a:buBlip>
            </a:pPr>
            <a:r>
              <a:rPr lang="de-DE"/>
              <a:t>Self-made</a:t>
            </a:r>
            <a:endParaRPr/>
          </a:p>
          <a:p>
            <a:pPr>
              <a:buBlip>
                <a:blip r:embed="rId6"/>
              </a:buBlip>
            </a:pPr>
            <a:r>
              <a:rPr lang="de-DE"/>
              <a:t>OpenSource at Microsoft</a:t>
            </a:r>
            <a:endParaRPr/>
          </a:p>
          <a:p>
            <a:pPr>
              <a:buBlip>
                <a:blip r:embed="rId7"/>
              </a:buBlip>
            </a:pPr>
            <a:r>
              <a:rPr lang="de-DE"/>
              <a:t>Why code barefoot?</a:t>
            </a:r>
            <a:endParaRPr/>
          </a:p>
          <a:p>
            <a:pPr>
              <a:buBlip>
                <a:blip r:embed="rId8"/>
              </a:buBlip>
            </a:pPr>
            <a:r>
              <a:rPr lang="de-DE"/>
              <a:t>Too much talk about the big projects</a:t>
            </a:r>
            <a:endParaRPr/>
          </a:p>
          <a:p>
            <a:pPr>
              <a:buBlip>
                <a:blip r:embed="rId9"/>
              </a:buBlip>
            </a:pPr>
            <a:r>
              <a:rPr lang="de-DE"/>
              <a:t>World class (small) libraries</a:t>
            </a:r>
            <a:endParaRPr/>
          </a:p>
          <a:p>
            <a:pPr>
              <a:buBlip>
                <a:blip r:embed="rId10"/>
              </a:buBlip>
            </a:pPr>
            <a:r>
              <a:rPr lang="de-DE"/>
              <a:t>Projects moving things forward</a:t>
            </a:r>
            <a:endParaRPr/>
          </a:p>
          <a:p>
            <a:pPr>
              <a:buBlip>
                <a:blip r:embed="rId11"/>
              </a:buBlip>
            </a:pPr>
            <a:r>
              <a:rPr lang="de-DE"/>
              <a:t>Tools saving our developers lives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0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">
                      <p:stCondLst>
                        <p:cond delay="indefinite"/>
                      </p:stCondLst>
                      <p:childTnLst>
                        <p:par>
                          <p:cTn fill="freeze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5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3">
                      <p:stCondLst>
                        <p:cond delay="indefinite"/>
                      </p:stCondLst>
                      <p:childTnLst>
                        <p:par>
                          <p:cTn fill="freeze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6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7">
                      <p:stCondLst>
                        <p:cond delay="indefinite"/>
                      </p:stCondLst>
                      <p:childTnLst>
                        <p:par>
                          <p:cTn fill="freeze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2" st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1">
                      <p:stCondLst>
                        <p:cond delay="indefinite"/>
                      </p:stCondLst>
                      <p:childTnLst>
                        <p:par>
                          <p:cTn fill="freeze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2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5">
                      <p:stCondLst>
                        <p:cond delay="indefinite"/>
                      </p:stCondLst>
                      <p:childTnLst>
                        <p:par>
                          <p:cTn fill="freeze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6" st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9">
                      <p:stCondLst>
                        <p:cond delay="indefinite"/>
                      </p:stCondLst>
                      <p:childTnLst>
                        <p:par>
                          <p:cTn fill="freeze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05" st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3">
                      <p:stCondLst>
                        <p:cond delay="indefinite"/>
                      </p:stCondLst>
                      <p:childTnLst>
                        <p:par>
                          <p:cTn fill="freeze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42" st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72" st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03" st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37" st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RESTSharp Request Parameters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Manipulate the request parameters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endParaRPr/>
          </a:p>
          <a:p>
            <a:pPr>
              <a:buBlip>
                <a:blip r:embed="rId4"/>
              </a:buBlip>
            </a:pPr>
            <a:endParaRPr/>
          </a:p>
          <a:p>
            <a:pPr>
              <a:buBlip>
                <a:blip r:embed="rId5"/>
              </a:buBlip>
            </a:pPr>
            <a:endParaRPr/>
          </a:p>
          <a:p>
            <a:pPr>
              <a:buBlip>
                <a:blip r:embed="rId6"/>
              </a:buBlip>
            </a:pPr>
            <a:endParaRPr/>
          </a:p>
          <a:p>
            <a:pPr>
              <a:buBlip>
                <a:blip r:embed="rId7"/>
              </a:buBlip>
            </a:pPr>
            <a:endParaRPr/>
          </a:p>
          <a:p>
            <a:pPr>
              <a:buBlip>
                <a:blip r:embed="rId8"/>
              </a:buBlip>
            </a:pPr>
            <a:endParaRPr/>
          </a:p>
          <a:p>
            <a:pPr>
              <a:buBlip>
                <a:blip r:embed="rId9"/>
              </a:buBlip>
            </a:pPr>
            <a:r>
              <a:rPr lang="de-DE"/>
              <a:t>Headers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474840" y="1512000"/>
            <a:ext cx="8223840" cy="3336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adds to POST or URL querystring based on Method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request.AddParameter(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"name"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"value"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replaces matching token in request.Resource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request.AddUrlSegment(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"id"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"123"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add parameters for all properties on an object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request.AddObject(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MyInt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{myInt = 42});</a:t>
            </a:r>
            <a:endParaRPr/>
          </a:p>
          <a:p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add files to upload (works with compatible verbs)</a:t>
            </a:r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may throw a FileNotFoundException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request.AddFile(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"MyFile"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"path"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474840" y="5616000"/>
            <a:ext cx="8223840" cy="639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easily add HTTP Headers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request.AddHeader(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"header"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"value"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RESTSharp Request Execution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Synchron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endParaRPr/>
          </a:p>
          <a:p>
            <a:pPr>
              <a:buBlip>
                <a:blip r:embed="rId4"/>
              </a:buBlip>
            </a:pPr>
            <a:endParaRPr/>
          </a:p>
          <a:p>
            <a:pPr>
              <a:buBlip>
                <a:blip r:embed="rId5"/>
              </a:buBlip>
            </a:pPr>
            <a:endParaRPr/>
          </a:p>
          <a:p>
            <a:pPr>
              <a:buBlip>
                <a:blip r:embed="rId6"/>
              </a:buBlip>
            </a:pPr>
            <a:r>
              <a:rPr lang="de-DE"/>
              <a:t>Asynchron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474840" y="4248000"/>
            <a:ext cx="8223840" cy="165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easy async support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asyncHandle = client.ExecuteAsync(request, response =&gt;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Console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.WriteLine(response.Content));</a:t>
            </a:r>
            <a:endParaRPr/>
          </a:p>
          <a:p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asyncHandle.Abort();</a:t>
            </a:r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474840" y="1645920"/>
            <a:ext cx="8223840" cy="1594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client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RestClient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execute the request</a:t>
            </a:r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IRestResponse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response = client.Execute(request);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content = response.Content; </a:t>
            </a:r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raw content as string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RESTSharp Deserialize Result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Deserialize on the fly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endParaRPr/>
          </a:p>
          <a:p>
            <a:pPr>
              <a:buBlip>
                <a:blip r:embed="rId4"/>
              </a:buBlip>
            </a:pPr>
            <a:endParaRPr/>
          </a:p>
          <a:p>
            <a:pPr>
              <a:buBlip>
                <a:blip r:embed="rId5"/>
              </a:buBlip>
            </a:pPr>
            <a:endParaRPr/>
          </a:p>
          <a:p>
            <a:pPr>
              <a:buBlip>
                <a:blip r:embed="rId6"/>
              </a:buBlip>
            </a:pPr>
            <a:endParaRPr/>
          </a:p>
          <a:p>
            <a:pPr>
              <a:buBlip>
                <a:blip r:embed="rId7"/>
              </a:buBlip>
            </a:pPr>
            <a:r>
              <a:rPr lang="de-DE"/>
              <a:t>With async as well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474840" y="4716000"/>
            <a:ext cx="8223840" cy="1224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async with deserialization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asyncHandle = client.ExecuteAsync&lt;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Person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&gt;(request, resp =&gt; 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Console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.WriteLine(resp.Data.Name));</a:t>
            </a:r>
            <a:endParaRPr/>
          </a:p>
        </p:txBody>
      </p:sp>
      <p:sp>
        <p:nvSpPr>
          <p:cNvPr id="200" name="CustomShape 4"/>
          <p:cNvSpPr/>
          <p:nvPr/>
        </p:nvSpPr>
        <p:spPr>
          <a:xfrm>
            <a:off x="457200" y="1548000"/>
            <a:ext cx="8223840" cy="201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client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RestClient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"url"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request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RestRequest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"/"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Method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.GET);</a:t>
            </a:r>
            <a:endParaRPr/>
          </a:p>
          <a:p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return content type is sniffed </a:t>
            </a:r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  but can be explicitly set via RestClient.AddHandler();</a:t>
            </a:r>
            <a:endParaRPr/>
          </a:p>
          <a:p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IRestResponse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&lt;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Person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&gt; response = client.Execute&lt;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Person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&gt;(request);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name = response.Data.Name;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RESTSharp Save File / Stream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563760" y="1152000"/>
            <a:ext cx="7881120" cy="50335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Direct download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endParaRPr/>
          </a:p>
          <a:p>
            <a:pPr>
              <a:buBlip>
                <a:blip r:embed="rId4"/>
              </a:buBlip>
            </a:pPr>
            <a:endParaRPr/>
          </a:p>
          <a:p>
            <a:pPr>
              <a:buBlip>
                <a:blip r:embed="rId5"/>
              </a:buBlip>
            </a:pPr>
            <a:r>
              <a:rPr lang="de-DE"/>
              <a:t>Streaming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474840" y="3672000"/>
            <a:ext cx="8223840" cy="25351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string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tempFile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Path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.GetTempFileName();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using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writer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File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.OpenWrite(tempFile))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client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RestClient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"baseUrl"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request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RestRequest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"Assets/LargeFile.7z"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request.ResponseWriter = (responseStream) =&gt;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responseStream.CopyTo(writer);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response = client.DownloadData(request);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/>
          </a:p>
        </p:txBody>
      </p:sp>
      <p:sp>
        <p:nvSpPr>
          <p:cNvPr id="204" name="CustomShape 4"/>
          <p:cNvSpPr/>
          <p:nvPr/>
        </p:nvSpPr>
        <p:spPr>
          <a:xfrm>
            <a:off x="474840" y="1676880"/>
            <a:ext cx="8223840" cy="12031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client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RestClient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"url"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request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RestRequest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"/"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Method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.GET);</a:t>
            </a:r>
            <a:endParaRPr/>
          </a:p>
          <a:p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client.DownloadData(request).SaveAs(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"path"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(New) HttpClient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For .NET 4.5 (and greater) only</a:t>
            </a:r>
            <a:endParaRPr/>
          </a:p>
          <a:p>
            <a:pPr lvl="1">
              <a:buBlip>
                <a:blip r:embed="rId2"/>
              </a:buBlip>
            </a:pPr>
            <a:r>
              <a:rPr lang="de-DE"/>
              <a:t>Leaner, RestSharp-y syntax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474840" y="2700000"/>
            <a:ext cx="8223840" cy="169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client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HttpClient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response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await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client.GetAsync(</a:t>
            </a:r>
            <a:r>
              <a:rPr lang="de-DE">
                <a:solidFill>
                  <a:srgbClr val="a31515"/>
                </a:solidFill>
                <a:latin typeface="Consolas"/>
                <a:ea typeface="Consolas"/>
              </a:rPr>
              <a:t>"url"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content = response.Content;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result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await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content.ReadAsStringAsync();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RESTSharp, Wrap-up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563760" y="1092600"/>
            <a:ext cx="7881120" cy="50274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Why RESTSharp when there's HttpClient?</a:t>
            </a:r>
            <a:endParaRPr/>
          </a:p>
          <a:p>
            <a:pPr lvl="1">
              <a:buBlip>
                <a:blip r:embed="rId2"/>
              </a:buBlip>
            </a:pPr>
            <a:r>
              <a:rPr lang="de-DE"/>
              <a:t>„</a:t>
            </a:r>
            <a:r>
              <a:rPr lang="de-DE"/>
              <a:t>Very good question! System.Net.HttpClient is only available for .NET 4.5. There’s the Portable Class Library (PCL) version, but that is encumbered by silly platform restrictions."</a:t>
            </a:r>
            <a:endParaRPr/>
          </a:p>
          <a:p>
            <a:pPr lvl="2">
              <a:buBlip>
                <a:blip r:embed="rId3"/>
              </a:buBlip>
            </a:pPr>
            <a:r>
              <a:rPr lang="de-DE"/>
              <a:t>Phill Haack</a:t>
            </a:r>
            <a:endParaRPr/>
          </a:p>
          <a:p>
            <a:pPr lvl="1">
              <a:buBlip>
                <a:blip r:embed="rId4"/>
              </a:buBlip>
            </a:pPr>
            <a:r>
              <a:rPr lang="de-DE"/>
              <a:t>Those (platform restrictions) are slowly being solved...</a:t>
            </a:r>
            <a:endParaRPr/>
          </a:p>
          <a:p>
            <a:pPr lvl="1">
              <a:buBlip>
                <a:blip r:embed="rId5"/>
              </a:buBlip>
            </a:pPr>
            <a:endParaRPr/>
          </a:p>
          <a:p>
            <a:pPr>
              <a:buBlip>
                <a:blip r:embed="rId6"/>
              </a:buBlip>
            </a:pPr>
            <a:r>
              <a:rPr lang="de-DE"/>
              <a:t>Still a very solid library</a:t>
            </a:r>
            <a:endParaRPr/>
          </a:p>
          <a:p>
            <a:pPr>
              <a:buBlip>
                <a:blip r:embed="rId7"/>
              </a:buBlip>
            </a:pPr>
            <a:r>
              <a:rPr lang="de-DE"/>
              <a:t>Life saver in many occasions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0000" y="4320000"/>
            <a:ext cx="8244000" cy="5760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Blip>
                <a:blip r:embed="rId1"/>
              </a:buBlip>
            </a:pPr>
            <a:r>
              <a:rPr lang="de-DE" sz="3600">
                <a:solidFill>
                  <a:srgbClr val="173486"/>
                </a:solidFill>
              </a:rPr>
              <a:t>TinyIoC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TinyIoC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„</a:t>
            </a:r>
            <a:r>
              <a:rPr lang="de-DE"/>
              <a:t>An easy to use, hassle free, Inversion of Control Container for small projects, libraries and beginners alike“</a:t>
            </a:r>
            <a:endParaRPr/>
          </a:p>
          <a:p>
            <a:pPr lvl="1">
              <a:buBlip>
                <a:blip r:embed="rId2"/>
              </a:buBlip>
            </a:pPr>
            <a:r>
              <a:rPr lang="de-DE">
                <a:hlinkClick r:id="rId3"/>
              </a:rPr>
              <a:t>https://github.com/grumpydev/TinyIoC</a:t>
            </a:r>
            <a:endParaRPr/>
          </a:p>
          <a:p>
            <a:pPr lvl="1">
              <a:buBlip>
                <a:blip r:embed="rId4"/>
              </a:buBlip>
            </a:pPr>
            <a:r>
              <a:rPr lang="de-DE"/>
              <a:t>Deployed as a single „.cs“ file (no Nuget)</a:t>
            </a:r>
            <a:endParaRPr/>
          </a:p>
          <a:p>
            <a:pPr lvl="1">
              <a:buBlip>
                <a:blip r:embed="rId5"/>
              </a:buBlip>
            </a:pPr>
            <a:r>
              <a:rPr lang="de-DE"/>
              <a:t>Author: Steven Robbins (@GrumpyDev)</a:t>
            </a:r>
            <a:endParaRPr/>
          </a:p>
          <a:p>
            <a:pPr lvl="1">
              <a:buBlip>
                <a:blip r:embed="rId6"/>
              </a:buBlip>
            </a:pPr>
            <a:r>
              <a:rPr lang="de-DE"/>
              <a:t>Supports Windows, Mono, MonoTouch, PocketPC, Windows Phone 7 and MonoDroid</a:t>
            </a:r>
            <a:endParaRPr/>
          </a:p>
          <a:p>
            <a:pPr lvl="1">
              <a:buBlip>
                <a:blip r:embed="rId7"/>
              </a:buBlip>
            </a:pPr>
            <a:endParaRPr/>
          </a:p>
          <a:p>
            <a:pPr>
              <a:buBlip>
                <a:blip r:embed="rId8"/>
              </a:buBlip>
            </a:pPr>
            <a:r>
              <a:rPr lang="de-DE"/>
              <a:t>Cornerstone of the Nancy Framework (nancyfx.org)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Inversion of Control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457200" y="1108800"/>
            <a:ext cx="8229600" cy="51786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„</a:t>
            </a:r>
            <a:r>
              <a:rPr lang="de-DE"/>
              <a:t>If you have an object that interacts with other objects, the responsibility of finding a reference to those objects should be moved outside of the object itself.“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endParaRPr/>
          </a:p>
          <a:p>
            <a:pPr>
              <a:buBlip>
                <a:blip r:embed="rId4"/>
              </a:buBlip>
            </a:pPr>
            <a:endParaRPr/>
          </a:p>
          <a:p>
            <a:pPr>
              <a:buBlip>
                <a:blip r:embed="rId5"/>
              </a:buBlip>
            </a:pPr>
            <a:endParaRPr/>
          </a:p>
          <a:p>
            <a:pPr>
              <a:buBlip>
                <a:blip r:embed="rId6"/>
              </a:buBlip>
            </a:pPr>
            <a:endParaRPr/>
          </a:p>
          <a:p>
            <a:pPr>
              <a:buBlip>
                <a:blip r:embed="rId7"/>
              </a:buBlip>
            </a:pPr>
            <a:endParaRPr/>
          </a:p>
          <a:p>
            <a:pPr>
              <a:buBlip>
                <a:blip r:embed="rId8"/>
              </a:buBlip>
            </a:pPr>
            <a:endParaRPr/>
          </a:p>
          <a:p>
            <a:pPr>
              <a:buBlip>
                <a:blip r:embed="rId9"/>
              </a:buBlip>
            </a:pPr>
            <a:r>
              <a:rPr lang="de-DE"/>
              <a:t>z.B. Factory</a:t>
            </a:r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474840" y="2183040"/>
            <a:ext cx="8223840" cy="14529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public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DateTime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XDaysFromNow(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int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days) 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now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DateTime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.Now;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return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now.AddDays(days);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/>
          </a:p>
        </p:txBody>
      </p:sp>
      <p:sp>
        <p:nvSpPr>
          <p:cNvPr id="216" name="CustomShape 4"/>
          <p:cNvSpPr/>
          <p:nvPr/>
        </p:nvSpPr>
        <p:spPr>
          <a:xfrm>
            <a:off x="474840" y="3883320"/>
            <a:ext cx="8223840" cy="19126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public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DateTime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AddDays(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int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days,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DateTime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date) 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return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date.AddDays(days);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You can still use DateTime.Now in the call,</a:t>
            </a:r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  but the dependency is now outside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this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.AddDays(2,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DateTime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.Now);</a:t>
            </a:r>
            <a:endParaRPr/>
          </a:p>
        </p:txBody>
      </p:sp>
      <p:sp>
        <p:nvSpPr>
          <p:cNvPr id="217" name="Line 5"/>
          <p:cNvSpPr/>
          <p:nvPr/>
        </p:nvSpPr>
        <p:spPr>
          <a:xfrm>
            <a:off x="4571640" y="3427200"/>
            <a:ext cx="0" cy="3528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TinyIoC Container &amp; Registration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474840" y="4608000"/>
            <a:ext cx="8223840" cy="165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Register all concrete types and interfaces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container.AutoRegister();</a:t>
            </a:r>
            <a:endParaRPr/>
          </a:p>
          <a:p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Creates an instance of the only type </a:t>
            </a:r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</a:t>
            </a:r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implementing IMyInterface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implementation = container.Resolve&lt;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IMyInterface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&gt;();</a:t>
            </a:r>
            <a:endParaRPr/>
          </a:p>
        </p:txBody>
      </p:sp>
      <p:sp>
        <p:nvSpPr>
          <p:cNvPr id="220" name="TextShape 3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Retrieve the container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endParaRPr/>
          </a:p>
          <a:p>
            <a:pPr>
              <a:buBlip>
                <a:blip r:embed="rId4"/>
              </a:buBlip>
            </a:pPr>
            <a:r>
              <a:rPr lang="de-DE"/>
              <a:t>No registration required for concrete types</a:t>
            </a:r>
            <a:endParaRPr/>
          </a:p>
          <a:p>
            <a:pPr>
              <a:buBlip>
                <a:blip r:embed="rId5"/>
              </a:buBlip>
            </a:pPr>
            <a:endParaRPr/>
          </a:p>
          <a:p>
            <a:pPr>
              <a:buBlip>
                <a:blip r:embed="rId6"/>
              </a:buBlip>
            </a:pPr>
            <a:endParaRPr/>
          </a:p>
          <a:p>
            <a:pPr>
              <a:buBlip>
                <a:blip r:embed="rId7"/>
              </a:buBlip>
            </a:pPr>
            <a:r>
              <a:rPr lang="de-DE"/>
              <a:t>Explicit autoregister</a:t>
            </a:r>
            <a:endParaRPr/>
          </a:p>
        </p:txBody>
      </p:sp>
      <p:sp>
        <p:nvSpPr>
          <p:cNvPr id="221" name="CustomShape 4"/>
          <p:cNvSpPr/>
          <p:nvPr/>
        </p:nvSpPr>
        <p:spPr>
          <a:xfrm>
            <a:off x="474840" y="1528200"/>
            <a:ext cx="8223840" cy="7758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Lazy singleton as container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container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TinyIoCContainer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.Current;</a:t>
            </a:r>
            <a:endParaRPr/>
          </a:p>
        </p:txBody>
      </p:sp>
      <p:sp>
        <p:nvSpPr>
          <p:cNvPr id="222" name="CustomShape 5"/>
          <p:cNvSpPr/>
          <p:nvPr/>
        </p:nvSpPr>
        <p:spPr>
          <a:xfrm>
            <a:off x="474840" y="3096000"/>
            <a:ext cx="8223840" cy="864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Creates an instance of MyConcreteType or make it singleton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instance = container.Resolve&lt;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MyConcreteType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&gt;();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container.Register&lt;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MyConcreteType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&gt;().AsSingleton();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My very own retrospective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563760" y="1632960"/>
            <a:ext cx="7881120" cy="46609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 sz="2000"/>
              <a:t>Autofac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endParaRPr/>
          </a:p>
          <a:p>
            <a:pPr>
              <a:buBlip>
                <a:blip r:embed="rId4"/>
              </a:buBlip>
            </a:pPr>
            <a:endParaRPr/>
          </a:p>
          <a:p>
            <a:pPr>
              <a:buBlip>
                <a:blip r:embed="rId5"/>
              </a:buBlip>
            </a:pPr>
            <a:endParaRPr/>
          </a:p>
          <a:p>
            <a:pPr>
              <a:buBlip>
                <a:blip r:embed="rId6"/>
              </a:buBlip>
            </a:pPr>
            <a:r>
              <a:rPr lang="de-DE" sz="2000"/>
              <a:t>FakeItEasy</a:t>
            </a:r>
            <a:endParaRPr/>
          </a:p>
          <a:p>
            <a:pPr>
              <a:buBlip>
                <a:blip r:embed="rId7"/>
              </a:buBlip>
            </a:pPr>
            <a:r>
              <a:rPr lang="de-DE" sz="2000"/>
              <a:t>Json.Net</a:t>
            </a:r>
            <a:endParaRPr/>
          </a:p>
          <a:p>
            <a:pPr>
              <a:buBlip>
                <a:blip r:embed="rId8"/>
              </a:buBlip>
            </a:pPr>
            <a:r>
              <a:rPr lang="de-DE" sz="2000"/>
              <a:t>JsonFx</a:t>
            </a:r>
            <a:endParaRPr/>
          </a:p>
          <a:p>
            <a:pPr>
              <a:buBlip>
                <a:blip r:embed="rId9"/>
              </a:buBlip>
            </a:pPr>
            <a:r>
              <a:rPr lang="de-DE" sz="2000"/>
              <a:t>Moq</a:t>
            </a:r>
            <a:endParaRPr/>
          </a:p>
          <a:p>
            <a:pPr>
              <a:buBlip>
                <a:blip r:embed="rId10"/>
              </a:buBlip>
            </a:pPr>
            <a:r>
              <a:rPr lang="de-DE" sz="2000"/>
              <a:t>NancyFx</a:t>
            </a: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3206520" y="1632960"/>
            <a:ext cx="5239080" cy="46609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1"/>
              </a:buBlip>
            </a:pPr>
            <a:endParaRPr/>
          </a:p>
          <a:p>
            <a:pPr>
              <a:buBlip>
                <a:blip r:embed="rId12"/>
              </a:buBlip>
            </a:pPr>
            <a:endParaRPr/>
          </a:p>
          <a:p>
            <a:pPr>
              <a:buBlip>
                <a:blip r:embed="rId13"/>
              </a:buBlip>
            </a:pPr>
            <a:r>
              <a:rPr lang="de-DE" sz="2000"/>
              <a:t>Ninject</a:t>
            </a:r>
            <a:endParaRPr/>
          </a:p>
          <a:p>
            <a:pPr>
              <a:buBlip>
                <a:blip r:embed="rId14"/>
              </a:buBlip>
            </a:pPr>
            <a:r>
              <a:rPr lang="de-DE" sz="2000"/>
              <a:t>NLog</a:t>
            </a:r>
            <a:endParaRPr/>
          </a:p>
          <a:p>
            <a:pPr>
              <a:buBlip>
                <a:blip r:embed="rId15"/>
              </a:buBlip>
            </a:pPr>
            <a:r>
              <a:rPr lang="de-DE" sz="2000"/>
              <a:t>NodaTime</a:t>
            </a:r>
            <a:endParaRPr/>
          </a:p>
          <a:p>
            <a:pPr>
              <a:buBlip>
                <a:blip r:embed="rId16"/>
              </a:buBlip>
            </a:pPr>
            <a:endParaRPr/>
          </a:p>
          <a:p>
            <a:pPr>
              <a:buBlip>
                <a:blip r:embed="rId17"/>
              </a:buBlip>
            </a:pPr>
            <a:r>
              <a:rPr lang="de-DE" sz="2000"/>
              <a:t>NSubstitute</a:t>
            </a:r>
            <a:endParaRPr/>
          </a:p>
          <a:p>
            <a:pPr>
              <a:buBlip>
                <a:blip r:embed="rId18"/>
              </a:buBlip>
            </a:pPr>
            <a:endParaRPr/>
          </a:p>
          <a:p>
            <a:pPr>
              <a:buBlip>
                <a:blip r:embed="rId19"/>
              </a:buBlip>
            </a:pPr>
            <a:endParaRPr/>
          </a:p>
          <a:p>
            <a:pPr>
              <a:buBlip>
                <a:blip r:embed="rId20"/>
              </a:buBlip>
            </a:pPr>
            <a:r>
              <a:rPr lang="de-DE" sz="2000"/>
              <a:t>RestSharp</a:t>
            </a:r>
            <a:endParaRPr/>
          </a:p>
        </p:txBody>
      </p:sp>
      <p:sp>
        <p:nvSpPr>
          <p:cNvPr id="117" name="TextShape 4"/>
          <p:cNvSpPr txBox="1"/>
          <p:nvPr/>
        </p:nvSpPr>
        <p:spPr>
          <a:xfrm>
            <a:off x="5699880" y="1632960"/>
            <a:ext cx="2939040" cy="46609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21"/>
              </a:buBlip>
            </a:pPr>
            <a:r>
              <a:rPr lang="de-DE" sz="2000"/>
              <a:t>RhinoMocks</a:t>
            </a:r>
            <a:endParaRPr/>
          </a:p>
          <a:p>
            <a:pPr>
              <a:buBlip>
                <a:blip r:embed="rId22"/>
              </a:buBlip>
            </a:pPr>
            <a:r>
              <a:rPr lang="de-DE" sz="2000"/>
              <a:t>ServiceStack</a:t>
            </a:r>
            <a:endParaRPr/>
          </a:p>
          <a:p>
            <a:pPr>
              <a:buBlip>
                <a:blip r:embed="rId23"/>
              </a:buBlip>
            </a:pPr>
            <a:endParaRPr/>
          </a:p>
          <a:p>
            <a:pPr>
              <a:buBlip>
                <a:blip r:embed="rId24"/>
              </a:buBlip>
            </a:pPr>
            <a:endParaRPr/>
          </a:p>
          <a:p>
            <a:pPr>
              <a:buBlip>
                <a:blip r:embed="rId25"/>
              </a:buBlip>
            </a:pPr>
            <a:endParaRPr/>
          </a:p>
          <a:p>
            <a:pPr>
              <a:buBlip>
                <a:blip r:embed="rId26"/>
              </a:buBlip>
            </a:pPr>
            <a:endParaRPr/>
          </a:p>
          <a:p>
            <a:pPr>
              <a:buBlip>
                <a:blip r:embed="rId27"/>
              </a:buBlip>
            </a:pPr>
            <a:r>
              <a:rPr lang="de-DE" sz="2000"/>
              <a:t>TinyIoc</a:t>
            </a:r>
            <a:endParaRPr/>
          </a:p>
          <a:p>
            <a:pPr>
              <a:buBlip>
                <a:blip r:embed="rId28"/>
              </a:buBlip>
            </a:pP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2160000" y="2952000"/>
            <a:ext cx="4752000" cy="1465920"/>
          </a:xfrm>
          <a:prstGeom prst="rect">
            <a:avLst/>
          </a:prstGeom>
          <a:solidFill>
            <a:srgbClr val="cfe7f5"/>
          </a:solidFill>
          <a:ln w="72000">
            <a:solidFill>
              <a:srgbClr val="000000"/>
            </a:solidFill>
            <a:round/>
          </a:ln>
        </p:spPr>
      </p:sp>
      <p:pic>
        <p:nvPicPr>
          <p:cNvPr descr="" id="119" name=""/>
          <p:cNvPicPr/>
          <p:nvPr/>
        </p:nvPicPr>
        <p:blipFill>
          <a:blip r:embed="rId29"/>
          <a:stretch>
            <a:fillRect/>
          </a:stretch>
        </p:blipFill>
        <p:spPr>
          <a:xfrm>
            <a:off x="2160000" y="2952000"/>
            <a:ext cx="4752000" cy="1465920"/>
          </a:xfrm>
          <a:prstGeom prst="rect">
            <a:avLst/>
          </a:prstGeom>
        </p:spPr>
      </p:pic>
    </p:spTree>
  </p:cSld>
  <p:timing>
    <p:tnLst>
      <p:par>
        <p:cTn dur="indefinite" id="43" nodeType="tmRoot" restart="never">
          <p:childTnLst>
            <p:seq>
              <p:cTn id="44" nodeType="mainSeq">
                <p:childTnLst>
                  <p:par>
                    <p:cTn fill="freeze" id="45">
                      <p:stCondLst>
                        <p:cond delay="indefinite"/>
                      </p:stCondLst>
                      <p:childTnLst>
                        <p:par>
                          <p:cTn fill="freeze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TinyIoC Constructor Injection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474840" y="1440000"/>
            <a:ext cx="8223840" cy="4464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public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interface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ItoInject 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{}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public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class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ToInject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ItoInject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{}</a:t>
            </a:r>
            <a:endParaRPr/>
          </a:p>
          <a:p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public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class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ToBuild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public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ToBuild(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IToInject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toInject)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Call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container =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TinyIoCContainer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.Current;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container.AutoRegister();</a:t>
            </a:r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instance = container.Resolve&lt;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ToBuild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&gt;();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TinyIoC Property Injection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474840" y="1872000"/>
            <a:ext cx="8223840" cy="41493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internal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class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TestClassPropertyDependencies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Will be set if we can resolve and isn't already set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public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ITestInterface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Property1 {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get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set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; }</a:t>
            </a:r>
            <a:endParaRPr/>
          </a:p>
          <a:p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Will be ignored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public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int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Property2 {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get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set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; }</a:t>
            </a:r>
            <a:endParaRPr/>
          </a:p>
          <a:p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Will be set if we can resolve and isn't already set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public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TestClassDefaultCtor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ConcreteProperty 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{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get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set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; }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var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input = </a:t>
            </a:r>
            <a:r>
              <a:rPr lang="de-DE">
                <a:solidFill>
                  <a:srgbClr val="0000ff"/>
                </a:solidFill>
                <a:latin typeface="Consolas"/>
                <a:ea typeface="Consolas"/>
              </a:rPr>
              <a:t>new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de-DE">
                <a:solidFill>
                  <a:srgbClr val="2b91af"/>
                </a:solidFill>
                <a:latin typeface="Consolas"/>
                <a:ea typeface="Consolas"/>
              </a:rPr>
              <a:t>TestClassPropertyDependencies</a:t>
            </a:r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endParaRPr/>
          </a:p>
          <a:p>
            <a:r>
              <a:rPr lang="de-DE">
                <a:solidFill>
                  <a:srgbClr val="000000"/>
                </a:solidFill>
                <a:latin typeface="Consolas"/>
                <a:ea typeface="Consolas"/>
              </a:rPr>
              <a:t>container.BuildUp(input); </a:t>
            </a:r>
            <a:r>
              <a:rPr lang="de-DE">
                <a:solidFill>
                  <a:srgbClr val="008000"/>
                </a:solidFill>
                <a:latin typeface="Consolas"/>
                <a:ea typeface="Consolas"/>
              </a:rPr>
              <a:t>// Properties are now set</a:t>
            </a:r>
            <a:endParaRPr/>
          </a:p>
        </p:txBody>
      </p:sp>
      <p:sp>
        <p:nvSpPr>
          <p:cNvPr id="227" name="TextShape 3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Properties are resolved and instanciated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TinyIoC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563760" y="1080000"/>
            <a:ext cx="7881120" cy="51055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Often no more than what you need</a:t>
            </a:r>
            <a:endParaRPr/>
          </a:p>
          <a:p>
            <a:pPr>
              <a:buBlip>
                <a:blip r:embed="rId2"/>
              </a:buBlip>
            </a:pPr>
            <a:r>
              <a:rPr lang="de-DE"/>
              <a:t>Registration and resolution as simple as it gets</a:t>
            </a:r>
            <a:endParaRPr/>
          </a:p>
          <a:p>
            <a:pPr>
              <a:buBlip>
                <a:blip r:embed="rId3"/>
              </a:buBlip>
            </a:pPr>
            <a:r>
              <a:rPr lang="de-DE"/>
              <a:t>No setup required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0000" y="4320000"/>
            <a:ext cx="8244000" cy="5760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Blip>
                <a:blip r:embed="rId1"/>
              </a:buBlip>
            </a:pPr>
            <a:r>
              <a:rPr lang="de-DE" sz="3600">
                <a:solidFill>
                  <a:srgbClr val="173486"/>
                </a:solidFill>
              </a:rPr>
              <a:t>Wrap Up</a:t>
            </a:r>
            <a:endParaRPr/>
          </a:p>
        </p:txBody>
      </p:sp>
      <p:pic>
        <p:nvPicPr>
          <p:cNvPr descr="" id="23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00" y="3622320"/>
            <a:ext cx="2078280" cy="2471760"/>
          </a:xfrm>
          <a:prstGeom prst="rect">
            <a:avLst/>
          </a:prstGeom>
        </p:spPr>
      </p:pic>
      <p:sp>
        <p:nvSpPr>
          <p:cNvPr id="232" name="TextShape 2"/>
          <p:cNvSpPr txBox="1"/>
          <p:nvPr/>
        </p:nvSpPr>
        <p:spPr>
          <a:xfrm>
            <a:off x="360000" y="6594840"/>
            <a:ext cx="3323880" cy="233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900"/>
              <a:t>Image: teenlibrariantoolbox.com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NodaTime</a:t>
            </a:r>
            <a:endParaRPr/>
          </a:p>
          <a:p>
            <a:pPr lvl="1">
              <a:buBlip>
                <a:blip r:embed="rId2"/>
              </a:buBlip>
            </a:pPr>
            <a:r>
              <a:rPr lang="de-DE"/>
              <a:t>Paracetamol for your complex time based projects</a:t>
            </a:r>
            <a:endParaRPr/>
          </a:p>
          <a:p>
            <a:pPr lvl="1">
              <a:buBlip>
                <a:blip r:embed="rId3"/>
              </a:buBlip>
            </a:pPr>
            <a:r>
              <a:rPr lang="de-DE"/>
              <a:t>Nothing like what .NET offered until now</a:t>
            </a:r>
            <a:endParaRPr/>
          </a:p>
          <a:p>
            <a:pPr>
              <a:buBlip>
                <a:blip r:embed="rId4"/>
              </a:buBlip>
            </a:pPr>
            <a:r>
              <a:rPr lang="de-DE"/>
              <a:t>Json.NET &amp; JsonFx</a:t>
            </a:r>
            <a:endParaRPr/>
          </a:p>
          <a:p>
            <a:pPr lvl="1">
              <a:buBlip>
                <a:blip r:embed="rId5"/>
              </a:buBlip>
            </a:pPr>
            <a:r>
              <a:rPr lang="de-DE"/>
              <a:t>A solid library tending to become a standard for .NET</a:t>
            </a:r>
            <a:endParaRPr/>
          </a:p>
          <a:p>
            <a:pPr lvl="1">
              <a:buBlip>
                <a:blip r:embed="rId6"/>
              </a:buBlip>
            </a:pPr>
            <a:r>
              <a:rPr lang="de-DE"/>
              <a:t>A small contestant that can have some advantages</a:t>
            </a:r>
            <a:endParaRPr/>
          </a:p>
          <a:p>
            <a:pPr>
              <a:buBlip>
                <a:blip r:embed="rId7"/>
              </a:buBlip>
            </a:pPr>
            <a:r>
              <a:rPr lang="de-DE"/>
              <a:t>RESTSharp</a:t>
            </a:r>
            <a:endParaRPr/>
          </a:p>
          <a:p>
            <a:pPr lvl="1">
              <a:buBlip>
                <a:blip r:embed="rId8"/>
              </a:buBlip>
            </a:pPr>
            <a:r>
              <a:rPr lang="de-DE"/>
              <a:t>A better REST API for .NET</a:t>
            </a:r>
            <a:endParaRPr/>
          </a:p>
          <a:p>
            <a:pPr lvl="1">
              <a:buBlip>
                <a:blip r:embed="rId9"/>
              </a:buBlip>
            </a:pPr>
            <a:r>
              <a:rPr lang="de-DE"/>
              <a:t>Slowly integrated into the Framework</a:t>
            </a:r>
            <a:endParaRPr/>
          </a:p>
          <a:p>
            <a:pPr>
              <a:buBlip>
                <a:blip r:embed="rId10"/>
              </a:buBlip>
            </a:pPr>
            <a:r>
              <a:rPr lang="de-DE"/>
              <a:t>TinyIoC</a:t>
            </a:r>
            <a:endParaRPr/>
          </a:p>
          <a:p>
            <a:pPr lvl="1">
              <a:buBlip>
                <a:blip r:embed="rId11"/>
              </a:buBlip>
            </a:pPr>
            <a:r>
              <a:rPr lang="de-DE"/>
              <a:t>Now you don't have any excuse not to IoC your prototypes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Barefoot? Really?</a:t>
            </a:r>
            <a:endParaRPr/>
          </a:p>
        </p:txBody>
      </p:sp>
    </p:spTree>
  </p:cSld>
  <p:timing>
    <p:tnLst>
      <p:par>
        <p:cTn dur="indefinite" id="131" nodeType="tmRoot" restart="never">
          <p:childTnLst>
            <p:seq>
              <p:cTn id="132" nodeType="mainSeq">
                <p:childTnLst>
                  <p:par>
                    <p:cTn fill="freeze" id="133">
                      <p:stCondLst>
                        <p:cond delay="0"/>
                      </p:stCondLst>
                      <p:childTnLst>
                        <p:par>
                          <p:cTn fill="freeze" id="134">
                            <p:stCondLst>
                              <p:cond delay="0"/>
                            </p:stCondLst>
                            <p:childTnLst>
                              <p:par>
                                <p:cTn fill="hold" id="1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8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99" st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41">
                      <p:stCondLst>
                        <p:cond delay="indefinite"/>
                      </p:stCondLst>
                      <p:childTnLst>
                        <p:par>
                          <p:cTn fill="freeze" id="142">
                            <p:stCondLst>
                              <p:cond delay="0"/>
                            </p:stCondLst>
                            <p:childTnLst>
                              <p:par>
                                <p:cTn fill="hold" id="1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17" st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71" st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20" st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49">
                      <p:stCondLst>
                        <p:cond delay="indefinite"/>
                      </p:stCondLst>
                      <p:childTnLst>
                        <p:par>
                          <p:cTn fill="freeze" id="150">
                            <p:stCondLst>
                              <p:cond delay="0"/>
                            </p:stCondLst>
                            <p:childTnLst>
                              <p:par>
                                <p:cTn fill="hold" id="15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30" st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57" st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94" st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57">
                      <p:stCondLst>
                        <p:cond delay="indefinite"/>
                      </p:stCondLst>
                      <p:childTnLst>
                        <p:par>
                          <p:cTn fill="freeze" id="158">
                            <p:stCondLst>
                              <p:cond delay="0"/>
                            </p:stCondLst>
                            <p:childTnLst>
                              <p:par>
                                <p:cTn fill="hold" id="15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02" st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6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59" st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Go OpenSource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Give small libs a chance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r>
              <a:rPr lang="de-DE"/>
              <a:t>OpenSource is the key</a:t>
            </a:r>
            <a:endParaRPr/>
          </a:p>
          <a:p>
            <a:pPr lvl="1">
              <a:buBlip>
                <a:blip r:embed="rId4"/>
              </a:buBlip>
            </a:pPr>
            <a:r>
              <a:rPr lang="de-DE"/>
              <a:t>Producing libs we'll love</a:t>
            </a:r>
            <a:endParaRPr/>
          </a:p>
          <a:p>
            <a:pPr lvl="1">
              <a:buBlip>
                <a:blip r:embed="rId5"/>
              </a:buBlip>
            </a:pPr>
            <a:r>
              <a:rPr lang="de-DE"/>
              <a:t>Helping the „bigger“ Frameworks improve</a:t>
            </a:r>
            <a:endParaRPr/>
          </a:p>
          <a:p>
            <a:pPr>
              <a:buBlip>
                <a:blip r:embed="rId6"/>
              </a:buBlip>
            </a:pPr>
            <a:endParaRPr/>
          </a:p>
          <a:p>
            <a:pPr>
              <a:buBlip>
                <a:blip r:embed="rId7"/>
              </a:buBlip>
            </a:pPr>
            <a:r>
              <a:rPr lang="de-DE"/>
              <a:t>Where to start?</a:t>
            </a:r>
            <a:endParaRPr/>
          </a:p>
          <a:p>
            <a:pPr lvl="1">
              <a:buBlip>
                <a:blip r:embed="rId8"/>
              </a:buBlip>
            </a:pPr>
            <a:r>
              <a:rPr lang="de-DE"/>
              <a:t>Blogs, tutorials, videos</a:t>
            </a:r>
            <a:endParaRPr/>
          </a:p>
          <a:p>
            <a:pPr lvl="1">
              <a:buBlip>
                <a:blip r:embed="rId9"/>
              </a:buBlip>
            </a:pPr>
            <a:r>
              <a:rPr lang="de-DE"/>
              <a:t>Pull Requests</a:t>
            </a:r>
            <a:endParaRPr/>
          </a:p>
          <a:p>
            <a:pPr lvl="1">
              <a:buBlip>
                <a:blip r:embed="rId10"/>
              </a:buBlip>
            </a:pPr>
            <a:endParaRPr/>
          </a:p>
        </p:txBody>
      </p:sp>
    </p:spTree>
  </p:cSld>
  <p:timing>
    <p:tnLst>
      <p:par>
        <p:cTn dur="indefinite" id="163" nodeType="tmRoot" restart="never">
          <p:childTnLst>
            <p:seq>
              <p:cTn id="164" nodeType="mainSeq">
                <p:childTnLst>
                  <p:par>
                    <p:cTn fill="freeze" id="165">
                      <p:stCondLst>
                        <p:cond delay="0"/>
                      </p:stCondLst>
                      <p:childTnLst>
                        <p:par>
                          <p:cTn fill="freeze" id="166">
                            <p:stCondLst>
                              <p:cond delay="0"/>
                            </p:stCondLst>
                            <p:childTnLst>
                              <p:par>
                                <p:cTn fill="hold" id="16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69">
                      <p:stCondLst>
                        <p:cond delay="indefinite"/>
                      </p:stCondLst>
                      <p:childTnLst>
                        <p:par>
                          <p:cTn fill="freeze" id="170">
                            <p:stCondLst>
                              <p:cond delay="0"/>
                            </p:stCondLst>
                            <p:childTnLst>
                              <p:par>
                                <p:cTn fill="hold" id="1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8" st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74" st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14" st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77">
                      <p:stCondLst>
                        <p:cond delay="indefinite"/>
                      </p:stCondLst>
                      <p:childTnLst>
                        <p:par>
                          <p:cTn fill="freeze" id="178">
                            <p:stCondLst>
                              <p:cond delay="0"/>
                            </p:stCondLst>
                            <p:childTnLst>
                              <p:par>
                                <p:cTn fill="hold" id="1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31" st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56" st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70" st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71" st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1108800"/>
            <a:ext cx="8229600" cy="53694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endParaRPr/>
          </a:p>
          <a:p>
            <a:pPr>
              <a:buBlip>
                <a:blip r:embed="rId4"/>
              </a:buBlip>
            </a:pPr>
            <a:endParaRPr/>
          </a:p>
          <a:p>
            <a:pPr>
              <a:buBlip>
                <a:blip r:embed="rId5"/>
              </a:buBlip>
            </a:pPr>
            <a:endParaRPr/>
          </a:p>
          <a:p>
            <a:pPr>
              <a:buBlip>
                <a:blip r:embed="rId6"/>
              </a:buBlip>
            </a:pPr>
            <a:endParaRPr/>
          </a:p>
          <a:p>
            <a:pPr>
              <a:buBlip>
                <a:blip r:embed="rId7"/>
              </a:buBlip>
            </a:pPr>
            <a:endParaRPr/>
          </a:p>
          <a:p>
            <a:pPr>
              <a:buBlip>
                <a:blip r:embed="rId8"/>
              </a:buBlip>
            </a:pPr>
            <a:endParaRPr/>
          </a:p>
          <a:p>
            <a:pPr>
              <a:buBlip>
                <a:blip r:embed="rId9"/>
              </a:buBlip>
            </a:pPr>
            <a:r>
              <a:rPr lang="de-DE" sz="2400">
                <a:hlinkClick r:id="rId10"/>
              </a:rPr>
              <a:t>www.timbourguignon.fr</a:t>
            </a:r>
            <a:endParaRPr/>
          </a:p>
          <a:p>
            <a:pPr>
              <a:buBlip>
                <a:blip r:embed="rId11"/>
              </a:buBlip>
            </a:pPr>
            <a:r>
              <a:rPr lang="de-DE" sz="2400">
                <a:hlinkClick r:id="rId12"/>
              </a:rPr>
              <a:t>tim.bourguignon@mathema.de</a:t>
            </a:r>
            <a:endParaRPr/>
          </a:p>
          <a:p>
            <a:pPr>
              <a:buBlip>
                <a:blip r:embed="rId13"/>
              </a:buBlip>
            </a:pPr>
            <a:r>
              <a:rPr lang="de-DE" sz="2400"/>
              <a:t>Slides: </a:t>
            </a:r>
            <a:r>
              <a:rPr lang="de-DE" sz="2400">
                <a:hlinkClick r:id="rId14"/>
              </a:rPr>
              <a:t>https://github.com/Timothep/MarathonWOShoes</a:t>
            </a:r>
            <a:endParaRPr/>
          </a:p>
        </p:txBody>
      </p:sp>
      <p:pic>
        <p:nvPicPr>
          <p:cNvPr descr="" id="238" name=""/>
          <p:cNvPicPr/>
          <p:nvPr/>
        </p:nvPicPr>
        <p:blipFill>
          <a:blip r:embed="rId15"/>
          <a:stretch>
            <a:fillRect/>
          </a:stretch>
        </p:blipFill>
        <p:spPr>
          <a:xfrm>
            <a:off x="5760000" y="3600000"/>
            <a:ext cx="2167200" cy="22050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“</a:t>
            </a:r>
            <a:r>
              <a:rPr lang="en-NA"/>
              <a:t>Our” life saving libs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563760" y="1632600"/>
            <a:ext cx="7881120" cy="46609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 sz="2000"/>
              <a:t>Autofac</a:t>
            </a:r>
            <a:endParaRPr/>
          </a:p>
          <a:p>
            <a:pPr>
              <a:buBlip>
                <a:blip r:embed="rId2"/>
              </a:buBlip>
            </a:pPr>
            <a:r>
              <a:rPr lang="de-DE" sz="2000"/>
              <a:t>AutoPoco</a:t>
            </a:r>
            <a:endParaRPr/>
          </a:p>
          <a:p>
            <a:pPr>
              <a:buBlip>
                <a:blip r:embed="rId3"/>
              </a:buBlip>
            </a:pPr>
            <a:r>
              <a:rPr lang="de-DE" sz="2000"/>
              <a:t>CsQuery</a:t>
            </a:r>
            <a:endParaRPr/>
          </a:p>
          <a:p>
            <a:pPr>
              <a:buBlip>
                <a:blip r:embed="rId4"/>
              </a:buBlip>
            </a:pPr>
            <a:r>
              <a:rPr lang="de-DE" sz="2000"/>
              <a:t>Dapper</a:t>
            </a:r>
            <a:endParaRPr/>
          </a:p>
          <a:p>
            <a:pPr>
              <a:buBlip>
                <a:blip r:embed="rId5"/>
              </a:buBlip>
            </a:pPr>
            <a:r>
              <a:rPr lang="de-DE" sz="2000"/>
              <a:t>EmitMapper</a:t>
            </a:r>
            <a:endParaRPr/>
          </a:p>
          <a:p>
            <a:pPr>
              <a:buBlip>
                <a:blip r:embed="rId6"/>
              </a:buBlip>
            </a:pPr>
            <a:r>
              <a:rPr lang="de-DE" sz="2000"/>
              <a:t>FakeItEasy</a:t>
            </a:r>
            <a:endParaRPr/>
          </a:p>
          <a:p>
            <a:pPr>
              <a:buBlip>
                <a:blip r:embed="rId7"/>
              </a:buBlip>
            </a:pPr>
            <a:r>
              <a:rPr lang="de-DE" sz="2000"/>
              <a:t>Json.Net</a:t>
            </a:r>
            <a:endParaRPr/>
          </a:p>
          <a:p>
            <a:pPr>
              <a:buBlip>
                <a:blip r:embed="rId8"/>
              </a:buBlip>
            </a:pPr>
            <a:r>
              <a:rPr lang="de-DE" sz="2000"/>
              <a:t>JsonFx</a:t>
            </a:r>
            <a:endParaRPr/>
          </a:p>
          <a:p>
            <a:pPr>
              <a:buBlip>
                <a:blip r:embed="rId9"/>
              </a:buBlip>
            </a:pPr>
            <a:r>
              <a:rPr lang="de-DE" sz="2000"/>
              <a:t>Moq</a:t>
            </a:r>
            <a:endParaRPr/>
          </a:p>
          <a:p>
            <a:pPr>
              <a:buBlip>
                <a:blip r:embed="rId10"/>
              </a:buBlip>
            </a:pPr>
            <a:r>
              <a:rPr lang="de-DE" sz="2000"/>
              <a:t>NancyFx</a:t>
            </a:r>
            <a:endParaRPr/>
          </a:p>
        </p:txBody>
      </p:sp>
      <p:sp>
        <p:nvSpPr>
          <p:cNvPr id="122" name="TextShape 3"/>
          <p:cNvSpPr txBox="1"/>
          <p:nvPr/>
        </p:nvSpPr>
        <p:spPr>
          <a:xfrm>
            <a:off x="3206160" y="1632600"/>
            <a:ext cx="5239080" cy="46609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1"/>
              </a:buBlip>
            </a:pPr>
            <a:r>
              <a:rPr lang="de-DE" sz="2000"/>
              <a:t>NDatabase</a:t>
            </a:r>
            <a:endParaRPr/>
          </a:p>
          <a:p>
            <a:pPr>
              <a:buBlip>
                <a:blip r:embed="rId12"/>
              </a:buBlip>
            </a:pPr>
            <a:r>
              <a:rPr lang="de-DE" sz="2000"/>
              <a:t>NEST</a:t>
            </a:r>
            <a:endParaRPr/>
          </a:p>
          <a:p>
            <a:pPr>
              <a:buBlip>
                <a:blip r:embed="rId13"/>
              </a:buBlip>
            </a:pPr>
            <a:r>
              <a:rPr lang="de-DE" sz="2000"/>
              <a:t>Ninject</a:t>
            </a:r>
            <a:endParaRPr/>
          </a:p>
          <a:p>
            <a:pPr>
              <a:buBlip>
                <a:blip r:embed="rId14"/>
              </a:buBlip>
            </a:pPr>
            <a:r>
              <a:rPr lang="de-DE" sz="2000"/>
              <a:t>NLog</a:t>
            </a:r>
            <a:endParaRPr/>
          </a:p>
          <a:p>
            <a:pPr>
              <a:buBlip>
                <a:blip r:embed="rId15"/>
              </a:buBlip>
            </a:pPr>
            <a:r>
              <a:rPr lang="de-DE" sz="2000"/>
              <a:t>NodaTime</a:t>
            </a:r>
            <a:endParaRPr/>
          </a:p>
          <a:p>
            <a:pPr>
              <a:buBlip>
                <a:blip r:embed="rId16"/>
              </a:buBlip>
            </a:pPr>
            <a:r>
              <a:rPr lang="de-DE" sz="2000"/>
              <a:t>Nowin</a:t>
            </a:r>
            <a:endParaRPr/>
          </a:p>
          <a:p>
            <a:pPr>
              <a:buBlip>
                <a:blip r:embed="rId17"/>
              </a:buBlip>
            </a:pPr>
            <a:r>
              <a:rPr lang="de-DE" sz="2000"/>
              <a:t>NSubstitute</a:t>
            </a:r>
            <a:endParaRPr/>
          </a:p>
          <a:p>
            <a:pPr>
              <a:buBlip>
                <a:blip r:embed="rId18"/>
              </a:buBlip>
            </a:pPr>
            <a:r>
              <a:rPr lang="de-DE" sz="2000"/>
              <a:t>Owin.*</a:t>
            </a:r>
            <a:endParaRPr/>
          </a:p>
          <a:p>
            <a:pPr>
              <a:buBlip>
                <a:blip r:embed="rId19"/>
              </a:buBlip>
            </a:pPr>
            <a:r>
              <a:rPr lang="de-DE" sz="2000"/>
              <a:t>Purify</a:t>
            </a:r>
            <a:endParaRPr/>
          </a:p>
          <a:p>
            <a:pPr>
              <a:buBlip>
                <a:blip r:embed="rId20"/>
              </a:buBlip>
            </a:pPr>
            <a:r>
              <a:rPr lang="de-DE" sz="2000"/>
              <a:t>RestSharp</a:t>
            </a:r>
            <a:endParaRPr/>
          </a:p>
        </p:txBody>
      </p:sp>
      <p:sp>
        <p:nvSpPr>
          <p:cNvPr id="123" name="TextShape 4"/>
          <p:cNvSpPr txBox="1"/>
          <p:nvPr/>
        </p:nvSpPr>
        <p:spPr>
          <a:xfrm>
            <a:off x="5699880" y="1632600"/>
            <a:ext cx="2939040" cy="46609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21"/>
              </a:buBlip>
            </a:pPr>
            <a:r>
              <a:rPr lang="de-DE" sz="2000"/>
              <a:t>RhinoMocks</a:t>
            </a:r>
            <a:endParaRPr/>
          </a:p>
          <a:p>
            <a:pPr>
              <a:buBlip>
                <a:blip r:embed="rId22"/>
              </a:buBlip>
            </a:pPr>
            <a:r>
              <a:rPr lang="de-DE" sz="2000"/>
              <a:t>ServiceStack</a:t>
            </a:r>
            <a:endParaRPr/>
          </a:p>
          <a:p>
            <a:pPr>
              <a:buBlip>
                <a:blip r:embed="rId23"/>
              </a:buBlip>
            </a:pPr>
            <a:r>
              <a:rPr lang="de-DE" sz="2000"/>
              <a:t>SimpleAuthentication</a:t>
            </a:r>
            <a:endParaRPr/>
          </a:p>
          <a:p>
            <a:pPr>
              <a:buBlip>
                <a:blip r:embed="rId24"/>
              </a:buBlip>
            </a:pPr>
            <a:r>
              <a:rPr lang="de-DE" sz="2000"/>
              <a:t>SimpleValidator</a:t>
            </a:r>
            <a:endParaRPr/>
          </a:p>
          <a:p>
            <a:pPr>
              <a:buBlip>
                <a:blip r:embed="rId25"/>
              </a:buBlip>
            </a:pPr>
            <a:r>
              <a:rPr lang="de-DE" sz="2000"/>
              <a:t>Spring.Rest</a:t>
            </a:r>
            <a:endParaRPr/>
          </a:p>
          <a:p>
            <a:pPr>
              <a:buBlip>
                <a:blip r:embed="rId26"/>
              </a:buBlip>
            </a:pPr>
            <a:r>
              <a:rPr lang="de-DE" sz="2000"/>
              <a:t>T4</a:t>
            </a:r>
            <a:endParaRPr/>
          </a:p>
          <a:p>
            <a:pPr>
              <a:buBlip>
                <a:blip r:embed="rId27"/>
              </a:buBlip>
            </a:pPr>
            <a:r>
              <a:rPr lang="de-DE" sz="2000"/>
              <a:t>TinyIoc</a:t>
            </a:r>
            <a:endParaRPr/>
          </a:p>
          <a:p>
            <a:pPr>
              <a:buBlip>
                <a:blip r:embed="rId28"/>
              </a:buBlip>
            </a:pPr>
            <a:r>
              <a:rPr lang="de-DE" sz="2000"/>
              <a:t>Windsor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Short-list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NodaTime</a:t>
            </a:r>
            <a:endParaRPr/>
          </a:p>
          <a:p>
            <a:pPr>
              <a:buBlip>
                <a:blip r:embed="rId2"/>
              </a:buBlip>
            </a:pPr>
            <a:r>
              <a:rPr lang="de-DE"/>
              <a:t>Json.NET &amp; JsonFx</a:t>
            </a:r>
            <a:endParaRPr/>
          </a:p>
          <a:p>
            <a:pPr>
              <a:buBlip>
                <a:blip r:embed="rId3"/>
              </a:buBlip>
            </a:pPr>
            <a:r>
              <a:rPr lang="de-DE"/>
              <a:t>RestSharp</a:t>
            </a:r>
            <a:endParaRPr/>
          </a:p>
          <a:p>
            <a:pPr>
              <a:buBlip>
                <a:blip r:embed="rId4"/>
              </a:buBlip>
            </a:pPr>
            <a:r>
              <a:rPr lang="de-DE"/>
              <a:t>TinyIoC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0000" y="4320000"/>
            <a:ext cx="8244000" cy="57600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Blip>
                <a:blip r:embed="rId1"/>
              </a:buBlip>
            </a:pPr>
            <a:r>
              <a:rPr lang="de-DE" sz="3600">
                <a:solidFill>
                  <a:srgbClr val="173486"/>
                </a:solidFill>
              </a:rPr>
              <a:t>NodaTime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NodaTime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563760" y="1632600"/>
            <a:ext cx="7881120" cy="466092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endParaRPr/>
          </a:p>
          <a:p>
            <a:pPr>
              <a:buBlip>
                <a:blip r:embed="rId4"/>
              </a:buBlip>
            </a:pPr>
            <a:endParaRPr/>
          </a:p>
          <a:p>
            <a:pPr>
              <a:buBlip>
                <a:blip r:embed="rId5"/>
              </a:buBlip>
            </a:pPr>
            <a:r>
              <a:rPr lang="de-DE"/>
              <a:t>Port of JodaTime (Java)</a:t>
            </a:r>
            <a:endParaRPr/>
          </a:p>
          <a:p>
            <a:pPr lvl="1">
              <a:buBlip>
                <a:blip r:embed="rId6"/>
              </a:buBlip>
            </a:pPr>
            <a:r>
              <a:rPr lang="de-DE"/>
              <a:t>Author: Jon Skeets</a:t>
            </a:r>
            <a:endParaRPr/>
          </a:p>
          <a:p>
            <a:pPr lvl="1">
              <a:buBlip>
                <a:blip r:embed="rId7"/>
              </a:buBlip>
            </a:pPr>
            <a:r>
              <a:rPr lang="de-DE">
                <a:hlinkClick r:id="rId8"/>
              </a:rPr>
              <a:t>www.nodatime.org</a:t>
            </a:r>
            <a:endParaRPr/>
          </a:p>
          <a:p>
            <a:pPr lvl="1">
              <a:buBlip>
                <a:blip r:embed="rId9"/>
              </a:buBlip>
            </a:pPr>
            <a:r>
              <a:rPr lang="de-DE"/>
              <a:t>Nuget: nodatime</a:t>
            </a:r>
            <a:endParaRPr/>
          </a:p>
          <a:p>
            <a:pPr lvl="1">
              <a:buBlip>
                <a:blip r:embed="rId10"/>
              </a:buBlip>
            </a:pPr>
            <a:r>
              <a:rPr lang="de-DE"/>
              <a:t>License Apache 2.0</a:t>
            </a:r>
            <a:endParaRPr/>
          </a:p>
        </p:txBody>
      </p:sp>
      <p:pic>
        <p:nvPicPr>
          <p:cNvPr descr="" id="129" name=""/>
          <p:cNvPicPr/>
          <p:nvPr/>
        </p:nvPicPr>
        <p:blipFill>
          <a:blip r:embed="rId11"/>
          <a:stretch>
            <a:fillRect/>
          </a:stretch>
        </p:blipFill>
        <p:spPr>
          <a:xfrm>
            <a:off x="2016000" y="1476000"/>
            <a:ext cx="5296320" cy="167580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0000" y="248400"/>
            <a:ext cx="7326000" cy="36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NA"/>
              <a:t>What's wrong with DateTime anyway?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108800"/>
            <a:ext cx="8229600" cy="5032800"/>
          </a:xfrm>
          <a:prstGeom prst="rect">
            <a:avLst/>
          </a:prstGeom>
        </p:spPr>
        <p:txBody>
          <a:bodyPr bIns="0" lIns="0" rIns="0" tIns="0" wrap="none"/>
          <a:p>
            <a:pPr>
              <a:buBlip>
                <a:blip r:embed="rId1"/>
              </a:buBlip>
            </a:pPr>
            <a:r>
              <a:rPr lang="de-DE"/>
              <a:t>Two classes to rule them all</a:t>
            </a:r>
            <a:endParaRPr/>
          </a:p>
          <a:p>
            <a:pPr lvl="1">
              <a:buBlip>
                <a:blip r:embed="rId2"/>
              </a:buBlip>
            </a:pPr>
            <a:r>
              <a:rPr lang="de-DE"/>
              <a:t>DateTime</a:t>
            </a:r>
            <a:endParaRPr/>
          </a:p>
          <a:p>
            <a:pPr lvl="1">
              <a:buBlip>
                <a:blip r:embed="rId3"/>
              </a:buBlip>
            </a:pPr>
            <a:r>
              <a:rPr lang="de-DE"/>
              <a:t>TimeSpan</a:t>
            </a:r>
            <a:endParaRPr/>
          </a:p>
          <a:p>
            <a:pPr>
              <a:buBlip>
                <a:blip r:embed="rId4"/>
              </a:buBlip>
            </a:pPr>
            <a:endParaRPr/>
          </a:p>
          <a:p>
            <a:pPr>
              <a:buBlip>
                <a:blip r:embed="rId5"/>
              </a:buBlip>
            </a:pPr>
            <a:r>
              <a:rPr lang="de-DE"/>
              <a:t>How to express:</a:t>
            </a:r>
            <a:endParaRPr/>
          </a:p>
          <a:p>
            <a:pPr lvl="1">
              <a:buBlip>
                <a:blip r:embed="rId6"/>
              </a:buBlip>
            </a:pPr>
            <a:r>
              <a:rPr lang="de-DE"/>
              <a:t>A Date only? </a:t>
            </a:r>
            <a:endParaRPr/>
          </a:p>
          <a:p>
            <a:pPr lvl="2">
              <a:buBlip>
                <a:blip r:embed="rId7"/>
              </a:buBlip>
            </a:pPr>
            <a:r>
              <a:rPr lang="de-DE"/>
              <a:t>„</a:t>
            </a:r>
            <a:r>
              <a:rPr lang="de-DE"/>
              <a:t>May 21st“</a:t>
            </a:r>
            <a:endParaRPr/>
          </a:p>
          <a:p>
            <a:pPr lvl="1">
              <a:buBlip>
                <a:blip r:embed="rId8"/>
              </a:buBlip>
            </a:pPr>
            <a:r>
              <a:rPr lang="de-DE"/>
              <a:t>A Time period?</a:t>
            </a:r>
            <a:endParaRPr/>
          </a:p>
          <a:p>
            <a:pPr lvl="2">
              <a:buBlip>
                <a:blip r:embed="rId9"/>
              </a:buBlip>
            </a:pPr>
            <a:r>
              <a:rPr lang="de-DE"/>
              <a:t>„</a:t>
            </a:r>
            <a:r>
              <a:rPr lang="de-DE"/>
              <a:t>May 21st – 23rd 2014“</a:t>
            </a:r>
            <a:endParaRPr/>
          </a:p>
          <a:p>
            <a:pPr lvl="2">
              <a:buBlip>
                <a:blip r:embed="rId10"/>
              </a:buBlip>
            </a:pPr>
            <a:endParaRPr/>
          </a:p>
          <a:p>
            <a:pPr>
              <a:buBlip>
                <a:blip r:embed="rId11"/>
              </a:buBlip>
            </a:pPr>
            <a:r>
              <a:rPr lang="de-DE"/>
              <a:t>Works but...</a:t>
            </a:r>
            <a:endParaRPr/>
          </a:p>
        </p:txBody>
      </p:sp>
      <p:pic>
        <p:nvPicPr>
          <p:cNvPr descr="" id="132" name=""/>
          <p:cNvPicPr/>
          <p:nvPr/>
        </p:nvPicPr>
        <p:blipFill>
          <a:blip r:embed="rId12"/>
          <a:stretch>
            <a:fillRect/>
          </a:stretch>
        </p:blipFill>
        <p:spPr>
          <a:xfrm>
            <a:off x="6480000" y="4141800"/>
            <a:ext cx="2381040" cy="1999800"/>
          </a:xfrm>
          <a:prstGeom prst="rect">
            <a:avLst/>
          </a:prstGeom>
        </p:spPr>
      </p:pic>
      <p:sp>
        <p:nvSpPr>
          <p:cNvPr id="133" name="TextShape 3"/>
          <p:cNvSpPr txBox="1"/>
          <p:nvPr/>
        </p:nvSpPr>
        <p:spPr>
          <a:xfrm>
            <a:off x="6088680" y="6636960"/>
            <a:ext cx="5071320" cy="3470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de-DE" sz="900">
                <a:solidFill>
                  <a:srgbClr val="173486"/>
                </a:solidFill>
              </a:rPr>
              <a:t>Image: https://www.flickr.com/photos/ijonas/4800123114</a:t>
            </a: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>
                <p:childTnLst>
                  <p:par>
                    <p:cTn fill="freeze" id="51">
                      <p:stCondLst>
                        <p:cond delay="0"/>
                      </p:stCondLst>
                      <p:childTnLst>
                        <p:par>
                          <p:cTn fill="freeze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8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7" st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59">
                      <p:stCondLst>
                        <p:cond delay="indefinite"/>
                      </p:stCondLst>
                      <p:childTnLst>
                        <p:par>
                          <p:cTn fill="freeze" id="60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4" st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8" st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9" st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04" st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27" st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71">
                      <p:stCondLst>
                        <p:cond delay="indefinite"/>
                      </p:stCondLst>
                      <p:childTnLst>
                        <p:par>
                          <p:cTn fill="freeze" id="72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41" st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75">
                      <p:stCondLst>
                        <p:cond delay="indefinite"/>
                      </p:stCondLst>
                      <p:childTnLst>
                        <p:par>
                          <p:cTn fill="freeze" id="76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