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80" r:id="rId3"/>
    <p:sldId id="257" r:id="rId4"/>
    <p:sldId id="264" r:id="rId5"/>
    <p:sldId id="260" r:id="rId6"/>
    <p:sldId id="262" r:id="rId7"/>
    <p:sldId id="259" r:id="rId8"/>
    <p:sldId id="261" r:id="rId9"/>
    <p:sldId id="277" r:id="rId10"/>
    <p:sldId id="265" r:id="rId11"/>
    <p:sldId id="266" r:id="rId12"/>
    <p:sldId id="267" r:id="rId13"/>
    <p:sldId id="278" r:id="rId14"/>
    <p:sldId id="268" r:id="rId15"/>
    <p:sldId id="269" r:id="rId16"/>
    <p:sldId id="270" r:id="rId17"/>
    <p:sldId id="271" r:id="rId18"/>
    <p:sldId id="273" r:id="rId19"/>
    <p:sldId id="274" r:id="rId20"/>
    <p:sldId id="272" r:id="rId21"/>
    <p:sldId id="284" r:id="rId22"/>
    <p:sldId id="281" r:id="rId23"/>
    <p:sldId id="289" r:id="rId24"/>
    <p:sldId id="282" r:id="rId25"/>
    <p:sldId id="283" r:id="rId26"/>
    <p:sldId id="285" r:id="rId27"/>
    <p:sldId id="286" r:id="rId28"/>
    <p:sldId id="287" r:id="rId29"/>
    <p:sldId id="288" r:id="rId30"/>
    <p:sldId id="290" r:id="rId31"/>
    <p:sldId id="291" r:id="rId32"/>
    <p:sldId id="294" r:id="rId33"/>
    <p:sldId id="292" r:id="rId34"/>
    <p:sldId id="279" r:id="rId35"/>
    <p:sldId id="293" r:id="rId36"/>
    <p:sldId id="275" r:id="rId37"/>
    <p:sldId id="258" r:id="rId38"/>
  </p:sldIdLst>
  <p:sldSz cx="10077450" cy="7562850"/>
  <p:notesSz cx="6858000" cy="9144000"/>
  <p:defaultTextStyle>
    <a:defPPr>
      <a:defRPr lang="de-DE"/>
    </a:defPPr>
    <a:lvl1pPr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503238" indent="-46038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006475" indent="-92075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511300" indent="-139700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014538" indent="-185738" algn="l" defTabSz="5032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580"/>
    <a:srgbClr val="2239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46" y="-102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E54E9-7BA2-472D-BD61-AFB6D4D6045A}" type="datetimeFigureOut">
              <a:rPr lang="de-DE" smtClean="0"/>
              <a:pPr/>
              <a:t>16.03.2014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F771-08A0-44CF-83A0-6E937EB8C3C4}" type="slidenum">
              <a:rPr lang="de-DE" smtClean="0"/>
              <a:pPr/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7F771-08A0-44CF-83A0-6E937EB8C3C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064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53580"/>
              </a:buClr>
              <a:defRPr/>
            </a:lvl1pPr>
            <a:lvl2pPr>
              <a:buClr>
                <a:srgbClr val="153580"/>
              </a:buClr>
              <a:defRPr/>
            </a:lvl2pPr>
            <a:lvl3pPr>
              <a:buClr>
                <a:srgbClr val="153580"/>
              </a:buClr>
              <a:defRPr/>
            </a:lvl3pPr>
            <a:lvl4pPr>
              <a:buClr>
                <a:srgbClr val="153580"/>
              </a:buClr>
              <a:defRPr/>
            </a:lvl4pPr>
            <a:lvl5pPr>
              <a:buClr>
                <a:srgbClr val="153580"/>
              </a:buCl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162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7200" y="432000"/>
            <a:ext cx="6537600" cy="525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759" y="1794930"/>
            <a:ext cx="4326737" cy="5174858"/>
          </a:xfrm>
        </p:spPr>
        <p:txBody>
          <a:bodyPr/>
          <a:lstStyle>
            <a:lvl1pPr marL="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600"/>
            </a:lvl1pPr>
            <a:lvl2pPr marL="72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200"/>
            </a:lvl2pPr>
            <a:lvl3pPr marL="108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000"/>
            </a:lvl3pPr>
            <a:lvl4pPr marL="144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4pPr>
            <a:lvl5pPr marL="180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19205" y="1794930"/>
            <a:ext cx="4305595" cy="5174858"/>
          </a:xfrm>
        </p:spPr>
        <p:txBody>
          <a:bodyPr/>
          <a:lstStyle>
            <a:lvl1pPr marL="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600"/>
            </a:lvl1pPr>
            <a:lvl2pPr marL="72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200"/>
            </a:lvl2pPr>
            <a:lvl3pPr marL="108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2000"/>
            </a:lvl3pPr>
            <a:lvl4pPr marL="144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4pPr>
            <a:lvl5pPr marL="1800000" marR="0" indent="-360000" algn="l" defTabSz="5039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153580"/>
              </a:buClr>
              <a:buSzPct val="75000"/>
              <a:buFont typeface="Wingdings" charset="2"/>
              <a:buChar char="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xmlns="" val="349993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2886393" y="432023"/>
            <a:ext cx="653899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19263" y="1784433"/>
            <a:ext cx="8806124" cy="516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19263" y="7277100"/>
            <a:ext cx="3279775" cy="2159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03972" fontAlgn="auto">
              <a:spcBef>
                <a:spcPts val="0"/>
              </a:spcBef>
              <a:spcAft>
                <a:spcPts val="0"/>
              </a:spcAft>
              <a:tabLst>
                <a:tab pos="3352800" algn="ctr"/>
                <a:tab pos="8699500" algn="r"/>
              </a:tabLst>
              <a:defRPr/>
            </a:pPr>
            <a:r>
              <a:rPr lang="de-DE" sz="800" dirty="0" err="1">
                <a:latin typeface="Arial"/>
                <a:ea typeface="+mn-ea"/>
                <a:cs typeface="Arial"/>
              </a:rPr>
              <a:t>Tiel</a:t>
            </a:r>
            <a:r>
              <a:rPr lang="de-DE" sz="800" dirty="0">
                <a:latin typeface="Arial"/>
                <a:ea typeface="+mn-ea"/>
                <a:cs typeface="Arial"/>
              </a:rPr>
              <a:t> – Autor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811654" y="7277100"/>
            <a:ext cx="1612900" cy="215900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BDD0A182-912D-B846-8612-4CE33C0335A8}" type="slidenum">
              <a:rPr lang="de-DE" sz="800">
                <a:cs typeface="Arial" charset="0"/>
              </a:rPr>
              <a:pPr algn="r" eaLnBrk="1" hangingPunct="1"/>
              <a:t>‹N°›</a:t>
            </a:fld>
            <a:endParaRPr lang="de-DE" sz="800" dirty="0">
              <a:cs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810000" y="7277100"/>
            <a:ext cx="2451100" cy="2159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 defTabSz="503972" fontAlgn="auto">
              <a:spcBef>
                <a:spcPts val="0"/>
              </a:spcBef>
              <a:spcAft>
                <a:spcPts val="0"/>
              </a:spcAft>
              <a:tabLst>
                <a:tab pos="3352800" algn="ctr"/>
                <a:tab pos="8699500" algn="r"/>
              </a:tabLst>
              <a:defRPr/>
            </a:pPr>
            <a:r>
              <a:rPr lang="de-DE" sz="800" dirty="0">
                <a:latin typeface="Arial"/>
                <a:ea typeface="+mn-ea"/>
                <a:cs typeface="Arial"/>
              </a:rPr>
              <a:t>Copyright © </a:t>
            </a:r>
            <a:r>
              <a:rPr lang="de-DE" sz="800" dirty="0" smtClean="0">
                <a:latin typeface="Arial"/>
                <a:ea typeface="+mn-ea"/>
                <a:cs typeface="Arial"/>
              </a:rPr>
              <a:t>2014 </a:t>
            </a:r>
            <a:r>
              <a:rPr lang="de-DE" sz="800" dirty="0">
                <a:latin typeface="Arial"/>
                <a:ea typeface="+mn-ea"/>
                <a:cs typeface="Arial"/>
              </a:rPr>
              <a:t>MATHEMA Software GmbH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10077448" cy="13187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503238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Arial"/>
          <a:ea typeface="ＭＳ Ｐゴシック" charset="-128"/>
          <a:cs typeface="Arial"/>
        </a:defRPr>
      </a:lvl1pPr>
      <a:lvl2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2pPr>
      <a:lvl3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3pPr>
      <a:lvl4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4pPr>
      <a:lvl5pPr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defTabSz="503238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58775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4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19138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2pPr>
      <a:lvl3pPr marL="1079500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3pPr>
      <a:lvl4pPr marL="1439863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1798638" indent="-358775" algn="l" defTabSz="503238" rtl="0" eaLnBrk="1" fontAlgn="base" hangingPunct="1">
        <a:spcBef>
          <a:spcPct val="0"/>
        </a:spcBef>
        <a:spcAft>
          <a:spcPts val="1413"/>
        </a:spcAft>
        <a:buClr>
          <a:srgbClr val="153580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rbalExpress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othep/SimpleExpress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4"/>
          <p:cNvSpPr txBox="1">
            <a:spLocks noChangeArrowheads="1"/>
          </p:cNvSpPr>
          <p:nvPr/>
        </p:nvSpPr>
        <p:spPr bwMode="auto">
          <a:xfrm>
            <a:off x="684213" y="2206625"/>
            <a:ext cx="86391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800" b="1" dirty="0" smtClean="0"/>
              <a:t>Lost in Translation</a:t>
            </a:r>
          </a:p>
          <a:p>
            <a:r>
              <a:rPr lang="de-DE" sz="2800" b="1" dirty="0" smtClean="0"/>
              <a:t>Reguläre Ausdrücke als Englische Sätze</a:t>
            </a:r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400" dirty="0" smtClean="0"/>
              <a:t>Tim </a:t>
            </a:r>
            <a:r>
              <a:rPr lang="de-DE" sz="2400" dirty="0" err="1" smtClean="0"/>
              <a:t>Bourguignon</a:t>
            </a:r>
            <a:endParaRPr lang="de-DE" sz="2400" dirty="0"/>
          </a:p>
          <a:p>
            <a:pPr eaLnBrk="1" hangingPunct="1"/>
            <a:endParaRPr lang="de-DE" sz="2400" dirty="0"/>
          </a:p>
          <a:p>
            <a:pPr eaLnBrk="1" hangingPunct="1"/>
            <a:r>
              <a:rPr lang="de-DE" sz="2400" dirty="0" smtClean="0"/>
              <a:t>tim.bourguignon@mathema.de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www.mathema.de</a:t>
            </a:r>
          </a:p>
          <a:p>
            <a:pPr eaLnBrk="1" hangingPunct="1"/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Prior-Art? Yes, “</a:t>
            </a:r>
            <a:r>
              <a:rPr lang="en-US" dirty="0" err="1" smtClean="0"/>
              <a:t>VerbalExpressions</a:t>
            </a:r>
            <a:r>
              <a:rPr lang="en-US" dirty="0" smtClean="0"/>
              <a:t>”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“JavaScript Regular expressions made easy”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VerbalExpressions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Forks for: Ruby, C#, Python, Java, Groovy, PHP, Haskell, C++ and Objective-C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667732" y="3916376"/>
            <a:ext cx="5317435" cy="2782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tester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startOfLine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 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.then( "http" 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.maybe( "s" 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.then( "://" ) 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.maybe( "www." 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anythingBut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 " " 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endOfLine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NotSoClearExpressions</a:t>
            </a:r>
            <a:r>
              <a:rPr lang="en-US" dirty="0" smtClean="0"/>
              <a:t>…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“Find()”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Branching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2349679" y="2266482"/>
            <a:ext cx="5317435" cy="19377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expression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.find( "http"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.maybe( "s"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.then( "://"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.or()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.then( "ftp://" )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202" y="4949690"/>
            <a:ext cx="3863285" cy="13848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expression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 .find( "http"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.maybe( "s"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.then( "://" )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102" y="4949690"/>
            <a:ext cx="3863285" cy="13848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expression =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 .find( "http"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.maybe( "s" 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.then( "ftp://" )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3647661" y="4273830"/>
            <a:ext cx="288235" cy="596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52322" y="4273830"/>
            <a:ext cx="292045" cy="596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872396" y="437716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2349679" y="6539948"/>
            <a:ext cx="5317436" cy="4870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Please get me a burger and fries or a pizza?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&amp; Linguistic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…you’d better be hungry ;)</a:t>
            </a:r>
          </a:p>
          <a:p>
            <a:r>
              <a:rPr lang="en-US" dirty="0" smtClean="0"/>
              <a:t>Beware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you tell what this </a:t>
            </a:r>
            <a:r>
              <a:rPr lang="en-US" dirty="0" err="1" smtClean="0"/>
              <a:t>VerbalExpression</a:t>
            </a:r>
            <a:r>
              <a:rPr lang="en-US" dirty="0" smtClean="0"/>
              <a:t> does?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 this intuitive?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9" y="3791776"/>
            <a:ext cx="8010939" cy="1341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programmer’s wife sends him to the grocery store with the instructions, “get a loaf of bread, and if they have eggs, get a dozen.” He comes home with a dozen loaf of bread and tells her, “they had eggs.”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993" y="1784433"/>
            <a:ext cx="6023112" cy="7897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Could you please get me a burger and fries or a pizza?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4578" name="Picture 2" descr="A pizza burg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3974" y="1416687"/>
            <a:ext cx="3229988" cy="202225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043609" y="6023115"/>
            <a:ext cx="8010939" cy="5764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().then( "." ).replace(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my_paragraph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". Stop." );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4"/>
          <p:cNvSpPr txBox="1">
            <a:spLocks noChangeArrowheads="1"/>
          </p:cNvSpPr>
          <p:nvPr/>
        </p:nvSpPr>
        <p:spPr bwMode="auto">
          <a:xfrm>
            <a:off x="684213" y="2206625"/>
            <a:ext cx="86391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de-DE" sz="2800" b="1" dirty="0" smtClean="0"/>
          </a:p>
          <a:p>
            <a:endParaRPr lang="de-DE" sz="2800" b="1" dirty="0" smtClean="0"/>
          </a:p>
          <a:p>
            <a:endParaRPr lang="de-DE" sz="2800" b="1" dirty="0" smtClean="0"/>
          </a:p>
          <a:p>
            <a:endParaRPr lang="de-DE" sz="2800" b="1" dirty="0" smtClean="0"/>
          </a:p>
          <a:p>
            <a:r>
              <a:rPr lang="de-DE" sz="2800" b="1" dirty="0" err="1" smtClean="0"/>
              <a:t>SimpleExpressions</a:t>
            </a:r>
            <a:endParaRPr lang="de-DE" sz="2800" b="1" dirty="0" smtClean="0"/>
          </a:p>
          <a:p>
            <a:r>
              <a:rPr lang="de-DE" sz="2400" dirty="0" smtClean="0"/>
              <a:t>https://github.com/timothep/simpleexpressions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4.0 Dynamics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using C# 4.0 ‘dynamics’ </a:t>
            </a:r>
          </a:p>
          <a:p>
            <a:pPr lvl="1"/>
            <a:r>
              <a:rPr lang="en-US" dirty="0" smtClean="0"/>
              <a:t>e.g. ‘dynamic typing’ for C#</a:t>
            </a:r>
          </a:p>
          <a:p>
            <a:pPr lvl="1"/>
            <a:r>
              <a:rPr lang="en-US" dirty="0" smtClean="0"/>
              <a:t>Introduced to use Ruby, Python and JS to .NET</a:t>
            </a:r>
          </a:p>
          <a:p>
            <a:pPr lvl="1"/>
            <a:r>
              <a:rPr lang="en-US" dirty="0" smtClean="0"/>
              <a:t>Can be misused for API and flexible architecture design</a:t>
            </a:r>
          </a:p>
          <a:p>
            <a:r>
              <a:rPr lang="en-US" dirty="0" smtClean="0"/>
              <a:t>This compiles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Inherit from ‘</a:t>
            </a:r>
            <a:r>
              <a:rPr lang="en-US" dirty="0" err="1" smtClean="0"/>
              <a:t>DnamicObject</a:t>
            </a:r>
            <a:r>
              <a:rPr lang="en-US" dirty="0" smtClean="0"/>
              <a:t>’, overwrite ‘</a:t>
            </a:r>
            <a:r>
              <a:rPr lang="en-US" dirty="0" err="1" smtClean="0"/>
              <a:t>TryGetMember</a:t>
            </a:r>
            <a:r>
              <a:rPr lang="en-US" dirty="0" smtClean="0"/>
              <a:t>()’ and ‘</a:t>
            </a:r>
            <a:r>
              <a:rPr lang="en-US" dirty="0" err="1" smtClean="0"/>
              <a:t>TryInvokeMember</a:t>
            </a:r>
            <a:r>
              <a:rPr lang="en-US" dirty="0" smtClean="0"/>
              <a:t>()’ and handle the call yourself!</a:t>
            </a:r>
          </a:p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9" y="4348368"/>
            <a:ext cx="8010939" cy="9690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dynamic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someInt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= 4;</a:t>
            </a:r>
          </a:p>
          <a:p>
            <a:pPr algn="ctr"/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someInt.ICanWriteHereWhateverIWantAndItCompiles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(“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doh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”);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manipulate </a:t>
            </a:r>
            <a:r>
              <a:rPr lang="en-US" dirty="0" err="1" smtClean="0"/>
              <a:t>SimpleExpressions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how you use a </a:t>
            </a:r>
            <a:r>
              <a:rPr lang="en-US" dirty="0" err="1" smtClean="0"/>
              <a:t>SimpleExpression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43609" y="2315817"/>
            <a:ext cx="8010939" cy="24152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dynamic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= new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SimpleExpression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</a:t>
            </a:r>
          </a:p>
          <a:p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here.I.can.chain.my.commands</a:t>
            </a:r>
            <a:endParaRPr lang="en-US" b="1" dirty="0" smtClean="0">
              <a:ln w="12700">
                <a:noFill/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Generate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</a:t>
            </a:r>
          </a:p>
          <a:p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Console.Write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Expression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);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chained commands implicitly mean </a:t>
            </a:r>
            <a:r>
              <a:rPr lang="en-US" i="1" dirty="0" smtClean="0"/>
              <a:t>“the first one, then the second”</a:t>
            </a:r>
          </a:p>
          <a:p>
            <a:r>
              <a:rPr lang="en-US" dirty="0" smtClean="0"/>
              <a:t>Basic sets: Letters, Numbers &amp; </a:t>
            </a:r>
            <a:r>
              <a:rPr lang="en-US" dirty="0" err="1" smtClean="0"/>
              <a:t>Alphanumerics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Text(string), One(char) &amp; Maybe(string)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OneOf</a:t>
            </a:r>
            <a:r>
              <a:rPr lang="en-US" dirty="0" smtClean="0"/>
              <a:t>(string), </a:t>
            </a:r>
            <a:r>
              <a:rPr lang="en-US" dirty="0" err="1" smtClean="0"/>
              <a:t>EitherOf</a:t>
            </a:r>
            <a:r>
              <a:rPr lang="en-US" dirty="0" smtClean="0"/>
              <a:t>(string)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3160643"/>
            <a:ext cx="8010939" cy="4969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simpex.Letters.Numbers.Alphanumerics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// [a-z]*, [0-9]*, [a-z0-9]*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914" y="4234070"/>
            <a:ext cx="8010939" cy="11628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simpex.Text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a_string_to_match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 	//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a_string_to_match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simpex.One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(‘c’) 				 	// c</a:t>
            </a: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simpex.Maybe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(“something”)	 	// (?:something)?</a:t>
            </a:r>
            <a:endParaRPr lang="de-DE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3914" y="5874026"/>
            <a:ext cx="8010939" cy="7268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simpex.OneOf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aeiouy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 			// [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aeiouy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]</a:t>
            </a: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simpex.EitherOf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http|ftp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 			// (?: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http|ftp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&amp; Modifiers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a Numeric Range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Modify a class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2305878"/>
            <a:ext cx="8010939" cy="1451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.NumberInRange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("0-255")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//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Outputs "[0-9]|[1-9][0-9]|1[0-9][0-9]|2[0-4][0-9]|25[0-5]"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//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e.g. a number in 0-9 or 10-99 or 100-199 or 200-249 or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250-255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3914" y="5012633"/>
            <a:ext cx="8010939" cy="11661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Letters.And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("-_~=%$&amp;") 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Letters.Except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("a")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groups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993914" y="2305878"/>
            <a:ext cx="8010939" cy="20077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.Group 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Text(http)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Maybe(s)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Together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As("protocol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 		//Optional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2305878"/>
            <a:ext cx="8010939" cy="26835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simpex.Letters.AtLeast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(3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simpex.Letters.AtLeast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(1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AtMost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(5) 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simpex.Letters.Exactly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(4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Group.Exactly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(10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.Numbers </a:t>
            </a:r>
          </a:p>
          <a:p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Together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menu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Foreword</a:t>
            </a:r>
          </a:p>
          <a:p>
            <a:r>
              <a:rPr lang="en-US" dirty="0" smtClean="0"/>
              <a:t>*Expression</a:t>
            </a:r>
          </a:p>
          <a:p>
            <a:pPr lvl="1"/>
            <a:r>
              <a:rPr lang="en-US" dirty="0" err="1" smtClean="0"/>
              <a:t>VerbalExpression</a:t>
            </a:r>
            <a:endParaRPr lang="en-US" dirty="0" smtClean="0"/>
          </a:p>
          <a:p>
            <a:pPr lvl="1"/>
            <a:r>
              <a:rPr lang="en-US" dirty="0" err="1" smtClean="0"/>
              <a:t>SimpleExpression</a:t>
            </a:r>
            <a:endParaRPr lang="en-US" dirty="0" smtClean="0"/>
          </a:p>
          <a:p>
            <a:pPr lvl="1"/>
            <a:r>
              <a:rPr lang="en-US" dirty="0" err="1" smtClean="0"/>
              <a:t>MagicExpression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operator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</a:t>
            </a:r>
            <a:r>
              <a:rPr lang="en-US" dirty="0" smtClean="0"/>
              <a:t>applies to the previous and next elements of the chain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2305878"/>
            <a:ext cx="8010939" cy="1709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.Text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("http")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Text("ftp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Text("://")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Maybe, And, Except as Operators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validation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2305878"/>
            <a:ext cx="8010939" cy="35582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string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allowedChars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= @"!#$%&amp;'*+/=?^_`{|}~-"; </a:t>
            </a:r>
          </a:p>
          <a:p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.Group </a:t>
            </a:r>
          </a:p>
          <a:p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Letters.And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allowedChars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AtLeast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(1) 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.Group</a:t>
            </a:r>
          </a:p>
          <a:p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One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(".") 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Alphanumerics.And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allowedChars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AtLeast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(1) 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		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Together.As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dotAndAfter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 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Together.As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afterAt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„)</a:t>
            </a:r>
          </a:p>
          <a:p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Generate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2305878"/>
            <a:ext cx="8010939" cy="35582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Another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Critics: Syntax Hunting Season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the following gorgeous to read? (the answer is YES ;)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about the following?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You wanted to say ‘twice’ instead of ‘two’, didn’t you?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2305878"/>
            <a:ext cx="8010939" cy="12026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simpex.Letters.AtLeast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(3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AtMost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(4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simpex.Text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abcd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").Except("a")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simpex.Group.Text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aeiouy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Together.As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SomeLetters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914" y="4452730"/>
            <a:ext cx="8010939" cy="4671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simpex.Group.Text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aeiouy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Together.Exactly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(2)</a:t>
            </a:r>
            <a:endParaRPr lang="en-US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Critics: </a:t>
            </a:r>
            <a:r>
              <a:rPr lang="en-US" dirty="0" smtClean="0"/>
              <a:t>Repetition Mess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i="1" dirty="0" smtClean="0"/>
              <a:t>“4 </a:t>
            </a:r>
            <a:r>
              <a:rPr lang="en-US" i="1" dirty="0" smtClean="0"/>
              <a:t>to 5 groups of 2 numbers followed by at most 2 </a:t>
            </a:r>
            <a:r>
              <a:rPr lang="en-US" i="1" dirty="0" smtClean="0"/>
              <a:t>spaces“</a:t>
            </a:r>
          </a:p>
          <a:p>
            <a:pPr lvl="1"/>
            <a:r>
              <a:rPr lang="en-US" i="1" dirty="0" smtClean="0"/>
              <a:t>“group </a:t>
            </a:r>
            <a:r>
              <a:rPr lang="en-US" i="1" dirty="0" smtClean="0"/>
              <a:t>at least 4 and at most 5 numbers, </a:t>
            </a:r>
            <a:r>
              <a:rPr lang="en-US" i="1" dirty="0" smtClean="0"/>
              <a:t>twice”</a:t>
            </a:r>
          </a:p>
          <a:p>
            <a:r>
              <a:rPr lang="en-US" dirty="0" smtClean="0"/>
              <a:t>The problem here: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And no, pushing it after the ‘together’ wouldn’t solve the issue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19263" y="2325757"/>
            <a:ext cx="8806123" cy="8845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Group.AtLeast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(4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AtMost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(5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Numbers.Exactly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(2).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Together.One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(' ').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AtMost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(2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264" y="4890051"/>
            <a:ext cx="8806123" cy="5764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Group.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AtMost.X.Exactly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.Together.Y.AtMost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9264" y="6042993"/>
            <a:ext cx="8806123" cy="5764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Group.X.Exactly.Together.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AtMost.Y.AtMost</a:t>
            </a:r>
            <a:endParaRPr lang="en-US" b="1" dirty="0" smtClean="0">
              <a:ln w="12700">
                <a:noFill/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Critics: </a:t>
            </a:r>
            <a:r>
              <a:rPr lang="en-US" dirty="0" smtClean="0"/>
              <a:t>Stuttering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“Stuttering”, one of the limits of that prose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993914" y="2256184"/>
            <a:ext cx="8010939" cy="3101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.Group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.Group 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.Text(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abcd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.Group 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	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Letters.And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("-") 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.Together 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.Together 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.Text("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cde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</a:t>
            </a: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.Together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SubExpressions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now, join later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encapsulated grouping example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4422915"/>
            <a:ext cx="8010939" cy="2594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innerMostGp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=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SimpleExpression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().</a:t>
            </a:r>
          </a:p>
          <a:p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Goup.Letters.And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("-").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Together.Generate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 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innerGp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=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SimpleExpression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 	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Group.Text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abcd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).Sub(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innerMostGp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Together.Generate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 </a:t>
            </a:r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outerGp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=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SimpleExpression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 	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Group.Sub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innerGp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).Text("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cde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Together.Generate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3914" y="2236303"/>
            <a:ext cx="8010939" cy="15206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abcd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=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SimpleExpression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().Text("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abcd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Generate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 </a:t>
            </a:r>
          </a:p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efgh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=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SimpleExpression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().Text("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efgh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Generate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 </a:t>
            </a:r>
          </a:p>
          <a:p>
            <a:endParaRPr lang="de-DE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simpex.Sub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abcd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Or.Sub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efgh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Generate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();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Cardinality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meant here?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i="1" dirty="0" smtClean="0"/>
              <a:t>“a</a:t>
            </a:r>
            <a:r>
              <a:rPr lang="en-US" i="1" dirty="0" smtClean="0"/>
              <a:t>, b or c, at least two of </a:t>
            </a:r>
            <a:r>
              <a:rPr lang="en-US" i="1" dirty="0" smtClean="0"/>
              <a:t>them”</a:t>
            </a:r>
          </a:p>
          <a:p>
            <a:pPr lvl="1"/>
            <a:r>
              <a:rPr lang="en-US" i="1" dirty="0" smtClean="0"/>
              <a:t>“twice </a:t>
            </a:r>
            <a:r>
              <a:rPr lang="en-US" i="1" dirty="0" smtClean="0"/>
              <a:t>a or twice b or twice </a:t>
            </a:r>
            <a:r>
              <a:rPr lang="en-US" i="1" dirty="0" smtClean="0"/>
              <a:t>c“</a:t>
            </a:r>
          </a:p>
          <a:p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How do I do I express the other on?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2236304"/>
            <a:ext cx="8010939" cy="8348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simpex.EitherOf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a|b|c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").</a:t>
            </a:r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AtLeast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(2)</a:t>
            </a:r>
            <a:endParaRPr lang="en-US" b="1" dirty="0" err="1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Experts, get lost!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 “experts” cannot help it, they have to fall back onto what they know</a:t>
            </a:r>
          </a:p>
          <a:p>
            <a:r>
              <a:rPr lang="en-US" dirty="0" smtClean="0"/>
              <a:t>Does this create a class? A Group? Capturing or not?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more you know what regular expressions can do, the more “screwed” you are with </a:t>
            </a:r>
            <a:r>
              <a:rPr lang="en-US" dirty="0" err="1" smtClean="0"/>
              <a:t>SimpleExpression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3289851"/>
            <a:ext cx="8010939" cy="745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Letters.Except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aeiou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").And("§$%&amp;").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AtLeast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(2).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AtMost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TL; DR;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>
          <a:xfrm>
            <a:off x="619263" y="1784433"/>
            <a:ext cx="8952120" cy="5164361"/>
          </a:xfrm>
        </p:spPr>
        <p:txBody>
          <a:bodyPr/>
          <a:lstStyle/>
          <a:p>
            <a:r>
              <a:rPr lang="en-US" dirty="0" smtClean="0"/>
              <a:t>Why express yourself like this?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can say it like Shakespeare?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more coder friendly version maybe?</a:t>
            </a:r>
          </a:p>
        </p:txBody>
      </p:sp>
      <p:sp>
        <p:nvSpPr>
          <p:cNvPr id="4" name="Rectangle 3"/>
          <p:cNvSpPr/>
          <p:nvPr/>
        </p:nvSpPr>
        <p:spPr>
          <a:xfrm>
            <a:off x="964096" y="2216786"/>
            <a:ext cx="5317435" cy="7475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 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[A-Z0-9._%+-]+@[A-Z0-9.-]+\.[A-Z]{2,4}</a:t>
            </a:r>
          </a:p>
        </p:txBody>
      </p:sp>
      <p:sp>
        <p:nvSpPr>
          <p:cNvPr id="6" name="Rectangle 5"/>
          <p:cNvSpPr/>
          <p:nvPr/>
        </p:nvSpPr>
        <p:spPr>
          <a:xfrm>
            <a:off x="964096" y="6033052"/>
            <a:ext cx="7633252" cy="10933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Thou.shallmatch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(a-string-of-letters)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followdby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(@).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then.someothercharacters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()</a:t>
            </a:r>
          </a:p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adram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(dot).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and.some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moostuff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);</a:t>
            </a:r>
          </a:p>
        </p:txBody>
      </p:sp>
      <p:pic>
        <p:nvPicPr>
          <p:cNvPr id="6148" name="Picture 4" descr="http://thisaintevenfunny.files.wordpress.com/2012/07/1-shakespear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0787" y="1378333"/>
            <a:ext cx="3077212" cy="210407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964096" y="3850426"/>
            <a:ext cx="7633252" cy="13305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“Thou shall match a string of letters 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follow'd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by @ then some other characters, a dram dot and some moo stuff”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Dynamics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Simple.Data</a:t>
            </a:r>
            <a:r>
              <a:rPr lang="en-US" dirty="0" smtClean="0"/>
              <a:t> (a C# model for this kind of architecture) has a true reason for using dynamics: the functions are not known at compile time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SimpleExpression‘s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beforehand</a:t>
            </a:r>
            <a:endParaRPr lang="de-DE" dirty="0" smtClean="0"/>
          </a:p>
          <a:p>
            <a:pPr lvl="1"/>
            <a:r>
              <a:rPr lang="en-US" dirty="0" smtClean="0"/>
              <a:t>No reason for using dynamics :’(</a:t>
            </a:r>
          </a:p>
          <a:p>
            <a:pPr lvl="1"/>
            <a:r>
              <a:rPr lang="en-US" dirty="0" smtClean="0"/>
              <a:t>Fully “implement-able” via a Fluent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Intellisense</a:t>
            </a:r>
            <a:r>
              <a:rPr lang="en-US" dirty="0" smtClean="0"/>
              <a:t> </a:t>
            </a:r>
            <a:r>
              <a:rPr lang="en-US" dirty="0" smtClean="0"/>
              <a:t>support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SimpleExpression</a:t>
            </a:r>
            <a:r>
              <a:rPr lang="en-US" dirty="0" smtClean="0"/>
              <a:t> commands cannot be linearly parsed</a:t>
            </a:r>
          </a:p>
          <a:p>
            <a:r>
              <a:rPr lang="en-US" dirty="0" smtClean="0"/>
              <a:t>Simple repeat count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Named groups and repeat count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993914" y="5014289"/>
            <a:ext cx="8010939" cy="11628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Group.AtLeast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(3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).Text("something").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Together.As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("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theName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") 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// (&lt;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theName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&gt;something){3,})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914" y="2817744"/>
            <a:ext cx="8010939" cy="11628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Simpex.One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</a:t>
            </a:r>
            <a:r>
              <a:rPr lang="de-DE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x“)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AtLeast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(3).</a:t>
            </a:r>
            <a:r>
              <a:rPr lang="en-US" b="1" dirty="0" err="1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AtMost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(“5”)</a:t>
            </a:r>
          </a:p>
          <a:p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// x =&gt; x{3,}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=&gt; x{3,5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}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893713" y="3145732"/>
            <a:ext cx="2047460" cy="8398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Concatenation</a:t>
            </a:r>
          </a:p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Node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2495" y="1618132"/>
            <a:ext cx="1604244" cy="3326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Root Node</a:t>
            </a:r>
            <a:endParaRPr lang="en-US" b="1" dirty="0" smtClean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then?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SimpleExpression’s</a:t>
            </a:r>
            <a:r>
              <a:rPr lang="en-US" dirty="0" smtClean="0"/>
              <a:t> semantic is really nice </a:t>
            </a:r>
          </a:p>
          <a:p>
            <a:r>
              <a:rPr lang="en-US" dirty="0" smtClean="0"/>
              <a:t>But it’s </a:t>
            </a:r>
            <a:r>
              <a:rPr lang="en-US" i="1" dirty="0" smtClean="0"/>
              <a:t>“death by 1000 paper cuts”</a:t>
            </a:r>
          </a:p>
          <a:p>
            <a:r>
              <a:rPr lang="en-US" dirty="0" smtClean="0"/>
              <a:t>Many </a:t>
            </a:r>
            <a:r>
              <a:rPr lang="en-US" dirty="0" smtClean="0"/>
              <a:t>edge cases where the </a:t>
            </a:r>
            <a:r>
              <a:rPr lang="en-US" dirty="0" err="1" smtClean="0"/>
              <a:t>grammatic</a:t>
            </a:r>
            <a:r>
              <a:rPr lang="en-US" dirty="0" smtClean="0"/>
              <a:t> doesn't fit quite that </a:t>
            </a:r>
            <a:r>
              <a:rPr lang="en-US" dirty="0" smtClean="0"/>
              <a:t>well and tend </a:t>
            </a:r>
            <a:r>
              <a:rPr lang="en-US" dirty="0" smtClean="0"/>
              <a:t>to pull down the concept as a </a:t>
            </a:r>
            <a:r>
              <a:rPr lang="en-US" dirty="0" smtClean="0"/>
              <a:t>whole</a:t>
            </a:r>
          </a:p>
          <a:p>
            <a:r>
              <a:rPr lang="en-US" dirty="0" smtClean="0"/>
              <a:t>Could be changed using parenthesis </a:t>
            </a:r>
            <a:r>
              <a:rPr lang="en-US" dirty="0" smtClean="0"/>
              <a:t>again, reordering some elements in a logical way instead of a grammatical order and thus losing some readability for the sake of precision</a:t>
            </a:r>
            <a:endParaRPr lang="de-D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4"/>
          <p:cNvSpPr txBox="1">
            <a:spLocks noChangeArrowheads="1"/>
          </p:cNvSpPr>
          <p:nvPr/>
        </p:nvSpPr>
        <p:spPr bwMode="auto">
          <a:xfrm>
            <a:off x="684213" y="2206625"/>
            <a:ext cx="86391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de-DE" sz="2800" b="1" dirty="0" smtClean="0"/>
          </a:p>
          <a:p>
            <a:endParaRPr lang="de-DE" sz="2800" b="1" dirty="0" smtClean="0"/>
          </a:p>
          <a:p>
            <a:endParaRPr lang="de-DE" sz="2800" b="1" dirty="0" smtClean="0"/>
          </a:p>
          <a:p>
            <a:endParaRPr lang="de-DE" sz="2800" b="1" dirty="0" smtClean="0"/>
          </a:p>
          <a:p>
            <a:r>
              <a:rPr lang="de-DE" sz="2800" b="1" dirty="0" smtClean="0"/>
              <a:t>MagicExpression</a:t>
            </a:r>
          </a:p>
          <a:p>
            <a:r>
              <a:rPr lang="de-DE" sz="2400" dirty="0" smtClean="0"/>
              <a:t>https://github.com/ghusse/magicexpression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latin typeface="Arial" charset="0"/>
                <a:ea typeface="ＭＳ Ｐゴシック" charset="0"/>
              </a:rPr>
              <a:t>Fragen?</a:t>
            </a:r>
          </a:p>
        </p:txBody>
      </p:sp>
      <p:sp>
        <p:nvSpPr>
          <p:cNvPr id="7171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 eaLnBrk="1" hangingPunct="1">
              <a:buFont typeface="Wingdings" charset="0"/>
              <a:buNone/>
            </a:pPr>
            <a:r>
              <a:rPr lang="de-DE" b="1" dirty="0">
                <a:latin typeface="Arial" charset="0"/>
                <a:ea typeface="ＭＳ Ｐゴシック" charset="0"/>
                <a:cs typeface="ＭＳ Ｐゴシック" charset="0"/>
              </a:rPr>
              <a:t>Vielen Dank!</a:t>
            </a:r>
          </a:p>
          <a:p>
            <a:pPr algn="ctr" eaLnBrk="1" hangingPunct="1">
              <a:buFont typeface="Wingdings" charset="0"/>
              <a:buNone/>
            </a:pPr>
            <a:endParaRPr lang="de-DE" b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de-DE" dirty="0" smtClean="0">
                <a:latin typeface="Arial" charset="0"/>
                <a:ea typeface="ＭＳ Ｐゴシック" charset="0"/>
                <a:cs typeface="ＭＳ Ｐゴシック" charset="0"/>
              </a:rPr>
              <a:t>Tim.bourguignon@mathema.de</a:t>
            </a:r>
            <a:endParaRPr lang="de-D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regular expression DSL?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SimpleExpression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Fluent API</a:t>
            </a:r>
          </a:p>
          <a:p>
            <a:pPr lvl="1"/>
            <a:r>
              <a:rPr lang="en-US" dirty="0" smtClean="0"/>
              <a:t>Close to the English language</a:t>
            </a:r>
          </a:p>
          <a:p>
            <a:pPr lvl="1"/>
            <a:r>
              <a:rPr lang="en-US" dirty="0" smtClean="0"/>
              <a:t>Tailored for newbie's</a:t>
            </a:r>
          </a:p>
          <a:p>
            <a:pPr lvl="1"/>
            <a:r>
              <a:rPr lang="en-US" dirty="0" smtClean="0"/>
              <a:t>Could it satisfy veterans too?</a:t>
            </a:r>
          </a:p>
          <a:p>
            <a:pPr lvl="1"/>
            <a:r>
              <a:rPr lang="en-US" dirty="0" smtClean="0"/>
              <a:t>Outputs regular expressions</a:t>
            </a:r>
          </a:p>
          <a:p>
            <a:endParaRPr lang="en-US" dirty="0" smtClean="0"/>
          </a:p>
          <a:p>
            <a:r>
              <a:rPr lang="en-US" dirty="0" smtClean="0"/>
              <a:t>In practice</a:t>
            </a:r>
          </a:p>
          <a:p>
            <a:pPr lvl="1"/>
            <a:r>
              <a:rPr lang="en-US" strike="sngStrike" dirty="0" smtClean="0"/>
              <a:t>Implemented</a:t>
            </a:r>
            <a:r>
              <a:rPr lang="en-US" dirty="0" smtClean="0"/>
              <a:t> prototyped in C# for .NET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timothep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SimpleExpressions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>
                <a:latin typeface="Arial" charset="0"/>
                <a:ea typeface="ＭＳ Ｐゴシック" charset="0"/>
              </a:rPr>
              <a:t>Why</a:t>
            </a:r>
            <a:r>
              <a:rPr lang="de-DE" dirty="0" smtClean="0">
                <a:latin typeface="Arial" charset="0"/>
                <a:ea typeface="ＭＳ Ｐゴシック" charset="0"/>
              </a:rPr>
              <a:t>… </a:t>
            </a:r>
            <a:r>
              <a:rPr lang="de-DE" cap="small" dirty="0" err="1" smtClean="0">
                <a:latin typeface="Arial" charset="0"/>
                <a:ea typeface="ＭＳ Ｐゴシック" charset="0"/>
              </a:rPr>
              <a:t>Why</a:t>
            </a:r>
            <a:r>
              <a:rPr lang="de-DE" cap="small" dirty="0" smtClean="0">
                <a:latin typeface="Arial" charset="0"/>
                <a:ea typeface="ＭＳ Ｐゴシック" charset="0"/>
              </a:rPr>
              <a:t>… WHY</a:t>
            </a:r>
            <a:r>
              <a:rPr lang="de-DE" dirty="0" smtClean="0">
                <a:latin typeface="Arial" charset="0"/>
                <a:ea typeface="ＭＳ Ｐゴシック" charset="0"/>
              </a:rPr>
              <a:t>?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for a “C# dynamics” talk</a:t>
            </a:r>
          </a:p>
          <a:p>
            <a:r>
              <a:rPr lang="en-US" dirty="0" smtClean="0"/>
              <a:t>Write a real DSL (at least) once</a:t>
            </a:r>
          </a:p>
          <a:p>
            <a:r>
              <a:rPr lang="en-US" dirty="0" smtClean="0"/>
              <a:t>See if it works… </a:t>
            </a:r>
          </a:p>
          <a:p>
            <a:endParaRPr lang="en-US" dirty="0" smtClean="0"/>
          </a:p>
          <a:p>
            <a:r>
              <a:rPr lang="en-US" dirty="0" smtClean="0"/>
              <a:t>Regular Expression knowledge refresh</a:t>
            </a:r>
          </a:p>
          <a:p>
            <a:endParaRPr lang="en-US" dirty="0" smtClean="0"/>
          </a:p>
          <a:p>
            <a:r>
              <a:rPr lang="en-US" strike="sngStrike" dirty="0" smtClean="0"/>
              <a:t>Get rich and famous (bitches!)</a:t>
            </a:r>
          </a:p>
          <a:p>
            <a:pPr>
              <a:buNone/>
            </a:pPr>
            <a:endParaRPr lang="en-US" strike="sngStrike" dirty="0" smtClean="0"/>
          </a:p>
          <a:p>
            <a:r>
              <a:rPr lang="en-US" b="1" dirty="0" smtClean="0"/>
              <a:t>Because I can!</a:t>
            </a:r>
          </a:p>
        </p:txBody>
      </p:sp>
      <p:pic>
        <p:nvPicPr>
          <p:cNvPr id="3074" name="Picture 2" descr="http://blogmedia.eventbrite.com/wp-content/uploads/Priority-7.27.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7082" y="1595592"/>
            <a:ext cx="2987027" cy="2246244"/>
          </a:xfrm>
          <a:prstGeom prst="rect">
            <a:avLst/>
          </a:prstGeom>
          <a:noFill/>
        </p:spPr>
      </p:pic>
      <p:pic>
        <p:nvPicPr>
          <p:cNvPr id="3076" name="Picture 4" descr="http://img.ibtimes.com/www/data/images/full/2013/09/26/4129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7083" y="4036924"/>
            <a:ext cx="2987026" cy="2991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</a:t>
            </a:r>
            <a:r>
              <a:rPr lang="en-US" u="sng" dirty="0" smtClean="0"/>
              <a:t>NOT</a:t>
            </a:r>
            <a:r>
              <a:rPr lang="en-US" dirty="0" smtClean="0"/>
              <a:t> talk about</a:t>
            </a:r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 regular expressions</a:t>
            </a:r>
          </a:p>
          <a:p>
            <a:r>
              <a:rPr lang="en-US" dirty="0" smtClean="0"/>
              <a:t>Do’s and don’ts working with </a:t>
            </a:r>
            <a:r>
              <a:rPr lang="en-US" dirty="0" err="1" smtClean="0"/>
              <a:t>Regexes</a:t>
            </a:r>
            <a:endParaRPr lang="en-US" dirty="0" smtClean="0"/>
          </a:p>
          <a:p>
            <a:r>
              <a:rPr lang="en-US" dirty="0" smtClean="0"/>
              <a:t>Optimization &amp; performance</a:t>
            </a:r>
          </a:p>
          <a:p>
            <a:r>
              <a:rPr lang="en-US" dirty="0" smtClean="0"/>
              <a:t>Devise on the RFC822 Email </a:t>
            </a:r>
            <a:r>
              <a:rPr lang="en-US" dirty="0" err="1" smtClean="0"/>
              <a:t>Regex</a:t>
            </a:r>
            <a:endParaRPr lang="de-DE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17" y="4055164"/>
            <a:ext cx="5580802" cy="295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(c) Art-St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9705" y="4141464"/>
            <a:ext cx="3631086" cy="2797393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10014" y="5198160"/>
            <a:ext cx="482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?</a:t>
            </a:r>
          </a:p>
          <a:p>
            <a:pPr algn="ctr"/>
            <a:r>
              <a:rPr lang="en-US" dirty="0" smtClean="0"/>
              <a:t>==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trike="sngStrike" dirty="0" err="1" smtClean="0">
                <a:latin typeface="Arial" charset="0"/>
                <a:ea typeface="ＭＳ Ｐゴシック" charset="0"/>
              </a:rPr>
              <a:t>Two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Three</a:t>
            </a:r>
            <a:r>
              <a:rPr lang="de-DE" dirty="0" smtClean="0">
                <a:latin typeface="Arial" charset="0"/>
                <a:ea typeface="ＭＳ Ｐゴシック" charset="0"/>
              </a:rPr>
              <a:t> Problems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“Some people, when confronted with a problem, think: ‘I know, I'll use regular expressions.' Now they have two problems”</a:t>
            </a:r>
          </a:p>
          <a:p>
            <a:endParaRPr lang="en-US" dirty="0" smtClean="0"/>
          </a:p>
          <a:p>
            <a:r>
              <a:rPr lang="en-US" dirty="0" smtClean="0"/>
              <a:t>“Some people, when confronted with a problem, think: ‘I know, I'll create a DSL that wraps regular expressions.' Now they have three problems”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de-DE" dirty="0" err="1" smtClean="0">
                <a:latin typeface="Arial" charset="0"/>
                <a:ea typeface="ＭＳ Ｐゴシック" charset="0"/>
              </a:rPr>
              <a:t>What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is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there</a:t>
            </a:r>
            <a:r>
              <a:rPr lang="de-DE" dirty="0" smtClean="0">
                <a:latin typeface="Arial" charset="0"/>
                <a:ea typeface="ＭＳ Ｐゴシック" charset="0"/>
              </a:rPr>
              <a:t> </a:t>
            </a:r>
            <a:r>
              <a:rPr lang="de-DE" dirty="0" err="1" smtClean="0">
                <a:latin typeface="Arial" charset="0"/>
                <a:ea typeface="ＭＳ Ｐゴシック" charset="0"/>
              </a:rPr>
              <a:t>to</a:t>
            </a:r>
            <a:r>
              <a:rPr lang="de-DE" dirty="0" smtClean="0">
                <a:latin typeface="Arial" charset="0"/>
                <a:ea typeface="ＭＳ Ｐゴシック" charset="0"/>
              </a:rPr>
              <a:t> lose?</a:t>
            </a:r>
            <a:endParaRPr lang="de-DE" dirty="0">
              <a:latin typeface="Arial" charset="0"/>
              <a:ea typeface="ＭＳ Ｐゴシック" charset="0"/>
            </a:endParaRPr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more complex the expression, the more surprised and god-like you’ll feel when it works.</a:t>
            </a:r>
          </a:p>
          <a:p>
            <a:r>
              <a:rPr lang="en-US" dirty="0" smtClean="0"/>
              <a:t>When you write one that works and you know no-one will ever understand, feel like Houdini mystifying everyone.</a:t>
            </a:r>
          </a:p>
          <a:p>
            <a:r>
              <a:rPr lang="en-US" dirty="0" smtClean="0"/>
              <a:t>You can strip down someone’s </a:t>
            </a:r>
            <a:r>
              <a:rPr lang="en-US" dirty="0" err="1" smtClean="0"/>
              <a:t>regex</a:t>
            </a:r>
            <a:r>
              <a:rPr lang="en-US" dirty="0" smtClean="0"/>
              <a:t> to pieces and yet never figure it out. Which makes you feel like looking at Houdini and God’s work combined.</a:t>
            </a:r>
          </a:p>
          <a:p>
            <a:r>
              <a:rPr lang="en-US" dirty="0" smtClean="0"/>
              <a:t>Old </a:t>
            </a:r>
            <a:r>
              <a:rPr lang="en-US" dirty="0" err="1" smtClean="0"/>
              <a:t>regexes</a:t>
            </a:r>
            <a:r>
              <a:rPr lang="en-US" dirty="0" smtClean="0"/>
              <a:t> (of yours) are like teenage kids, you know they came out of you, but you don’t quite get them anymore.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3655011" y="753386"/>
            <a:ext cx="653899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lvl="1" indent="0"/>
            <a:r>
              <a:rPr lang="en-US" sz="1600" b="1" kern="0" dirty="0" smtClean="0">
                <a:solidFill>
                  <a:schemeClr val="bg1"/>
                </a:solidFill>
              </a:rPr>
              <a:t>(© Franck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Mée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a “friend” that </a:t>
            </a:r>
            <a:r>
              <a:rPr kumimoji="0" lang="en-US" sz="1600" b="1" i="0" u="none" strike="sng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likes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loves regular expressions)</a:t>
            </a:r>
            <a:endParaRPr kumimoji="0" lang="de-DE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4"/>
          <p:cNvSpPr txBox="1">
            <a:spLocks noChangeArrowheads="1"/>
          </p:cNvSpPr>
          <p:nvPr/>
        </p:nvSpPr>
        <p:spPr bwMode="auto">
          <a:xfrm>
            <a:off x="684213" y="2206625"/>
            <a:ext cx="86391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de-DE" sz="2800" b="1" dirty="0" smtClean="0"/>
          </a:p>
          <a:p>
            <a:pPr algn="ctr"/>
            <a:endParaRPr lang="de-DE" sz="2800" b="1" dirty="0" smtClean="0"/>
          </a:p>
          <a:p>
            <a:pPr algn="ctr"/>
            <a:endParaRPr lang="de-DE" sz="2800" b="1" dirty="0" smtClean="0"/>
          </a:p>
          <a:p>
            <a:pPr algn="ctr"/>
            <a:endParaRPr lang="de-DE" sz="2800" b="1" dirty="0" smtClean="0"/>
          </a:p>
          <a:p>
            <a:r>
              <a:rPr lang="de-DE" sz="2800" b="1" dirty="0" smtClean="0"/>
              <a:t>VerbalExpression</a:t>
            </a:r>
          </a:p>
          <a:p>
            <a:r>
              <a:rPr lang="de-DE" sz="2400" dirty="0" smtClean="0"/>
              <a:t>https://github.com/VerbalExpressions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EMACampus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MATHEMACampus2014</Template>
  <TotalTime>0</TotalTime>
  <Words>1290</Words>
  <Application>Microsoft Office PowerPoint</Application>
  <PresentationFormat>Personnalisé</PresentationFormat>
  <Paragraphs>321</Paragraphs>
  <Slides>37</Slides>
  <Notes>1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MATHEMACampus2014</vt:lpstr>
      <vt:lpstr>Diapositive 1</vt:lpstr>
      <vt:lpstr>The menu</vt:lpstr>
      <vt:lpstr>TL; DR;</vt:lpstr>
      <vt:lpstr>A regular expression DSL?</vt:lpstr>
      <vt:lpstr>Why… Why… WHY?</vt:lpstr>
      <vt:lpstr>What we will NOT talk about</vt:lpstr>
      <vt:lpstr>Two Three Problems</vt:lpstr>
      <vt:lpstr>What is there to lose?</vt:lpstr>
      <vt:lpstr>Diapositive 9</vt:lpstr>
      <vt:lpstr>Prior-Art? Yes, “VerbalExpressions”</vt:lpstr>
      <vt:lpstr>NotSoClearExpressions…</vt:lpstr>
      <vt:lpstr>Logic &amp; Linguistic</vt:lpstr>
      <vt:lpstr>Diapositive 13</vt:lpstr>
      <vt:lpstr>C# 4.0 Dynamics</vt:lpstr>
      <vt:lpstr>How to manipulate SimpleExpressions?</vt:lpstr>
      <vt:lpstr>The basics</vt:lpstr>
      <vt:lpstr>Range &amp; Modifiers</vt:lpstr>
      <vt:lpstr>Modifiers</vt:lpstr>
      <vt:lpstr>Repetitions</vt:lpstr>
      <vt:lpstr>Or operator</vt:lpstr>
      <vt:lpstr>Roadmap</vt:lpstr>
      <vt:lpstr>Examples</vt:lpstr>
      <vt:lpstr>Examples</vt:lpstr>
      <vt:lpstr>Critics: Syntax Hunting Season</vt:lpstr>
      <vt:lpstr>Critics: Repetition Mess</vt:lpstr>
      <vt:lpstr>Critics: Stuttering</vt:lpstr>
      <vt:lpstr>SubExpressions</vt:lpstr>
      <vt:lpstr>Implicit Cardinality</vt:lpstr>
      <vt:lpstr>Experts, get lost!</vt:lpstr>
      <vt:lpstr>C# Dynamics</vt:lpstr>
      <vt:lpstr>Abstract Syntax Tree</vt:lpstr>
      <vt:lpstr>Abstract Syntax Tree</vt:lpstr>
      <vt:lpstr>What then?</vt:lpstr>
      <vt:lpstr>Diapositive 34</vt:lpstr>
      <vt:lpstr>Objective</vt:lpstr>
      <vt:lpstr>Diapositive 36</vt:lpstr>
      <vt:lpstr>Fragen?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Tim Bourguignon</dc:creator>
  <cp:lastModifiedBy>Tim Bourguignon</cp:lastModifiedBy>
  <cp:revision>129</cp:revision>
  <dcterms:created xsi:type="dcterms:W3CDTF">2014-03-14T19:12:26Z</dcterms:created>
  <dcterms:modified xsi:type="dcterms:W3CDTF">2014-03-16T20:18:43Z</dcterms:modified>
</cp:coreProperties>
</file>