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69" r:id="rId2"/>
    <p:sldId id="270" r:id="rId3"/>
    <p:sldId id="267" r:id="rId4"/>
    <p:sldId id="268" r:id="rId5"/>
    <p:sldId id="273" r:id="rId6"/>
    <p:sldId id="271" r:id="rId7"/>
    <p:sldId id="272" r:id="rId8"/>
    <p:sldId id="275" r:id="rId9"/>
    <p:sldId id="274" r:id="rId10"/>
    <p:sldId id="276" r:id="rId11"/>
    <p:sldId id="287" r:id="rId12"/>
    <p:sldId id="277" r:id="rId13"/>
    <p:sldId id="278" r:id="rId14"/>
    <p:sldId id="279" r:id="rId15"/>
    <p:sldId id="280" r:id="rId16"/>
    <p:sldId id="281" r:id="rId17"/>
    <p:sldId id="282" r:id="rId18"/>
    <p:sldId id="283" r:id="rId19"/>
    <p:sldId id="284" r:id="rId20"/>
    <p:sldId id="285" r:id="rId21"/>
    <p:sldId id="286" r:id="rId22"/>
    <p:sldId id="288" r:id="rId23"/>
    <p:sldId id="289" r:id="rId24"/>
    <p:sldId id="327" r:id="rId25"/>
    <p:sldId id="319" r:id="rId26"/>
    <p:sldId id="290" r:id="rId27"/>
    <p:sldId id="322" r:id="rId28"/>
    <p:sldId id="328" r:id="rId29"/>
    <p:sldId id="324" r:id="rId30"/>
    <p:sldId id="325" r:id="rId31"/>
    <p:sldId id="32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61" autoAdjust="0"/>
    <p:restoredTop sz="87377" autoAdjust="0"/>
  </p:normalViewPr>
  <p:slideViewPr>
    <p:cSldViewPr snapToGrid="0">
      <p:cViewPr varScale="1">
        <p:scale>
          <a:sx n="127" d="100"/>
          <a:sy n="127" d="100"/>
        </p:scale>
        <p:origin x="320" y="176"/>
      </p:cViewPr>
      <p:guideLst/>
    </p:cSldViewPr>
  </p:slideViewPr>
  <p:notesTextViewPr>
    <p:cViewPr>
      <p:scale>
        <a:sx n="1" d="1"/>
        <a:sy n="1" d="1"/>
      </p:scale>
      <p:origin x="0" y="0"/>
    </p:cViewPr>
  </p:notesTextViewPr>
  <p:notesViewPr>
    <p:cSldViewPr snapToGrid="0">
      <p:cViewPr varScale="1">
        <p:scale>
          <a:sx n="62" d="100"/>
          <a:sy n="62" d="100"/>
        </p:scale>
        <p:origin x="3226" y="5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210269-EC94-4E9D-8C21-DBC85C458A09}" type="datetimeFigureOut">
              <a:rPr lang="en-US" smtClean="0"/>
              <a:t>8/27/19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852661-753D-4545-A26F-9B6B723B1FD8}" type="slidenum">
              <a:rPr lang="en-US" smtClean="0"/>
              <a:t>‹#›</a:t>
            </a:fld>
            <a:endParaRPr lang="en-US"/>
          </a:p>
        </p:txBody>
      </p:sp>
    </p:spTree>
    <p:extLst>
      <p:ext uri="{BB962C8B-B14F-4D97-AF65-F5344CB8AC3E}">
        <p14:creationId xmlns:p14="http://schemas.microsoft.com/office/powerpoint/2010/main" val="3752076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852661-753D-4545-A26F-9B6B723B1FD8}" type="slidenum">
              <a:rPr lang="en-US" smtClean="0"/>
              <a:t>1</a:t>
            </a:fld>
            <a:endParaRPr lang="en-US"/>
          </a:p>
        </p:txBody>
      </p:sp>
    </p:spTree>
    <p:extLst>
      <p:ext uri="{BB962C8B-B14F-4D97-AF65-F5344CB8AC3E}">
        <p14:creationId xmlns:p14="http://schemas.microsoft.com/office/powerpoint/2010/main" val="15184580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Checked normality for every numeric variable - We observe some of the numeric features are positively skewed such as </a:t>
            </a:r>
            <a:r>
              <a:rPr lang="en-US" dirty="0" err="1"/>
              <a:t>LotFrontage</a:t>
            </a:r>
            <a:r>
              <a:rPr lang="en-US" dirty="0"/>
              <a:t>, </a:t>
            </a:r>
            <a:r>
              <a:rPr lang="en-US" dirty="0" err="1"/>
              <a:t>LotArea</a:t>
            </a:r>
            <a:r>
              <a:rPr lang="en-US" dirty="0"/>
              <a:t>, </a:t>
            </a:r>
            <a:r>
              <a:rPr lang="en-US" dirty="0" err="1"/>
              <a:t>BsmtUnfSF</a:t>
            </a:r>
            <a:r>
              <a:rPr lang="en-US" dirty="0"/>
              <a:t>, TotalBsmtSF,1stFlrSF, </a:t>
            </a:r>
            <a:r>
              <a:rPr lang="en-US" dirty="0" err="1"/>
              <a:t>GrLivArea</a:t>
            </a:r>
            <a:r>
              <a:rPr lang="en-US" dirty="0"/>
              <a:t> and </a:t>
            </a:r>
            <a:r>
              <a:rPr lang="en-US" dirty="0" err="1"/>
              <a:t>GarageArea</a:t>
            </a:r>
            <a:r>
              <a:rPr lang="en-US" dirty="0"/>
              <a:t>.</a:t>
            </a:r>
          </a:p>
          <a:p>
            <a:pPr marL="171450" indent="-171450">
              <a:buFont typeface="Arial" panose="020B0604020202020204" pitchFamily="34" charset="0"/>
              <a:buChar char="•"/>
            </a:pPr>
            <a:r>
              <a:rPr lang="en-US" dirty="0"/>
              <a:t>Converting 3 numeric variables to categorical variables for the dataset as they actually function as a class- </a:t>
            </a:r>
            <a:r>
              <a:rPr lang="en-US" dirty="0" err="1"/>
              <a:t>MSSubClass</a:t>
            </a:r>
            <a:r>
              <a:rPr lang="en-US" dirty="0"/>
              <a:t>, </a:t>
            </a:r>
            <a:r>
              <a:rPr lang="en-US" dirty="0" err="1"/>
              <a:t>MoSold</a:t>
            </a:r>
            <a:r>
              <a:rPr lang="en-US" dirty="0"/>
              <a:t>, </a:t>
            </a:r>
            <a:r>
              <a:rPr lang="en-US" dirty="0" err="1"/>
              <a:t>YrSold</a:t>
            </a:r>
            <a:endParaRPr lang="en-US" dirty="0"/>
          </a:p>
          <a:p>
            <a:pPr marL="171450" indent="-171450">
              <a:buFont typeface="Arial" panose="020B0604020202020204" pitchFamily="34" charset="0"/>
              <a:buChar char="•"/>
            </a:pPr>
            <a:r>
              <a:rPr lang="en-US" dirty="0"/>
              <a:t>For categorical variables, drew count plots to observe highly </a:t>
            </a:r>
            <a:r>
              <a:rPr lang="en-US" dirty="0" err="1"/>
              <a:t>overpresented</a:t>
            </a:r>
            <a:r>
              <a:rPr lang="en-US" dirty="0"/>
              <a:t> data.</a:t>
            </a:r>
          </a:p>
          <a:p>
            <a:pPr marL="171450" indent="-171450">
              <a:buFont typeface="Arial" panose="020B0604020202020204" pitchFamily="34" charset="0"/>
              <a:buChar char="•"/>
            </a:pPr>
            <a:r>
              <a:rPr lang="en-US" dirty="0"/>
              <a:t>A number of categorical features actually contain ranked information in them and should thus be converted to discrete quantitative features.</a:t>
            </a:r>
          </a:p>
          <a:p>
            <a:pPr marL="171450" indent="-171450">
              <a:buFont typeface="Arial" panose="020B0604020202020204" pitchFamily="34" charset="0"/>
              <a:buChar char="•"/>
            </a:pPr>
            <a:r>
              <a:rPr lang="en-US" dirty="0"/>
              <a:t>Lets select these nominal kind of features -  Alley, </a:t>
            </a:r>
            <a:r>
              <a:rPr lang="en-US" dirty="0" err="1"/>
              <a:t>LotShape</a:t>
            </a:r>
            <a:r>
              <a:rPr lang="en-US" dirty="0"/>
              <a:t>, </a:t>
            </a:r>
            <a:r>
              <a:rPr lang="en-US" dirty="0" err="1"/>
              <a:t>LandContour</a:t>
            </a:r>
            <a:r>
              <a:rPr lang="en-US" dirty="0"/>
              <a:t>, Utilities, </a:t>
            </a:r>
            <a:r>
              <a:rPr lang="en-US" dirty="0" err="1"/>
              <a:t>LandSlope</a:t>
            </a:r>
            <a:r>
              <a:rPr lang="en-US" dirty="0"/>
              <a:t>, </a:t>
            </a:r>
            <a:r>
              <a:rPr lang="en-US" dirty="0" err="1"/>
              <a:t>ExterQual</a:t>
            </a:r>
            <a:r>
              <a:rPr lang="en-US" dirty="0"/>
              <a:t>, </a:t>
            </a:r>
            <a:r>
              <a:rPr lang="en-US" dirty="0" err="1"/>
              <a:t>ExterCond</a:t>
            </a:r>
            <a:r>
              <a:rPr lang="en-US" dirty="0"/>
              <a:t>, </a:t>
            </a:r>
            <a:r>
              <a:rPr lang="en-US" dirty="0" err="1"/>
              <a:t>BsmtQual</a:t>
            </a:r>
            <a:r>
              <a:rPr lang="en-US" dirty="0"/>
              <a:t>, </a:t>
            </a:r>
            <a:r>
              <a:rPr lang="en-US" dirty="0" err="1"/>
              <a:t>BsmtCond</a:t>
            </a:r>
            <a:r>
              <a:rPr lang="en-US" dirty="0"/>
              <a:t>, </a:t>
            </a:r>
            <a:r>
              <a:rPr lang="en-US" dirty="0" err="1"/>
              <a:t>BsmtExposure</a:t>
            </a:r>
            <a:r>
              <a:rPr lang="en-US" dirty="0"/>
              <a:t>, BsmtFinType1, BsmtFinType2, </a:t>
            </a:r>
          </a:p>
          <a:p>
            <a:pPr marL="0" indent="0">
              <a:buFont typeface="Arial" panose="020B0604020202020204" pitchFamily="34" charset="0"/>
              <a:buNone/>
            </a:pPr>
            <a:r>
              <a:rPr lang="en-US" dirty="0" err="1"/>
              <a:t>HeatingQC</a:t>
            </a:r>
            <a:r>
              <a:rPr lang="en-US" dirty="0"/>
              <a:t>, </a:t>
            </a:r>
            <a:r>
              <a:rPr lang="en-US" dirty="0" err="1"/>
              <a:t>KitchenQual</a:t>
            </a:r>
            <a:r>
              <a:rPr lang="en-US" dirty="0"/>
              <a:t>, Functional, </a:t>
            </a:r>
            <a:r>
              <a:rPr lang="en-US" dirty="0" err="1"/>
              <a:t>FireplaceQu</a:t>
            </a:r>
            <a:r>
              <a:rPr lang="en-US" dirty="0"/>
              <a:t>, </a:t>
            </a:r>
            <a:r>
              <a:rPr lang="en-US" dirty="0" err="1"/>
              <a:t>GarageFinish</a:t>
            </a:r>
            <a:r>
              <a:rPr lang="en-US" dirty="0"/>
              <a:t>, </a:t>
            </a:r>
            <a:r>
              <a:rPr lang="en-US" dirty="0" err="1"/>
              <a:t>GarageQuality</a:t>
            </a:r>
            <a:r>
              <a:rPr lang="en-US" dirty="0"/>
              <a:t>, </a:t>
            </a:r>
            <a:r>
              <a:rPr lang="en-US" dirty="0" err="1"/>
              <a:t>GarageCond</a:t>
            </a:r>
            <a:r>
              <a:rPr lang="en-US" dirty="0"/>
              <a:t>, </a:t>
            </a:r>
            <a:r>
              <a:rPr lang="en-US" dirty="0" err="1"/>
              <a:t>PavedDrive</a:t>
            </a:r>
            <a:r>
              <a:rPr lang="en-US" dirty="0"/>
              <a:t>, </a:t>
            </a:r>
            <a:r>
              <a:rPr lang="en-US" dirty="0" err="1"/>
              <a:t>PoolQC</a:t>
            </a:r>
            <a:endParaRPr lang="en-US" dirty="0"/>
          </a:p>
          <a:p>
            <a:pPr marL="171450" indent="-171450">
              <a:buFont typeface="Arial" panose="020B0604020202020204" pitchFamily="34" charset="0"/>
              <a:buChar char="•"/>
            </a:pPr>
            <a:r>
              <a:rPr lang="en-US" dirty="0"/>
              <a:t>Filling in the missing values in the </a:t>
            </a:r>
            <a:r>
              <a:rPr lang="en-US" dirty="0" err="1"/>
              <a:t>dataframes</a:t>
            </a:r>
            <a:r>
              <a:rPr lang="en-US" dirty="0"/>
              <a:t> with 0</a:t>
            </a:r>
          </a:p>
          <a:p>
            <a:pPr marL="171450" indent="-171450">
              <a:buFont typeface="Arial" panose="020B0604020202020204" pitchFamily="34" charset="0"/>
              <a:buChar char="•"/>
            </a:pPr>
            <a:r>
              <a:rPr lang="en-US" dirty="0"/>
              <a:t>Correlation – Selected features based on correlation</a:t>
            </a:r>
          </a:p>
          <a:p>
            <a:pPr marL="171450" indent="-171450">
              <a:buFont typeface="Arial" panose="020B0604020202020204" pitchFamily="34" charset="0"/>
              <a:buChar char="•"/>
            </a:pPr>
            <a:r>
              <a:rPr lang="en-US" dirty="0" err="1">
                <a:effectLst/>
              </a:rPr>
              <a:t>converted_features</a:t>
            </a:r>
            <a:r>
              <a:rPr lang="en-US" dirty="0"/>
              <a:t> </a:t>
            </a:r>
            <a:r>
              <a:rPr lang="en-US" sz="1200" b="0" kern="1200" dirty="0">
                <a:solidFill>
                  <a:schemeClr val="tx1"/>
                </a:solidFill>
                <a:effectLst/>
                <a:latin typeface="+mn-lt"/>
                <a:ea typeface="+mn-ea"/>
                <a:cs typeface="+mn-cs"/>
              </a:rPr>
              <a:t>=</a:t>
            </a:r>
            <a:r>
              <a:rPr lang="en-US" dirty="0"/>
              <a:t> </a:t>
            </a:r>
            <a:r>
              <a:rPr lang="en-US" dirty="0">
                <a:effectLst/>
              </a:rPr>
              <a:t>[</a:t>
            </a:r>
            <a:r>
              <a:rPr lang="en-US" sz="1200" kern="1200" dirty="0">
                <a:solidFill>
                  <a:schemeClr val="tx1"/>
                </a:solidFill>
                <a:effectLst/>
                <a:latin typeface="+mn-lt"/>
                <a:ea typeface="+mn-ea"/>
                <a:cs typeface="+mn-cs"/>
              </a:rPr>
              <a:t>'Alley'</a:t>
            </a:r>
            <a:r>
              <a:rPr lang="en-US" dirty="0">
                <a:effectLst/>
              </a:rPr>
              <a:t>,</a:t>
            </a:r>
            <a:r>
              <a:rPr lang="en-US" sz="1200" kern="1200" dirty="0">
                <a:solidFill>
                  <a:schemeClr val="tx1"/>
                </a:solidFill>
                <a:effectLst/>
                <a:latin typeface="+mn-lt"/>
                <a:ea typeface="+mn-ea"/>
                <a:cs typeface="+mn-cs"/>
              </a:rPr>
              <a:t>'LotShape'</a:t>
            </a:r>
            <a:r>
              <a:rPr lang="en-US" dirty="0">
                <a:effectLst/>
              </a:rPr>
              <a:t>,</a:t>
            </a:r>
            <a:r>
              <a:rPr lang="en-US" sz="1200" kern="1200" dirty="0">
                <a:solidFill>
                  <a:schemeClr val="tx1"/>
                </a:solidFill>
                <a:effectLst/>
                <a:latin typeface="+mn-lt"/>
                <a:ea typeface="+mn-ea"/>
                <a:cs typeface="+mn-cs"/>
              </a:rPr>
              <a:t>'LandContour'</a:t>
            </a:r>
            <a:r>
              <a:rPr lang="en-US" dirty="0">
                <a:effectLst/>
              </a:rPr>
              <a:t>,</a:t>
            </a:r>
            <a:r>
              <a:rPr lang="en-US" sz="1200" kern="1200" dirty="0">
                <a:solidFill>
                  <a:schemeClr val="tx1"/>
                </a:solidFill>
                <a:effectLst/>
                <a:latin typeface="+mn-lt"/>
                <a:ea typeface="+mn-ea"/>
                <a:cs typeface="+mn-cs"/>
              </a:rPr>
              <a:t>'Utilities'</a:t>
            </a:r>
            <a:r>
              <a:rPr lang="en-US" dirty="0">
                <a:effectLst/>
              </a:rPr>
              <a:t>,</a:t>
            </a:r>
            <a:r>
              <a:rPr lang="en-US" sz="1200" kern="1200" dirty="0">
                <a:solidFill>
                  <a:schemeClr val="tx1"/>
                </a:solidFill>
                <a:effectLst/>
                <a:latin typeface="+mn-lt"/>
                <a:ea typeface="+mn-ea"/>
                <a:cs typeface="+mn-cs"/>
              </a:rPr>
              <a:t>'LandSlope'</a:t>
            </a:r>
            <a:r>
              <a:rPr lang="en-US" dirty="0">
                <a:effectLst/>
              </a:rPr>
              <a:t>,</a:t>
            </a:r>
            <a:r>
              <a:rPr lang="en-US" sz="1200" kern="1200" dirty="0">
                <a:solidFill>
                  <a:schemeClr val="tx1"/>
                </a:solidFill>
                <a:effectLst/>
                <a:latin typeface="+mn-lt"/>
                <a:ea typeface="+mn-ea"/>
                <a:cs typeface="+mn-cs"/>
              </a:rPr>
              <a:t>'ExterQual'</a:t>
            </a:r>
            <a:r>
              <a:rPr lang="en-US" dirty="0">
                <a:effectLst/>
              </a:rPr>
              <a:t>,</a:t>
            </a:r>
            <a:r>
              <a:rPr lang="en-US" sz="1200" kern="1200" dirty="0">
                <a:solidFill>
                  <a:schemeClr val="tx1"/>
                </a:solidFill>
                <a:effectLst/>
                <a:latin typeface="+mn-lt"/>
                <a:ea typeface="+mn-ea"/>
                <a:cs typeface="+mn-cs"/>
              </a:rPr>
              <a:t>'ExterCond'</a:t>
            </a:r>
            <a:r>
              <a:rPr lang="en-US" dirty="0">
                <a:effectLst/>
              </a:rPr>
              <a:t>,</a:t>
            </a:r>
            <a:r>
              <a:rPr lang="en-US" dirty="0"/>
              <a:t> </a:t>
            </a:r>
            <a:r>
              <a:rPr lang="en-US" sz="1200" kern="1200" dirty="0">
                <a:solidFill>
                  <a:schemeClr val="tx1"/>
                </a:solidFill>
                <a:effectLst/>
                <a:latin typeface="+mn-lt"/>
                <a:ea typeface="+mn-ea"/>
                <a:cs typeface="+mn-cs"/>
              </a:rPr>
              <a:t>'BsmtQual'</a:t>
            </a:r>
            <a:r>
              <a:rPr lang="en-US" dirty="0">
                <a:effectLst/>
              </a:rPr>
              <a:t>,</a:t>
            </a:r>
            <a:r>
              <a:rPr lang="en-US" sz="1200" kern="1200" dirty="0">
                <a:solidFill>
                  <a:schemeClr val="tx1"/>
                </a:solidFill>
                <a:effectLst/>
                <a:latin typeface="+mn-lt"/>
                <a:ea typeface="+mn-ea"/>
                <a:cs typeface="+mn-cs"/>
              </a:rPr>
              <a:t>'BsmtCond'</a:t>
            </a:r>
            <a:r>
              <a:rPr lang="en-US" dirty="0">
                <a:effectLst/>
              </a:rPr>
              <a:t>,</a:t>
            </a:r>
            <a:r>
              <a:rPr lang="en-US" sz="1200" kern="1200" dirty="0">
                <a:solidFill>
                  <a:schemeClr val="tx1"/>
                </a:solidFill>
                <a:effectLst/>
                <a:latin typeface="+mn-lt"/>
                <a:ea typeface="+mn-ea"/>
                <a:cs typeface="+mn-cs"/>
              </a:rPr>
              <a:t>'BsmtExposure'</a:t>
            </a:r>
            <a:r>
              <a:rPr lang="en-US" dirty="0">
                <a:effectLst/>
              </a:rPr>
              <a:t>,</a:t>
            </a:r>
            <a:r>
              <a:rPr lang="en-US" sz="1200" kern="1200" dirty="0">
                <a:solidFill>
                  <a:schemeClr val="tx1"/>
                </a:solidFill>
                <a:effectLst/>
                <a:latin typeface="+mn-lt"/>
                <a:ea typeface="+mn-ea"/>
                <a:cs typeface="+mn-cs"/>
              </a:rPr>
              <a:t>'BsmtFinType1'</a:t>
            </a:r>
            <a:r>
              <a:rPr lang="en-US" dirty="0">
                <a:effectLst/>
              </a:rPr>
              <a:t>,</a:t>
            </a:r>
            <a:r>
              <a:rPr lang="en-US" sz="1200" kern="1200" dirty="0">
                <a:solidFill>
                  <a:schemeClr val="tx1"/>
                </a:solidFill>
                <a:effectLst/>
                <a:latin typeface="+mn-lt"/>
                <a:ea typeface="+mn-ea"/>
                <a:cs typeface="+mn-cs"/>
              </a:rPr>
              <a:t>'BsmtFinType2'</a:t>
            </a:r>
            <a:r>
              <a:rPr lang="en-US" dirty="0">
                <a:effectLst/>
              </a:rPr>
              <a:t>,</a:t>
            </a:r>
            <a:r>
              <a:rPr lang="en-US" sz="1200" kern="1200" dirty="0">
                <a:solidFill>
                  <a:schemeClr val="tx1"/>
                </a:solidFill>
                <a:effectLst/>
                <a:latin typeface="+mn-lt"/>
                <a:ea typeface="+mn-ea"/>
                <a:cs typeface="+mn-cs"/>
              </a:rPr>
              <a:t>'HeatingQC'</a:t>
            </a:r>
            <a:r>
              <a:rPr lang="en-US" dirty="0">
                <a:effectLst/>
              </a:rPr>
              <a:t>,</a:t>
            </a:r>
            <a:r>
              <a:rPr lang="en-US" dirty="0"/>
              <a:t> </a:t>
            </a:r>
            <a:r>
              <a:rPr lang="en-US" sz="1200" kern="1200" dirty="0">
                <a:solidFill>
                  <a:schemeClr val="tx1"/>
                </a:solidFill>
                <a:effectLst/>
                <a:latin typeface="+mn-lt"/>
                <a:ea typeface="+mn-ea"/>
                <a:cs typeface="+mn-cs"/>
              </a:rPr>
              <a:t>'KitchenQual'</a:t>
            </a:r>
            <a:r>
              <a:rPr lang="en-US" dirty="0">
                <a:effectLst/>
              </a:rPr>
              <a:t>,</a:t>
            </a:r>
            <a:r>
              <a:rPr lang="en-US" sz="1200" kern="1200" dirty="0">
                <a:solidFill>
                  <a:schemeClr val="tx1"/>
                </a:solidFill>
                <a:effectLst/>
                <a:latin typeface="+mn-lt"/>
                <a:ea typeface="+mn-ea"/>
                <a:cs typeface="+mn-cs"/>
              </a:rPr>
              <a:t>'Functional'</a:t>
            </a:r>
            <a:r>
              <a:rPr lang="en-US" dirty="0">
                <a:effectLst/>
              </a:rPr>
              <a:t>,</a:t>
            </a:r>
            <a:r>
              <a:rPr lang="en-US" sz="1200" kern="1200" dirty="0">
                <a:solidFill>
                  <a:schemeClr val="tx1"/>
                </a:solidFill>
                <a:effectLst/>
                <a:latin typeface="+mn-lt"/>
                <a:ea typeface="+mn-ea"/>
                <a:cs typeface="+mn-cs"/>
              </a:rPr>
              <a:t>'FireplaceQu'</a:t>
            </a:r>
            <a:r>
              <a:rPr lang="en-US" dirty="0">
                <a:effectLst/>
              </a:rPr>
              <a:t>,</a:t>
            </a:r>
            <a:r>
              <a:rPr lang="en-US" sz="1200" kern="1200" dirty="0">
                <a:solidFill>
                  <a:schemeClr val="tx1"/>
                </a:solidFill>
                <a:effectLst/>
                <a:latin typeface="+mn-lt"/>
                <a:ea typeface="+mn-ea"/>
                <a:cs typeface="+mn-cs"/>
              </a:rPr>
              <a:t>'GarageFinish'</a:t>
            </a:r>
            <a:r>
              <a:rPr lang="en-US" dirty="0">
                <a:effectLst/>
              </a:rPr>
              <a:t>,</a:t>
            </a:r>
            <a:r>
              <a:rPr lang="en-US" sz="1200" kern="1200" dirty="0">
                <a:solidFill>
                  <a:schemeClr val="tx1"/>
                </a:solidFill>
                <a:effectLst/>
                <a:latin typeface="+mn-lt"/>
                <a:ea typeface="+mn-ea"/>
                <a:cs typeface="+mn-cs"/>
              </a:rPr>
              <a:t>'GarageQual'</a:t>
            </a:r>
            <a:r>
              <a:rPr lang="en-US" dirty="0">
                <a:effectLst/>
              </a:rPr>
              <a:t>,</a:t>
            </a:r>
            <a:r>
              <a:rPr lang="en-US" dirty="0"/>
              <a:t> </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GarageCond</a:t>
            </a:r>
            <a:r>
              <a:rPr lang="en-US" sz="1200" kern="1200" dirty="0">
                <a:solidFill>
                  <a:schemeClr val="tx1"/>
                </a:solidFill>
                <a:effectLst/>
                <a:latin typeface="+mn-lt"/>
                <a:ea typeface="+mn-ea"/>
                <a:cs typeface="+mn-cs"/>
              </a:rPr>
              <a:t>'</a:t>
            </a:r>
            <a:r>
              <a:rPr lang="en-US" dirty="0">
                <a:effectLst/>
              </a:rPr>
              <a:t>,</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PavedDrive</a:t>
            </a:r>
            <a:r>
              <a:rPr lang="en-US" sz="1200" kern="1200" dirty="0">
                <a:solidFill>
                  <a:schemeClr val="tx1"/>
                </a:solidFill>
                <a:effectLst/>
                <a:latin typeface="+mn-lt"/>
                <a:ea typeface="+mn-ea"/>
                <a:cs typeface="+mn-cs"/>
              </a:rPr>
              <a:t>'</a:t>
            </a:r>
            <a:r>
              <a:rPr lang="en-US" dirty="0">
                <a:effectLst/>
              </a:rPr>
              <a:t>,</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PoolQC</a:t>
            </a:r>
            <a:r>
              <a:rPr lang="en-US" sz="1200" kern="1200" dirty="0">
                <a:solidFill>
                  <a:schemeClr val="tx1"/>
                </a:solidFill>
                <a:effectLst/>
                <a:latin typeface="+mn-lt"/>
                <a:ea typeface="+mn-ea"/>
                <a:cs typeface="+mn-cs"/>
              </a:rPr>
              <a:t>’</a:t>
            </a:r>
            <a:r>
              <a:rPr lang="en-US" dirty="0">
                <a:effectLst/>
              </a:rPr>
              <a:t>]</a:t>
            </a:r>
          </a:p>
          <a:p>
            <a:pPr marL="171450" indent="-171450">
              <a:buFont typeface="Arial" panose="020B0604020202020204" pitchFamily="34" charset="0"/>
              <a:buChar char="•"/>
            </a:pPr>
            <a:r>
              <a:rPr lang="en-US" dirty="0">
                <a:effectLst/>
              </a:rPr>
              <a:t>Dropped features -</a:t>
            </a:r>
            <a:endParaRPr lang="en-US" dirty="0"/>
          </a:p>
          <a:p>
            <a:pPr marL="171450" indent="-171450">
              <a:buFont typeface="Arial" panose="020B0604020202020204" pitchFamily="34" charset="0"/>
              <a:buChar char="•"/>
            </a:pPr>
            <a:endParaRPr lang="en-US" dirty="0"/>
          </a:p>
          <a:p>
            <a:pPr lvl="1"/>
            <a:endParaRPr lang="en-US" dirty="0"/>
          </a:p>
          <a:p>
            <a:endParaRPr lang="en-US" dirty="0"/>
          </a:p>
        </p:txBody>
      </p:sp>
      <p:sp>
        <p:nvSpPr>
          <p:cNvPr id="4" name="Slide Number Placeholder 3"/>
          <p:cNvSpPr>
            <a:spLocks noGrp="1"/>
          </p:cNvSpPr>
          <p:nvPr>
            <p:ph type="sldNum" sz="quarter" idx="5"/>
          </p:nvPr>
        </p:nvSpPr>
        <p:spPr/>
        <p:txBody>
          <a:bodyPr/>
          <a:lstStyle/>
          <a:p>
            <a:fld id="{3D852661-753D-4545-A26F-9B6B723B1FD8}" type="slidenum">
              <a:rPr lang="en-US" smtClean="0"/>
              <a:t>11</a:t>
            </a:fld>
            <a:endParaRPr lang="en-US"/>
          </a:p>
        </p:txBody>
      </p:sp>
    </p:spTree>
    <p:extLst>
      <p:ext uri="{BB962C8B-B14F-4D97-AF65-F5344CB8AC3E}">
        <p14:creationId xmlns:p14="http://schemas.microsoft.com/office/powerpoint/2010/main" val="34371259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Checked normality for every numeric variable - We observe some of the numeric features are positively skewed such as </a:t>
            </a:r>
            <a:r>
              <a:rPr lang="en-US" dirty="0" err="1"/>
              <a:t>LotFrontage</a:t>
            </a:r>
            <a:r>
              <a:rPr lang="en-US" dirty="0"/>
              <a:t>, </a:t>
            </a:r>
            <a:r>
              <a:rPr lang="en-US" dirty="0" err="1"/>
              <a:t>LotArea</a:t>
            </a:r>
            <a:r>
              <a:rPr lang="en-US" dirty="0"/>
              <a:t>, </a:t>
            </a:r>
            <a:r>
              <a:rPr lang="en-US" dirty="0" err="1"/>
              <a:t>BsmtUnfSF</a:t>
            </a:r>
            <a:r>
              <a:rPr lang="en-US" dirty="0"/>
              <a:t>, TotalBsmtSF,1stFlrSF, </a:t>
            </a:r>
            <a:r>
              <a:rPr lang="en-US" dirty="0" err="1"/>
              <a:t>GrLivArea</a:t>
            </a:r>
            <a:r>
              <a:rPr lang="en-US" dirty="0"/>
              <a:t> and </a:t>
            </a:r>
            <a:r>
              <a:rPr lang="en-US" dirty="0" err="1"/>
              <a:t>GarageArea</a:t>
            </a:r>
            <a:r>
              <a:rPr lang="en-US" dirty="0"/>
              <a:t>.</a:t>
            </a:r>
          </a:p>
          <a:p>
            <a:pPr marL="171450" indent="-171450">
              <a:buFont typeface="Arial" panose="020B0604020202020204" pitchFamily="34" charset="0"/>
              <a:buChar char="•"/>
            </a:pPr>
            <a:r>
              <a:rPr lang="en-US" dirty="0"/>
              <a:t>Converting 3 numeric variables to categorical variables for the dataset as they actually function as a class- </a:t>
            </a:r>
            <a:r>
              <a:rPr lang="en-US" dirty="0" err="1"/>
              <a:t>MSSubClass</a:t>
            </a:r>
            <a:r>
              <a:rPr lang="en-US" dirty="0"/>
              <a:t>, </a:t>
            </a:r>
            <a:r>
              <a:rPr lang="en-US" dirty="0" err="1"/>
              <a:t>MoSold</a:t>
            </a:r>
            <a:r>
              <a:rPr lang="en-US" dirty="0"/>
              <a:t>, </a:t>
            </a:r>
            <a:r>
              <a:rPr lang="en-US" dirty="0" err="1"/>
              <a:t>YrSold</a:t>
            </a:r>
            <a:endParaRPr lang="en-US" dirty="0"/>
          </a:p>
          <a:p>
            <a:pPr marL="171450" indent="-171450">
              <a:buFont typeface="Arial" panose="020B0604020202020204" pitchFamily="34" charset="0"/>
              <a:buChar char="•"/>
            </a:pPr>
            <a:r>
              <a:rPr lang="en-US" dirty="0"/>
              <a:t>For categorical variables, drew count plots to observe highly </a:t>
            </a:r>
            <a:r>
              <a:rPr lang="en-US" dirty="0" err="1"/>
              <a:t>overpresented</a:t>
            </a:r>
            <a:r>
              <a:rPr lang="en-US" dirty="0"/>
              <a:t> data.</a:t>
            </a:r>
          </a:p>
          <a:p>
            <a:pPr marL="171450" indent="-171450">
              <a:buFont typeface="Arial" panose="020B0604020202020204" pitchFamily="34" charset="0"/>
              <a:buChar char="•"/>
            </a:pPr>
            <a:r>
              <a:rPr lang="en-US" dirty="0"/>
              <a:t>A number of categorical features actually contain ranked information in them and should thus be converted to discrete quantitative features.</a:t>
            </a:r>
          </a:p>
          <a:p>
            <a:pPr marL="171450" indent="-171450">
              <a:buFont typeface="Arial" panose="020B0604020202020204" pitchFamily="34" charset="0"/>
              <a:buChar char="•"/>
            </a:pPr>
            <a:r>
              <a:rPr lang="en-US" dirty="0"/>
              <a:t>Lets select these nominal kind of features -  Alley, </a:t>
            </a:r>
            <a:r>
              <a:rPr lang="en-US" dirty="0" err="1"/>
              <a:t>LotShape</a:t>
            </a:r>
            <a:r>
              <a:rPr lang="en-US" dirty="0"/>
              <a:t>, </a:t>
            </a:r>
            <a:r>
              <a:rPr lang="en-US" dirty="0" err="1"/>
              <a:t>LandContour</a:t>
            </a:r>
            <a:r>
              <a:rPr lang="en-US" dirty="0"/>
              <a:t>, Utilities, </a:t>
            </a:r>
            <a:r>
              <a:rPr lang="en-US" dirty="0" err="1"/>
              <a:t>LandSlope</a:t>
            </a:r>
            <a:r>
              <a:rPr lang="en-US" dirty="0"/>
              <a:t>, </a:t>
            </a:r>
            <a:r>
              <a:rPr lang="en-US" dirty="0" err="1"/>
              <a:t>ExterQual</a:t>
            </a:r>
            <a:r>
              <a:rPr lang="en-US" dirty="0"/>
              <a:t>, </a:t>
            </a:r>
            <a:r>
              <a:rPr lang="en-US" dirty="0" err="1"/>
              <a:t>ExterCond</a:t>
            </a:r>
            <a:r>
              <a:rPr lang="en-US" dirty="0"/>
              <a:t>, </a:t>
            </a:r>
            <a:r>
              <a:rPr lang="en-US" dirty="0" err="1"/>
              <a:t>BsmtQual</a:t>
            </a:r>
            <a:r>
              <a:rPr lang="en-US" dirty="0"/>
              <a:t>, </a:t>
            </a:r>
            <a:r>
              <a:rPr lang="en-US" dirty="0" err="1"/>
              <a:t>BsmtCond</a:t>
            </a:r>
            <a:r>
              <a:rPr lang="en-US" dirty="0"/>
              <a:t>, </a:t>
            </a:r>
            <a:r>
              <a:rPr lang="en-US" dirty="0" err="1"/>
              <a:t>BsmtExposure</a:t>
            </a:r>
            <a:r>
              <a:rPr lang="en-US" dirty="0"/>
              <a:t>, BsmtFinType1, BsmtFinType2, </a:t>
            </a:r>
          </a:p>
          <a:p>
            <a:pPr marL="0" indent="0">
              <a:buFont typeface="Arial" panose="020B0604020202020204" pitchFamily="34" charset="0"/>
              <a:buNone/>
            </a:pPr>
            <a:r>
              <a:rPr lang="en-US" dirty="0" err="1"/>
              <a:t>HeatingQC</a:t>
            </a:r>
            <a:r>
              <a:rPr lang="en-US" dirty="0"/>
              <a:t>, </a:t>
            </a:r>
            <a:r>
              <a:rPr lang="en-US" dirty="0" err="1"/>
              <a:t>KitchenQual</a:t>
            </a:r>
            <a:r>
              <a:rPr lang="en-US" dirty="0"/>
              <a:t>, Functional, </a:t>
            </a:r>
            <a:r>
              <a:rPr lang="en-US" dirty="0" err="1"/>
              <a:t>FireplaceQu</a:t>
            </a:r>
            <a:r>
              <a:rPr lang="en-US" dirty="0"/>
              <a:t>, </a:t>
            </a:r>
            <a:r>
              <a:rPr lang="en-US" dirty="0" err="1"/>
              <a:t>GarageFinish</a:t>
            </a:r>
            <a:r>
              <a:rPr lang="en-US" dirty="0"/>
              <a:t>, </a:t>
            </a:r>
            <a:r>
              <a:rPr lang="en-US" dirty="0" err="1"/>
              <a:t>GarageQuality</a:t>
            </a:r>
            <a:r>
              <a:rPr lang="en-US" dirty="0"/>
              <a:t>, </a:t>
            </a:r>
            <a:r>
              <a:rPr lang="en-US" dirty="0" err="1"/>
              <a:t>GarageCond</a:t>
            </a:r>
            <a:r>
              <a:rPr lang="en-US" dirty="0"/>
              <a:t>, </a:t>
            </a:r>
            <a:r>
              <a:rPr lang="en-US" dirty="0" err="1"/>
              <a:t>PavedDrive</a:t>
            </a:r>
            <a:r>
              <a:rPr lang="en-US" dirty="0"/>
              <a:t>, </a:t>
            </a:r>
            <a:r>
              <a:rPr lang="en-US" dirty="0" err="1"/>
              <a:t>PoolQC</a:t>
            </a:r>
            <a:endParaRPr lang="en-US" dirty="0"/>
          </a:p>
          <a:p>
            <a:pPr marL="171450" indent="-171450">
              <a:buFont typeface="Arial" panose="020B0604020202020204" pitchFamily="34" charset="0"/>
              <a:buChar char="•"/>
            </a:pPr>
            <a:r>
              <a:rPr lang="en-US" dirty="0"/>
              <a:t>Filling in the missing values in the </a:t>
            </a:r>
            <a:r>
              <a:rPr lang="en-US" dirty="0" err="1"/>
              <a:t>dataframes</a:t>
            </a:r>
            <a:r>
              <a:rPr lang="en-US" dirty="0"/>
              <a:t> with 0</a:t>
            </a:r>
          </a:p>
          <a:p>
            <a:pPr marL="171450" indent="-171450">
              <a:buFont typeface="Arial" panose="020B0604020202020204" pitchFamily="34" charset="0"/>
              <a:buChar char="•"/>
            </a:pPr>
            <a:r>
              <a:rPr lang="en-US" dirty="0"/>
              <a:t>Correlation – Selected features based on correlation</a:t>
            </a:r>
          </a:p>
          <a:p>
            <a:pPr marL="171450" indent="-171450">
              <a:buFont typeface="Arial" panose="020B0604020202020204" pitchFamily="34" charset="0"/>
              <a:buChar char="•"/>
            </a:pPr>
            <a:r>
              <a:rPr lang="en-US" dirty="0" err="1">
                <a:effectLst/>
              </a:rPr>
              <a:t>converted_features</a:t>
            </a:r>
            <a:r>
              <a:rPr lang="en-US" dirty="0"/>
              <a:t> </a:t>
            </a:r>
            <a:r>
              <a:rPr lang="en-US" sz="1200" b="0" kern="1200" dirty="0">
                <a:solidFill>
                  <a:schemeClr val="tx1"/>
                </a:solidFill>
                <a:effectLst/>
                <a:latin typeface="+mn-lt"/>
                <a:ea typeface="+mn-ea"/>
                <a:cs typeface="+mn-cs"/>
              </a:rPr>
              <a:t>=</a:t>
            </a:r>
            <a:r>
              <a:rPr lang="en-US" dirty="0"/>
              <a:t> </a:t>
            </a:r>
            <a:r>
              <a:rPr lang="en-US" dirty="0">
                <a:effectLst/>
              </a:rPr>
              <a:t>[</a:t>
            </a:r>
            <a:r>
              <a:rPr lang="en-US" sz="1200" kern="1200" dirty="0">
                <a:solidFill>
                  <a:schemeClr val="tx1"/>
                </a:solidFill>
                <a:effectLst/>
                <a:latin typeface="+mn-lt"/>
                <a:ea typeface="+mn-ea"/>
                <a:cs typeface="+mn-cs"/>
              </a:rPr>
              <a:t>'Alley'</a:t>
            </a:r>
            <a:r>
              <a:rPr lang="en-US" dirty="0">
                <a:effectLst/>
              </a:rPr>
              <a:t>,</a:t>
            </a:r>
            <a:r>
              <a:rPr lang="en-US" sz="1200" kern="1200" dirty="0">
                <a:solidFill>
                  <a:schemeClr val="tx1"/>
                </a:solidFill>
                <a:effectLst/>
                <a:latin typeface="+mn-lt"/>
                <a:ea typeface="+mn-ea"/>
                <a:cs typeface="+mn-cs"/>
              </a:rPr>
              <a:t>'LotShape'</a:t>
            </a:r>
            <a:r>
              <a:rPr lang="en-US" dirty="0">
                <a:effectLst/>
              </a:rPr>
              <a:t>,</a:t>
            </a:r>
            <a:r>
              <a:rPr lang="en-US" sz="1200" kern="1200" dirty="0">
                <a:solidFill>
                  <a:schemeClr val="tx1"/>
                </a:solidFill>
                <a:effectLst/>
                <a:latin typeface="+mn-lt"/>
                <a:ea typeface="+mn-ea"/>
                <a:cs typeface="+mn-cs"/>
              </a:rPr>
              <a:t>'LandContour'</a:t>
            </a:r>
            <a:r>
              <a:rPr lang="en-US" dirty="0">
                <a:effectLst/>
              </a:rPr>
              <a:t>,</a:t>
            </a:r>
            <a:r>
              <a:rPr lang="en-US" sz="1200" kern="1200" dirty="0">
                <a:solidFill>
                  <a:schemeClr val="tx1"/>
                </a:solidFill>
                <a:effectLst/>
                <a:latin typeface="+mn-lt"/>
                <a:ea typeface="+mn-ea"/>
                <a:cs typeface="+mn-cs"/>
              </a:rPr>
              <a:t>'Utilities'</a:t>
            </a:r>
            <a:r>
              <a:rPr lang="en-US" dirty="0">
                <a:effectLst/>
              </a:rPr>
              <a:t>,</a:t>
            </a:r>
            <a:r>
              <a:rPr lang="en-US" sz="1200" kern="1200" dirty="0">
                <a:solidFill>
                  <a:schemeClr val="tx1"/>
                </a:solidFill>
                <a:effectLst/>
                <a:latin typeface="+mn-lt"/>
                <a:ea typeface="+mn-ea"/>
                <a:cs typeface="+mn-cs"/>
              </a:rPr>
              <a:t>'LandSlope'</a:t>
            </a:r>
            <a:r>
              <a:rPr lang="en-US" dirty="0">
                <a:effectLst/>
              </a:rPr>
              <a:t>,</a:t>
            </a:r>
            <a:r>
              <a:rPr lang="en-US" sz="1200" kern="1200" dirty="0">
                <a:solidFill>
                  <a:schemeClr val="tx1"/>
                </a:solidFill>
                <a:effectLst/>
                <a:latin typeface="+mn-lt"/>
                <a:ea typeface="+mn-ea"/>
                <a:cs typeface="+mn-cs"/>
              </a:rPr>
              <a:t>'ExterQual'</a:t>
            </a:r>
            <a:r>
              <a:rPr lang="en-US" dirty="0">
                <a:effectLst/>
              </a:rPr>
              <a:t>,</a:t>
            </a:r>
            <a:r>
              <a:rPr lang="en-US" sz="1200" kern="1200" dirty="0">
                <a:solidFill>
                  <a:schemeClr val="tx1"/>
                </a:solidFill>
                <a:effectLst/>
                <a:latin typeface="+mn-lt"/>
                <a:ea typeface="+mn-ea"/>
                <a:cs typeface="+mn-cs"/>
              </a:rPr>
              <a:t>'ExterCond'</a:t>
            </a:r>
            <a:r>
              <a:rPr lang="en-US" dirty="0">
                <a:effectLst/>
              </a:rPr>
              <a:t>,</a:t>
            </a:r>
            <a:r>
              <a:rPr lang="en-US" dirty="0"/>
              <a:t> </a:t>
            </a:r>
            <a:r>
              <a:rPr lang="en-US" sz="1200" kern="1200" dirty="0">
                <a:solidFill>
                  <a:schemeClr val="tx1"/>
                </a:solidFill>
                <a:effectLst/>
                <a:latin typeface="+mn-lt"/>
                <a:ea typeface="+mn-ea"/>
                <a:cs typeface="+mn-cs"/>
              </a:rPr>
              <a:t>'BsmtQual'</a:t>
            </a:r>
            <a:r>
              <a:rPr lang="en-US" dirty="0">
                <a:effectLst/>
              </a:rPr>
              <a:t>,</a:t>
            </a:r>
            <a:r>
              <a:rPr lang="en-US" sz="1200" kern="1200" dirty="0">
                <a:solidFill>
                  <a:schemeClr val="tx1"/>
                </a:solidFill>
                <a:effectLst/>
                <a:latin typeface="+mn-lt"/>
                <a:ea typeface="+mn-ea"/>
                <a:cs typeface="+mn-cs"/>
              </a:rPr>
              <a:t>'BsmtCond'</a:t>
            </a:r>
            <a:r>
              <a:rPr lang="en-US" dirty="0">
                <a:effectLst/>
              </a:rPr>
              <a:t>,</a:t>
            </a:r>
            <a:r>
              <a:rPr lang="en-US" sz="1200" kern="1200" dirty="0">
                <a:solidFill>
                  <a:schemeClr val="tx1"/>
                </a:solidFill>
                <a:effectLst/>
                <a:latin typeface="+mn-lt"/>
                <a:ea typeface="+mn-ea"/>
                <a:cs typeface="+mn-cs"/>
              </a:rPr>
              <a:t>'BsmtExposure'</a:t>
            </a:r>
            <a:r>
              <a:rPr lang="en-US" dirty="0">
                <a:effectLst/>
              </a:rPr>
              <a:t>,</a:t>
            </a:r>
            <a:r>
              <a:rPr lang="en-US" sz="1200" kern="1200" dirty="0">
                <a:solidFill>
                  <a:schemeClr val="tx1"/>
                </a:solidFill>
                <a:effectLst/>
                <a:latin typeface="+mn-lt"/>
                <a:ea typeface="+mn-ea"/>
                <a:cs typeface="+mn-cs"/>
              </a:rPr>
              <a:t>'BsmtFinType1'</a:t>
            </a:r>
            <a:r>
              <a:rPr lang="en-US" dirty="0">
                <a:effectLst/>
              </a:rPr>
              <a:t>,</a:t>
            </a:r>
            <a:r>
              <a:rPr lang="en-US" sz="1200" kern="1200" dirty="0">
                <a:solidFill>
                  <a:schemeClr val="tx1"/>
                </a:solidFill>
                <a:effectLst/>
                <a:latin typeface="+mn-lt"/>
                <a:ea typeface="+mn-ea"/>
                <a:cs typeface="+mn-cs"/>
              </a:rPr>
              <a:t>'BsmtFinType2'</a:t>
            </a:r>
            <a:r>
              <a:rPr lang="en-US" dirty="0">
                <a:effectLst/>
              </a:rPr>
              <a:t>,</a:t>
            </a:r>
            <a:r>
              <a:rPr lang="en-US" sz="1200" kern="1200" dirty="0">
                <a:solidFill>
                  <a:schemeClr val="tx1"/>
                </a:solidFill>
                <a:effectLst/>
                <a:latin typeface="+mn-lt"/>
                <a:ea typeface="+mn-ea"/>
                <a:cs typeface="+mn-cs"/>
              </a:rPr>
              <a:t>'HeatingQC'</a:t>
            </a:r>
            <a:r>
              <a:rPr lang="en-US" dirty="0">
                <a:effectLst/>
              </a:rPr>
              <a:t>,</a:t>
            </a:r>
            <a:r>
              <a:rPr lang="en-US" dirty="0"/>
              <a:t> </a:t>
            </a:r>
            <a:r>
              <a:rPr lang="en-US" sz="1200" kern="1200" dirty="0">
                <a:solidFill>
                  <a:schemeClr val="tx1"/>
                </a:solidFill>
                <a:effectLst/>
                <a:latin typeface="+mn-lt"/>
                <a:ea typeface="+mn-ea"/>
                <a:cs typeface="+mn-cs"/>
              </a:rPr>
              <a:t>'KitchenQual'</a:t>
            </a:r>
            <a:r>
              <a:rPr lang="en-US" dirty="0">
                <a:effectLst/>
              </a:rPr>
              <a:t>,</a:t>
            </a:r>
            <a:r>
              <a:rPr lang="en-US" sz="1200" kern="1200" dirty="0">
                <a:solidFill>
                  <a:schemeClr val="tx1"/>
                </a:solidFill>
                <a:effectLst/>
                <a:latin typeface="+mn-lt"/>
                <a:ea typeface="+mn-ea"/>
                <a:cs typeface="+mn-cs"/>
              </a:rPr>
              <a:t>'Functional'</a:t>
            </a:r>
            <a:r>
              <a:rPr lang="en-US" dirty="0">
                <a:effectLst/>
              </a:rPr>
              <a:t>,</a:t>
            </a:r>
            <a:r>
              <a:rPr lang="en-US" sz="1200" kern="1200" dirty="0">
                <a:solidFill>
                  <a:schemeClr val="tx1"/>
                </a:solidFill>
                <a:effectLst/>
                <a:latin typeface="+mn-lt"/>
                <a:ea typeface="+mn-ea"/>
                <a:cs typeface="+mn-cs"/>
              </a:rPr>
              <a:t>'FireplaceQu'</a:t>
            </a:r>
            <a:r>
              <a:rPr lang="en-US" dirty="0">
                <a:effectLst/>
              </a:rPr>
              <a:t>,</a:t>
            </a:r>
            <a:r>
              <a:rPr lang="en-US" sz="1200" kern="1200" dirty="0">
                <a:solidFill>
                  <a:schemeClr val="tx1"/>
                </a:solidFill>
                <a:effectLst/>
                <a:latin typeface="+mn-lt"/>
                <a:ea typeface="+mn-ea"/>
                <a:cs typeface="+mn-cs"/>
              </a:rPr>
              <a:t>'GarageFinish'</a:t>
            </a:r>
            <a:r>
              <a:rPr lang="en-US" dirty="0">
                <a:effectLst/>
              </a:rPr>
              <a:t>,</a:t>
            </a:r>
            <a:r>
              <a:rPr lang="en-US" sz="1200" kern="1200" dirty="0">
                <a:solidFill>
                  <a:schemeClr val="tx1"/>
                </a:solidFill>
                <a:effectLst/>
                <a:latin typeface="+mn-lt"/>
                <a:ea typeface="+mn-ea"/>
                <a:cs typeface="+mn-cs"/>
              </a:rPr>
              <a:t>'GarageQual'</a:t>
            </a:r>
            <a:r>
              <a:rPr lang="en-US" dirty="0">
                <a:effectLst/>
              </a:rPr>
              <a:t>,</a:t>
            </a:r>
            <a:r>
              <a:rPr lang="en-US" dirty="0"/>
              <a:t> </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GarageCond</a:t>
            </a:r>
            <a:r>
              <a:rPr lang="en-US" sz="1200" kern="1200" dirty="0">
                <a:solidFill>
                  <a:schemeClr val="tx1"/>
                </a:solidFill>
                <a:effectLst/>
                <a:latin typeface="+mn-lt"/>
                <a:ea typeface="+mn-ea"/>
                <a:cs typeface="+mn-cs"/>
              </a:rPr>
              <a:t>'</a:t>
            </a:r>
            <a:r>
              <a:rPr lang="en-US" dirty="0">
                <a:effectLst/>
              </a:rPr>
              <a:t>,</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PavedDrive</a:t>
            </a:r>
            <a:r>
              <a:rPr lang="en-US" sz="1200" kern="1200" dirty="0">
                <a:solidFill>
                  <a:schemeClr val="tx1"/>
                </a:solidFill>
                <a:effectLst/>
                <a:latin typeface="+mn-lt"/>
                <a:ea typeface="+mn-ea"/>
                <a:cs typeface="+mn-cs"/>
              </a:rPr>
              <a:t>'</a:t>
            </a:r>
            <a:r>
              <a:rPr lang="en-US" dirty="0">
                <a:effectLst/>
              </a:rPr>
              <a:t>,</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PoolQC</a:t>
            </a:r>
            <a:r>
              <a:rPr lang="en-US" sz="1200" kern="1200" dirty="0">
                <a:solidFill>
                  <a:schemeClr val="tx1"/>
                </a:solidFill>
                <a:effectLst/>
                <a:latin typeface="+mn-lt"/>
                <a:ea typeface="+mn-ea"/>
                <a:cs typeface="+mn-cs"/>
              </a:rPr>
              <a:t>’</a:t>
            </a:r>
            <a:r>
              <a:rPr lang="en-US" dirty="0">
                <a:effectLst/>
              </a:rPr>
              <a:t>]</a:t>
            </a:r>
          </a:p>
          <a:p>
            <a:pPr marL="171450" indent="-171450">
              <a:buFont typeface="Arial" panose="020B0604020202020204" pitchFamily="34" charset="0"/>
              <a:buChar char="•"/>
            </a:pPr>
            <a:r>
              <a:rPr lang="en-US" dirty="0">
                <a:effectLst/>
              </a:rPr>
              <a:t>Dropped features -</a:t>
            </a:r>
            <a:endParaRPr lang="en-US" dirty="0"/>
          </a:p>
          <a:p>
            <a:pPr marL="171450" indent="-171450">
              <a:buFont typeface="Arial" panose="020B0604020202020204" pitchFamily="34" charset="0"/>
              <a:buChar char="•"/>
            </a:pPr>
            <a:endParaRPr lang="en-US" dirty="0"/>
          </a:p>
          <a:p>
            <a:pPr lvl="1"/>
            <a:endParaRPr lang="en-US" dirty="0"/>
          </a:p>
          <a:p>
            <a:endParaRPr lang="en-US" dirty="0"/>
          </a:p>
        </p:txBody>
      </p:sp>
      <p:sp>
        <p:nvSpPr>
          <p:cNvPr id="4" name="Slide Number Placeholder 3"/>
          <p:cNvSpPr>
            <a:spLocks noGrp="1"/>
          </p:cNvSpPr>
          <p:nvPr>
            <p:ph type="sldNum" sz="quarter" idx="5"/>
          </p:nvPr>
        </p:nvSpPr>
        <p:spPr/>
        <p:txBody>
          <a:bodyPr/>
          <a:lstStyle/>
          <a:p>
            <a:fld id="{3D852661-753D-4545-A26F-9B6B723B1FD8}" type="slidenum">
              <a:rPr lang="en-US" smtClean="0"/>
              <a:t>22</a:t>
            </a:fld>
            <a:endParaRPr lang="en-US"/>
          </a:p>
        </p:txBody>
      </p:sp>
    </p:spTree>
    <p:extLst>
      <p:ext uri="{BB962C8B-B14F-4D97-AF65-F5344CB8AC3E}">
        <p14:creationId xmlns:p14="http://schemas.microsoft.com/office/powerpoint/2010/main" val="737522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cheapest price is $34,900. The most expensive price is $755,000. The average sold price is $180,921. The median sold price is $163,000.</a:t>
            </a:r>
          </a:p>
        </p:txBody>
      </p:sp>
      <p:sp>
        <p:nvSpPr>
          <p:cNvPr id="4" name="Slide Number Placeholder 3"/>
          <p:cNvSpPr>
            <a:spLocks noGrp="1"/>
          </p:cNvSpPr>
          <p:nvPr>
            <p:ph type="sldNum" sz="quarter" idx="5"/>
          </p:nvPr>
        </p:nvSpPr>
        <p:spPr/>
        <p:txBody>
          <a:bodyPr/>
          <a:lstStyle/>
          <a:p>
            <a:fld id="{3D852661-753D-4545-A26F-9B6B723B1FD8}" type="slidenum">
              <a:rPr lang="en-US" smtClean="0"/>
              <a:t>3</a:t>
            </a:fld>
            <a:endParaRPr lang="en-US"/>
          </a:p>
        </p:txBody>
      </p:sp>
    </p:spTree>
    <p:extLst>
      <p:ext uri="{BB962C8B-B14F-4D97-AF65-F5344CB8AC3E}">
        <p14:creationId xmlns:p14="http://schemas.microsoft.com/office/powerpoint/2010/main" val="4000193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home was built in the year 1872. The most recent home was built in the year 2010. Most of the homes were built in the 50s, 60s, 70s, ,80s and 2000s.</a:t>
            </a:r>
          </a:p>
        </p:txBody>
      </p:sp>
      <p:sp>
        <p:nvSpPr>
          <p:cNvPr id="4" name="Slide Number Placeholder 3"/>
          <p:cNvSpPr>
            <a:spLocks noGrp="1"/>
          </p:cNvSpPr>
          <p:nvPr>
            <p:ph type="sldNum" sz="quarter" idx="5"/>
          </p:nvPr>
        </p:nvSpPr>
        <p:spPr/>
        <p:txBody>
          <a:bodyPr/>
          <a:lstStyle/>
          <a:p>
            <a:fld id="{3D852661-753D-4545-A26F-9B6B723B1FD8}" type="slidenum">
              <a:rPr lang="en-US" smtClean="0"/>
              <a:t>4</a:t>
            </a:fld>
            <a:endParaRPr lang="en-US"/>
          </a:p>
        </p:txBody>
      </p:sp>
    </p:spTree>
    <p:extLst>
      <p:ext uri="{BB962C8B-B14F-4D97-AF65-F5344CB8AC3E}">
        <p14:creationId xmlns:p14="http://schemas.microsoft.com/office/powerpoint/2010/main" val="897392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North Ames, Collect Creek, and Old Town, with few houses in Bluestem, </a:t>
            </a:r>
            <a:r>
              <a:rPr lang="en-US" sz="1200" b="0" i="0" kern="1200" dirty="0" err="1">
                <a:solidFill>
                  <a:schemeClr val="tx1"/>
                </a:solidFill>
                <a:effectLst/>
                <a:latin typeface="+mn-lt"/>
                <a:ea typeface="+mn-ea"/>
                <a:cs typeface="+mn-cs"/>
              </a:rPr>
              <a:t>Northpark</a:t>
            </a:r>
            <a:r>
              <a:rPr lang="en-US" sz="1200" b="0" i="0" kern="1200" dirty="0">
                <a:solidFill>
                  <a:schemeClr val="tx1"/>
                </a:solidFill>
                <a:effectLst/>
                <a:latin typeface="+mn-lt"/>
                <a:ea typeface="+mn-ea"/>
                <a:cs typeface="+mn-cs"/>
              </a:rPr>
              <a:t> Villa and Veenker.</a:t>
            </a:r>
            <a:endParaRPr lang="en-US" dirty="0"/>
          </a:p>
        </p:txBody>
      </p:sp>
      <p:sp>
        <p:nvSpPr>
          <p:cNvPr id="4" name="Slide Number Placeholder 3"/>
          <p:cNvSpPr>
            <a:spLocks noGrp="1"/>
          </p:cNvSpPr>
          <p:nvPr>
            <p:ph type="sldNum" sz="quarter" idx="5"/>
          </p:nvPr>
        </p:nvSpPr>
        <p:spPr/>
        <p:txBody>
          <a:bodyPr/>
          <a:lstStyle/>
          <a:p>
            <a:fld id="{3D852661-753D-4545-A26F-9B6B723B1FD8}" type="slidenum">
              <a:rPr lang="en-US" smtClean="0"/>
              <a:t>5</a:t>
            </a:fld>
            <a:endParaRPr lang="en-US"/>
          </a:p>
        </p:txBody>
      </p:sp>
    </p:spTree>
    <p:extLst>
      <p:ext uri="{BB962C8B-B14F-4D97-AF65-F5344CB8AC3E}">
        <p14:creationId xmlns:p14="http://schemas.microsoft.com/office/powerpoint/2010/main" val="2390632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largest square footage home sold was 5,642 </a:t>
            </a:r>
            <a:r>
              <a:rPr lang="en-US" dirty="0" err="1"/>
              <a:t>sq</a:t>
            </a:r>
            <a:r>
              <a:rPr lang="en-US" dirty="0"/>
              <a:t> ft and the smallest square footage home sold was 334 </a:t>
            </a:r>
            <a:r>
              <a:rPr lang="en-US" dirty="0" err="1"/>
              <a:t>sq</a:t>
            </a:r>
            <a:r>
              <a:rPr lang="en-US" dirty="0"/>
              <a:t> ft. The average square footage of a sold home was 1,515 </a:t>
            </a:r>
            <a:r>
              <a:rPr lang="en-US" dirty="0" err="1"/>
              <a:t>sq</a:t>
            </a:r>
            <a:r>
              <a:rPr lang="en-US" dirty="0"/>
              <a:t> ft The median square footage of a sold home was 1,464 </a:t>
            </a:r>
            <a:r>
              <a:rPr lang="en-US" dirty="0" err="1"/>
              <a:t>sq</a:t>
            </a:r>
            <a:r>
              <a:rPr lang="en-US" dirty="0"/>
              <a:t> ft.</a:t>
            </a:r>
          </a:p>
        </p:txBody>
      </p:sp>
      <p:sp>
        <p:nvSpPr>
          <p:cNvPr id="4" name="Slide Number Placeholder 3"/>
          <p:cNvSpPr>
            <a:spLocks noGrp="1"/>
          </p:cNvSpPr>
          <p:nvPr>
            <p:ph type="sldNum" sz="quarter" idx="5"/>
          </p:nvPr>
        </p:nvSpPr>
        <p:spPr/>
        <p:txBody>
          <a:bodyPr/>
          <a:lstStyle/>
          <a:p>
            <a:fld id="{3D852661-753D-4545-A26F-9B6B723B1FD8}" type="slidenum">
              <a:rPr lang="en-US" smtClean="0"/>
              <a:t>6</a:t>
            </a:fld>
            <a:endParaRPr lang="en-US"/>
          </a:p>
        </p:txBody>
      </p:sp>
    </p:spTree>
    <p:extLst>
      <p:ext uri="{BB962C8B-B14F-4D97-AF65-F5344CB8AC3E}">
        <p14:creationId xmlns:p14="http://schemas.microsoft.com/office/powerpoint/2010/main" val="1631355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average lot size of the sold home is 10,517 </a:t>
            </a:r>
            <a:r>
              <a:rPr lang="en-US" dirty="0" err="1"/>
              <a:t>sq</a:t>
            </a:r>
            <a:r>
              <a:rPr lang="en-US" dirty="0"/>
              <a:t> ft The median lot size of the sold home is 9,478 </a:t>
            </a:r>
            <a:r>
              <a:rPr lang="en-US" dirty="0" err="1"/>
              <a:t>sq</a:t>
            </a:r>
            <a:r>
              <a:rPr lang="en-US" dirty="0"/>
              <a:t> ft The biggest lot size of the sold home is 215,245 </a:t>
            </a:r>
            <a:r>
              <a:rPr lang="en-US" dirty="0" err="1"/>
              <a:t>sq</a:t>
            </a:r>
            <a:r>
              <a:rPr lang="en-US" dirty="0"/>
              <a:t> ft The smallest lot size of the sold home is 1,300 </a:t>
            </a:r>
            <a:r>
              <a:rPr lang="en-US" dirty="0" err="1"/>
              <a:t>sq</a:t>
            </a:r>
            <a:r>
              <a:rPr lang="en-US" dirty="0"/>
              <a:t> ft.</a:t>
            </a:r>
          </a:p>
        </p:txBody>
      </p:sp>
      <p:sp>
        <p:nvSpPr>
          <p:cNvPr id="4" name="Slide Number Placeholder 3"/>
          <p:cNvSpPr>
            <a:spLocks noGrp="1"/>
          </p:cNvSpPr>
          <p:nvPr>
            <p:ph type="sldNum" sz="quarter" idx="5"/>
          </p:nvPr>
        </p:nvSpPr>
        <p:spPr/>
        <p:txBody>
          <a:bodyPr/>
          <a:lstStyle/>
          <a:p>
            <a:fld id="{3D852661-753D-4545-A26F-9B6B723B1FD8}" type="slidenum">
              <a:rPr lang="en-US" smtClean="0"/>
              <a:t>7</a:t>
            </a:fld>
            <a:endParaRPr lang="en-US"/>
          </a:p>
        </p:txBody>
      </p:sp>
    </p:spTree>
    <p:extLst>
      <p:ext uri="{BB962C8B-B14F-4D97-AF65-F5344CB8AC3E}">
        <p14:creationId xmlns:p14="http://schemas.microsoft.com/office/powerpoint/2010/main" val="1991350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observe a seasonal pattern with sales high in June and July. The season picks up in March.</a:t>
            </a:r>
          </a:p>
        </p:txBody>
      </p:sp>
      <p:sp>
        <p:nvSpPr>
          <p:cNvPr id="4" name="Slide Number Placeholder 3"/>
          <p:cNvSpPr>
            <a:spLocks noGrp="1"/>
          </p:cNvSpPr>
          <p:nvPr>
            <p:ph type="sldNum" sz="quarter" idx="5"/>
          </p:nvPr>
        </p:nvSpPr>
        <p:spPr/>
        <p:txBody>
          <a:bodyPr/>
          <a:lstStyle/>
          <a:p>
            <a:fld id="{3D852661-753D-4545-A26F-9B6B723B1FD8}" type="slidenum">
              <a:rPr lang="en-US" smtClean="0"/>
              <a:t>8</a:t>
            </a:fld>
            <a:endParaRPr lang="en-US"/>
          </a:p>
        </p:txBody>
      </p:sp>
    </p:spTree>
    <p:extLst>
      <p:ext uri="{BB962C8B-B14F-4D97-AF65-F5344CB8AC3E}">
        <p14:creationId xmlns:p14="http://schemas.microsoft.com/office/powerpoint/2010/main" val="1572027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Checked normality for every numeric variable - We observe some of the numeric features are positively skewed such as </a:t>
            </a:r>
            <a:r>
              <a:rPr lang="en-US" dirty="0" err="1"/>
              <a:t>LotFrontage</a:t>
            </a:r>
            <a:r>
              <a:rPr lang="en-US" dirty="0"/>
              <a:t>, </a:t>
            </a:r>
            <a:r>
              <a:rPr lang="en-US" dirty="0" err="1"/>
              <a:t>LotArea</a:t>
            </a:r>
            <a:r>
              <a:rPr lang="en-US" dirty="0"/>
              <a:t>, </a:t>
            </a:r>
            <a:r>
              <a:rPr lang="en-US" dirty="0" err="1"/>
              <a:t>BsmtUnfSF</a:t>
            </a:r>
            <a:r>
              <a:rPr lang="en-US" dirty="0"/>
              <a:t>, TotalBsmtSF,1stFlrSF, </a:t>
            </a:r>
            <a:r>
              <a:rPr lang="en-US" dirty="0" err="1"/>
              <a:t>GrLivArea</a:t>
            </a:r>
            <a:r>
              <a:rPr lang="en-US" dirty="0"/>
              <a:t> and </a:t>
            </a:r>
            <a:r>
              <a:rPr lang="en-US" dirty="0" err="1"/>
              <a:t>GarageArea</a:t>
            </a:r>
            <a:r>
              <a:rPr lang="en-US" dirty="0"/>
              <a:t>.</a:t>
            </a:r>
          </a:p>
          <a:p>
            <a:pPr marL="171450" indent="-171450">
              <a:buFont typeface="Arial" panose="020B0604020202020204" pitchFamily="34" charset="0"/>
              <a:buChar char="•"/>
            </a:pPr>
            <a:r>
              <a:rPr lang="en-US" dirty="0"/>
              <a:t>Converting 3 numeric variables to categorical variables for the dataset as they actually function as a class- </a:t>
            </a:r>
            <a:r>
              <a:rPr lang="en-US" dirty="0" err="1"/>
              <a:t>MSSubClass</a:t>
            </a:r>
            <a:r>
              <a:rPr lang="en-US" dirty="0"/>
              <a:t>, </a:t>
            </a:r>
            <a:r>
              <a:rPr lang="en-US" dirty="0" err="1"/>
              <a:t>MoSold</a:t>
            </a:r>
            <a:r>
              <a:rPr lang="en-US" dirty="0"/>
              <a:t>, </a:t>
            </a:r>
            <a:r>
              <a:rPr lang="en-US" dirty="0" err="1"/>
              <a:t>YrSold</a:t>
            </a:r>
            <a:endParaRPr lang="en-US" dirty="0"/>
          </a:p>
          <a:p>
            <a:pPr marL="171450" indent="-171450">
              <a:buFont typeface="Arial" panose="020B0604020202020204" pitchFamily="34" charset="0"/>
              <a:buChar char="•"/>
            </a:pPr>
            <a:r>
              <a:rPr lang="en-US" dirty="0"/>
              <a:t>For categorical variables, drew count plots to observe highly </a:t>
            </a:r>
            <a:r>
              <a:rPr lang="en-US" dirty="0" err="1"/>
              <a:t>overpresented</a:t>
            </a:r>
            <a:r>
              <a:rPr lang="en-US" dirty="0"/>
              <a:t> data.</a:t>
            </a:r>
          </a:p>
          <a:p>
            <a:pPr marL="171450" indent="-171450">
              <a:buFont typeface="Arial" panose="020B0604020202020204" pitchFamily="34" charset="0"/>
              <a:buChar char="•"/>
            </a:pPr>
            <a:r>
              <a:rPr lang="en-US" dirty="0"/>
              <a:t>A number of categorical features actually contain ranked information in them and should thus be converted to discrete quantitative features.</a:t>
            </a:r>
          </a:p>
          <a:p>
            <a:pPr marL="171450" indent="-171450">
              <a:buFont typeface="Arial" panose="020B0604020202020204" pitchFamily="34" charset="0"/>
              <a:buChar char="•"/>
            </a:pPr>
            <a:r>
              <a:rPr lang="en-US" dirty="0"/>
              <a:t>Lets select these nominal kind of features -  Alley, </a:t>
            </a:r>
            <a:r>
              <a:rPr lang="en-US" dirty="0" err="1"/>
              <a:t>LotShape</a:t>
            </a:r>
            <a:r>
              <a:rPr lang="en-US" dirty="0"/>
              <a:t>, </a:t>
            </a:r>
            <a:r>
              <a:rPr lang="en-US" dirty="0" err="1"/>
              <a:t>LandContour</a:t>
            </a:r>
            <a:r>
              <a:rPr lang="en-US" dirty="0"/>
              <a:t>, Utilities, </a:t>
            </a:r>
            <a:r>
              <a:rPr lang="en-US" dirty="0" err="1"/>
              <a:t>LandSlope</a:t>
            </a:r>
            <a:r>
              <a:rPr lang="en-US" dirty="0"/>
              <a:t>, </a:t>
            </a:r>
            <a:r>
              <a:rPr lang="en-US" dirty="0" err="1"/>
              <a:t>ExterQual</a:t>
            </a:r>
            <a:r>
              <a:rPr lang="en-US" dirty="0"/>
              <a:t>, </a:t>
            </a:r>
            <a:r>
              <a:rPr lang="en-US" dirty="0" err="1"/>
              <a:t>ExterCond</a:t>
            </a:r>
            <a:r>
              <a:rPr lang="en-US" dirty="0"/>
              <a:t>, </a:t>
            </a:r>
            <a:r>
              <a:rPr lang="en-US" dirty="0" err="1"/>
              <a:t>BsmtQual</a:t>
            </a:r>
            <a:r>
              <a:rPr lang="en-US" dirty="0"/>
              <a:t>, </a:t>
            </a:r>
            <a:r>
              <a:rPr lang="en-US" dirty="0" err="1"/>
              <a:t>BsmtCond</a:t>
            </a:r>
            <a:r>
              <a:rPr lang="en-US" dirty="0"/>
              <a:t>, </a:t>
            </a:r>
            <a:r>
              <a:rPr lang="en-US" dirty="0" err="1"/>
              <a:t>BsmtExposure</a:t>
            </a:r>
            <a:r>
              <a:rPr lang="en-US" dirty="0"/>
              <a:t>, BsmtFinType1, BsmtFinType2, </a:t>
            </a:r>
          </a:p>
          <a:p>
            <a:pPr marL="0" indent="0">
              <a:buFont typeface="Arial" panose="020B0604020202020204" pitchFamily="34" charset="0"/>
              <a:buNone/>
            </a:pPr>
            <a:r>
              <a:rPr lang="en-US" dirty="0" err="1"/>
              <a:t>HeatingQC</a:t>
            </a:r>
            <a:r>
              <a:rPr lang="en-US" dirty="0"/>
              <a:t>, </a:t>
            </a:r>
            <a:r>
              <a:rPr lang="en-US" dirty="0" err="1"/>
              <a:t>KitchenQual</a:t>
            </a:r>
            <a:r>
              <a:rPr lang="en-US" dirty="0"/>
              <a:t>, Functional, </a:t>
            </a:r>
            <a:r>
              <a:rPr lang="en-US" dirty="0" err="1"/>
              <a:t>FireplaceQu</a:t>
            </a:r>
            <a:r>
              <a:rPr lang="en-US" dirty="0"/>
              <a:t>, </a:t>
            </a:r>
            <a:r>
              <a:rPr lang="en-US" dirty="0" err="1"/>
              <a:t>GarageFinish</a:t>
            </a:r>
            <a:r>
              <a:rPr lang="en-US" dirty="0"/>
              <a:t>, </a:t>
            </a:r>
            <a:r>
              <a:rPr lang="en-US" dirty="0" err="1"/>
              <a:t>GarageQuality</a:t>
            </a:r>
            <a:r>
              <a:rPr lang="en-US" dirty="0"/>
              <a:t>, </a:t>
            </a:r>
            <a:r>
              <a:rPr lang="en-US" dirty="0" err="1"/>
              <a:t>GarageCond</a:t>
            </a:r>
            <a:r>
              <a:rPr lang="en-US" dirty="0"/>
              <a:t>, </a:t>
            </a:r>
            <a:r>
              <a:rPr lang="en-US" dirty="0" err="1"/>
              <a:t>PavedDrive</a:t>
            </a:r>
            <a:r>
              <a:rPr lang="en-US" dirty="0"/>
              <a:t>, </a:t>
            </a:r>
            <a:r>
              <a:rPr lang="en-US" dirty="0" err="1"/>
              <a:t>PoolQC</a:t>
            </a:r>
            <a:endParaRPr lang="en-US" dirty="0"/>
          </a:p>
          <a:p>
            <a:pPr marL="171450" indent="-171450">
              <a:buFont typeface="Arial" panose="020B0604020202020204" pitchFamily="34" charset="0"/>
              <a:buChar char="•"/>
            </a:pPr>
            <a:r>
              <a:rPr lang="en-US" dirty="0"/>
              <a:t>Filling in the missing values in the </a:t>
            </a:r>
            <a:r>
              <a:rPr lang="en-US" dirty="0" err="1"/>
              <a:t>dataframes</a:t>
            </a:r>
            <a:r>
              <a:rPr lang="en-US" dirty="0"/>
              <a:t> with 0</a:t>
            </a:r>
          </a:p>
          <a:p>
            <a:pPr marL="171450" indent="-171450">
              <a:buFont typeface="Arial" panose="020B0604020202020204" pitchFamily="34" charset="0"/>
              <a:buChar char="•"/>
            </a:pPr>
            <a:r>
              <a:rPr lang="en-US" dirty="0"/>
              <a:t>Correlation – Selected features based on correlation</a:t>
            </a:r>
          </a:p>
          <a:p>
            <a:pPr marL="171450" indent="-171450">
              <a:buFont typeface="Arial" panose="020B0604020202020204" pitchFamily="34" charset="0"/>
              <a:buChar char="•"/>
            </a:pPr>
            <a:r>
              <a:rPr lang="en-US" dirty="0" err="1">
                <a:effectLst/>
              </a:rPr>
              <a:t>converted_features</a:t>
            </a:r>
            <a:r>
              <a:rPr lang="en-US" dirty="0"/>
              <a:t> </a:t>
            </a:r>
            <a:r>
              <a:rPr lang="en-US" sz="1200" b="0" kern="1200" dirty="0">
                <a:solidFill>
                  <a:schemeClr val="tx1"/>
                </a:solidFill>
                <a:effectLst/>
                <a:latin typeface="+mn-lt"/>
                <a:ea typeface="+mn-ea"/>
                <a:cs typeface="+mn-cs"/>
              </a:rPr>
              <a:t>=</a:t>
            </a:r>
            <a:r>
              <a:rPr lang="en-US" dirty="0"/>
              <a:t> </a:t>
            </a:r>
            <a:r>
              <a:rPr lang="en-US" dirty="0">
                <a:effectLst/>
              </a:rPr>
              <a:t>[</a:t>
            </a:r>
            <a:r>
              <a:rPr lang="en-US" sz="1200" kern="1200" dirty="0">
                <a:solidFill>
                  <a:schemeClr val="tx1"/>
                </a:solidFill>
                <a:effectLst/>
                <a:latin typeface="+mn-lt"/>
                <a:ea typeface="+mn-ea"/>
                <a:cs typeface="+mn-cs"/>
              </a:rPr>
              <a:t>'Alley'</a:t>
            </a:r>
            <a:r>
              <a:rPr lang="en-US" dirty="0">
                <a:effectLst/>
              </a:rPr>
              <a:t>,</a:t>
            </a:r>
            <a:r>
              <a:rPr lang="en-US" sz="1200" kern="1200" dirty="0">
                <a:solidFill>
                  <a:schemeClr val="tx1"/>
                </a:solidFill>
                <a:effectLst/>
                <a:latin typeface="+mn-lt"/>
                <a:ea typeface="+mn-ea"/>
                <a:cs typeface="+mn-cs"/>
              </a:rPr>
              <a:t>'LotShape'</a:t>
            </a:r>
            <a:r>
              <a:rPr lang="en-US" dirty="0">
                <a:effectLst/>
              </a:rPr>
              <a:t>,</a:t>
            </a:r>
            <a:r>
              <a:rPr lang="en-US" sz="1200" kern="1200" dirty="0">
                <a:solidFill>
                  <a:schemeClr val="tx1"/>
                </a:solidFill>
                <a:effectLst/>
                <a:latin typeface="+mn-lt"/>
                <a:ea typeface="+mn-ea"/>
                <a:cs typeface="+mn-cs"/>
              </a:rPr>
              <a:t>'LandContour'</a:t>
            </a:r>
            <a:r>
              <a:rPr lang="en-US" dirty="0">
                <a:effectLst/>
              </a:rPr>
              <a:t>,</a:t>
            </a:r>
            <a:r>
              <a:rPr lang="en-US" sz="1200" kern="1200" dirty="0">
                <a:solidFill>
                  <a:schemeClr val="tx1"/>
                </a:solidFill>
                <a:effectLst/>
                <a:latin typeface="+mn-lt"/>
                <a:ea typeface="+mn-ea"/>
                <a:cs typeface="+mn-cs"/>
              </a:rPr>
              <a:t>'Utilities'</a:t>
            </a:r>
            <a:r>
              <a:rPr lang="en-US" dirty="0">
                <a:effectLst/>
              </a:rPr>
              <a:t>,</a:t>
            </a:r>
            <a:r>
              <a:rPr lang="en-US" sz="1200" kern="1200" dirty="0">
                <a:solidFill>
                  <a:schemeClr val="tx1"/>
                </a:solidFill>
                <a:effectLst/>
                <a:latin typeface="+mn-lt"/>
                <a:ea typeface="+mn-ea"/>
                <a:cs typeface="+mn-cs"/>
              </a:rPr>
              <a:t>'LandSlope'</a:t>
            </a:r>
            <a:r>
              <a:rPr lang="en-US" dirty="0">
                <a:effectLst/>
              </a:rPr>
              <a:t>,</a:t>
            </a:r>
            <a:r>
              <a:rPr lang="en-US" sz="1200" kern="1200" dirty="0">
                <a:solidFill>
                  <a:schemeClr val="tx1"/>
                </a:solidFill>
                <a:effectLst/>
                <a:latin typeface="+mn-lt"/>
                <a:ea typeface="+mn-ea"/>
                <a:cs typeface="+mn-cs"/>
              </a:rPr>
              <a:t>'ExterQual'</a:t>
            </a:r>
            <a:r>
              <a:rPr lang="en-US" dirty="0">
                <a:effectLst/>
              </a:rPr>
              <a:t>,</a:t>
            </a:r>
            <a:r>
              <a:rPr lang="en-US" sz="1200" kern="1200" dirty="0">
                <a:solidFill>
                  <a:schemeClr val="tx1"/>
                </a:solidFill>
                <a:effectLst/>
                <a:latin typeface="+mn-lt"/>
                <a:ea typeface="+mn-ea"/>
                <a:cs typeface="+mn-cs"/>
              </a:rPr>
              <a:t>'ExterCond'</a:t>
            </a:r>
            <a:r>
              <a:rPr lang="en-US" dirty="0">
                <a:effectLst/>
              </a:rPr>
              <a:t>,</a:t>
            </a:r>
            <a:r>
              <a:rPr lang="en-US" dirty="0"/>
              <a:t> </a:t>
            </a:r>
            <a:r>
              <a:rPr lang="en-US" sz="1200" kern="1200" dirty="0">
                <a:solidFill>
                  <a:schemeClr val="tx1"/>
                </a:solidFill>
                <a:effectLst/>
                <a:latin typeface="+mn-lt"/>
                <a:ea typeface="+mn-ea"/>
                <a:cs typeface="+mn-cs"/>
              </a:rPr>
              <a:t>'BsmtQual'</a:t>
            </a:r>
            <a:r>
              <a:rPr lang="en-US" dirty="0">
                <a:effectLst/>
              </a:rPr>
              <a:t>,</a:t>
            </a:r>
            <a:r>
              <a:rPr lang="en-US" sz="1200" kern="1200" dirty="0">
                <a:solidFill>
                  <a:schemeClr val="tx1"/>
                </a:solidFill>
                <a:effectLst/>
                <a:latin typeface="+mn-lt"/>
                <a:ea typeface="+mn-ea"/>
                <a:cs typeface="+mn-cs"/>
              </a:rPr>
              <a:t>'BsmtCond'</a:t>
            </a:r>
            <a:r>
              <a:rPr lang="en-US" dirty="0">
                <a:effectLst/>
              </a:rPr>
              <a:t>,</a:t>
            </a:r>
            <a:r>
              <a:rPr lang="en-US" sz="1200" kern="1200" dirty="0">
                <a:solidFill>
                  <a:schemeClr val="tx1"/>
                </a:solidFill>
                <a:effectLst/>
                <a:latin typeface="+mn-lt"/>
                <a:ea typeface="+mn-ea"/>
                <a:cs typeface="+mn-cs"/>
              </a:rPr>
              <a:t>'BsmtExposure'</a:t>
            </a:r>
            <a:r>
              <a:rPr lang="en-US" dirty="0">
                <a:effectLst/>
              </a:rPr>
              <a:t>,</a:t>
            </a:r>
            <a:r>
              <a:rPr lang="en-US" sz="1200" kern="1200" dirty="0">
                <a:solidFill>
                  <a:schemeClr val="tx1"/>
                </a:solidFill>
                <a:effectLst/>
                <a:latin typeface="+mn-lt"/>
                <a:ea typeface="+mn-ea"/>
                <a:cs typeface="+mn-cs"/>
              </a:rPr>
              <a:t>'BsmtFinType1'</a:t>
            </a:r>
            <a:r>
              <a:rPr lang="en-US" dirty="0">
                <a:effectLst/>
              </a:rPr>
              <a:t>,</a:t>
            </a:r>
            <a:r>
              <a:rPr lang="en-US" sz="1200" kern="1200" dirty="0">
                <a:solidFill>
                  <a:schemeClr val="tx1"/>
                </a:solidFill>
                <a:effectLst/>
                <a:latin typeface="+mn-lt"/>
                <a:ea typeface="+mn-ea"/>
                <a:cs typeface="+mn-cs"/>
              </a:rPr>
              <a:t>'BsmtFinType2'</a:t>
            </a:r>
            <a:r>
              <a:rPr lang="en-US" dirty="0">
                <a:effectLst/>
              </a:rPr>
              <a:t>,</a:t>
            </a:r>
            <a:r>
              <a:rPr lang="en-US" sz="1200" kern="1200" dirty="0">
                <a:solidFill>
                  <a:schemeClr val="tx1"/>
                </a:solidFill>
                <a:effectLst/>
                <a:latin typeface="+mn-lt"/>
                <a:ea typeface="+mn-ea"/>
                <a:cs typeface="+mn-cs"/>
              </a:rPr>
              <a:t>'HeatingQC'</a:t>
            </a:r>
            <a:r>
              <a:rPr lang="en-US" dirty="0">
                <a:effectLst/>
              </a:rPr>
              <a:t>,</a:t>
            </a:r>
            <a:r>
              <a:rPr lang="en-US" dirty="0"/>
              <a:t> </a:t>
            </a:r>
            <a:r>
              <a:rPr lang="en-US" sz="1200" kern="1200" dirty="0">
                <a:solidFill>
                  <a:schemeClr val="tx1"/>
                </a:solidFill>
                <a:effectLst/>
                <a:latin typeface="+mn-lt"/>
                <a:ea typeface="+mn-ea"/>
                <a:cs typeface="+mn-cs"/>
              </a:rPr>
              <a:t>'KitchenQual'</a:t>
            </a:r>
            <a:r>
              <a:rPr lang="en-US" dirty="0">
                <a:effectLst/>
              </a:rPr>
              <a:t>,</a:t>
            </a:r>
            <a:r>
              <a:rPr lang="en-US" sz="1200" kern="1200" dirty="0">
                <a:solidFill>
                  <a:schemeClr val="tx1"/>
                </a:solidFill>
                <a:effectLst/>
                <a:latin typeface="+mn-lt"/>
                <a:ea typeface="+mn-ea"/>
                <a:cs typeface="+mn-cs"/>
              </a:rPr>
              <a:t>'Functional'</a:t>
            </a:r>
            <a:r>
              <a:rPr lang="en-US" dirty="0">
                <a:effectLst/>
              </a:rPr>
              <a:t>,</a:t>
            </a:r>
            <a:r>
              <a:rPr lang="en-US" sz="1200" kern="1200" dirty="0">
                <a:solidFill>
                  <a:schemeClr val="tx1"/>
                </a:solidFill>
                <a:effectLst/>
                <a:latin typeface="+mn-lt"/>
                <a:ea typeface="+mn-ea"/>
                <a:cs typeface="+mn-cs"/>
              </a:rPr>
              <a:t>'FireplaceQu'</a:t>
            </a:r>
            <a:r>
              <a:rPr lang="en-US" dirty="0">
                <a:effectLst/>
              </a:rPr>
              <a:t>,</a:t>
            </a:r>
            <a:r>
              <a:rPr lang="en-US" sz="1200" kern="1200" dirty="0">
                <a:solidFill>
                  <a:schemeClr val="tx1"/>
                </a:solidFill>
                <a:effectLst/>
                <a:latin typeface="+mn-lt"/>
                <a:ea typeface="+mn-ea"/>
                <a:cs typeface="+mn-cs"/>
              </a:rPr>
              <a:t>'GarageFinish'</a:t>
            </a:r>
            <a:r>
              <a:rPr lang="en-US" dirty="0">
                <a:effectLst/>
              </a:rPr>
              <a:t>,</a:t>
            </a:r>
            <a:r>
              <a:rPr lang="en-US" sz="1200" kern="1200" dirty="0">
                <a:solidFill>
                  <a:schemeClr val="tx1"/>
                </a:solidFill>
                <a:effectLst/>
                <a:latin typeface="+mn-lt"/>
                <a:ea typeface="+mn-ea"/>
                <a:cs typeface="+mn-cs"/>
              </a:rPr>
              <a:t>'GarageQual'</a:t>
            </a:r>
            <a:r>
              <a:rPr lang="en-US" dirty="0">
                <a:effectLst/>
              </a:rPr>
              <a:t>,</a:t>
            </a:r>
            <a:r>
              <a:rPr lang="en-US" dirty="0"/>
              <a:t> </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GarageCond</a:t>
            </a:r>
            <a:r>
              <a:rPr lang="en-US" sz="1200" kern="1200" dirty="0">
                <a:solidFill>
                  <a:schemeClr val="tx1"/>
                </a:solidFill>
                <a:effectLst/>
                <a:latin typeface="+mn-lt"/>
                <a:ea typeface="+mn-ea"/>
                <a:cs typeface="+mn-cs"/>
              </a:rPr>
              <a:t>'</a:t>
            </a:r>
            <a:r>
              <a:rPr lang="en-US" dirty="0">
                <a:effectLst/>
              </a:rPr>
              <a:t>,</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PavedDrive</a:t>
            </a:r>
            <a:r>
              <a:rPr lang="en-US" sz="1200" kern="1200" dirty="0">
                <a:solidFill>
                  <a:schemeClr val="tx1"/>
                </a:solidFill>
                <a:effectLst/>
                <a:latin typeface="+mn-lt"/>
                <a:ea typeface="+mn-ea"/>
                <a:cs typeface="+mn-cs"/>
              </a:rPr>
              <a:t>'</a:t>
            </a:r>
            <a:r>
              <a:rPr lang="en-US" dirty="0">
                <a:effectLst/>
              </a:rPr>
              <a:t>,</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PoolQC</a:t>
            </a:r>
            <a:r>
              <a:rPr lang="en-US" sz="1200" kern="1200" dirty="0">
                <a:solidFill>
                  <a:schemeClr val="tx1"/>
                </a:solidFill>
                <a:effectLst/>
                <a:latin typeface="+mn-lt"/>
                <a:ea typeface="+mn-ea"/>
                <a:cs typeface="+mn-cs"/>
              </a:rPr>
              <a:t>’</a:t>
            </a:r>
            <a:r>
              <a:rPr lang="en-US" dirty="0">
                <a:effectLst/>
              </a:rPr>
              <a:t>]</a:t>
            </a:r>
          </a:p>
          <a:p>
            <a:pPr marL="171450" indent="-171450">
              <a:buFont typeface="Arial" panose="020B0604020202020204" pitchFamily="34" charset="0"/>
              <a:buChar char="•"/>
            </a:pPr>
            <a:r>
              <a:rPr lang="en-US" dirty="0">
                <a:effectLst/>
              </a:rPr>
              <a:t>Dropped features -</a:t>
            </a:r>
            <a:endParaRPr lang="en-US" dirty="0"/>
          </a:p>
          <a:p>
            <a:pPr marL="171450" indent="-171450">
              <a:buFont typeface="Arial" panose="020B0604020202020204" pitchFamily="34" charset="0"/>
              <a:buChar char="•"/>
            </a:pPr>
            <a:endParaRPr lang="en-US" dirty="0"/>
          </a:p>
          <a:p>
            <a:pPr lvl="1"/>
            <a:endParaRPr lang="en-US" dirty="0"/>
          </a:p>
          <a:p>
            <a:endParaRPr lang="en-US" dirty="0"/>
          </a:p>
        </p:txBody>
      </p:sp>
      <p:sp>
        <p:nvSpPr>
          <p:cNvPr id="4" name="Slide Number Placeholder 3"/>
          <p:cNvSpPr>
            <a:spLocks noGrp="1"/>
          </p:cNvSpPr>
          <p:nvPr>
            <p:ph type="sldNum" sz="quarter" idx="5"/>
          </p:nvPr>
        </p:nvSpPr>
        <p:spPr/>
        <p:txBody>
          <a:bodyPr/>
          <a:lstStyle/>
          <a:p>
            <a:fld id="{3D852661-753D-4545-A26F-9B6B723B1FD8}" type="slidenum">
              <a:rPr lang="en-US" smtClean="0"/>
              <a:t>9</a:t>
            </a:fld>
            <a:endParaRPr lang="en-US"/>
          </a:p>
        </p:txBody>
      </p:sp>
    </p:spTree>
    <p:extLst>
      <p:ext uri="{BB962C8B-B14F-4D97-AF65-F5344CB8AC3E}">
        <p14:creationId xmlns:p14="http://schemas.microsoft.com/office/powerpoint/2010/main" val="2079928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find that </a:t>
            </a:r>
            <a:r>
              <a:rPr lang="en-US" dirty="0" err="1"/>
              <a:t>GarageYrBlt</a:t>
            </a:r>
            <a:r>
              <a:rPr lang="en-US" dirty="0"/>
              <a:t> is highly correlated with </a:t>
            </a:r>
          </a:p>
          <a:p>
            <a:r>
              <a:rPr lang="en-US" dirty="0"/>
              <a:t># </a:t>
            </a:r>
            <a:r>
              <a:rPr lang="en-US" dirty="0" err="1"/>
              <a:t>YearBuilt</a:t>
            </a:r>
            <a:r>
              <a:rPr lang="en-US" dirty="0"/>
              <a:t>, which means that garages were built along with the house. </a:t>
            </a:r>
          </a:p>
          <a:p>
            <a:r>
              <a:rPr lang="en-US" dirty="0"/>
              <a:t># </a:t>
            </a:r>
            <a:r>
              <a:rPr lang="en-US" dirty="0" err="1"/>
              <a:t>BsmtQual</a:t>
            </a:r>
            <a:r>
              <a:rPr lang="en-US" dirty="0"/>
              <a:t> correlates with </a:t>
            </a:r>
            <a:r>
              <a:rPr lang="en-US" dirty="0" err="1"/>
              <a:t>OverallQual</a:t>
            </a:r>
            <a:r>
              <a:rPr lang="en-US" dirty="0"/>
              <a:t> and </a:t>
            </a:r>
            <a:r>
              <a:rPr lang="en-US" dirty="0" err="1"/>
              <a:t>TotalBsmtSF</a:t>
            </a:r>
            <a:r>
              <a:rPr lang="en-US" dirty="0"/>
              <a:t> correlates highly with 1stFlrSF,</a:t>
            </a:r>
          </a:p>
          <a:p>
            <a:r>
              <a:rPr lang="en-US" dirty="0"/>
              <a:t># which both make a lot of sense. We also see that </a:t>
            </a:r>
            <a:r>
              <a:rPr lang="en-US" dirty="0" err="1"/>
              <a:t>KitchenQual</a:t>
            </a:r>
            <a:r>
              <a:rPr lang="en-US" dirty="0"/>
              <a:t> correlates highly with </a:t>
            </a:r>
          </a:p>
          <a:p>
            <a:r>
              <a:rPr lang="en-US" dirty="0"/>
              <a:t># </a:t>
            </a:r>
            <a:r>
              <a:rPr lang="en-US" dirty="0" err="1"/>
              <a:t>ExteriorQual.GarageCars</a:t>
            </a:r>
            <a:r>
              <a:rPr lang="en-US" dirty="0"/>
              <a:t> and </a:t>
            </a:r>
            <a:r>
              <a:rPr lang="en-US" dirty="0" err="1"/>
              <a:t>GarageArea</a:t>
            </a:r>
            <a:r>
              <a:rPr lang="en-US" dirty="0"/>
              <a:t> are highly correlated so we can drop </a:t>
            </a:r>
            <a:r>
              <a:rPr lang="en-US" dirty="0" err="1"/>
              <a:t>GarageArea</a:t>
            </a:r>
            <a:endParaRPr lang="en-US" dirty="0"/>
          </a:p>
        </p:txBody>
      </p:sp>
      <p:sp>
        <p:nvSpPr>
          <p:cNvPr id="4" name="Slide Number Placeholder 3"/>
          <p:cNvSpPr>
            <a:spLocks noGrp="1"/>
          </p:cNvSpPr>
          <p:nvPr>
            <p:ph type="sldNum" sz="quarter" idx="5"/>
          </p:nvPr>
        </p:nvSpPr>
        <p:spPr/>
        <p:txBody>
          <a:bodyPr/>
          <a:lstStyle/>
          <a:p>
            <a:fld id="{3D852661-753D-4545-A26F-9B6B723B1FD8}" type="slidenum">
              <a:rPr lang="en-US" smtClean="0"/>
              <a:t>10</a:t>
            </a:fld>
            <a:endParaRPr lang="en-US"/>
          </a:p>
        </p:txBody>
      </p:sp>
    </p:spTree>
    <p:extLst>
      <p:ext uri="{BB962C8B-B14F-4D97-AF65-F5344CB8AC3E}">
        <p14:creationId xmlns:p14="http://schemas.microsoft.com/office/powerpoint/2010/main" val="15339619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95CD0-D26A-459C-BA14-9161F4C8F4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0AB57C8-4C73-46A3-ABFF-FE745CD83D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98210D-C299-4A26-A58E-7FA4025C76B7}"/>
              </a:ext>
            </a:extLst>
          </p:cNvPr>
          <p:cNvSpPr>
            <a:spLocks noGrp="1"/>
          </p:cNvSpPr>
          <p:nvPr>
            <p:ph type="dt" sz="half" idx="10"/>
          </p:nvPr>
        </p:nvSpPr>
        <p:spPr/>
        <p:txBody>
          <a:bodyPr/>
          <a:lstStyle/>
          <a:p>
            <a:fld id="{75DE1088-C58E-428B-836B-E3E910FE376C}" type="datetimeFigureOut">
              <a:rPr lang="en-US" smtClean="0"/>
              <a:t>8/27/19</a:t>
            </a:fld>
            <a:endParaRPr lang="en-US"/>
          </a:p>
        </p:txBody>
      </p:sp>
      <p:sp>
        <p:nvSpPr>
          <p:cNvPr id="5" name="Footer Placeholder 4">
            <a:extLst>
              <a:ext uri="{FF2B5EF4-FFF2-40B4-BE49-F238E27FC236}">
                <a16:creationId xmlns:a16="http://schemas.microsoft.com/office/drawing/2014/main" id="{DC5432EB-1D9C-4B9F-97C0-44034DF810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5C898-16F2-4548-84BA-6CB6A2CE0683}"/>
              </a:ext>
            </a:extLst>
          </p:cNvPr>
          <p:cNvSpPr>
            <a:spLocks noGrp="1"/>
          </p:cNvSpPr>
          <p:nvPr>
            <p:ph type="sldNum" sz="quarter" idx="12"/>
          </p:nvPr>
        </p:nvSpPr>
        <p:spPr/>
        <p:txBody>
          <a:bodyPr/>
          <a:lstStyle/>
          <a:p>
            <a:fld id="{F3742084-D4D2-4489-BE91-2F368A5A624D}" type="slidenum">
              <a:rPr lang="en-US" smtClean="0"/>
              <a:t>‹#›</a:t>
            </a:fld>
            <a:endParaRPr lang="en-US"/>
          </a:p>
        </p:txBody>
      </p:sp>
      <p:sp>
        <p:nvSpPr>
          <p:cNvPr id="7" name="Rectangle 6">
            <a:extLst>
              <a:ext uri="{FF2B5EF4-FFF2-40B4-BE49-F238E27FC236}">
                <a16:creationId xmlns:a16="http://schemas.microsoft.com/office/drawing/2014/main" id="{2517F5CA-CA1C-4CE6-A3F2-2A3A1325E5FD}"/>
              </a:ext>
            </a:extLst>
          </p:cNvPr>
          <p:cNvSpPr/>
          <p:nvPr userDrawn="1"/>
        </p:nvSpPr>
        <p:spPr>
          <a:xfrm>
            <a:off x="9461241" y="158620"/>
            <a:ext cx="2351314" cy="2006082"/>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8107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0F6D6-CA02-4E8C-8579-9F306D2728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5EE87F-E45A-404B-A227-B45FB2F59D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1A728A-8622-4886-A619-BE53930A46E2}"/>
              </a:ext>
            </a:extLst>
          </p:cNvPr>
          <p:cNvSpPr>
            <a:spLocks noGrp="1"/>
          </p:cNvSpPr>
          <p:nvPr>
            <p:ph type="dt" sz="half" idx="10"/>
          </p:nvPr>
        </p:nvSpPr>
        <p:spPr/>
        <p:txBody>
          <a:bodyPr/>
          <a:lstStyle/>
          <a:p>
            <a:fld id="{75DE1088-C58E-428B-836B-E3E910FE376C}" type="datetimeFigureOut">
              <a:rPr lang="en-US" smtClean="0"/>
              <a:t>8/27/19</a:t>
            </a:fld>
            <a:endParaRPr lang="en-US"/>
          </a:p>
        </p:txBody>
      </p:sp>
      <p:sp>
        <p:nvSpPr>
          <p:cNvPr id="5" name="Footer Placeholder 4">
            <a:extLst>
              <a:ext uri="{FF2B5EF4-FFF2-40B4-BE49-F238E27FC236}">
                <a16:creationId xmlns:a16="http://schemas.microsoft.com/office/drawing/2014/main" id="{A9528CAE-40CF-49FB-BF10-CBA0605DB1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531A93-C88D-463F-A969-8E7248F8F0A5}"/>
              </a:ext>
            </a:extLst>
          </p:cNvPr>
          <p:cNvSpPr>
            <a:spLocks noGrp="1"/>
          </p:cNvSpPr>
          <p:nvPr>
            <p:ph type="sldNum" sz="quarter" idx="12"/>
          </p:nvPr>
        </p:nvSpPr>
        <p:spPr/>
        <p:txBody>
          <a:bodyPr/>
          <a:lstStyle/>
          <a:p>
            <a:fld id="{F3742084-D4D2-4489-BE91-2F368A5A624D}" type="slidenum">
              <a:rPr lang="en-US" smtClean="0"/>
              <a:t>‹#›</a:t>
            </a:fld>
            <a:endParaRPr lang="en-US"/>
          </a:p>
        </p:txBody>
      </p:sp>
    </p:spTree>
    <p:extLst>
      <p:ext uri="{BB962C8B-B14F-4D97-AF65-F5344CB8AC3E}">
        <p14:creationId xmlns:p14="http://schemas.microsoft.com/office/powerpoint/2010/main" val="1303177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00F14B-42E8-49E2-B92F-6B89ABDFB12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7E07E26-4410-44F9-8D5F-CE63F51D2C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09BBD3-AC9E-418C-8101-1C872B7C669A}"/>
              </a:ext>
            </a:extLst>
          </p:cNvPr>
          <p:cNvSpPr>
            <a:spLocks noGrp="1"/>
          </p:cNvSpPr>
          <p:nvPr>
            <p:ph type="dt" sz="half" idx="10"/>
          </p:nvPr>
        </p:nvSpPr>
        <p:spPr/>
        <p:txBody>
          <a:bodyPr/>
          <a:lstStyle/>
          <a:p>
            <a:fld id="{75DE1088-C58E-428B-836B-E3E910FE376C}" type="datetimeFigureOut">
              <a:rPr lang="en-US" smtClean="0"/>
              <a:t>8/27/19</a:t>
            </a:fld>
            <a:endParaRPr lang="en-US"/>
          </a:p>
        </p:txBody>
      </p:sp>
      <p:sp>
        <p:nvSpPr>
          <p:cNvPr id="5" name="Footer Placeholder 4">
            <a:extLst>
              <a:ext uri="{FF2B5EF4-FFF2-40B4-BE49-F238E27FC236}">
                <a16:creationId xmlns:a16="http://schemas.microsoft.com/office/drawing/2014/main" id="{BA24FAC6-30E1-4DF7-BDFC-34D41DEFA8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305D3-5F2F-4D69-BC20-873FB6780361}"/>
              </a:ext>
            </a:extLst>
          </p:cNvPr>
          <p:cNvSpPr>
            <a:spLocks noGrp="1"/>
          </p:cNvSpPr>
          <p:nvPr>
            <p:ph type="sldNum" sz="quarter" idx="12"/>
          </p:nvPr>
        </p:nvSpPr>
        <p:spPr/>
        <p:txBody>
          <a:bodyPr/>
          <a:lstStyle/>
          <a:p>
            <a:fld id="{F3742084-D4D2-4489-BE91-2F368A5A624D}" type="slidenum">
              <a:rPr lang="en-US" smtClean="0"/>
              <a:t>‹#›</a:t>
            </a:fld>
            <a:endParaRPr lang="en-US"/>
          </a:p>
        </p:txBody>
      </p:sp>
    </p:spTree>
    <p:extLst>
      <p:ext uri="{BB962C8B-B14F-4D97-AF65-F5344CB8AC3E}">
        <p14:creationId xmlns:p14="http://schemas.microsoft.com/office/powerpoint/2010/main" val="3070093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E23A3-9B53-49E8-B899-87C5158385A3}"/>
              </a:ext>
            </a:extLst>
          </p:cNvPr>
          <p:cNvSpPr>
            <a:spLocks noGrp="1"/>
          </p:cNvSpPr>
          <p:nvPr>
            <p:ph type="title"/>
          </p:nvPr>
        </p:nvSpPr>
        <p:spPr/>
        <p:txBody>
          <a:bodyPr/>
          <a:lstStyle>
            <a:lvl1pPr>
              <a:defRPr>
                <a:solidFill>
                  <a:schemeClr val="accent1">
                    <a:lumMod val="50000"/>
                  </a:schemeClr>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4D861CBA-3200-4AEC-A426-EE1435A4DD35}"/>
              </a:ext>
            </a:extLst>
          </p:cNvPr>
          <p:cNvSpPr>
            <a:spLocks noGrp="1"/>
          </p:cNvSpPr>
          <p:nvPr>
            <p:ph idx="1"/>
          </p:nvPr>
        </p:nvSpPr>
        <p:spPr/>
        <p:txBody>
          <a:bodyPr/>
          <a:lstStyle>
            <a:lvl1pPr>
              <a:defRPr>
                <a:solidFill>
                  <a:schemeClr val="accent1">
                    <a:lumMod val="50000"/>
                  </a:schemeClr>
                </a:solidFill>
              </a:defRPr>
            </a:lvl1pPr>
            <a:lvl2pPr>
              <a:defRPr>
                <a:solidFill>
                  <a:schemeClr val="accent1">
                    <a:lumMod val="50000"/>
                  </a:schemeClr>
                </a:solidFill>
              </a:defRPr>
            </a:lvl2pPr>
            <a:lvl3pPr>
              <a:defRPr>
                <a:solidFill>
                  <a:schemeClr val="accent1">
                    <a:lumMod val="50000"/>
                  </a:schemeClr>
                </a:solidFill>
              </a:defRPr>
            </a:lvl3pPr>
            <a:lvl4pPr>
              <a:defRPr>
                <a:solidFill>
                  <a:schemeClr val="accent1">
                    <a:lumMod val="50000"/>
                  </a:schemeClr>
                </a:solidFill>
              </a:defRPr>
            </a:lvl4pPr>
            <a:lvl5pPr>
              <a:defRPr>
                <a:solidFill>
                  <a:schemeClr val="accent1">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F7E394-165D-41A1-B47B-A3AD90FC33EE}"/>
              </a:ext>
            </a:extLst>
          </p:cNvPr>
          <p:cNvSpPr>
            <a:spLocks noGrp="1"/>
          </p:cNvSpPr>
          <p:nvPr>
            <p:ph type="dt" sz="half" idx="10"/>
          </p:nvPr>
        </p:nvSpPr>
        <p:spPr/>
        <p:txBody>
          <a:bodyPr/>
          <a:lstStyle/>
          <a:p>
            <a:fld id="{75DE1088-C58E-428B-836B-E3E910FE376C}" type="datetimeFigureOut">
              <a:rPr lang="en-US" smtClean="0"/>
              <a:t>8/27/19</a:t>
            </a:fld>
            <a:endParaRPr lang="en-US"/>
          </a:p>
        </p:txBody>
      </p:sp>
      <p:sp>
        <p:nvSpPr>
          <p:cNvPr id="5" name="Footer Placeholder 4">
            <a:extLst>
              <a:ext uri="{FF2B5EF4-FFF2-40B4-BE49-F238E27FC236}">
                <a16:creationId xmlns:a16="http://schemas.microsoft.com/office/drawing/2014/main" id="{08AF1BB8-BA23-45E7-896E-B8D3E216F1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92D322-3C91-4EAA-AFCD-26C4E851B7A5}"/>
              </a:ext>
            </a:extLst>
          </p:cNvPr>
          <p:cNvSpPr>
            <a:spLocks noGrp="1"/>
          </p:cNvSpPr>
          <p:nvPr>
            <p:ph type="sldNum" sz="quarter" idx="12"/>
          </p:nvPr>
        </p:nvSpPr>
        <p:spPr/>
        <p:txBody>
          <a:bodyPr/>
          <a:lstStyle/>
          <a:p>
            <a:fld id="{F3742084-D4D2-4489-BE91-2F368A5A624D}" type="slidenum">
              <a:rPr lang="en-US" smtClean="0"/>
              <a:t>‹#›</a:t>
            </a:fld>
            <a:endParaRPr lang="en-US"/>
          </a:p>
        </p:txBody>
      </p:sp>
      <p:sp>
        <p:nvSpPr>
          <p:cNvPr id="7" name="Rectangle 6">
            <a:extLst>
              <a:ext uri="{FF2B5EF4-FFF2-40B4-BE49-F238E27FC236}">
                <a16:creationId xmlns:a16="http://schemas.microsoft.com/office/drawing/2014/main" id="{AF23FC73-AEAF-44B0-8590-F3F37A5EBBE2}"/>
              </a:ext>
            </a:extLst>
          </p:cNvPr>
          <p:cNvSpPr/>
          <p:nvPr userDrawn="1"/>
        </p:nvSpPr>
        <p:spPr>
          <a:xfrm>
            <a:off x="9991724" y="1"/>
            <a:ext cx="2200275" cy="1504950"/>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1783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97DC8-DC71-446A-B735-D3C688018D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1F4F427-B85F-45F9-A708-B97922BD57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396FBB-8638-41A4-99B1-8A9064C1B77C}"/>
              </a:ext>
            </a:extLst>
          </p:cNvPr>
          <p:cNvSpPr>
            <a:spLocks noGrp="1"/>
          </p:cNvSpPr>
          <p:nvPr>
            <p:ph type="dt" sz="half" idx="10"/>
          </p:nvPr>
        </p:nvSpPr>
        <p:spPr/>
        <p:txBody>
          <a:bodyPr/>
          <a:lstStyle/>
          <a:p>
            <a:fld id="{75DE1088-C58E-428B-836B-E3E910FE376C}" type="datetimeFigureOut">
              <a:rPr lang="en-US" smtClean="0"/>
              <a:t>8/27/19</a:t>
            </a:fld>
            <a:endParaRPr lang="en-US"/>
          </a:p>
        </p:txBody>
      </p:sp>
      <p:sp>
        <p:nvSpPr>
          <p:cNvPr id="5" name="Footer Placeholder 4">
            <a:extLst>
              <a:ext uri="{FF2B5EF4-FFF2-40B4-BE49-F238E27FC236}">
                <a16:creationId xmlns:a16="http://schemas.microsoft.com/office/drawing/2014/main" id="{E195F4CD-DC3A-495B-A96E-901EAFA26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1143E-F1A3-4699-8FDE-89199C9531F1}"/>
              </a:ext>
            </a:extLst>
          </p:cNvPr>
          <p:cNvSpPr>
            <a:spLocks noGrp="1"/>
          </p:cNvSpPr>
          <p:nvPr>
            <p:ph type="sldNum" sz="quarter" idx="12"/>
          </p:nvPr>
        </p:nvSpPr>
        <p:spPr/>
        <p:txBody>
          <a:bodyPr/>
          <a:lstStyle/>
          <a:p>
            <a:fld id="{F3742084-D4D2-4489-BE91-2F368A5A624D}" type="slidenum">
              <a:rPr lang="en-US" smtClean="0"/>
              <a:t>‹#›</a:t>
            </a:fld>
            <a:endParaRPr lang="en-US"/>
          </a:p>
        </p:txBody>
      </p:sp>
    </p:spTree>
    <p:extLst>
      <p:ext uri="{BB962C8B-B14F-4D97-AF65-F5344CB8AC3E}">
        <p14:creationId xmlns:p14="http://schemas.microsoft.com/office/powerpoint/2010/main" val="2810549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9BE9D-FE88-4EA9-B170-0E13DF30FF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A81F23-5E75-49D0-9A5D-A69F2BF356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4F487D-B5E5-4956-AA17-A4FB9A7E50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F2CAC4-FA47-4526-B83E-0DC43BA63D16}"/>
              </a:ext>
            </a:extLst>
          </p:cNvPr>
          <p:cNvSpPr>
            <a:spLocks noGrp="1"/>
          </p:cNvSpPr>
          <p:nvPr>
            <p:ph type="dt" sz="half" idx="10"/>
          </p:nvPr>
        </p:nvSpPr>
        <p:spPr/>
        <p:txBody>
          <a:bodyPr/>
          <a:lstStyle/>
          <a:p>
            <a:fld id="{75DE1088-C58E-428B-836B-E3E910FE376C}" type="datetimeFigureOut">
              <a:rPr lang="en-US" smtClean="0"/>
              <a:t>8/27/19</a:t>
            </a:fld>
            <a:endParaRPr lang="en-US"/>
          </a:p>
        </p:txBody>
      </p:sp>
      <p:sp>
        <p:nvSpPr>
          <p:cNvPr id="6" name="Footer Placeholder 5">
            <a:extLst>
              <a:ext uri="{FF2B5EF4-FFF2-40B4-BE49-F238E27FC236}">
                <a16:creationId xmlns:a16="http://schemas.microsoft.com/office/drawing/2014/main" id="{334C1CA9-896C-415A-BB25-84BB2BCF02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B8C41A-28E3-4C96-835C-3295E7D4A1C4}"/>
              </a:ext>
            </a:extLst>
          </p:cNvPr>
          <p:cNvSpPr>
            <a:spLocks noGrp="1"/>
          </p:cNvSpPr>
          <p:nvPr>
            <p:ph type="sldNum" sz="quarter" idx="12"/>
          </p:nvPr>
        </p:nvSpPr>
        <p:spPr/>
        <p:txBody>
          <a:bodyPr/>
          <a:lstStyle/>
          <a:p>
            <a:fld id="{F3742084-D4D2-4489-BE91-2F368A5A624D}" type="slidenum">
              <a:rPr lang="en-US" smtClean="0"/>
              <a:t>‹#›</a:t>
            </a:fld>
            <a:endParaRPr lang="en-US"/>
          </a:p>
        </p:txBody>
      </p:sp>
    </p:spTree>
    <p:extLst>
      <p:ext uri="{BB962C8B-B14F-4D97-AF65-F5344CB8AC3E}">
        <p14:creationId xmlns:p14="http://schemas.microsoft.com/office/powerpoint/2010/main" val="1764132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8D3E9-CEC8-48B4-BFDA-87A0C1DC24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1522F5F-BB1E-401A-A4D5-9B9BC60284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F00D7E-458A-4CBC-A6C9-1EC1A218DB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718508-677B-4519-AC38-8A5AB8C94E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C70DB7-5599-4C97-A081-0266790946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BBB9847-BAF0-4438-8895-A3921ECA1F1A}"/>
              </a:ext>
            </a:extLst>
          </p:cNvPr>
          <p:cNvSpPr>
            <a:spLocks noGrp="1"/>
          </p:cNvSpPr>
          <p:nvPr>
            <p:ph type="dt" sz="half" idx="10"/>
          </p:nvPr>
        </p:nvSpPr>
        <p:spPr/>
        <p:txBody>
          <a:bodyPr/>
          <a:lstStyle/>
          <a:p>
            <a:fld id="{75DE1088-C58E-428B-836B-E3E910FE376C}" type="datetimeFigureOut">
              <a:rPr lang="en-US" smtClean="0"/>
              <a:t>8/27/19</a:t>
            </a:fld>
            <a:endParaRPr lang="en-US"/>
          </a:p>
        </p:txBody>
      </p:sp>
      <p:sp>
        <p:nvSpPr>
          <p:cNvPr id="8" name="Footer Placeholder 7">
            <a:extLst>
              <a:ext uri="{FF2B5EF4-FFF2-40B4-BE49-F238E27FC236}">
                <a16:creationId xmlns:a16="http://schemas.microsoft.com/office/drawing/2014/main" id="{6F8C2E27-FB22-47E4-AC13-3EDE05076EF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C6B139-F3E8-48ED-A3D1-6DDA10879D0C}"/>
              </a:ext>
            </a:extLst>
          </p:cNvPr>
          <p:cNvSpPr>
            <a:spLocks noGrp="1"/>
          </p:cNvSpPr>
          <p:nvPr>
            <p:ph type="sldNum" sz="quarter" idx="12"/>
          </p:nvPr>
        </p:nvSpPr>
        <p:spPr/>
        <p:txBody>
          <a:bodyPr/>
          <a:lstStyle/>
          <a:p>
            <a:fld id="{F3742084-D4D2-4489-BE91-2F368A5A624D}" type="slidenum">
              <a:rPr lang="en-US" smtClean="0"/>
              <a:t>‹#›</a:t>
            </a:fld>
            <a:endParaRPr lang="en-US"/>
          </a:p>
        </p:txBody>
      </p:sp>
    </p:spTree>
    <p:extLst>
      <p:ext uri="{BB962C8B-B14F-4D97-AF65-F5344CB8AC3E}">
        <p14:creationId xmlns:p14="http://schemas.microsoft.com/office/powerpoint/2010/main" val="106975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69B77-80B6-4AFA-BE21-BBD65B2D83CC}"/>
              </a:ext>
            </a:extLst>
          </p:cNvPr>
          <p:cNvSpPr>
            <a:spLocks noGrp="1"/>
          </p:cNvSpPr>
          <p:nvPr>
            <p:ph type="title"/>
          </p:nvPr>
        </p:nvSpPr>
        <p:spPr/>
        <p:txBody>
          <a:bodyPr/>
          <a:lstStyle>
            <a:lvl1pPr>
              <a:defRPr>
                <a:solidFill>
                  <a:schemeClr val="accent1">
                    <a:lumMod val="50000"/>
                  </a:schemeClr>
                </a:solidFill>
              </a:defRPr>
            </a:lvl1pPr>
          </a:lstStyle>
          <a:p>
            <a:r>
              <a:rPr lang="en-US" dirty="0"/>
              <a:t>Click to edit Master title style</a:t>
            </a:r>
          </a:p>
        </p:txBody>
      </p:sp>
      <p:sp>
        <p:nvSpPr>
          <p:cNvPr id="3" name="Date Placeholder 2">
            <a:extLst>
              <a:ext uri="{FF2B5EF4-FFF2-40B4-BE49-F238E27FC236}">
                <a16:creationId xmlns:a16="http://schemas.microsoft.com/office/drawing/2014/main" id="{92705F08-D273-45D8-8C20-FC5F59A71DFB}"/>
              </a:ext>
            </a:extLst>
          </p:cNvPr>
          <p:cNvSpPr>
            <a:spLocks noGrp="1"/>
          </p:cNvSpPr>
          <p:nvPr>
            <p:ph type="dt" sz="half" idx="10"/>
          </p:nvPr>
        </p:nvSpPr>
        <p:spPr/>
        <p:txBody>
          <a:bodyPr/>
          <a:lstStyle/>
          <a:p>
            <a:fld id="{75DE1088-C58E-428B-836B-E3E910FE376C}" type="datetimeFigureOut">
              <a:rPr lang="en-US" smtClean="0"/>
              <a:t>8/27/19</a:t>
            </a:fld>
            <a:endParaRPr lang="en-US"/>
          </a:p>
        </p:txBody>
      </p:sp>
      <p:sp>
        <p:nvSpPr>
          <p:cNvPr id="4" name="Footer Placeholder 3">
            <a:extLst>
              <a:ext uri="{FF2B5EF4-FFF2-40B4-BE49-F238E27FC236}">
                <a16:creationId xmlns:a16="http://schemas.microsoft.com/office/drawing/2014/main" id="{CB674402-85EA-475E-B759-183B8D623A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0F490E-7903-4C46-8E24-169A27B1B17C}"/>
              </a:ext>
            </a:extLst>
          </p:cNvPr>
          <p:cNvSpPr>
            <a:spLocks noGrp="1"/>
          </p:cNvSpPr>
          <p:nvPr>
            <p:ph type="sldNum" sz="quarter" idx="12"/>
          </p:nvPr>
        </p:nvSpPr>
        <p:spPr/>
        <p:txBody>
          <a:bodyPr/>
          <a:lstStyle/>
          <a:p>
            <a:fld id="{F3742084-D4D2-4489-BE91-2F368A5A624D}" type="slidenum">
              <a:rPr lang="en-US" smtClean="0"/>
              <a:t>‹#›</a:t>
            </a:fld>
            <a:endParaRPr lang="en-US"/>
          </a:p>
        </p:txBody>
      </p:sp>
    </p:spTree>
    <p:extLst>
      <p:ext uri="{BB962C8B-B14F-4D97-AF65-F5344CB8AC3E}">
        <p14:creationId xmlns:p14="http://schemas.microsoft.com/office/powerpoint/2010/main" val="2639035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1FC5C0-9FD6-4662-B974-7BB4CBF5F107}"/>
              </a:ext>
            </a:extLst>
          </p:cNvPr>
          <p:cNvSpPr>
            <a:spLocks noGrp="1"/>
          </p:cNvSpPr>
          <p:nvPr>
            <p:ph type="dt" sz="half" idx="10"/>
          </p:nvPr>
        </p:nvSpPr>
        <p:spPr/>
        <p:txBody>
          <a:bodyPr/>
          <a:lstStyle/>
          <a:p>
            <a:fld id="{75DE1088-C58E-428B-836B-E3E910FE376C}" type="datetimeFigureOut">
              <a:rPr lang="en-US" smtClean="0"/>
              <a:t>8/27/19</a:t>
            </a:fld>
            <a:endParaRPr lang="en-US"/>
          </a:p>
        </p:txBody>
      </p:sp>
      <p:sp>
        <p:nvSpPr>
          <p:cNvPr id="3" name="Footer Placeholder 2">
            <a:extLst>
              <a:ext uri="{FF2B5EF4-FFF2-40B4-BE49-F238E27FC236}">
                <a16:creationId xmlns:a16="http://schemas.microsoft.com/office/drawing/2014/main" id="{DBAD2034-DCD3-4744-8631-05EA45CD922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BE58CC9-1DB9-4F7C-94E2-2083283A94C1}"/>
              </a:ext>
            </a:extLst>
          </p:cNvPr>
          <p:cNvSpPr>
            <a:spLocks noGrp="1"/>
          </p:cNvSpPr>
          <p:nvPr>
            <p:ph type="sldNum" sz="quarter" idx="12"/>
          </p:nvPr>
        </p:nvSpPr>
        <p:spPr/>
        <p:txBody>
          <a:bodyPr/>
          <a:lstStyle/>
          <a:p>
            <a:fld id="{F3742084-D4D2-4489-BE91-2F368A5A624D}" type="slidenum">
              <a:rPr lang="en-US" smtClean="0"/>
              <a:t>‹#›</a:t>
            </a:fld>
            <a:endParaRPr lang="en-US"/>
          </a:p>
        </p:txBody>
      </p:sp>
    </p:spTree>
    <p:extLst>
      <p:ext uri="{BB962C8B-B14F-4D97-AF65-F5344CB8AC3E}">
        <p14:creationId xmlns:p14="http://schemas.microsoft.com/office/powerpoint/2010/main" val="4132497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B49C-8665-4334-9712-75F8BA5923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DB0E887-710D-4F90-B0DC-ECB96AD965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DDC6EE-68E2-45BD-AC6D-3CFBF53E3D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C31409-00C5-470C-928F-93F60F43A4E8}"/>
              </a:ext>
            </a:extLst>
          </p:cNvPr>
          <p:cNvSpPr>
            <a:spLocks noGrp="1"/>
          </p:cNvSpPr>
          <p:nvPr>
            <p:ph type="dt" sz="half" idx="10"/>
          </p:nvPr>
        </p:nvSpPr>
        <p:spPr/>
        <p:txBody>
          <a:bodyPr/>
          <a:lstStyle/>
          <a:p>
            <a:fld id="{75DE1088-C58E-428B-836B-E3E910FE376C}" type="datetimeFigureOut">
              <a:rPr lang="en-US" smtClean="0"/>
              <a:t>8/27/19</a:t>
            </a:fld>
            <a:endParaRPr lang="en-US"/>
          </a:p>
        </p:txBody>
      </p:sp>
      <p:sp>
        <p:nvSpPr>
          <p:cNvPr id="6" name="Footer Placeholder 5">
            <a:extLst>
              <a:ext uri="{FF2B5EF4-FFF2-40B4-BE49-F238E27FC236}">
                <a16:creationId xmlns:a16="http://schemas.microsoft.com/office/drawing/2014/main" id="{0747DDFF-435C-4389-BA51-1EA026AEA1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201B87-73CD-45C2-8287-8718D1046348}"/>
              </a:ext>
            </a:extLst>
          </p:cNvPr>
          <p:cNvSpPr>
            <a:spLocks noGrp="1"/>
          </p:cNvSpPr>
          <p:nvPr>
            <p:ph type="sldNum" sz="quarter" idx="12"/>
          </p:nvPr>
        </p:nvSpPr>
        <p:spPr/>
        <p:txBody>
          <a:bodyPr/>
          <a:lstStyle/>
          <a:p>
            <a:fld id="{F3742084-D4D2-4489-BE91-2F368A5A624D}" type="slidenum">
              <a:rPr lang="en-US" smtClean="0"/>
              <a:t>‹#›</a:t>
            </a:fld>
            <a:endParaRPr lang="en-US"/>
          </a:p>
        </p:txBody>
      </p:sp>
    </p:spTree>
    <p:extLst>
      <p:ext uri="{BB962C8B-B14F-4D97-AF65-F5344CB8AC3E}">
        <p14:creationId xmlns:p14="http://schemas.microsoft.com/office/powerpoint/2010/main" val="1885840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3FD1C-4B7D-459D-99AB-6F7E985496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062633-ACB0-4514-BD30-8393A19ADC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063FB1-3F30-489A-A611-3469E3CBBD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DCDD60-6D3A-4A2C-B55B-C9C2376935CB}"/>
              </a:ext>
            </a:extLst>
          </p:cNvPr>
          <p:cNvSpPr>
            <a:spLocks noGrp="1"/>
          </p:cNvSpPr>
          <p:nvPr>
            <p:ph type="dt" sz="half" idx="10"/>
          </p:nvPr>
        </p:nvSpPr>
        <p:spPr/>
        <p:txBody>
          <a:bodyPr/>
          <a:lstStyle/>
          <a:p>
            <a:fld id="{75DE1088-C58E-428B-836B-E3E910FE376C}" type="datetimeFigureOut">
              <a:rPr lang="en-US" smtClean="0"/>
              <a:t>8/27/19</a:t>
            </a:fld>
            <a:endParaRPr lang="en-US"/>
          </a:p>
        </p:txBody>
      </p:sp>
      <p:sp>
        <p:nvSpPr>
          <p:cNvPr id="6" name="Footer Placeholder 5">
            <a:extLst>
              <a:ext uri="{FF2B5EF4-FFF2-40B4-BE49-F238E27FC236}">
                <a16:creationId xmlns:a16="http://schemas.microsoft.com/office/drawing/2014/main" id="{DCC7967E-D400-4D81-A202-9549D018AE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5ADB1B-B433-47DE-BBC6-91F8C3EE2609}"/>
              </a:ext>
            </a:extLst>
          </p:cNvPr>
          <p:cNvSpPr>
            <a:spLocks noGrp="1"/>
          </p:cNvSpPr>
          <p:nvPr>
            <p:ph type="sldNum" sz="quarter" idx="12"/>
          </p:nvPr>
        </p:nvSpPr>
        <p:spPr/>
        <p:txBody>
          <a:bodyPr/>
          <a:lstStyle/>
          <a:p>
            <a:fld id="{F3742084-D4D2-4489-BE91-2F368A5A624D}" type="slidenum">
              <a:rPr lang="en-US" smtClean="0"/>
              <a:t>‹#›</a:t>
            </a:fld>
            <a:endParaRPr lang="en-US"/>
          </a:p>
        </p:txBody>
      </p:sp>
    </p:spTree>
    <p:extLst>
      <p:ext uri="{BB962C8B-B14F-4D97-AF65-F5344CB8AC3E}">
        <p14:creationId xmlns:p14="http://schemas.microsoft.com/office/powerpoint/2010/main" val="448902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71CD9-6317-4851-801D-A539E8DE3A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C96F7C5-683A-4A71-B696-178D1B1486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C4F29B-4413-4E06-A85A-9EB27EC294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DE1088-C58E-428B-836B-E3E910FE376C}" type="datetimeFigureOut">
              <a:rPr lang="en-US" smtClean="0"/>
              <a:t>8/27/19</a:t>
            </a:fld>
            <a:endParaRPr lang="en-US"/>
          </a:p>
        </p:txBody>
      </p:sp>
      <p:sp>
        <p:nvSpPr>
          <p:cNvPr id="5" name="Footer Placeholder 4">
            <a:extLst>
              <a:ext uri="{FF2B5EF4-FFF2-40B4-BE49-F238E27FC236}">
                <a16:creationId xmlns:a16="http://schemas.microsoft.com/office/drawing/2014/main" id="{4E8F7C7F-5EB0-427C-A2F4-BC0FB490C5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66137B1-9573-4999-BB44-72C0316484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742084-D4D2-4489-BE91-2F368A5A624D}" type="slidenum">
              <a:rPr lang="en-US" smtClean="0"/>
              <a:t>‹#›</a:t>
            </a:fld>
            <a:endParaRPr lang="en-US"/>
          </a:p>
        </p:txBody>
      </p:sp>
    </p:spTree>
    <p:extLst>
      <p:ext uri="{BB962C8B-B14F-4D97-AF65-F5344CB8AC3E}">
        <p14:creationId xmlns:p14="http://schemas.microsoft.com/office/powerpoint/2010/main" val="15178593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8714A-57CC-49AA-A8FB-8A90031FA588}"/>
              </a:ext>
            </a:extLst>
          </p:cNvPr>
          <p:cNvSpPr>
            <a:spLocks noGrp="1"/>
          </p:cNvSpPr>
          <p:nvPr>
            <p:ph type="ctrTitle"/>
          </p:nvPr>
        </p:nvSpPr>
        <p:spPr/>
        <p:txBody>
          <a:bodyPr/>
          <a:lstStyle/>
          <a:p>
            <a:r>
              <a:rPr lang="en-US" dirty="0"/>
              <a:t>Analysis and Predictions on the Ames Housing Market</a:t>
            </a:r>
          </a:p>
        </p:txBody>
      </p:sp>
    </p:spTree>
    <p:extLst>
      <p:ext uri="{BB962C8B-B14F-4D97-AF65-F5344CB8AC3E}">
        <p14:creationId xmlns:p14="http://schemas.microsoft.com/office/powerpoint/2010/main" val="666977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F1BD0-0CC9-4F3F-AEBC-E059EB7FADD9}"/>
              </a:ext>
            </a:extLst>
          </p:cNvPr>
          <p:cNvSpPr>
            <a:spLocks noGrp="1"/>
          </p:cNvSpPr>
          <p:nvPr>
            <p:ph type="title"/>
          </p:nvPr>
        </p:nvSpPr>
        <p:spPr/>
        <p:txBody>
          <a:bodyPr/>
          <a:lstStyle/>
          <a:p>
            <a:r>
              <a:rPr lang="en-US" dirty="0"/>
              <a:t>Correlation Matrix</a:t>
            </a:r>
          </a:p>
        </p:txBody>
      </p:sp>
      <p:pic>
        <p:nvPicPr>
          <p:cNvPr id="3074" name="Picture 2">
            <a:extLst>
              <a:ext uri="{FF2B5EF4-FFF2-40B4-BE49-F238E27FC236}">
                <a16:creationId xmlns:a16="http://schemas.microsoft.com/office/drawing/2014/main" id="{D53AE2D9-CDAA-41D4-B595-2BA788C4860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1690688"/>
            <a:ext cx="4408280" cy="435133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1DE6E16C-2DDD-43E2-89B2-39FA0D797C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6331" y="1848950"/>
            <a:ext cx="400761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4828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4891B-378C-4BAD-977D-F410DF704587}"/>
              </a:ext>
            </a:extLst>
          </p:cNvPr>
          <p:cNvSpPr>
            <a:spLocks noGrp="1"/>
          </p:cNvSpPr>
          <p:nvPr>
            <p:ph type="title"/>
          </p:nvPr>
        </p:nvSpPr>
        <p:spPr>
          <a:xfrm>
            <a:off x="873760" y="2640965"/>
            <a:ext cx="10886440" cy="1325563"/>
          </a:xfrm>
        </p:spPr>
        <p:txBody>
          <a:bodyPr>
            <a:normAutofit/>
          </a:bodyPr>
          <a:lstStyle/>
          <a:p>
            <a:pPr>
              <a:lnSpc>
                <a:spcPct val="100000"/>
              </a:lnSpc>
              <a:spcBef>
                <a:spcPts val="600"/>
              </a:spcBef>
              <a:spcAft>
                <a:spcPts val="1800"/>
              </a:spcAft>
            </a:pPr>
            <a:r>
              <a:rPr lang="en-US" dirty="0"/>
              <a:t>Multiple Regression Model in R</a:t>
            </a:r>
          </a:p>
        </p:txBody>
      </p:sp>
    </p:spTree>
    <p:extLst>
      <p:ext uri="{BB962C8B-B14F-4D97-AF65-F5344CB8AC3E}">
        <p14:creationId xmlns:p14="http://schemas.microsoft.com/office/powerpoint/2010/main" val="836612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33040-3A0F-4476-A0E9-F38934EAA2C7}"/>
              </a:ext>
            </a:extLst>
          </p:cNvPr>
          <p:cNvSpPr>
            <a:spLocks noGrp="1"/>
          </p:cNvSpPr>
          <p:nvPr>
            <p:ph type="title"/>
          </p:nvPr>
        </p:nvSpPr>
        <p:spPr/>
        <p:txBody>
          <a:bodyPr/>
          <a:lstStyle/>
          <a:p>
            <a:r>
              <a:rPr lang="en-US" dirty="0"/>
              <a:t>Multiple Linear Regression Model in R</a:t>
            </a:r>
          </a:p>
        </p:txBody>
      </p:sp>
      <p:sp>
        <p:nvSpPr>
          <p:cNvPr id="3" name="Content Placeholder 2">
            <a:extLst>
              <a:ext uri="{FF2B5EF4-FFF2-40B4-BE49-F238E27FC236}">
                <a16:creationId xmlns:a16="http://schemas.microsoft.com/office/drawing/2014/main" id="{6FB6664C-AFC7-4D14-B582-9AF00E3ECC26}"/>
              </a:ext>
            </a:extLst>
          </p:cNvPr>
          <p:cNvSpPr>
            <a:spLocks noGrp="1"/>
          </p:cNvSpPr>
          <p:nvPr>
            <p:ph idx="1"/>
          </p:nvPr>
        </p:nvSpPr>
        <p:spPr/>
        <p:txBody>
          <a:bodyPr/>
          <a:lstStyle/>
          <a:p>
            <a:pPr marL="0" indent="0">
              <a:buNone/>
            </a:pPr>
            <a:r>
              <a:rPr lang="en-US" b="1" dirty="0"/>
              <a:t>Procedures used:</a:t>
            </a:r>
          </a:p>
          <a:p>
            <a:r>
              <a:rPr lang="en-US" dirty="0"/>
              <a:t>Forward Regression with BIC &lt;= </a:t>
            </a:r>
            <a:r>
              <a:rPr lang="en-US" dirty="0">
                <a:solidFill>
                  <a:srgbClr val="FF0000"/>
                </a:solidFill>
              </a:rPr>
              <a:t>Best model</a:t>
            </a:r>
          </a:p>
          <a:p>
            <a:r>
              <a:rPr lang="en-US" dirty="0"/>
              <a:t>Forward Regression with AIC &lt;= Poor Performing model</a:t>
            </a:r>
          </a:p>
          <a:p>
            <a:r>
              <a:rPr lang="en-US" dirty="0"/>
              <a:t>Backward Regression with BIC &lt;= </a:t>
            </a:r>
            <a:r>
              <a:rPr lang="en-US" dirty="0">
                <a:solidFill>
                  <a:srgbClr val="FF0000"/>
                </a:solidFill>
              </a:rPr>
              <a:t>Second Best model</a:t>
            </a:r>
          </a:p>
          <a:p>
            <a:r>
              <a:rPr lang="en-US" dirty="0"/>
              <a:t>Backward Regression with AIC &lt;= Poor Performing model</a:t>
            </a:r>
          </a:p>
          <a:p>
            <a:endParaRPr lang="en-US" dirty="0"/>
          </a:p>
        </p:txBody>
      </p:sp>
    </p:spTree>
    <p:extLst>
      <p:ext uri="{BB962C8B-B14F-4D97-AF65-F5344CB8AC3E}">
        <p14:creationId xmlns:p14="http://schemas.microsoft.com/office/powerpoint/2010/main" val="1257900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33040-3A0F-4476-A0E9-F38934EAA2C7}"/>
              </a:ext>
            </a:extLst>
          </p:cNvPr>
          <p:cNvSpPr>
            <a:spLocks noGrp="1"/>
          </p:cNvSpPr>
          <p:nvPr>
            <p:ph type="title"/>
          </p:nvPr>
        </p:nvSpPr>
        <p:spPr/>
        <p:txBody>
          <a:bodyPr/>
          <a:lstStyle/>
          <a:p>
            <a:r>
              <a:rPr lang="en-US" dirty="0"/>
              <a:t>Multiple Linear Regression Model in R</a:t>
            </a:r>
          </a:p>
        </p:txBody>
      </p:sp>
      <p:sp>
        <p:nvSpPr>
          <p:cNvPr id="3" name="Content Placeholder 2">
            <a:extLst>
              <a:ext uri="{FF2B5EF4-FFF2-40B4-BE49-F238E27FC236}">
                <a16:creationId xmlns:a16="http://schemas.microsoft.com/office/drawing/2014/main" id="{6FB6664C-AFC7-4D14-B582-9AF00E3ECC26}"/>
              </a:ext>
            </a:extLst>
          </p:cNvPr>
          <p:cNvSpPr>
            <a:spLocks noGrp="1"/>
          </p:cNvSpPr>
          <p:nvPr>
            <p:ph idx="1"/>
          </p:nvPr>
        </p:nvSpPr>
        <p:spPr/>
        <p:txBody>
          <a:bodyPr/>
          <a:lstStyle/>
          <a:p>
            <a:pPr marL="0" indent="0">
              <a:buNone/>
            </a:pPr>
            <a:r>
              <a:rPr lang="en-US" b="1" dirty="0"/>
              <a:t>Data Cleaning:</a:t>
            </a:r>
          </a:p>
          <a:p>
            <a:r>
              <a:rPr lang="en-US" dirty="0">
                <a:solidFill>
                  <a:srgbClr val="FF0000"/>
                </a:solidFill>
              </a:rPr>
              <a:t>Categorical</a:t>
            </a:r>
            <a:r>
              <a:rPr lang="en-US" dirty="0"/>
              <a:t> variables in the </a:t>
            </a:r>
            <a:r>
              <a:rPr lang="en-US" dirty="0">
                <a:solidFill>
                  <a:srgbClr val="FF0000"/>
                </a:solidFill>
              </a:rPr>
              <a:t>Train</a:t>
            </a:r>
            <a:r>
              <a:rPr lang="en-US" dirty="0"/>
              <a:t> data set have NAs that represent a factor of ‘None’ =&gt; converted to ‘None’</a:t>
            </a:r>
          </a:p>
          <a:p>
            <a:r>
              <a:rPr lang="en-US" dirty="0"/>
              <a:t>Categorical variables in the </a:t>
            </a:r>
            <a:r>
              <a:rPr lang="en-US" dirty="0">
                <a:solidFill>
                  <a:srgbClr val="FF0000"/>
                </a:solidFill>
              </a:rPr>
              <a:t>Test</a:t>
            </a:r>
            <a:r>
              <a:rPr lang="en-US" dirty="0"/>
              <a:t> data set have NAs that were imputed primarily using </a:t>
            </a:r>
            <a:r>
              <a:rPr lang="en-US" dirty="0">
                <a:solidFill>
                  <a:srgbClr val="FF0000"/>
                </a:solidFill>
              </a:rPr>
              <a:t>mode, </a:t>
            </a:r>
            <a:r>
              <a:rPr lang="en-US" dirty="0"/>
              <a:t>or frequency of occurrence</a:t>
            </a:r>
          </a:p>
          <a:p>
            <a:r>
              <a:rPr lang="en-US" dirty="0"/>
              <a:t>Caret library was used for imputing the </a:t>
            </a:r>
            <a:r>
              <a:rPr lang="en-US" dirty="0">
                <a:solidFill>
                  <a:schemeClr val="accent6">
                    <a:lumMod val="75000"/>
                  </a:schemeClr>
                </a:solidFill>
              </a:rPr>
              <a:t>numerical variables </a:t>
            </a:r>
            <a:r>
              <a:rPr lang="en-US" dirty="0"/>
              <a:t>using </a:t>
            </a:r>
            <a:r>
              <a:rPr lang="en-US" dirty="0">
                <a:solidFill>
                  <a:schemeClr val="accent6">
                    <a:lumMod val="75000"/>
                  </a:schemeClr>
                </a:solidFill>
              </a:rPr>
              <a:t>KNN</a:t>
            </a:r>
            <a:r>
              <a:rPr lang="en-US" dirty="0"/>
              <a:t> (K Nearest Neighbors) method in the Train data set, K = 38</a:t>
            </a:r>
          </a:p>
          <a:p>
            <a:r>
              <a:rPr lang="en-US" dirty="0"/>
              <a:t>The numerical data in Test was imputed using KNN imputation from the Training data as a base</a:t>
            </a:r>
          </a:p>
          <a:p>
            <a:endParaRPr lang="en-US" dirty="0"/>
          </a:p>
        </p:txBody>
      </p:sp>
    </p:spTree>
    <p:extLst>
      <p:ext uri="{BB962C8B-B14F-4D97-AF65-F5344CB8AC3E}">
        <p14:creationId xmlns:p14="http://schemas.microsoft.com/office/powerpoint/2010/main" val="3153727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Linear Regression Model in R</a:t>
            </a:r>
          </a:p>
        </p:txBody>
      </p:sp>
      <p:sp>
        <p:nvSpPr>
          <p:cNvPr id="3" name="Content Placeholder 2"/>
          <p:cNvSpPr>
            <a:spLocks noGrp="1"/>
          </p:cNvSpPr>
          <p:nvPr>
            <p:ph idx="1"/>
          </p:nvPr>
        </p:nvSpPr>
        <p:spPr/>
        <p:txBody>
          <a:bodyPr/>
          <a:lstStyle/>
          <a:p>
            <a:pPr marL="0" indent="0">
              <a:buNone/>
            </a:pPr>
            <a:r>
              <a:rPr lang="en-US" b="1" dirty="0"/>
              <a:t>Feature Engineering and Data Transformations:</a:t>
            </a:r>
          </a:p>
          <a:p>
            <a:r>
              <a:rPr lang="en-US" dirty="0"/>
              <a:t>Corrected for skewness in the dependent variable </a:t>
            </a:r>
            <a:r>
              <a:rPr lang="en-US" dirty="0">
                <a:solidFill>
                  <a:schemeClr val="accent6">
                    <a:lumMod val="75000"/>
                  </a:schemeClr>
                </a:solidFill>
              </a:rPr>
              <a:t>Sale Price</a:t>
            </a:r>
            <a:r>
              <a:rPr lang="en-US" dirty="0"/>
              <a:t>: </a:t>
            </a:r>
            <a:r>
              <a:rPr lang="en-US" dirty="0">
                <a:solidFill>
                  <a:schemeClr val="accent6">
                    <a:lumMod val="75000"/>
                  </a:schemeClr>
                </a:solidFill>
              </a:rPr>
              <a:t>log transformation</a:t>
            </a:r>
            <a:r>
              <a:rPr lang="en-US" dirty="0"/>
              <a:t> was used</a:t>
            </a:r>
          </a:p>
          <a:p>
            <a:r>
              <a:rPr lang="en-US" dirty="0"/>
              <a:t>Corrected for a right skewed data distribution: the </a:t>
            </a:r>
            <a:r>
              <a:rPr lang="en-US" dirty="0">
                <a:solidFill>
                  <a:srgbClr val="FF0000"/>
                </a:solidFill>
              </a:rPr>
              <a:t>independent</a:t>
            </a:r>
            <a:r>
              <a:rPr lang="en-US" dirty="0"/>
              <a:t> </a:t>
            </a:r>
            <a:r>
              <a:rPr lang="en-US" dirty="0">
                <a:solidFill>
                  <a:srgbClr val="FF0000"/>
                </a:solidFill>
              </a:rPr>
              <a:t>variables</a:t>
            </a:r>
            <a:r>
              <a:rPr lang="en-US" dirty="0"/>
              <a:t> were transformed using </a:t>
            </a:r>
            <a:r>
              <a:rPr lang="en-US" dirty="0" err="1">
                <a:solidFill>
                  <a:srgbClr val="FF0000"/>
                </a:solidFill>
              </a:rPr>
              <a:t>sqrt</a:t>
            </a:r>
            <a:r>
              <a:rPr lang="en-US" dirty="0">
                <a:solidFill>
                  <a:srgbClr val="FF0000"/>
                </a:solidFill>
              </a:rPr>
              <a:t>(x)</a:t>
            </a:r>
            <a:r>
              <a:rPr lang="en-US" dirty="0"/>
              <a:t>,</a:t>
            </a:r>
            <a:r>
              <a:rPr lang="en-US" dirty="0">
                <a:solidFill>
                  <a:srgbClr val="FF0000"/>
                </a:solidFill>
              </a:rPr>
              <a:t> </a:t>
            </a:r>
            <a:r>
              <a:rPr lang="en-US" dirty="0"/>
              <a:t>as log 0 is undefined</a:t>
            </a:r>
          </a:p>
          <a:p>
            <a:r>
              <a:rPr lang="en-US" dirty="0"/>
              <a:t>KNN imputation in R included scaling (standardization) of all of the numerical variables</a:t>
            </a:r>
          </a:p>
          <a:p>
            <a:r>
              <a:rPr lang="en-US" dirty="0"/>
              <a:t>Like variables such as Condition1, Condition2, and Exterior1, Exterior2 were combined</a:t>
            </a:r>
          </a:p>
        </p:txBody>
      </p:sp>
    </p:spTree>
    <p:extLst>
      <p:ext uri="{BB962C8B-B14F-4D97-AF65-F5344CB8AC3E}">
        <p14:creationId xmlns:p14="http://schemas.microsoft.com/office/powerpoint/2010/main" val="3299787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Linear Regression Model in R</a:t>
            </a:r>
          </a:p>
        </p:txBody>
      </p:sp>
      <p:sp>
        <p:nvSpPr>
          <p:cNvPr id="3" name="Content Placeholder 2"/>
          <p:cNvSpPr>
            <a:spLocks noGrp="1"/>
          </p:cNvSpPr>
          <p:nvPr>
            <p:ph idx="1"/>
          </p:nvPr>
        </p:nvSpPr>
        <p:spPr/>
        <p:txBody>
          <a:bodyPr>
            <a:normAutofit/>
          </a:bodyPr>
          <a:lstStyle/>
          <a:p>
            <a:pPr marL="0" indent="0">
              <a:buNone/>
            </a:pPr>
            <a:r>
              <a:rPr lang="en-US" b="1" dirty="0"/>
              <a:t>Feature Engineering and Data Transformations (Cont’d):</a:t>
            </a:r>
          </a:p>
          <a:p>
            <a:r>
              <a:rPr lang="en-US" dirty="0"/>
              <a:t>Additional levels were added and </a:t>
            </a:r>
            <a:r>
              <a:rPr lang="en-US" dirty="0">
                <a:solidFill>
                  <a:srgbClr val="FF0000"/>
                </a:solidFill>
              </a:rPr>
              <a:t>grouped</a:t>
            </a:r>
            <a:r>
              <a:rPr lang="en-US" dirty="0"/>
              <a:t> for categorical variables in the </a:t>
            </a:r>
            <a:r>
              <a:rPr lang="en-US" dirty="0">
                <a:solidFill>
                  <a:srgbClr val="FF0000"/>
                </a:solidFill>
              </a:rPr>
              <a:t>Test</a:t>
            </a:r>
            <a:r>
              <a:rPr lang="en-US" dirty="0"/>
              <a:t> data set, to make them aligned to the Trained data set</a:t>
            </a:r>
          </a:p>
          <a:p>
            <a:r>
              <a:rPr lang="en-US" dirty="0" err="1"/>
              <a:t>YrsAge</a:t>
            </a:r>
            <a:r>
              <a:rPr lang="en-US" dirty="0"/>
              <a:t> and </a:t>
            </a:r>
            <a:r>
              <a:rPr lang="en-US" dirty="0" err="1"/>
              <a:t>RemodeledYrs</a:t>
            </a:r>
            <a:r>
              <a:rPr lang="en-US" dirty="0"/>
              <a:t> were created from </a:t>
            </a:r>
            <a:r>
              <a:rPr lang="en-US" dirty="0" err="1"/>
              <a:t>YearBuilt</a:t>
            </a:r>
            <a:r>
              <a:rPr lang="en-US" dirty="0"/>
              <a:t>, </a:t>
            </a:r>
            <a:r>
              <a:rPr lang="en-US" dirty="0" err="1"/>
              <a:t>YrSold</a:t>
            </a:r>
            <a:r>
              <a:rPr lang="en-US" dirty="0"/>
              <a:t> &amp; </a:t>
            </a:r>
            <a:r>
              <a:rPr lang="en-US" dirty="0" err="1"/>
              <a:t>YearRemodAdd</a:t>
            </a:r>
            <a:r>
              <a:rPr lang="en-US" dirty="0"/>
              <a:t> variables</a:t>
            </a:r>
          </a:p>
          <a:p>
            <a:pPr marL="685800" lvl="2">
              <a:spcBef>
                <a:spcPts val="1000"/>
              </a:spcBef>
            </a:pPr>
            <a:r>
              <a:rPr lang="en-US" sz="2800" dirty="0"/>
              <a:t>Variables that are correlated to the feature engineered variables or that are </a:t>
            </a:r>
            <a:r>
              <a:rPr lang="en-US" sz="2800" dirty="0">
                <a:solidFill>
                  <a:schemeClr val="accent6">
                    <a:lumMod val="75000"/>
                  </a:schemeClr>
                </a:solidFill>
              </a:rPr>
              <a:t>redundant</a:t>
            </a:r>
            <a:r>
              <a:rPr lang="en-US" sz="2800" dirty="0"/>
              <a:t> were dropped</a:t>
            </a:r>
          </a:p>
          <a:p>
            <a:pPr marL="228600" lvl="1">
              <a:spcBef>
                <a:spcPts val="1000"/>
              </a:spcBef>
            </a:pPr>
            <a:r>
              <a:rPr lang="en-US" sz="2800" dirty="0"/>
              <a:t>Categorical variables were </a:t>
            </a:r>
            <a:r>
              <a:rPr lang="en-US" sz="2800" dirty="0" err="1"/>
              <a:t>dummified</a:t>
            </a:r>
            <a:r>
              <a:rPr lang="en-US" sz="2800" dirty="0"/>
              <a:t> in the regression model</a:t>
            </a:r>
          </a:p>
          <a:p>
            <a:pPr marL="457200" lvl="2" indent="0">
              <a:spcBef>
                <a:spcPts val="1000"/>
              </a:spcBef>
              <a:buNone/>
            </a:pPr>
            <a:endParaRPr lang="en-US" sz="2800" dirty="0"/>
          </a:p>
        </p:txBody>
      </p:sp>
    </p:spTree>
    <p:extLst>
      <p:ext uri="{BB962C8B-B14F-4D97-AF65-F5344CB8AC3E}">
        <p14:creationId xmlns:p14="http://schemas.microsoft.com/office/powerpoint/2010/main" val="1038352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Linear Regression Model in R</a:t>
            </a:r>
          </a:p>
        </p:txBody>
      </p:sp>
      <p:sp>
        <p:nvSpPr>
          <p:cNvPr id="3" name="Content Placeholder 2"/>
          <p:cNvSpPr>
            <a:spLocks noGrp="1"/>
          </p:cNvSpPr>
          <p:nvPr>
            <p:ph idx="1"/>
          </p:nvPr>
        </p:nvSpPr>
        <p:spPr>
          <a:xfrm>
            <a:off x="838200" y="1686187"/>
            <a:ext cx="10515600" cy="4490776"/>
          </a:xfrm>
        </p:spPr>
        <p:txBody>
          <a:bodyPr/>
          <a:lstStyle/>
          <a:p>
            <a:pPr marL="0" indent="0">
              <a:buNone/>
            </a:pPr>
            <a:r>
              <a:rPr lang="en-US" b="1" dirty="0"/>
              <a:t>Feature Engineering Outcomes (Linearity):</a:t>
            </a:r>
          </a:p>
          <a:p>
            <a:r>
              <a:rPr lang="en-US" dirty="0"/>
              <a:t>Before</a:t>
            </a:r>
            <a:r>
              <a:rPr lang="en-US" b="1" dirty="0"/>
              <a:t> </a:t>
            </a:r>
            <a:r>
              <a:rPr lang="en-US" dirty="0"/>
              <a:t>Transformations				After Transformations</a:t>
            </a:r>
          </a:p>
          <a:p>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574" y="2762383"/>
            <a:ext cx="5298390" cy="34286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7854" y="2762383"/>
            <a:ext cx="5276676" cy="34559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43487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Linear Regression Model in R</a:t>
            </a:r>
          </a:p>
        </p:txBody>
      </p:sp>
      <p:sp>
        <p:nvSpPr>
          <p:cNvPr id="3" name="Content Placeholder 2"/>
          <p:cNvSpPr>
            <a:spLocks noGrp="1"/>
          </p:cNvSpPr>
          <p:nvPr>
            <p:ph idx="1"/>
          </p:nvPr>
        </p:nvSpPr>
        <p:spPr>
          <a:xfrm>
            <a:off x="838200" y="1719743"/>
            <a:ext cx="10515600" cy="4457220"/>
          </a:xfrm>
        </p:spPr>
        <p:txBody>
          <a:bodyPr/>
          <a:lstStyle/>
          <a:p>
            <a:pPr marL="0" indent="0">
              <a:buNone/>
            </a:pPr>
            <a:r>
              <a:rPr lang="en-US" b="1" dirty="0"/>
              <a:t>Feature Engineering Outcomes (Constant Variance):</a:t>
            </a:r>
          </a:p>
          <a:p>
            <a:r>
              <a:rPr lang="en-US" dirty="0"/>
              <a:t>Before</a:t>
            </a:r>
            <a:r>
              <a:rPr lang="en-US" b="1" dirty="0"/>
              <a:t> </a:t>
            </a:r>
            <a:r>
              <a:rPr lang="en-US" dirty="0"/>
              <a:t>Transformations				After Transformations</a:t>
            </a:r>
          </a:p>
          <a:p>
            <a:endParaRPr lang="en-US" dirty="0"/>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798" y="2785145"/>
            <a:ext cx="5263663" cy="33936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8405" y="2687536"/>
            <a:ext cx="5763235" cy="3579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97428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Linear Regression Model in R</a:t>
            </a:r>
          </a:p>
        </p:txBody>
      </p:sp>
      <p:sp>
        <p:nvSpPr>
          <p:cNvPr id="3" name="Content Placeholder 2"/>
          <p:cNvSpPr>
            <a:spLocks noGrp="1"/>
          </p:cNvSpPr>
          <p:nvPr>
            <p:ph idx="1"/>
          </p:nvPr>
        </p:nvSpPr>
        <p:spPr>
          <a:xfrm>
            <a:off x="796255" y="1560352"/>
            <a:ext cx="10515600" cy="4255884"/>
          </a:xfrm>
        </p:spPr>
        <p:txBody>
          <a:bodyPr/>
          <a:lstStyle/>
          <a:p>
            <a:pPr marL="0" indent="0">
              <a:buNone/>
            </a:pPr>
            <a:r>
              <a:rPr lang="en-US" b="1" dirty="0">
                <a:solidFill>
                  <a:srgbClr val="FF0000"/>
                </a:solidFill>
              </a:rPr>
              <a:t>Forward Stepwise Model Selection (BIC)</a:t>
            </a:r>
            <a:r>
              <a:rPr lang="en-US" b="1" dirty="0"/>
              <a:t> </a:t>
            </a:r>
            <a:r>
              <a:rPr lang="en-US" b="1" dirty="0">
                <a:solidFill>
                  <a:srgbClr val="FF0000"/>
                </a:solidFill>
              </a:rPr>
              <a:t>on Full Train Data:</a:t>
            </a:r>
            <a:r>
              <a:rPr lang="en-US" dirty="0"/>
              <a:t>	</a:t>
            </a:r>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458" y="2147582"/>
            <a:ext cx="5709450" cy="3707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1409" y="2147583"/>
            <a:ext cx="5512803" cy="3766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69437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Linear Regression Model in R</a:t>
            </a:r>
          </a:p>
        </p:txBody>
      </p:sp>
      <p:sp>
        <p:nvSpPr>
          <p:cNvPr id="3" name="Content Placeholder 2"/>
          <p:cNvSpPr>
            <a:spLocks noGrp="1"/>
          </p:cNvSpPr>
          <p:nvPr>
            <p:ph idx="1"/>
          </p:nvPr>
        </p:nvSpPr>
        <p:spPr>
          <a:xfrm>
            <a:off x="796255" y="1560352"/>
            <a:ext cx="10515600" cy="4255884"/>
          </a:xfrm>
        </p:spPr>
        <p:txBody>
          <a:bodyPr/>
          <a:lstStyle/>
          <a:p>
            <a:pPr marL="0" indent="0">
              <a:buNone/>
            </a:pPr>
            <a:r>
              <a:rPr lang="en-US" b="1" dirty="0">
                <a:solidFill>
                  <a:srgbClr val="FF0000"/>
                </a:solidFill>
              </a:rPr>
              <a:t>Forward Stepwise Model Selection (BIC) on Full Train Data:</a:t>
            </a:r>
            <a:r>
              <a:rPr lang="en-US" dirty="0"/>
              <a:t>	</a:t>
            </a:r>
          </a:p>
          <a:p>
            <a:r>
              <a:rPr lang="en-US" dirty="0"/>
              <a:t>Removal of Outliers</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960" y="2491531"/>
            <a:ext cx="5793340" cy="3875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a:xfrm>
            <a:off x="3370069" y="3338818"/>
            <a:ext cx="421917" cy="23489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370068" y="5127072"/>
            <a:ext cx="421917" cy="23489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4298" y="2491531"/>
            <a:ext cx="5866700" cy="3875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483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B0301-6EB3-4FB9-8610-0F68B1F91407}"/>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DC5C10D8-12FD-441B-96B6-6DF91D89E016}"/>
              </a:ext>
            </a:extLst>
          </p:cNvPr>
          <p:cNvSpPr>
            <a:spLocks noGrp="1"/>
          </p:cNvSpPr>
          <p:nvPr>
            <p:ph idx="1"/>
          </p:nvPr>
        </p:nvSpPr>
        <p:spPr/>
        <p:txBody>
          <a:bodyPr/>
          <a:lstStyle/>
          <a:p>
            <a:r>
              <a:rPr lang="en-US" dirty="0"/>
              <a:t>Discovery questions on the Ames, Iowa housing dataset</a:t>
            </a:r>
          </a:p>
        </p:txBody>
      </p:sp>
    </p:spTree>
    <p:extLst>
      <p:ext uri="{BB962C8B-B14F-4D97-AF65-F5344CB8AC3E}">
        <p14:creationId xmlns:p14="http://schemas.microsoft.com/office/powerpoint/2010/main" val="1797218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Linear Regression Model in R</a:t>
            </a:r>
          </a:p>
        </p:txBody>
      </p:sp>
      <p:sp>
        <p:nvSpPr>
          <p:cNvPr id="3" name="Content Placeholder 2"/>
          <p:cNvSpPr>
            <a:spLocks noGrp="1"/>
          </p:cNvSpPr>
          <p:nvPr>
            <p:ph idx="1"/>
          </p:nvPr>
        </p:nvSpPr>
        <p:spPr>
          <a:xfrm>
            <a:off x="796255" y="1560352"/>
            <a:ext cx="9463481" cy="4228052"/>
          </a:xfrm>
        </p:spPr>
        <p:txBody>
          <a:bodyPr/>
          <a:lstStyle/>
          <a:p>
            <a:pPr marL="0" indent="0">
              <a:buNone/>
            </a:pPr>
            <a:r>
              <a:rPr lang="en-US" b="1" dirty="0">
                <a:solidFill>
                  <a:srgbClr val="FF0000"/>
                </a:solidFill>
              </a:rPr>
              <a:t>Forward Stepwise Selection (BIC) Model Outcome:</a:t>
            </a:r>
            <a:r>
              <a:rPr lang="en-US" dirty="0"/>
              <a:t>	</a:t>
            </a:r>
          </a:p>
          <a:p>
            <a:pPr marL="0" indent="0">
              <a:buNone/>
            </a:pPr>
            <a:r>
              <a:rPr lang="en-US" dirty="0"/>
              <a:t>Particularly significant to the model are these variables:</a:t>
            </a:r>
          </a:p>
          <a:p>
            <a:pPr marL="0" indent="0">
              <a:buNone/>
            </a:pPr>
            <a:r>
              <a:rPr lang="en-US" sz="2400" dirty="0"/>
              <a:t>Overall Quality, Above Grade Living Area SF, Neighborhoods of Crawford and </a:t>
            </a:r>
            <a:r>
              <a:rPr lang="en-US" sz="2400" dirty="0" err="1"/>
              <a:t>Sommerset</a:t>
            </a:r>
            <a:r>
              <a:rPr lang="en-US" sz="2400" dirty="0"/>
              <a:t>, Roof Material, Sale Condition, and Kitchen Quality, all of which in higher qualities, increases the Sale Price on average.</a:t>
            </a:r>
          </a:p>
          <a:p>
            <a:pPr marL="0" indent="0">
              <a:buNone/>
            </a:pPr>
            <a:r>
              <a:rPr lang="en-US" dirty="0"/>
              <a:t>							 </a:t>
            </a:r>
          </a:p>
          <a:p>
            <a:pPr marL="0" indent="0">
              <a:buNone/>
            </a:pP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772" y="3814623"/>
            <a:ext cx="6257925" cy="1609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771" y="5639459"/>
            <a:ext cx="6257925"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7248088" y="3827260"/>
            <a:ext cx="4641142" cy="1200329"/>
          </a:xfrm>
          <a:prstGeom prst="rect">
            <a:avLst/>
          </a:prstGeom>
          <a:noFill/>
        </p:spPr>
        <p:txBody>
          <a:bodyPr wrap="none" rtlCol="0">
            <a:spAutoFit/>
          </a:bodyPr>
          <a:lstStyle/>
          <a:p>
            <a:r>
              <a:rPr lang="en-US" sz="2400" dirty="0">
                <a:solidFill>
                  <a:schemeClr val="accent1">
                    <a:lumMod val="50000"/>
                  </a:schemeClr>
                </a:solidFill>
              </a:rPr>
              <a:t>Single Family Detached homes</a:t>
            </a:r>
          </a:p>
          <a:p>
            <a:r>
              <a:rPr lang="en-US" sz="2400" dirty="0">
                <a:solidFill>
                  <a:schemeClr val="accent1">
                    <a:lumMod val="50000"/>
                  </a:schemeClr>
                </a:solidFill>
              </a:rPr>
              <a:t>on average, are valued much more</a:t>
            </a:r>
          </a:p>
          <a:p>
            <a:r>
              <a:rPr lang="en-US" sz="2400" dirty="0">
                <a:solidFill>
                  <a:schemeClr val="accent1">
                    <a:lumMod val="50000"/>
                  </a:schemeClr>
                </a:solidFill>
              </a:rPr>
              <a:t>than Townhouses or Duplex homes</a:t>
            </a:r>
          </a:p>
        </p:txBody>
      </p:sp>
    </p:spTree>
    <p:extLst>
      <p:ext uri="{BB962C8B-B14F-4D97-AF65-F5344CB8AC3E}">
        <p14:creationId xmlns:p14="http://schemas.microsoft.com/office/powerpoint/2010/main" val="33724815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Linear Regression Model in R</a:t>
            </a:r>
          </a:p>
        </p:txBody>
      </p:sp>
      <p:sp>
        <p:nvSpPr>
          <p:cNvPr id="3" name="Content Placeholder 2"/>
          <p:cNvSpPr>
            <a:spLocks noGrp="1"/>
          </p:cNvSpPr>
          <p:nvPr>
            <p:ph idx="1"/>
          </p:nvPr>
        </p:nvSpPr>
        <p:spPr>
          <a:xfrm>
            <a:off x="796255" y="1560352"/>
            <a:ext cx="10515600" cy="4255884"/>
          </a:xfrm>
        </p:spPr>
        <p:txBody>
          <a:bodyPr/>
          <a:lstStyle/>
          <a:p>
            <a:pPr marL="0" indent="0">
              <a:buNone/>
            </a:pPr>
            <a:r>
              <a:rPr lang="en-US" b="1" dirty="0">
                <a:solidFill>
                  <a:srgbClr val="FF0000"/>
                </a:solidFill>
              </a:rPr>
              <a:t>Model Selection and AIC, BIC Criteria Comparison of Outcomes:</a:t>
            </a:r>
            <a:r>
              <a:rPr lang="en-US" dirty="0"/>
              <a:t>	</a:t>
            </a:r>
          </a:p>
          <a:p>
            <a:pPr marL="0" indent="0">
              <a:buNone/>
            </a:pPr>
            <a:endParaRPr lang="en-US" dirty="0"/>
          </a:p>
        </p:txBody>
      </p:sp>
      <p:graphicFrame>
        <p:nvGraphicFramePr>
          <p:cNvPr id="5" name="Table 4"/>
          <p:cNvGraphicFramePr>
            <a:graphicFrameLocks noGrp="1"/>
          </p:cNvGraphicFramePr>
          <p:nvPr>
            <p:extLst/>
          </p:nvPr>
        </p:nvGraphicFramePr>
        <p:xfrm>
          <a:off x="739160" y="2120627"/>
          <a:ext cx="10501155" cy="2229444"/>
        </p:xfrm>
        <a:graphic>
          <a:graphicData uri="http://schemas.openxmlformats.org/drawingml/2006/table">
            <a:tbl>
              <a:tblPr firstRow="1" bandRow="1">
                <a:tableStyleId>{5C22544A-7EE6-4342-B048-85BDC9FD1C3A}</a:tableStyleId>
              </a:tblPr>
              <a:tblGrid>
                <a:gridCol w="2100231">
                  <a:extLst>
                    <a:ext uri="{9D8B030D-6E8A-4147-A177-3AD203B41FA5}">
                      <a16:colId xmlns:a16="http://schemas.microsoft.com/office/drawing/2014/main" val="20000"/>
                    </a:ext>
                  </a:extLst>
                </a:gridCol>
                <a:gridCol w="2100231">
                  <a:extLst>
                    <a:ext uri="{9D8B030D-6E8A-4147-A177-3AD203B41FA5}">
                      <a16:colId xmlns:a16="http://schemas.microsoft.com/office/drawing/2014/main" val="20001"/>
                    </a:ext>
                  </a:extLst>
                </a:gridCol>
                <a:gridCol w="2100231">
                  <a:extLst>
                    <a:ext uri="{9D8B030D-6E8A-4147-A177-3AD203B41FA5}">
                      <a16:colId xmlns:a16="http://schemas.microsoft.com/office/drawing/2014/main" val="20002"/>
                    </a:ext>
                  </a:extLst>
                </a:gridCol>
                <a:gridCol w="2100231">
                  <a:extLst>
                    <a:ext uri="{9D8B030D-6E8A-4147-A177-3AD203B41FA5}">
                      <a16:colId xmlns:a16="http://schemas.microsoft.com/office/drawing/2014/main" val="20003"/>
                    </a:ext>
                  </a:extLst>
                </a:gridCol>
                <a:gridCol w="2100231">
                  <a:extLst>
                    <a:ext uri="{9D8B030D-6E8A-4147-A177-3AD203B41FA5}">
                      <a16:colId xmlns:a16="http://schemas.microsoft.com/office/drawing/2014/main" val="20004"/>
                    </a:ext>
                  </a:extLst>
                </a:gridCol>
              </a:tblGrid>
              <a:tr h="400644">
                <a:tc gridSpan="5">
                  <a:txBody>
                    <a:bodyPr/>
                    <a:lstStyle/>
                    <a:p>
                      <a:pPr algn="ctr"/>
                      <a:r>
                        <a:rPr lang="en-US" dirty="0" err="1">
                          <a:solidFill>
                            <a:schemeClr val="tx1"/>
                          </a:solidFill>
                        </a:rPr>
                        <a:t>Kaggle</a:t>
                      </a:r>
                      <a:r>
                        <a:rPr lang="en-US" dirty="0">
                          <a:solidFill>
                            <a:schemeClr val="tx1"/>
                          </a:solidFill>
                        </a:rPr>
                        <a:t> Submission Scores</a:t>
                      </a:r>
                    </a:p>
                  </a:txBody>
                  <a:tcPr>
                    <a:solidFill>
                      <a:schemeClr val="accent1">
                        <a:lumMod val="60000"/>
                        <a:lumOff val="40000"/>
                      </a:schemeClr>
                    </a:solidFill>
                  </a:tcPr>
                </a:tc>
                <a:tc hMerge="1">
                  <a:txBody>
                    <a:bodyPr/>
                    <a:lstStyle/>
                    <a:p>
                      <a:endParaRPr lang="en-US" dirty="0"/>
                    </a:p>
                  </a:txBody>
                  <a:tcPr>
                    <a:solidFill>
                      <a:srgbClr val="7030A0"/>
                    </a:solidFill>
                  </a:tcPr>
                </a:tc>
                <a:tc hMerge="1">
                  <a:txBody>
                    <a:bodyPr/>
                    <a:lstStyle/>
                    <a:p>
                      <a:endParaRPr lang="en-US" dirty="0"/>
                    </a:p>
                  </a:txBody>
                  <a:tcPr>
                    <a:solidFill>
                      <a:srgbClr val="7030A0"/>
                    </a:solidFill>
                  </a:tcPr>
                </a:tc>
                <a:tc hMerge="1">
                  <a:txBody>
                    <a:bodyPr/>
                    <a:lstStyle/>
                    <a:p>
                      <a:endParaRPr lang="en-US" sz="1800" b="1" kern="1200" dirty="0">
                        <a:solidFill>
                          <a:schemeClr val="lt1"/>
                        </a:solidFill>
                        <a:latin typeface="+mn-lt"/>
                        <a:ea typeface="+mn-ea"/>
                        <a:cs typeface="+mn-cs"/>
                      </a:endParaRPr>
                    </a:p>
                  </a:txBody>
                  <a:tcPr>
                    <a:solidFill>
                      <a:srgbClr val="7030A0"/>
                    </a:solidFill>
                  </a:tcPr>
                </a:tc>
                <a:tc hMerge="1">
                  <a:txBody>
                    <a:bodyPr/>
                    <a:lstStyle/>
                    <a:p>
                      <a:endParaRPr lang="en-US" dirty="0"/>
                    </a:p>
                  </a:txBody>
                  <a:tcPr>
                    <a:solidFill>
                      <a:srgbClr val="7030A0"/>
                    </a:solidFill>
                  </a:tcPr>
                </a:tc>
                <a:extLst>
                  <a:ext uri="{0D108BD9-81ED-4DB2-BD59-A6C34878D82A}">
                    <a16:rowId xmlns:a16="http://schemas.microsoft.com/office/drawing/2014/main" val="10000"/>
                  </a:ext>
                </a:extLst>
              </a:tr>
              <a:tr h="863132">
                <a:tc>
                  <a:txBody>
                    <a:bodyPr/>
                    <a:lstStyle/>
                    <a:p>
                      <a:pPr algn="ctr"/>
                      <a:r>
                        <a:rPr lang="en-US" b="1" dirty="0"/>
                        <a:t>Forward</a:t>
                      </a:r>
                      <a:r>
                        <a:rPr lang="en-US" b="1" baseline="0" dirty="0"/>
                        <a:t> Selection </a:t>
                      </a:r>
                      <a:r>
                        <a:rPr lang="en-US" b="1" dirty="0"/>
                        <a:t>BIC </a:t>
                      </a:r>
                    </a:p>
                  </a:txBody>
                  <a:tcPr>
                    <a:solidFill>
                      <a:srgbClr val="8D42C6"/>
                    </a:solidFill>
                  </a:tcPr>
                </a:tc>
                <a:tc>
                  <a:txBody>
                    <a:bodyPr/>
                    <a:lstStyle/>
                    <a:p>
                      <a:pPr algn="ctr"/>
                      <a:r>
                        <a:rPr lang="en-US" b="1" dirty="0"/>
                        <a:t>Backward</a:t>
                      </a:r>
                      <a:r>
                        <a:rPr lang="en-US" b="1" baseline="0" dirty="0"/>
                        <a:t> Selection</a:t>
                      </a:r>
                    </a:p>
                    <a:p>
                      <a:pPr algn="ctr"/>
                      <a:r>
                        <a:rPr lang="en-US" b="1" baseline="0" dirty="0"/>
                        <a:t>BIC </a:t>
                      </a:r>
                      <a:endParaRPr lang="en-US" b="1" dirty="0"/>
                    </a:p>
                  </a:txBody>
                  <a:tcPr>
                    <a:solidFill>
                      <a:srgbClr val="8D42C6"/>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t>Forward</a:t>
                      </a:r>
                      <a:r>
                        <a:rPr lang="en-US" b="1" baseline="0" dirty="0"/>
                        <a:t> Selection A</a:t>
                      </a:r>
                      <a:r>
                        <a:rPr lang="en-US" b="1" dirty="0"/>
                        <a:t>IC </a:t>
                      </a:r>
                    </a:p>
                    <a:p>
                      <a:pPr algn="ctr"/>
                      <a:endParaRPr lang="en-US" dirty="0"/>
                    </a:p>
                  </a:txBody>
                  <a:tcPr>
                    <a:solidFill>
                      <a:srgbClr val="8D42C6"/>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t>Backward</a:t>
                      </a:r>
                      <a:r>
                        <a:rPr lang="en-US" b="1" baseline="0" dirty="0"/>
                        <a:t> Selection A</a:t>
                      </a:r>
                      <a:r>
                        <a:rPr lang="en-US" b="1" dirty="0"/>
                        <a:t>IC </a:t>
                      </a:r>
                    </a:p>
                    <a:p>
                      <a:pPr algn="ctr"/>
                      <a:endParaRPr lang="en-US" sz="1800" b="1" kern="1200" dirty="0">
                        <a:solidFill>
                          <a:schemeClr val="lt1"/>
                        </a:solidFill>
                        <a:latin typeface="+mn-lt"/>
                        <a:ea typeface="+mn-ea"/>
                        <a:cs typeface="+mn-cs"/>
                      </a:endParaRPr>
                    </a:p>
                  </a:txBody>
                  <a:tcPr>
                    <a:solidFill>
                      <a:srgbClr val="8D42C6"/>
                    </a:solidFill>
                  </a:tcPr>
                </a:tc>
                <a:tc>
                  <a:txBody>
                    <a:bodyPr/>
                    <a:lstStyle/>
                    <a:p>
                      <a:r>
                        <a:rPr lang="en-US" dirty="0"/>
                        <a:t>Forward Selection</a:t>
                      </a:r>
                    </a:p>
                    <a:p>
                      <a:r>
                        <a:rPr lang="en-US" dirty="0"/>
                        <a:t>BIC (Data</a:t>
                      </a:r>
                      <a:r>
                        <a:rPr lang="en-US" baseline="0" dirty="0"/>
                        <a:t> Split on Train 70%)</a:t>
                      </a:r>
                    </a:p>
                  </a:txBody>
                  <a:tcPr>
                    <a:solidFill>
                      <a:srgbClr val="9855CB">
                        <a:alpha val="79000"/>
                      </a:srgbClr>
                    </a:solidFill>
                  </a:tcPr>
                </a:tc>
                <a:extLst>
                  <a:ext uri="{0D108BD9-81ED-4DB2-BD59-A6C34878D82A}">
                    <a16:rowId xmlns:a16="http://schemas.microsoft.com/office/drawing/2014/main" val="10001"/>
                  </a:ext>
                </a:extLst>
              </a:tr>
              <a:tr h="860428">
                <a:tc>
                  <a:txBody>
                    <a:bodyPr/>
                    <a:lstStyle/>
                    <a:p>
                      <a:endParaRPr lang="en-US" dirty="0"/>
                    </a:p>
                    <a:p>
                      <a:pPr algn="ctr"/>
                      <a:r>
                        <a:rPr lang="en-US" b="0" dirty="0"/>
                        <a:t>0.12487</a:t>
                      </a:r>
                    </a:p>
                  </a:txBody>
                  <a:tcPr/>
                </a:tc>
                <a:tc>
                  <a:txBody>
                    <a:bodyPr/>
                    <a:lstStyle/>
                    <a:p>
                      <a:pPr algn="ctr"/>
                      <a:endParaRPr lang="en-US" dirty="0"/>
                    </a:p>
                    <a:p>
                      <a:pPr marL="0" marR="0" indent="0" algn="ctr" defTabSz="914400" rtl="0" eaLnBrk="1" fontAlgn="auto" latinLnBrk="0" hangingPunct="1">
                        <a:lnSpc>
                          <a:spcPct val="100000"/>
                        </a:lnSpc>
                        <a:spcBef>
                          <a:spcPts val="0"/>
                        </a:spcBef>
                        <a:spcAft>
                          <a:spcPts val="0"/>
                        </a:spcAft>
                        <a:buClrTx/>
                        <a:buSzTx/>
                        <a:buFontTx/>
                        <a:buNone/>
                        <a:tabLst/>
                        <a:defRPr/>
                      </a:pPr>
                      <a:r>
                        <a:rPr lang="en-US" b="0" dirty="0"/>
                        <a:t>0.12507</a:t>
                      </a:r>
                    </a:p>
                    <a:p>
                      <a:pPr algn="ctr"/>
                      <a:endParaRPr lang="en-US" dirty="0"/>
                    </a:p>
                  </a:txBody>
                  <a:tcPr/>
                </a:tc>
                <a:tc>
                  <a:txBody>
                    <a:bodyPr/>
                    <a:lstStyle/>
                    <a:p>
                      <a:pPr algn="ctr"/>
                      <a:endParaRPr lang="en-US" dirty="0"/>
                    </a:p>
                    <a:p>
                      <a:pPr algn="ctr"/>
                      <a:r>
                        <a:rPr lang="en-US" dirty="0"/>
                        <a:t>0.16089</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a:p>
                    <a:p>
                      <a:pPr marL="0" marR="0" indent="0" algn="ctr" defTabSz="914400" rtl="0" eaLnBrk="1" fontAlgn="auto" latinLnBrk="0" hangingPunct="1">
                        <a:lnSpc>
                          <a:spcPct val="100000"/>
                        </a:lnSpc>
                        <a:spcBef>
                          <a:spcPts val="0"/>
                        </a:spcBef>
                        <a:spcAft>
                          <a:spcPts val="0"/>
                        </a:spcAft>
                        <a:buClrTx/>
                        <a:buSzTx/>
                        <a:buFontTx/>
                        <a:buNone/>
                        <a:tabLst/>
                        <a:defRPr/>
                      </a:pPr>
                      <a:r>
                        <a:rPr lang="en-US" dirty="0"/>
                        <a:t>0.16284</a:t>
                      </a:r>
                    </a:p>
                    <a:p>
                      <a:pPr algn="ctr"/>
                      <a:endParaRPr lang="en-US" dirty="0"/>
                    </a:p>
                  </a:txBody>
                  <a:tcPr/>
                </a:tc>
                <a:tc>
                  <a:txBody>
                    <a:bodyPr/>
                    <a:lstStyle/>
                    <a:p>
                      <a:pPr algn="ctr"/>
                      <a:endParaRPr lang="en-US" dirty="0"/>
                    </a:p>
                    <a:p>
                      <a:pPr algn="ctr"/>
                      <a:r>
                        <a:rPr lang="en-US" dirty="0"/>
                        <a:t>0.13065</a:t>
                      </a:r>
                    </a:p>
                  </a:txBody>
                  <a:tcPr/>
                </a:tc>
                <a:extLst>
                  <a:ext uri="{0D108BD9-81ED-4DB2-BD59-A6C34878D82A}">
                    <a16:rowId xmlns:a16="http://schemas.microsoft.com/office/drawing/2014/main" val="10002"/>
                  </a:ext>
                </a:extLst>
              </a:tr>
            </a:tbl>
          </a:graphicData>
        </a:graphic>
      </p:graphicFrame>
      <p:sp>
        <p:nvSpPr>
          <p:cNvPr id="6" name="TextBox 5"/>
          <p:cNvSpPr txBox="1"/>
          <p:nvPr/>
        </p:nvSpPr>
        <p:spPr>
          <a:xfrm>
            <a:off x="838898" y="4563721"/>
            <a:ext cx="10301681" cy="1938992"/>
          </a:xfrm>
          <a:prstGeom prst="rect">
            <a:avLst/>
          </a:prstGeom>
          <a:noFill/>
        </p:spPr>
        <p:txBody>
          <a:bodyPr wrap="square" rtlCol="0">
            <a:spAutoFit/>
          </a:bodyPr>
          <a:lstStyle/>
          <a:p>
            <a:pPr marL="342900" indent="-342900">
              <a:buFont typeface="Arial" panose="020B0604020202020204" pitchFamily="34" charset="0"/>
              <a:buChar char="•"/>
            </a:pPr>
            <a:r>
              <a:rPr lang="en-US" sz="2000" b="1" dirty="0">
                <a:solidFill>
                  <a:schemeClr val="accent1">
                    <a:lumMod val="50000"/>
                  </a:schemeClr>
                </a:solidFill>
              </a:rPr>
              <a:t>BIC shows better prediction outcomes for the house prices data set, likely because the number of variables relative to the number of observations is large.</a:t>
            </a:r>
          </a:p>
          <a:p>
            <a:pPr marL="342900" indent="-342900">
              <a:buFont typeface="Arial" panose="020B0604020202020204" pitchFamily="34" charset="0"/>
              <a:buChar char="•"/>
            </a:pPr>
            <a:r>
              <a:rPr lang="en-US" sz="2000" b="1" dirty="0">
                <a:solidFill>
                  <a:schemeClr val="accent1">
                    <a:lumMod val="50000"/>
                  </a:schemeClr>
                </a:solidFill>
              </a:rPr>
              <a:t>However, more observations can lead to a better prediction accuracy, as is shown here with a lower score when the observations are limited to a reduced training / test split data set.</a:t>
            </a:r>
          </a:p>
          <a:p>
            <a:pPr marL="342900" indent="-342900">
              <a:buFont typeface="Arial" panose="020B0604020202020204" pitchFamily="34" charset="0"/>
              <a:buChar char="•"/>
            </a:pPr>
            <a:r>
              <a:rPr lang="en-US" sz="2000" b="1" dirty="0">
                <a:solidFill>
                  <a:schemeClr val="accent1">
                    <a:lumMod val="50000"/>
                  </a:schemeClr>
                </a:solidFill>
              </a:rPr>
              <a:t>K-fold cross validation with hyper parameter tuning can be used to better evaluate the model.</a:t>
            </a:r>
          </a:p>
        </p:txBody>
      </p:sp>
    </p:spTree>
    <p:extLst>
      <p:ext uri="{BB962C8B-B14F-4D97-AF65-F5344CB8AC3E}">
        <p14:creationId xmlns:p14="http://schemas.microsoft.com/office/powerpoint/2010/main" val="3569334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4891B-378C-4BAD-977D-F410DF704587}"/>
              </a:ext>
            </a:extLst>
          </p:cNvPr>
          <p:cNvSpPr>
            <a:spLocks noGrp="1"/>
          </p:cNvSpPr>
          <p:nvPr>
            <p:ph type="title"/>
          </p:nvPr>
        </p:nvSpPr>
        <p:spPr>
          <a:xfrm>
            <a:off x="873760" y="2640965"/>
            <a:ext cx="10886440" cy="1325563"/>
          </a:xfrm>
        </p:spPr>
        <p:txBody>
          <a:bodyPr>
            <a:normAutofit/>
          </a:bodyPr>
          <a:lstStyle/>
          <a:p>
            <a:pPr>
              <a:lnSpc>
                <a:spcPct val="100000"/>
              </a:lnSpc>
              <a:spcBef>
                <a:spcPts val="600"/>
              </a:spcBef>
              <a:spcAft>
                <a:spcPts val="1800"/>
              </a:spcAft>
            </a:pPr>
            <a:r>
              <a:rPr lang="en-US" dirty="0"/>
              <a:t>Multiple Regression Model in Python</a:t>
            </a:r>
          </a:p>
        </p:txBody>
      </p:sp>
    </p:spTree>
    <p:extLst>
      <p:ext uri="{BB962C8B-B14F-4D97-AF65-F5344CB8AC3E}">
        <p14:creationId xmlns:p14="http://schemas.microsoft.com/office/powerpoint/2010/main" val="24875078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33040-3A0F-4476-A0E9-F38934EAA2C7}"/>
              </a:ext>
            </a:extLst>
          </p:cNvPr>
          <p:cNvSpPr>
            <a:spLocks noGrp="1"/>
          </p:cNvSpPr>
          <p:nvPr>
            <p:ph type="title"/>
          </p:nvPr>
        </p:nvSpPr>
        <p:spPr/>
        <p:txBody>
          <a:bodyPr/>
          <a:lstStyle/>
          <a:p>
            <a:r>
              <a:rPr lang="en-US" dirty="0"/>
              <a:t>The Target</a:t>
            </a:r>
          </a:p>
        </p:txBody>
      </p:sp>
      <p:pic>
        <p:nvPicPr>
          <p:cNvPr id="3" name="Picture 2">
            <a:extLst>
              <a:ext uri="{FF2B5EF4-FFF2-40B4-BE49-F238E27FC236}">
                <a16:creationId xmlns:a16="http://schemas.microsoft.com/office/drawing/2014/main" id="{1E1C8819-77F1-3346-AD25-324C832ABD5D}"/>
              </a:ext>
            </a:extLst>
          </p:cNvPr>
          <p:cNvPicPr>
            <a:picLocks noChangeAspect="1"/>
          </p:cNvPicPr>
          <p:nvPr/>
        </p:nvPicPr>
        <p:blipFill>
          <a:blip r:embed="rId2"/>
          <a:stretch>
            <a:fillRect/>
          </a:stretch>
        </p:blipFill>
        <p:spPr>
          <a:xfrm>
            <a:off x="1518138" y="1690688"/>
            <a:ext cx="9118136" cy="4041897"/>
          </a:xfrm>
          <a:prstGeom prst="rect">
            <a:avLst/>
          </a:prstGeom>
        </p:spPr>
      </p:pic>
    </p:spTree>
    <p:extLst>
      <p:ext uri="{BB962C8B-B14F-4D97-AF65-F5344CB8AC3E}">
        <p14:creationId xmlns:p14="http://schemas.microsoft.com/office/powerpoint/2010/main" val="38738395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33040-3A0F-4476-A0E9-F38934EAA2C7}"/>
              </a:ext>
            </a:extLst>
          </p:cNvPr>
          <p:cNvSpPr>
            <a:spLocks noGrp="1"/>
          </p:cNvSpPr>
          <p:nvPr>
            <p:ph type="title"/>
          </p:nvPr>
        </p:nvSpPr>
        <p:spPr/>
        <p:txBody>
          <a:bodyPr/>
          <a:lstStyle/>
          <a:p>
            <a:r>
              <a:rPr lang="en-US" dirty="0"/>
              <a:t>The Target</a:t>
            </a:r>
          </a:p>
        </p:txBody>
      </p:sp>
      <p:pic>
        <p:nvPicPr>
          <p:cNvPr id="4" name="Picture 3">
            <a:extLst>
              <a:ext uri="{FF2B5EF4-FFF2-40B4-BE49-F238E27FC236}">
                <a16:creationId xmlns:a16="http://schemas.microsoft.com/office/drawing/2014/main" id="{50A91CA7-7608-1E48-BE19-974CE0BA23BD}"/>
              </a:ext>
            </a:extLst>
          </p:cNvPr>
          <p:cNvPicPr>
            <a:picLocks noChangeAspect="1"/>
          </p:cNvPicPr>
          <p:nvPr/>
        </p:nvPicPr>
        <p:blipFill>
          <a:blip r:embed="rId2"/>
          <a:stretch>
            <a:fillRect/>
          </a:stretch>
        </p:blipFill>
        <p:spPr>
          <a:xfrm>
            <a:off x="1078523" y="2018934"/>
            <a:ext cx="8412093" cy="3549527"/>
          </a:xfrm>
          <a:prstGeom prst="rect">
            <a:avLst/>
          </a:prstGeom>
        </p:spPr>
      </p:pic>
    </p:spTree>
    <p:extLst>
      <p:ext uri="{BB962C8B-B14F-4D97-AF65-F5344CB8AC3E}">
        <p14:creationId xmlns:p14="http://schemas.microsoft.com/office/powerpoint/2010/main" val="7174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33040-3A0F-4476-A0E9-F38934EAA2C7}"/>
              </a:ext>
            </a:extLst>
          </p:cNvPr>
          <p:cNvSpPr>
            <a:spLocks noGrp="1"/>
          </p:cNvSpPr>
          <p:nvPr>
            <p:ph type="title"/>
          </p:nvPr>
        </p:nvSpPr>
        <p:spPr/>
        <p:txBody>
          <a:bodyPr/>
          <a:lstStyle/>
          <a:p>
            <a:r>
              <a:rPr lang="en-US" dirty="0"/>
              <a:t> Feature Engineering</a:t>
            </a:r>
          </a:p>
        </p:txBody>
      </p:sp>
      <p:sp>
        <p:nvSpPr>
          <p:cNvPr id="3" name="Rectangle 2">
            <a:extLst>
              <a:ext uri="{FF2B5EF4-FFF2-40B4-BE49-F238E27FC236}">
                <a16:creationId xmlns:a16="http://schemas.microsoft.com/office/drawing/2014/main" id="{4C38BAFC-0EE9-9F4C-9FF1-0A858693FDEB}"/>
              </a:ext>
            </a:extLst>
          </p:cNvPr>
          <p:cNvSpPr/>
          <p:nvPr/>
        </p:nvSpPr>
        <p:spPr>
          <a:xfrm>
            <a:off x="1025490" y="1854055"/>
            <a:ext cx="10074632" cy="5355312"/>
          </a:xfrm>
          <a:prstGeom prst="rect">
            <a:avLst/>
          </a:prstGeom>
        </p:spPr>
        <p:txBody>
          <a:bodyPr wrap="square">
            <a:spAutoFit/>
          </a:bodyPr>
          <a:lstStyle/>
          <a:p>
            <a:pPr marL="285750" indent="-285750">
              <a:buFont typeface="Wingdings" pitchFamily="2" charset="2"/>
              <a:buChar char="§"/>
            </a:pPr>
            <a:r>
              <a:rPr lang="en-US" dirty="0"/>
              <a:t>Categorical variables in the Train data set have NAs that represent a factor of ‘None’ =&gt; converted to ‘None’</a:t>
            </a:r>
          </a:p>
          <a:p>
            <a:pPr marL="742950" lvl="1" indent="-285750">
              <a:buSzPct val="150000"/>
              <a:buFont typeface="System Font Regular"/>
              <a:buChar char="-"/>
            </a:pPr>
            <a:r>
              <a:rPr lang="en-US" dirty="0"/>
              <a:t>Remaining NA’s were imputed using the mean</a:t>
            </a:r>
          </a:p>
          <a:p>
            <a:pPr marL="742950" lvl="1" indent="-285750">
              <a:buSzPct val="150000"/>
              <a:buFont typeface="System Font Regular"/>
              <a:buChar char="-"/>
            </a:pPr>
            <a:endParaRPr lang="en-US" dirty="0"/>
          </a:p>
          <a:p>
            <a:pPr marL="285750" indent="-285750">
              <a:buFont typeface="Wingdings" pitchFamily="2" charset="2"/>
              <a:buChar char="§"/>
            </a:pPr>
            <a:r>
              <a:rPr lang="en-US" dirty="0"/>
              <a:t>Categorical variables that were strongly related to the target were converted to numeric data:</a:t>
            </a:r>
          </a:p>
          <a:p>
            <a:pPr marL="742950" lvl="1" indent="-285750">
              <a:buSzPct val="150000"/>
              <a:buFont typeface="System Font Regular"/>
              <a:buChar char="-"/>
            </a:pPr>
            <a:r>
              <a:rPr lang="en-US" dirty="0"/>
              <a:t>‘</a:t>
            </a:r>
            <a:r>
              <a:rPr lang="en-US" dirty="0" err="1"/>
              <a:t>MSZoning</a:t>
            </a:r>
            <a:r>
              <a:rPr lang="en-US" dirty="0"/>
              <a:t>', 'Neighborhood', 'Condition2', '</a:t>
            </a:r>
            <a:r>
              <a:rPr lang="en-US" dirty="0" err="1"/>
              <a:t>MasVnrType</a:t>
            </a:r>
            <a:r>
              <a:rPr lang="en-US" dirty="0"/>
              <a:t>', '</a:t>
            </a:r>
            <a:r>
              <a:rPr lang="en-US" dirty="0" err="1"/>
              <a:t>ExterQual</a:t>
            </a:r>
            <a:r>
              <a:rPr lang="en-US" dirty="0"/>
              <a:t>', '</a:t>
            </a:r>
            <a:r>
              <a:rPr lang="en-US" dirty="0" err="1"/>
              <a:t>BsmtQual</a:t>
            </a:r>
            <a:r>
              <a:rPr lang="en-US" dirty="0"/>
              <a:t>','</a:t>
            </a:r>
            <a:r>
              <a:rPr lang="en-US" dirty="0" err="1"/>
              <a:t>CentralAir</a:t>
            </a:r>
            <a:r>
              <a:rPr lang="en-US" dirty="0"/>
              <a:t>', 'Electrical', '</a:t>
            </a:r>
            <a:r>
              <a:rPr lang="en-US" dirty="0" err="1"/>
              <a:t>KitchenQual</a:t>
            </a:r>
            <a:r>
              <a:rPr lang="en-US" dirty="0"/>
              <a:t>', '</a:t>
            </a:r>
            <a:r>
              <a:rPr lang="en-US" dirty="0" err="1"/>
              <a:t>SaleType</a:t>
            </a:r>
            <a:r>
              <a:rPr lang="en-US" dirty="0"/>
              <a:t>’</a:t>
            </a:r>
          </a:p>
          <a:p>
            <a:pPr marL="742950" lvl="1" indent="-285750">
              <a:buSzPct val="150000"/>
              <a:buFont typeface="System Font Regular"/>
              <a:buChar char="-"/>
            </a:pPr>
            <a:endParaRPr lang="en-US" dirty="0"/>
          </a:p>
          <a:p>
            <a:pPr marL="285750" indent="-285750">
              <a:buFont typeface="Wingdings" pitchFamily="2" charset="2"/>
              <a:buChar char="§"/>
            </a:pPr>
            <a:r>
              <a:rPr lang="en-US" dirty="0"/>
              <a:t>Transformed </a:t>
            </a:r>
            <a:r>
              <a:rPr lang="en-US" dirty="0" err="1"/>
              <a:t>GrLivArea</a:t>
            </a:r>
            <a:r>
              <a:rPr lang="en-US" dirty="0"/>
              <a:t> to a log value</a:t>
            </a:r>
          </a:p>
          <a:p>
            <a:pPr marL="285750" indent="-285750">
              <a:buFont typeface="Wingdings" pitchFamily="2" charset="2"/>
              <a:buChar char="§"/>
            </a:pPr>
            <a:endParaRPr lang="en-US" dirty="0"/>
          </a:p>
          <a:p>
            <a:pPr marL="285750" indent="-285750">
              <a:buFont typeface="Wingdings" pitchFamily="2" charset="2"/>
              <a:buChar char="§"/>
            </a:pPr>
            <a:r>
              <a:rPr lang="en-US" dirty="0"/>
              <a:t>Variables which exhibited multicollinearity were removed:</a:t>
            </a:r>
          </a:p>
          <a:p>
            <a:pPr marL="742950" lvl="1" indent="-285750">
              <a:buSzPct val="150000"/>
              <a:buFont typeface="System Font Regular"/>
              <a:buChar char="-"/>
            </a:pPr>
            <a:r>
              <a:rPr lang="en-US" dirty="0"/>
              <a:t>‘</a:t>
            </a:r>
            <a:r>
              <a:rPr lang="en-US" dirty="0" err="1"/>
              <a:t>GarageArea</a:t>
            </a:r>
            <a:r>
              <a:rPr lang="en-US" dirty="0"/>
              <a:t>’, ‘1stFlrSF’, ‘</a:t>
            </a:r>
            <a:r>
              <a:rPr lang="en-US" dirty="0" err="1"/>
              <a:t>TotRmsAbvGrd</a:t>
            </a:r>
            <a:r>
              <a:rPr lang="en-US" dirty="0"/>
              <a:t>’, ‘</a:t>
            </a:r>
            <a:r>
              <a:rPr lang="en-US" dirty="0" err="1"/>
              <a:t>GarageYrBlt</a:t>
            </a:r>
            <a:r>
              <a:rPr lang="en-US" dirty="0"/>
              <a:t>’</a:t>
            </a:r>
          </a:p>
          <a:p>
            <a:pPr lvl="1">
              <a:buSzPct val="150000"/>
            </a:pPr>
            <a:endParaRPr lang="en-US" dirty="0"/>
          </a:p>
          <a:p>
            <a:pPr marL="742950" lvl="1" indent="-285750">
              <a:buSzPct val="150000"/>
              <a:buFont typeface="System Font Regular"/>
              <a:buChar char="-"/>
            </a:pPr>
            <a:endParaRPr lang="en-US" dirty="0"/>
          </a:p>
          <a:p>
            <a:pPr marL="742950" lvl="1" indent="-285750">
              <a:buSzPct val="150000"/>
              <a:buFont typeface="System Font Regular"/>
              <a:buChar char="-"/>
            </a:pPr>
            <a:endParaRPr lang="en-US" dirty="0"/>
          </a:p>
          <a:p>
            <a:pPr marL="742950" lvl="1" indent="-285750">
              <a:buSzPct val="150000"/>
              <a:buFont typeface="System Font Regular"/>
              <a:buChar char="-"/>
            </a:pPr>
            <a:endParaRPr lang="en-US" dirty="0"/>
          </a:p>
          <a:p>
            <a:pPr marL="742950" lvl="1" indent="-285750">
              <a:buSzPct val="150000"/>
              <a:buFont typeface="System Font Regular"/>
              <a:buChar char="-"/>
            </a:pPr>
            <a:endParaRPr lang="en-US" dirty="0"/>
          </a:p>
          <a:p>
            <a:pPr lvl="1">
              <a:buSzPct val="150000"/>
            </a:pPr>
            <a:endParaRPr lang="en-US" dirty="0"/>
          </a:p>
          <a:p>
            <a:pPr lvl="1">
              <a:buSzPct val="150000"/>
            </a:pPr>
            <a:endParaRPr lang="en-US" dirty="0"/>
          </a:p>
        </p:txBody>
      </p:sp>
    </p:spTree>
    <p:extLst>
      <p:ext uri="{BB962C8B-B14F-4D97-AF65-F5344CB8AC3E}">
        <p14:creationId xmlns:p14="http://schemas.microsoft.com/office/powerpoint/2010/main" val="34084873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33040-3A0F-4476-A0E9-F38934EAA2C7}"/>
              </a:ext>
            </a:extLst>
          </p:cNvPr>
          <p:cNvSpPr>
            <a:spLocks noGrp="1"/>
          </p:cNvSpPr>
          <p:nvPr>
            <p:ph type="title"/>
          </p:nvPr>
        </p:nvSpPr>
        <p:spPr/>
        <p:txBody>
          <a:bodyPr/>
          <a:lstStyle/>
          <a:p>
            <a:r>
              <a:rPr lang="en-US" dirty="0"/>
              <a:t>Outliers - Ground Living Area</a:t>
            </a:r>
          </a:p>
        </p:txBody>
      </p:sp>
      <p:sp>
        <p:nvSpPr>
          <p:cNvPr id="5" name="TextBox 4">
            <a:extLst>
              <a:ext uri="{FF2B5EF4-FFF2-40B4-BE49-F238E27FC236}">
                <a16:creationId xmlns:a16="http://schemas.microsoft.com/office/drawing/2014/main" id="{35F8222B-8745-D74B-A692-46AF71D549B2}"/>
              </a:ext>
            </a:extLst>
          </p:cNvPr>
          <p:cNvSpPr txBox="1"/>
          <p:nvPr/>
        </p:nvSpPr>
        <p:spPr>
          <a:xfrm>
            <a:off x="838201" y="1322944"/>
            <a:ext cx="8919258" cy="923330"/>
          </a:xfrm>
          <a:prstGeom prst="rect">
            <a:avLst/>
          </a:prstGeom>
          <a:noFill/>
        </p:spPr>
        <p:txBody>
          <a:bodyPr wrap="square" rtlCol="0">
            <a:spAutoFit/>
          </a:bodyPr>
          <a:lstStyle/>
          <a:p>
            <a:endParaRPr lang="en-US" dirty="0"/>
          </a:p>
          <a:p>
            <a:r>
              <a:rPr lang="en-US" dirty="0"/>
              <a:t>Remove Outliers with ground living area (”</a:t>
            </a:r>
            <a:r>
              <a:rPr lang="en-US" dirty="0" err="1"/>
              <a:t>GrLivArea</a:t>
            </a:r>
            <a:r>
              <a:rPr lang="en-US" dirty="0"/>
              <a:t>”) square footage in excess of 4,000 and where sale price (“</a:t>
            </a:r>
            <a:r>
              <a:rPr lang="en-US" dirty="0" err="1"/>
              <a:t>SalePrice</a:t>
            </a:r>
            <a:r>
              <a:rPr lang="en-US" dirty="0"/>
              <a:t>”) is less than USD 220,000.</a:t>
            </a:r>
          </a:p>
        </p:txBody>
      </p:sp>
      <p:pic>
        <p:nvPicPr>
          <p:cNvPr id="8" name="Picture 7">
            <a:extLst>
              <a:ext uri="{FF2B5EF4-FFF2-40B4-BE49-F238E27FC236}">
                <a16:creationId xmlns:a16="http://schemas.microsoft.com/office/drawing/2014/main" id="{05487783-DBC3-E543-8717-A4A4EF77B24C}"/>
              </a:ext>
            </a:extLst>
          </p:cNvPr>
          <p:cNvPicPr>
            <a:picLocks noChangeAspect="1"/>
          </p:cNvPicPr>
          <p:nvPr/>
        </p:nvPicPr>
        <p:blipFill>
          <a:blip r:embed="rId2"/>
          <a:stretch>
            <a:fillRect/>
          </a:stretch>
        </p:blipFill>
        <p:spPr>
          <a:xfrm>
            <a:off x="5802885" y="2648507"/>
            <a:ext cx="3530600" cy="3175000"/>
          </a:xfrm>
          <a:prstGeom prst="rect">
            <a:avLst/>
          </a:prstGeom>
        </p:spPr>
      </p:pic>
      <p:pic>
        <p:nvPicPr>
          <p:cNvPr id="10" name="Picture 9">
            <a:extLst>
              <a:ext uri="{FF2B5EF4-FFF2-40B4-BE49-F238E27FC236}">
                <a16:creationId xmlns:a16="http://schemas.microsoft.com/office/drawing/2014/main" id="{2E1606AE-28B9-5746-9D94-D78DA6CA2E32}"/>
              </a:ext>
            </a:extLst>
          </p:cNvPr>
          <p:cNvPicPr>
            <a:picLocks noChangeAspect="1"/>
          </p:cNvPicPr>
          <p:nvPr/>
        </p:nvPicPr>
        <p:blipFill>
          <a:blip r:embed="rId3"/>
          <a:stretch>
            <a:fillRect/>
          </a:stretch>
        </p:blipFill>
        <p:spPr>
          <a:xfrm>
            <a:off x="1523276" y="2648507"/>
            <a:ext cx="3543300" cy="3162300"/>
          </a:xfrm>
          <a:prstGeom prst="rect">
            <a:avLst/>
          </a:prstGeom>
        </p:spPr>
      </p:pic>
    </p:spTree>
    <p:extLst>
      <p:ext uri="{BB962C8B-B14F-4D97-AF65-F5344CB8AC3E}">
        <p14:creationId xmlns:p14="http://schemas.microsoft.com/office/powerpoint/2010/main" val="5223689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33040-3A0F-4476-A0E9-F38934EAA2C7}"/>
              </a:ext>
            </a:extLst>
          </p:cNvPr>
          <p:cNvSpPr>
            <a:spLocks noGrp="1"/>
          </p:cNvSpPr>
          <p:nvPr>
            <p:ph type="title"/>
          </p:nvPr>
        </p:nvSpPr>
        <p:spPr/>
        <p:txBody>
          <a:bodyPr/>
          <a:lstStyle/>
          <a:p>
            <a:r>
              <a:rPr lang="en-US" dirty="0"/>
              <a:t>Outliers - Overall Quality</a:t>
            </a:r>
          </a:p>
        </p:txBody>
      </p:sp>
      <p:sp>
        <p:nvSpPr>
          <p:cNvPr id="9" name="TextBox 8">
            <a:extLst>
              <a:ext uri="{FF2B5EF4-FFF2-40B4-BE49-F238E27FC236}">
                <a16:creationId xmlns:a16="http://schemas.microsoft.com/office/drawing/2014/main" id="{76633D05-1926-7A45-92E4-175F9A62A206}"/>
              </a:ext>
            </a:extLst>
          </p:cNvPr>
          <p:cNvSpPr txBox="1"/>
          <p:nvPr/>
        </p:nvSpPr>
        <p:spPr>
          <a:xfrm>
            <a:off x="838200" y="1322944"/>
            <a:ext cx="6112186" cy="646331"/>
          </a:xfrm>
          <a:prstGeom prst="rect">
            <a:avLst/>
          </a:prstGeom>
          <a:noFill/>
        </p:spPr>
        <p:txBody>
          <a:bodyPr wrap="none" rtlCol="0">
            <a:spAutoFit/>
          </a:bodyPr>
          <a:lstStyle/>
          <a:p>
            <a:pPr marL="285750" indent="-285750">
              <a:buFont typeface="Wingdings" pitchFamily="2" charset="2"/>
              <a:buChar char="§"/>
            </a:pPr>
            <a:r>
              <a:rPr lang="en-US" dirty="0"/>
              <a:t>Remove outliers at 10 where </a:t>
            </a:r>
            <a:r>
              <a:rPr lang="en-US" dirty="0" err="1"/>
              <a:t>SalePrice_Log</a:t>
            </a:r>
            <a:r>
              <a:rPr lang="en-US" dirty="0"/>
              <a:t> is less than 12.3.</a:t>
            </a:r>
          </a:p>
          <a:p>
            <a:pPr marL="285750" indent="-285750">
              <a:buFont typeface="Wingdings" pitchFamily="2" charset="2"/>
              <a:buChar char="§"/>
            </a:pPr>
            <a:endParaRPr lang="en-US" dirty="0"/>
          </a:p>
        </p:txBody>
      </p:sp>
      <p:pic>
        <p:nvPicPr>
          <p:cNvPr id="4" name="Picture 3">
            <a:extLst>
              <a:ext uri="{FF2B5EF4-FFF2-40B4-BE49-F238E27FC236}">
                <a16:creationId xmlns:a16="http://schemas.microsoft.com/office/drawing/2014/main" id="{D7E4E6D0-9F69-634D-8FAD-9494BFD79ECC}"/>
              </a:ext>
            </a:extLst>
          </p:cNvPr>
          <p:cNvPicPr>
            <a:picLocks noChangeAspect="1"/>
          </p:cNvPicPr>
          <p:nvPr/>
        </p:nvPicPr>
        <p:blipFill>
          <a:blip r:embed="rId2"/>
          <a:stretch>
            <a:fillRect/>
          </a:stretch>
        </p:blipFill>
        <p:spPr>
          <a:xfrm>
            <a:off x="6090001" y="2213819"/>
            <a:ext cx="3403600" cy="3175000"/>
          </a:xfrm>
          <a:prstGeom prst="rect">
            <a:avLst/>
          </a:prstGeom>
        </p:spPr>
      </p:pic>
      <p:pic>
        <p:nvPicPr>
          <p:cNvPr id="6" name="Picture 5">
            <a:extLst>
              <a:ext uri="{FF2B5EF4-FFF2-40B4-BE49-F238E27FC236}">
                <a16:creationId xmlns:a16="http://schemas.microsoft.com/office/drawing/2014/main" id="{0325907F-EDDA-4A40-92AD-7BF96FBCEE60}"/>
              </a:ext>
            </a:extLst>
          </p:cNvPr>
          <p:cNvPicPr>
            <a:picLocks noChangeAspect="1"/>
          </p:cNvPicPr>
          <p:nvPr/>
        </p:nvPicPr>
        <p:blipFill>
          <a:blip r:embed="rId3"/>
          <a:stretch>
            <a:fillRect/>
          </a:stretch>
        </p:blipFill>
        <p:spPr>
          <a:xfrm>
            <a:off x="1733953" y="2213819"/>
            <a:ext cx="3530600" cy="3124200"/>
          </a:xfrm>
          <a:prstGeom prst="rect">
            <a:avLst/>
          </a:prstGeom>
        </p:spPr>
      </p:pic>
    </p:spTree>
    <p:extLst>
      <p:ext uri="{BB962C8B-B14F-4D97-AF65-F5344CB8AC3E}">
        <p14:creationId xmlns:p14="http://schemas.microsoft.com/office/powerpoint/2010/main" val="7898639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33040-3A0F-4476-A0E9-F38934EAA2C7}"/>
              </a:ext>
            </a:extLst>
          </p:cNvPr>
          <p:cNvSpPr>
            <a:spLocks noGrp="1"/>
          </p:cNvSpPr>
          <p:nvPr>
            <p:ph type="title"/>
          </p:nvPr>
        </p:nvSpPr>
        <p:spPr/>
        <p:txBody>
          <a:bodyPr>
            <a:normAutofit/>
          </a:bodyPr>
          <a:lstStyle/>
          <a:p>
            <a:r>
              <a:rPr lang="en-US" sz="3200" dirty="0"/>
              <a:t>Modeling Assumptions</a:t>
            </a:r>
          </a:p>
        </p:txBody>
      </p:sp>
      <p:sp>
        <p:nvSpPr>
          <p:cNvPr id="7" name="TextBox 6">
            <a:extLst>
              <a:ext uri="{FF2B5EF4-FFF2-40B4-BE49-F238E27FC236}">
                <a16:creationId xmlns:a16="http://schemas.microsoft.com/office/drawing/2014/main" id="{E1C6FBA8-C92E-874A-BD29-925061AAAA88}"/>
              </a:ext>
            </a:extLst>
          </p:cNvPr>
          <p:cNvSpPr txBox="1"/>
          <p:nvPr/>
        </p:nvSpPr>
        <p:spPr>
          <a:xfrm>
            <a:off x="838200" y="1322944"/>
            <a:ext cx="9340780" cy="369332"/>
          </a:xfrm>
          <a:prstGeom prst="rect">
            <a:avLst/>
          </a:prstGeom>
          <a:noFill/>
        </p:spPr>
        <p:txBody>
          <a:bodyPr wrap="square" rtlCol="0">
            <a:spAutoFit/>
          </a:bodyPr>
          <a:lstStyle/>
          <a:p>
            <a:pPr marL="285750" indent="-285750">
              <a:buFont typeface="Wingdings" pitchFamily="2" charset="2"/>
              <a:buChar char="§"/>
            </a:pPr>
            <a:r>
              <a:rPr lang="en-US" dirty="0"/>
              <a:t>For each model, we run </a:t>
            </a:r>
            <a:r>
              <a:rPr lang="en-US" dirty="0" err="1"/>
              <a:t>GridSearchCV</a:t>
            </a:r>
            <a:r>
              <a:rPr lang="en-US" dirty="0"/>
              <a:t> with 5 folds and the following hyperparameters</a:t>
            </a:r>
          </a:p>
        </p:txBody>
      </p:sp>
      <p:graphicFrame>
        <p:nvGraphicFramePr>
          <p:cNvPr id="3" name="Table 2">
            <a:extLst>
              <a:ext uri="{FF2B5EF4-FFF2-40B4-BE49-F238E27FC236}">
                <a16:creationId xmlns:a16="http://schemas.microsoft.com/office/drawing/2014/main" id="{2E366967-88ED-E343-AC24-D0B76F5F8570}"/>
              </a:ext>
            </a:extLst>
          </p:cNvPr>
          <p:cNvGraphicFramePr>
            <a:graphicFrameLocks noGrp="1"/>
          </p:cNvGraphicFramePr>
          <p:nvPr>
            <p:extLst>
              <p:ext uri="{D42A27DB-BD31-4B8C-83A1-F6EECF244321}">
                <p14:modId xmlns:p14="http://schemas.microsoft.com/office/powerpoint/2010/main" val="3616970647"/>
              </p:ext>
            </p:extLst>
          </p:nvPr>
        </p:nvGraphicFramePr>
        <p:xfrm>
          <a:off x="1238491" y="1910607"/>
          <a:ext cx="9884780" cy="4439920"/>
        </p:xfrm>
        <a:graphic>
          <a:graphicData uri="http://schemas.openxmlformats.org/drawingml/2006/table">
            <a:tbl>
              <a:tblPr firstRow="1" bandRow="1">
                <a:tableStyleId>{5C22544A-7EE6-4342-B048-85BDC9FD1C3A}</a:tableStyleId>
              </a:tblPr>
              <a:tblGrid>
                <a:gridCol w="2117720">
                  <a:extLst>
                    <a:ext uri="{9D8B030D-6E8A-4147-A177-3AD203B41FA5}">
                      <a16:colId xmlns:a16="http://schemas.microsoft.com/office/drawing/2014/main" val="1833371192"/>
                    </a:ext>
                  </a:extLst>
                </a:gridCol>
                <a:gridCol w="7767060">
                  <a:extLst>
                    <a:ext uri="{9D8B030D-6E8A-4147-A177-3AD203B41FA5}">
                      <a16:colId xmlns:a16="http://schemas.microsoft.com/office/drawing/2014/main" val="3878073079"/>
                    </a:ext>
                  </a:extLst>
                </a:gridCol>
              </a:tblGrid>
              <a:tr h="0">
                <a:tc>
                  <a:txBody>
                    <a:bodyPr/>
                    <a:lstStyle/>
                    <a:p>
                      <a:pPr>
                        <a:spcBef>
                          <a:spcPts val="300"/>
                        </a:spcBef>
                        <a:spcAft>
                          <a:spcPts val="0"/>
                        </a:spcAft>
                      </a:pPr>
                      <a:r>
                        <a:rPr lang="en-US" sz="1800" b="1" dirty="0">
                          <a:solidFill>
                            <a:schemeClr val="tx1"/>
                          </a:solidFill>
                        </a:rPr>
                        <a:t>Linear:</a:t>
                      </a:r>
                    </a:p>
                    <a:p>
                      <a:pPr>
                        <a:spcBef>
                          <a:spcPts val="300"/>
                        </a:spcBef>
                        <a:spcAft>
                          <a:spcPts val="0"/>
                        </a:spcAft>
                      </a:pPr>
                      <a:endParaRPr lang="en-US" sz="1800" b="1" dirty="0">
                        <a:solidFill>
                          <a:schemeClr val="tx1"/>
                        </a:solidFill>
                      </a:endParaRPr>
                    </a:p>
                  </a:txBody>
                  <a:tcPr>
                    <a:noFill/>
                  </a:tcPr>
                </a:tc>
                <a:tc>
                  <a:txBody>
                    <a:bodyPr/>
                    <a:lstStyle/>
                    <a:p>
                      <a:pPr marL="0" marR="0" lvl="0" indent="0" algn="l" defTabSz="914400" rtl="0" eaLnBrk="1" fontAlgn="auto" latinLnBrk="0" hangingPunct="1">
                        <a:lnSpc>
                          <a:spcPct val="100000"/>
                        </a:lnSpc>
                        <a:spcBef>
                          <a:spcPts val="300"/>
                        </a:spcBef>
                        <a:spcAft>
                          <a:spcPts val="0"/>
                        </a:spcAft>
                        <a:buClrTx/>
                        <a:buSzTx/>
                        <a:buFontTx/>
                        <a:buNone/>
                        <a:tabLst/>
                        <a:defRPr/>
                      </a:pPr>
                      <a:r>
                        <a:rPr lang="en-US" sz="1800" b="0" dirty="0">
                          <a:solidFill>
                            <a:schemeClr val="tx1"/>
                          </a:solidFill>
                        </a:rPr>
                        <a:t>{'</a:t>
                      </a:r>
                      <a:r>
                        <a:rPr lang="en-US" sz="1800" b="0" dirty="0" err="1">
                          <a:solidFill>
                            <a:schemeClr val="tx1"/>
                          </a:solidFill>
                        </a:rPr>
                        <a:t>copy_X</a:t>
                      </a:r>
                      <a:r>
                        <a:rPr lang="en-US" sz="1800" b="0" dirty="0">
                          <a:solidFill>
                            <a:schemeClr val="tx1"/>
                          </a:solidFill>
                        </a:rPr>
                        <a:t>': True, '</a:t>
                      </a:r>
                      <a:r>
                        <a:rPr lang="en-US" sz="1800" b="0" dirty="0" err="1">
                          <a:solidFill>
                            <a:schemeClr val="tx1"/>
                          </a:solidFill>
                        </a:rPr>
                        <a:t>fit_intercept</a:t>
                      </a:r>
                      <a:r>
                        <a:rPr lang="en-US" sz="1800" b="0" dirty="0">
                          <a:solidFill>
                            <a:schemeClr val="tx1"/>
                          </a:solidFill>
                        </a:rPr>
                        <a:t>': True, 'normalize': False}</a:t>
                      </a:r>
                    </a:p>
                  </a:txBody>
                  <a:tcPr>
                    <a:noFill/>
                  </a:tcPr>
                </a:tc>
                <a:extLst>
                  <a:ext uri="{0D108BD9-81ED-4DB2-BD59-A6C34878D82A}">
                    <a16:rowId xmlns:a16="http://schemas.microsoft.com/office/drawing/2014/main" val="137305681"/>
                  </a:ext>
                </a:extLst>
              </a:tr>
              <a:tr h="370840">
                <a:tc>
                  <a:txBody>
                    <a:bodyPr/>
                    <a:lstStyle/>
                    <a:p>
                      <a:pPr>
                        <a:spcBef>
                          <a:spcPts val="300"/>
                        </a:spcBef>
                        <a:spcAft>
                          <a:spcPts val="0"/>
                        </a:spcAft>
                      </a:pPr>
                      <a:r>
                        <a:rPr lang="en-US" sz="1800" b="1" dirty="0">
                          <a:solidFill>
                            <a:schemeClr val="tx1"/>
                          </a:solidFill>
                        </a:rPr>
                        <a:t>Ridge &amp; Lasso:</a:t>
                      </a:r>
                    </a:p>
                    <a:p>
                      <a:pPr>
                        <a:spcBef>
                          <a:spcPts val="300"/>
                        </a:spcBef>
                        <a:spcAft>
                          <a:spcPts val="0"/>
                        </a:spcAft>
                      </a:pPr>
                      <a:endParaRPr lang="en-US" sz="1800" b="1" dirty="0">
                        <a:solidFill>
                          <a:schemeClr val="tx1"/>
                        </a:solidFill>
                      </a:endParaRPr>
                    </a:p>
                  </a:txBody>
                  <a:tcPr>
                    <a:noFill/>
                  </a:tcPr>
                </a:tc>
                <a:tc>
                  <a:txBody>
                    <a:bodyPr/>
                    <a:lstStyle/>
                    <a:p>
                      <a:pPr marL="0" marR="0" lvl="0" indent="0" algn="l" defTabSz="914400" rtl="0" eaLnBrk="1" fontAlgn="auto" latinLnBrk="0" hangingPunct="1">
                        <a:lnSpc>
                          <a:spcPct val="100000"/>
                        </a:lnSpc>
                        <a:spcBef>
                          <a:spcPts val="300"/>
                        </a:spcBef>
                        <a:spcAft>
                          <a:spcPts val="0"/>
                        </a:spcAft>
                        <a:buClrTx/>
                        <a:buSzTx/>
                        <a:buFontTx/>
                        <a:buNone/>
                        <a:tabLst/>
                        <a:defRPr/>
                      </a:pPr>
                      <a:r>
                        <a:rPr lang="en-US" sz="1800" b="0" dirty="0">
                          <a:solidFill>
                            <a:schemeClr val="tx1"/>
                          </a:solidFill>
                        </a:rPr>
                        <a:t>{'alpha': 0.01, 'normalize': True, '</a:t>
                      </a:r>
                      <a:r>
                        <a:rPr lang="en-US" sz="1800" b="0" dirty="0" err="1">
                          <a:solidFill>
                            <a:schemeClr val="tx1"/>
                          </a:solidFill>
                        </a:rPr>
                        <a:t>tol</a:t>
                      </a:r>
                      <a:r>
                        <a:rPr lang="en-US" sz="1800" b="0" dirty="0">
                          <a:solidFill>
                            <a:schemeClr val="tx1"/>
                          </a:solidFill>
                        </a:rPr>
                        <a:t>': 1e-06}</a:t>
                      </a:r>
                    </a:p>
                  </a:txBody>
                  <a:tcPr>
                    <a:noFill/>
                  </a:tcPr>
                </a:tc>
                <a:extLst>
                  <a:ext uri="{0D108BD9-81ED-4DB2-BD59-A6C34878D82A}">
                    <a16:rowId xmlns:a16="http://schemas.microsoft.com/office/drawing/2014/main" val="889838505"/>
                  </a:ext>
                </a:extLst>
              </a:tr>
              <a:tr h="370840">
                <a:tc>
                  <a:txBody>
                    <a:bodyPr/>
                    <a:lstStyle/>
                    <a:p>
                      <a:pPr>
                        <a:spcBef>
                          <a:spcPts val="300"/>
                        </a:spcBef>
                        <a:spcAft>
                          <a:spcPts val="0"/>
                        </a:spcAft>
                      </a:pPr>
                      <a:r>
                        <a:rPr lang="en-US" sz="1800" b="1" dirty="0" err="1">
                          <a:solidFill>
                            <a:schemeClr val="tx1"/>
                          </a:solidFill>
                        </a:rPr>
                        <a:t>ElasticNet</a:t>
                      </a:r>
                      <a:r>
                        <a:rPr lang="en-US" sz="1800" b="1" dirty="0">
                          <a:solidFill>
                            <a:schemeClr val="tx1"/>
                          </a:solidFill>
                        </a:rPr>
                        <a:t>:</a:t>
                      </a:r>
                    </a:p>
                    <a:p>
                      <a:pPr>
                        <a:spcBef>
                          <a:spcPts val="300"/>
                        </a:spcBef>
                        <a:spcAft>
                          <a:spcPts val="0"/>
                        </a:spcAft>
                      </a:pPr>
                      <a:endParaRPr lang="en-US" sz="1800" b="1" dirty="0">
                        <a:solidFill>
                          <a:schemeClr val="tx1"/>
                        </a:solidFill>
                      </a:endParaRPr>
                    </a:p>
                  </a:txBody>
                  <a:tcPr>
                    <a:noFill/>
                  </a:tcPr>
                </a:tc>
                <a:tc>
                  <a:txBody>
                    <a:bodyPr/>
                    <a:lstStyle/>
                    <a:p>
                      <a:pPr marL="0" marR="0" lvl="0" indent="0" algn="l" defTabSz="914400" rtl="0" eaLnBrk="1" fontAlgn="auto" latinLnBrk="0" hangingPunct="1">
                        <a:lnSpc>
                          <a:spcPct val="100000"/>
                        </a:lnSpc>
                        <a:spcBef>
                          <a:spcPts val="300"/>
                        </a:spcBef>
                        <a:spcAft>
                          <a:spcPts val="0"/>
                        </a:spcAft>
                        <a:buClrTx/>
                        <a:buSzTx/>
                        <a:buFontTx/>
                        <a:buNone/>
                        <a:tabLst/>
                        <a:defRPr/>
                      </a:pPr>
                      <a:r>
                        <a:rPr lang="en-US" sz="1800" b="0" dirty="0">
                          <a:solidFill>
                            <a:schemeClr val="tx1"/>
                          </a:solidFill>
                        </a:rPr>
                        <a:t>{'alpha': 0.1, '</a:t>
                      </a:r>
                      <a:r>
                        <a:rPr lang="en-US" sz="1800" b="0" dirty="0" err="1">
                          <a:solidFill>
                            <a:schemeClr val="tx1"/>
                          </a:solidFill>
                        </a:rPr>
                        <a:t>fit_intercept</a:t>
                      </a:r>
                      <a:r>
                        <a:rPr lang="en-US" sz="1800" b="0" dirty="0">
                          <a:solidFill>
                            <a:schemeClr val="tx1"/>
                          </a:solidFill>
                        </a:rPr>
                        <a:t>': True, 'l1_ratio': 0.04, '</a:t>
                      </a:r>
                      <a:r>
                        <a:rPr lang="en-US" sz="1800" b="0" dirty="0" err="1">
                          <a:solidFill>
                            <a:schemeClr val="tx1"/>
                          </a:solidFill>
                        </a:rPr>
                        <a:t>max_iter</a:t>
                      </a:r>
                      <a:r>
                        <a:rPr lang="en-US" sz="1800" b="0" dirty="0">
                          <a:solidFill>
                            <a:schemeClr val="tx1"/>
                          </a:solidFill>
                        </a:rPr>
                        <a:t>': 1000000, 'normalize': False, '</a:t>
                      </a:r>
                      <a:r>
                        <a:rPr lang="en-US" sz="1800" b="0" dirty="0" err="1">
                          <a:solidFill>
                            <a:schemeClr val="tx1"/>
                          </a:solidFill>
                        </a:rPr>
                        <a:t>tol</a:t>
                      </a:r>
                      <a:r>
                        <a:rPr lang="en-US" sz="1800" b="0" dirty="0">
                          <a:solidFill>
                            <a:schemeClr val="tx1"/>
                          </a:solidFill>
                        </a:rPr>
                        <a:t>': 0.0001}</a:t>
                      </a:r>
                    </a:p>
                  </a:txBody>
                  <a:tcPr>
                    <a:noFill/>
                  </a:tcPr>
                </a:tc>
                <a:extLst>
                  <a:ext uri="{0D108BD9-81ED-4DB2-BD59-A6C34878D82A}">
                    <a16:rowId xmlns:a16="http://schemas.microsoft.com/office/drawing/2014/main" val="3894487828"/>
                  </a:ext>
                </a:extLst>
              </a:tr>
              <a:tr h="370840">
                <a:tc>
                  <a:txBody>
                    <a:bodyPr/>
                    <a:lstStyle/>
                    <a:p>
                      <a:pPr>
                        <a:spcBef>
                          <a:spcPts val="300"/>
                        </a:spcBef>
                        <a:spcAft>
                          <a:spcPts val="0"/>
                        </a:spcAft>
                      </a:pPr>
                      <a:r>
                        <a:rPr lang="en-US" sz="1800" b="1" dirty="0">
                          <a:solidFill>
                            <a:schemeClr val="bg2">
                              <a:lumMod val="75000"/>
                            </a:schemeClr>
                          </a:solidFill>
                        </a:rPr>
                        <a:t>SGD:</a:t>
                      </a:r>
                    </a:p>
                    <a:p>
                      <a:pPr>
                        <a:spcBef>
                          <a:spcPts val="300"/>
                        </a:spcBef>
                        <a:spcAft>
                          <a:spcPts val="0"/>
                        </a:spcAft>
                      </a:pPr>
                      <a:endParaRPr lang="en-US" sz="1800" b="1" dirty="0">
                        <a:solidFill>
                          <a:schemeClr val="bg2">
                            <a:lumMod val="75000"/>
                          </a:schemeClr>
                        </a:solidFill>
                      </a:endParaRPr>
                    </a:p>
                  </a:txBody>
                  <a:tcPr>
                    <a:noFill/>
                  </a:tcPr>
                </a:tc>
                <a:tc>
                  <a:txBody>
                    <a:bodyPr/>
                    <a:lstStyle/>
                    <a:p>
                      <a:pPr marL="0" marR="0" lvl="0" indent="0" algn="l" defTabSz="914400" rtl="0" eaLnBrk="1" fontAlgn="auto" latinLnBrk="0" hangingPunct="1">
                        <a:lnSpc>
                          <a:spcPct val="100000"/>
                        </a:lnSpc>
                        <a:spcBef>
                          <a:spcPts val="300"/>
                        </a:spcBef>
                        <a:spcAft>
                          <a:spcPts val="0"/>
                        </a:spcAft>
                        <a:buClrTx/>
                        <a:buSzTx/>
                        <a:buFontTx/>
                        <a:buNone/>
                        <a:tabLst/>
                        <a:defRPr/>
                      </a:pPr>
                      <a:r>
                        <a:rPr lang="en-US" sz="1800" b="0" dirty="0">
                          <a:solidFill>
                            <a:schemeClr val="bg2">
                              <a:lumMod val="75000"/>
                            </a:schemeClr>
                          </a:solidFill>
                        </a:rPr>
                        <a:t>{'alpha': 1e-05, 'epsilon': 0.01, '</a:t>
                      </a:r>
                      <a:r>
                        <a:rPr lang="en-US" sz="1800" b="0" dirty="0" err="1">
                          <a:solidFill>
                            <a:schemeClr val="bg2">
                              <a:lumMod val="75000"/>
                            </a:schemeClr>
                          </a:solidFill>
                        </a:rPr>
                        <a:t>fit_intercept</a:t>
                      </a:r>
                      <a:r>
                        <a:rPr lang="en-US" sz="1800" b="0" dirty="0">
                          <a:solidFill>
                            <a:schemeClr val="bg2">
                              <a:lumMod val="75000"/>
                            </a:schemeClr>
                          </a:solidFill>
                        </a:rPr>
                        <a:t>': True, '</a:t>
                      </a:r>
                      <a:r>
                        <a:rPr lang="en-US" sz="1800" b="0" dirty="0" err="1">
                          <a:solidFill>
                            <a:schemeClr val="bg2">
                              <a:lumMod val="75000"/>
                            </a:schemeClr>
                          </a:solidFill>
                        </a:rPr>
                        <a:t>max_iter</a:t>
                      </a:r>
                      <a:r>
                        <a:rPr lang="en-US" sz="1800" b="0" dirty="0">
                          <a:solidFill>
                            <a:schemeClr val="bg2">
                              <a:lumMod val="75000"/>
                            </a:schemeClr>
                          </a:solidFill>
                        </a:rPr>
                        <a:t>': 10000} </a:t>
                      </a:r>
                    </a:p>
                  </a:txBody>
                  <a:tcPr>
                    <a:noFill/>
                  </a:tcPr>
                </a:tc>
                <a:extLst>
                  <a:ext uri="{0D108BD9-81ED-4DB2-BD59-A6C34878D82A}">
                    <a16:rowId xmlns:a16="http://schemas.microsoft.com/office/drawing/2014/main" val="1352632065"/>
                  </a:ext>
                </a:extLst>
              </a:tr>
              <a:tr h="370840">
                <a:tc>
                  <a:txBody>
                    <a:bodyPr/>
                    <a:lstStyle/>
                    <a:p>
                      <a:pPr>
                        <a:spcBef>
                          <a:spcPts val="300"/>
                        </a:spcBef>
                        <a:spcAft>
                          <a:spcPts val="0"/>
                        </a:spcAft>
                      </a:pPr>
                      <a:r>
                        <a:rPr lang="en-US" sz="1800" b="1" dirty="0">
                          <a:solidFill>
                            <a:schemeClr val="bg2">
                              <a:lumMod val="75000"/>
                            </a:schemeClr>
                          </a:solidFill>
                        </a:rPr>
                        <a:t>Decision Tree:</a:t>
                      </a:r>
                    </a:p>
                    <a:p>
                      <a:pPr>
                        <a:spcBef>
                          <a:spcPts val="300"/>
                        </a:spcBef>
                        <a:spcAft>
                          <a:spcPts val="0"/>
                        </a:spcAft>
                      </a:pPr>
                      <a:endParaRPr lang="en-US" sz="1800" b="1" dirty="0">
                        <a:solidFill>
                          <a:schemeClr val="bg2">
                            <a:lumMod val="75000"/>
                          </a:schemeClr>
                        </a:solidFill>
                      </a:endParaRPr>
                    </a:p>
                  </a:txBody>
                  <a:tcPr>
                    <a:noFill/>
                  </a:tcPr>
                </a:tc>
                <a:tc>
                  <a:txBody>
                    <a:bodyPr/>
                    <a:lstStyle/>
                    <a:p>
                      <a:pPr>
                        <a:spcBef>
                          <a:spcPts val="300"/>
                        </a:spcBef>
                        <a:spcAft>
                          <a:spcPts val="0"/>
                        </a:spcAft>
                      </a:pPr>
                      <a:r>
                        <a:rPr lang="en-US" sz="1800" b="0" dirty="0">
                          <a:solidFill>
                            <a:schemeClr val="bg2">
                              <a:lumMod val="75000"/>
                            </a:schemeClr>
                          </a:solidFill>
                        </a:rPr>
                        <a:t>{'</a:t>
                      </a:r>
                      <a:r>
                        <a:rPr lang="en-US" sz="1800" b="0" dirty="0" err="1">
                          <a:solidFill>
                            <a:schemeClr val="bg2">
                              <a:lumMod val="75000"/>
                            </a:schemeClr>
                          </a:solidFill>
                        </a:rPr>
                        <a:t>max_depth</a:t>
                      </a:r>
                      <a:r>
                        <a:rPr lang="en-US" sz="1800" b="0" dirty="0">
                          <a:solidFill>
                            <a:schemeClr val="bg2">
                              <a:lumMod val="75000"/>
                            </a:schemeClr>
                          </a:solidFill>
                        </a:rPr>
                        <a:t>': 9, '</a:t>
                      </a:r>
                      <a:r>
                        <a:rPr lang="en-US" sz="1800" b="0" dirty="0" err="1">
                          <a:solidFill>
                            <a:schemeClr val="bg2">
                              <a:lumMod val="75000"/>
                            </a:schemeClr>
                          </a:solidFill>
                        </a:rPr>
                        <a:t>max_features</a:t>
                      </a:r>
                      <a:r>
                        <a:rPr lang="en-US" sz="1800" b="0" dirty="0">
                          <a:solidFill>
                            <a:schemeClr val="bg2">
                              <a:lumMod val="75000"/>
                            </a:schemeClr>
                          </a:solidFill>
                        </a:rPr>
                        <a:t>': 10, '</a:t>
                      </a:r>
                      <a:r>
                        <a:rPr lang="en-US" sz="1800" b="0" dirty="0" err="1">
                          <a:solidFill>
                            <a:schemeClr val="bg2">
                              <a:lumMod val="75000"/>
                            </a:schemeClr>
                          </a:solidFill>
                        </a:rPr>
                        <a:t>max_leaf_nodes</a:t>
                      </a:r>
                      <a:r>
                        <a:rPr lang="en-US" sz="1800" b="0" dirty="0">
                          <a:solidFill>
                            <a:schemeClr val="bg2">
                              <a:lumMod val="75000"/>
                            </a:schemeClr>
                          </a:solidFill>
                        </a:rPr>
                        <a:t>': None, '</a:t>
                      </a:r>
                      <a:r>
                        <a:rPr lang="en-US" sz="1800" b="0" dirty="0" err="1">
                          <a:solidFill>
                            <a:schemeClr val="bg2">
                              <a:lumMod val="75000"/>
                            </a:schemeClr>
                          </a:solidFill>
                        </a:rPr>
                        <a:t>min_samples_split</a:t>
                      </a:r>
                      <a:r>
                        <a:rPr lang="en-US" sz="1800" b="0" dirty="0">
                          <a:solidFill>
                            <a:schemeClr val="bg2">
                              <a:lumMod val="75000"/>
                            </a:schemeClr>
                          </a:solidFill>
                        </a:rPr>
                        <a:t>': 20, 'presort': True, '</a:t>
                      </a:r>
                      <a:r>
                        <a:rPr lang="en-US" sz="1800" b="0" dirty="0" err="1">
                          <a:solidFill>
                            <a:schemeClr val="bg2">
                              <a:lumMod val="75000"/>
                            </a:schemeClr>
                          </a:solidFill>
                        </a:rPr>
                        <a:t>random_state</a:t>
                      </a:r>
                      <a:r>
                        <a:rPr lang="en-US" sz="1800" b="0" dirty="0">
                          <a:solidFill>
                            <a:schemeClr val="bg2">
                              <a:lumMod val="75000"/>
                            </a:schemeClr>
                          </a:solidFill>
                        </a:rPr>
                        <a:t>': 5} </a:t>
                      </a:r>
                    </a:p>
                  </a:txBody>
                  <a:tcPr>
                    <a:noFill/>
                  </a:tcPr>
                </a:tc>
                <a:extLst>
                  <a:ext uri="{0D108BD9-81ED-4DB2-BD59-A6C34878D82A}">
                    <a16:rowId xmlns:a16="http://schemas.microsoft.com/office/drawing/2014/main" val="309523076"/>
                  </a:ext>
                </a:extLst>
              </a:tr>
              <a:tr h="370840">
                <a:tc>
                  <a:txBody>
                    <a:bodyPr/>
                    <a:lstStyle/>
                    <a:p>
                      <a:pPr>
                        <a:spcBef>
                          <a:spcPts val="300"/>
                        </a:spcBef>
                        <a:spcAft>
                          <a:spcPts val="0"/>
                        </a:spcAft>
                      </a:pPr>
                      <a:r>
                        <a:rPr lang="en-US" sz="1800" b="1" dirty="0">
                          <a:solidFill>
                            <a:schemeClr val="bg2">
                              <a:lumMod val="75000"/>
                            </a:schemeClr>
                          </a:solidFill>
                        </a:rPr>
                        <a:t>Random Forest:</a:t>
                      </a:r>
                    </a:p>
                    <a:p>
                      <a:pPr>
                        <a:spcBef>
                          <a:spcPts val="300"/>
                        </a:spcBef>
                        <a:spcAft>
                          <a:spcPts val="0"/>
                        </a:spcAft>
                      </a:pPr>
                      <a:endParaRPr lang="en-US" sz="1800" b="1" dirty="0">
                        <a:solidFill>
                          <a:schemeClr val="bg2">
                            <a:lumMod val="75000"/>
                          </a:schemeClr>
                        </a:solidFill>
                      </a:endParaRPr>
                    </a:p>
                  </a:txBody>
                  <a:tcPr>
                    <a:noFill/>
                  </a:tcPr>
                </a:tc>
                <a:tc>
                  <a:txBody>
                    <a:bodyPr/>
                    <a:lstStyle/>
                    <a:p>
                      <a:pPr marL="0" marR="0" lvl="0" indent="0" algn="l" defTabSz="914400" rtl="0" eaLnBrk="1" fontAlgn="auto" latinLnBrk="0" hangingPunct="1">
                        <a:lnSpc>
                          <a:spcPct val="100000"/>
                        </a:lnSpc>
                        <a:spcBef>
                          <a:spcPts val="300"/>
                        </a:spcBef>
                        <a:spcAft>
                          <a:spcPts val="0"/>
                        </a:spcAft>
                        <a:buClrTx/>
                        <a:buSzTx/>
                        <a:buFontTx/>
                        <a:buNone/>
                        <a:tabLst/>
                        <a:defRPr/>
                      </a:pPr>
                      <a:r>
                        <a:rPr lang="en-US" sz="1800" b="0" dirty="0">
                          <a:solidFill>
                            <a:schemeClr val="bg2">
                              <a:lumMod val="75000"/>
                            </a:schemeClr>
                          </a:solidFill>
                        </a:rPr>
                        <a:t>{'</a:t>
                      </a:r>
                      <a:r>
                        <a:rPr lang="en-US" sz="1800" b="0" dirty="0" err="1">
                          <a:solidFill>
                            <a:schemeClr val="bg2">
                              <a:lumMod val="75000"/>
                            </a:schemeClr>
                          </a:solidFill>
                        </a:rPr>
                        <a:t>min_samples_split</a:t>
                      </a:r>
                      <a:r>
                        <a:rPr lang="en-US" sz="1800" b="0" dirty="0">
                          <a:solidFill>
                            <a:schemeClr val="bg2">
                              <a:lumMod val="75000"/>
                            </a:schemeClr>
                          </a:solidFill>
                        </a:rPr>
                        <a:t>': 3, '</a:t>
                      </a:r>
                      <a:r>
                        <a:rPr lang="en-US" sz="1800" b="0" dirty="0" err="1">
                          <a:solidFill>
                            <a:schemeClr val="bg2">
                              <a:lumMod val="75000"/>
                            </a:schemeClr>
                          </a:solidFill>
                        </a:rPr>
                        <a:t>n_estimators</a:t>
                      </a:r>
                      <a:r>
                        <a:rPr lang="en-US" sz="1800" b="0" dirty="0">
                          <a:solidFill>
                            <a:schemeClr val="bg2">
                              <a:lumMod val="75000"/>
                            </a:schemeClr>
                          </a:solidFill>
                        </a:rPr>
                        <a:t>': 100, '</a:t>
                      </a:r>
                      <a:r>
                        <a:rPr lang="en-US" sz="1800" b="0" dirty="0" err="1">
                          <a:solidFill>
                            <a:schemeClr val="bg2">
                              <a:lumMod val="75000"/>
                            </a:schemeClr>
                          </a:solidFill>
                        </a:rPr>
                        <a:t>random_state</a:t>
                      </a:r>
                      <a:r>
                        <a:rPr lang="en-US" sz="1800" b="0" dirty="0">
                          <a:solidFill>
                            <a:schemeClr val="bg2">
                              <a:lumMod val="75000"/>
                            </a:schemeClr>
                          </a:solidFill>
                        </a:rPr>
                        <a:t>': 5}</a:t>
                      </a:r>
                    </a:p>
                  </a:txBody>
                  <a:tcPr>
                    <a:noFill/>
                  </a:tcPr>
                </a:tc>
                <a:extLst>
                  <a:ext uri="{0D108BD9-81ED-4DB2-BD59-A6C34878D82A}">
                    <a16:rowId xmlns:a16="http://schemas.microsoft.com/office/drawing/2014/main" val="1471926915"/>
                  </a:ext>
                </a:extLst>
              </a:tr>
              <a:tr h="370840">
                <a:tc>
                  <a:txBody>
                    <a:bodyPr/>
                    <a:lstStyle/>
                    <a:p>
                      <a:pPr>
                        <a:spcBef>
                          <a:spcPts val="300"/>
                        </a:spcBef>
                        <a:spcAft>
                          <a:spcPts val="0"/>
                        </a:spcAft>
                      </a:pPr>
                      <a:r>
                        <a:rPr lang="en-US" sz="1800" b="1" dirty="0">
                          <a:solidFill>
                            <a:schemeClr val="bg2">
                              <a:lumMod val="75000"/>
                            </a:schemeClr>
                          </a:solidFill>
                        </a:rPr>
                        <a:t>KNN:</a:t>
                      </a:r>
                    </a:p>
                  </a:txBody>
                  <a:tcPr>
                    <a:noFill/>
                  </a:tcPr>
                </a:tc>
                <a:tc>
                  <a:txBody>
                    <a:bodyPr/>
                    <a:lstStyle/>
                    <a:p>
                      <a:pPr marL="0" marR="0" lvl="0" indent="0" algn="l" defTabSz="914400" rtl="0" eaLnBrk="1" fontAlgn="auto" latinLnBrk="0" hangingPunct="1">
                        <a:lnSpc>
                          <a:spcPct val="100000"/>
                        </a:lnSpc>
                        <a:spcBef>
                          <a:spcPts val="300"/>
                        </a:spcBef>
                        <a:spcAft>
                          <a:spcPts val="0"/>
                        </a:spcAft>
                        <a:buClrTx/>
                        <a:buSzTx/>
                        <a:buFontTx/>
                        <a:buNone/>
                        <a:tabLst/>
                        <a:defRPr/>
                      </a:pPr>
                      <a:r>
                        <a:rPr lang="en-US" sz="1800" b="0" dirty="0">
                          <a:solidFill>
                            <a:schemeClr val="bg2">
                              <a:lumMod val="75000"/>
                            </a:schemeClr>
                          </a:solidFill>
                        </a:rPr>
                        <a:t>{'algorithm': 'brute', '</a:t>
                      </a:r>
                      <a:r>
                        <a:rPr lang="en-US" sz="1800" b="0" dirty="0" err="1">
                          <a:solidFill>
                            <a:schemeClr val="bg2">
                              <a:lumMod val="75000"/>
                            </a:schemeClr>
                          </a:solidFill>
                        </a:rPr>
                        <a:t>n_neighbors</a:t>
                      </a:r>
                      <a:r>
                        <a:rPr lang="en-US" sz="1800" b="0" dirty="0">
                          <a:solidFill>
                            <a:schemeClr val="bg2">
                              <a:lumMod val="75000"/>
                            </a:schemeClr>
                          </a:solidFill>
                        </a:rPr>
                        <a:t>': 7, 'weights': 'distance'}</a:t>
                      </a:r>
                    </a:p>
                  </a:txBody>
                  <a:tcPr>
                    <a:noFill/>
                  </a:tcPr>
                </a:tc>
                <a:extLst>
                  <a:ext uri="{0D108BD9-81ED-4DB2-BD59-A6C34878D82A}">
                    <a16:rowId xmlns:a16="http://schemas.microsoft.com/office/drawing/2014/main" val="537313409"/>
                  </a:ext>
                </a:extLst>
              </a:tr>
            </a:tbl>
          </a:graphicData>
        </a:graphic>
      </p:graphicFrame>
    </p:spTree>
    <p:extLst>
      <p:ext uri="{BB962C8B-B14F-4D97-AF65-F5344CB8AC3E}">
        <p14:creationId xmlns:p14="http://schemas.microsoft.com/office/powerpoint/2010/main" val="16740343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33040-3A0F-4476-A0E9-F38934EAA2C7}"/>
              </a:ext>
            </a:extLst>
          </p:cNvPr>
          <p:cNvSpPr>
            <a:spLocks noGrp="1"/>
          </p:cNvSpPr>
          <p:nvPr>
            <p:ph type="title"/>
          </p:nvPr>
        </p:nvSpPr>
        <p:spPr/>
        <p:txBody>
          <a:bodyPr>
            <a:normAutofit/>
          </a:bodyPr>
          <a:lstStyle/>
          <a:p>
            <a:r>
              <a:rPr lang="en-US" sz="3200" dirty="0"/>
              <a:t>Linear Regression </a:t>
            </a:r>
            <a:br>
              <a:rPr lang="en-US" sz="3200" dirty="0"/>
            </a:br>
            <a:r>
              <a:rPr lang="en-US" sz="3200" dirty="0"/>
              <a:t>Correlation Rank Reduction Scenario Analysis</a:t>
            </a:r>
          </a:p>
        </p:txBody>
      </p:sp>
      <p:pic>
        <p:nvPicPr>
          <p:cNvPr id="4" name="Picture 3">
            <a:extLst>
              <a:ext uri="{FF2B5EF4-FFF2-40B4-BE49-F238E27FC236}">
                <a16:creationId xmlns:a16="http://schemas.microsoft.com/office/drawing/2014/main" id="{309C313E-D46B-CF4A-A09A-71ED7963DF25}"/>
              </a:ext>
            </a:extLst>
          </p:cNvPr>
          <p:cNvPicPr>
            <a:picLocks noChangeAspect="1"/>
          </p:cNvPicPr>
          <p:nvPr/>
        </p:nvPicPr>
        <p:blipFill>
          <a:blip r:embed="rId2"/>
          <a:stretch>
            <a:fillRect/>
          </a:stretch>
        </p:blipFill>
        <p:spPr>
          <a:xfrm>
            <a:off x="934497" y="1772152"/>
            <a:ext cx="2818940" cy="4799460"/>
          </a:xfrm>
          <a:prstGeom prst="rect">
            <a:avLst/>
          </a:prstGeom>
        </p:spPr>
      </p:pic>
      <p:pic>
        <p:nvPicPr>
          <p:cNvPr id="5" name="Picture 4">
            <a:extLst>
              <a:ext uri="{FF2B5EF4-FFF2-40B4-BE49-F238E27FC236}">
                <a16:creationId xmlns:a16="http://schemas.microsoft.com/office/drawing/2014/main" id="{E539619C-350A-1C43-B721-1D8A4A74D455}"/>
              </a:ext>
            </a:extLst>
          </p:cNvPr>
          <p:cNvPicPr>
            <a:picLocks noChangeAspect="1"/>
          </p:cNvPicPr>
          <p:nvPr/>
        </p:nvPicPr>
        <p:blipFill>
          <a:blip r:embed="rId3"/>
          <a:stretch>
            <a:fillRect/>
          </a:stretch>
        </p:blipFill>
        <p:spPr>
          <a:xfrm>
            <a:off x="3903934" y="1636829"/>
            <a:ext cx="7449866" cy="5031246"/>
          </a:xfrm>
          <a:prstGeom prst="rect">
            <a:avLst/>
          </a:prstGeom>
        </p:spPr>
      </p:pic>
    </p:spTree>
    <p:extLst>
      <p:ext uri="{BB962C8B-B14F-4D97-AF65-F5344CB8AC3E}">
        <p14:creationId xmlns:p14="http://schemas.microsoft.com/office/powerpoint/2010/main" val="1929344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33040-3A0F-4476-A0E9-F38934EAA2C7}"/>
              </a:ext>
            </a:extLst>
          </p:cNvPr>
          <p:cNvSpPr>
            <a:spLocks noGrp="1"/>
          </p:cNvSpPr>
          <p:nvPr>
            <p:ph type="title"/>
          </p:nvPr>
        </p:nvSpPr>
        <p:spPr/>
        <p:txBody>
          <a:bodyPr/>
          <a:lstStyle/>
          <a:p>
            <a:r>
              <a:rPr lang="en-US" dirty="0"/>
              <a:t>How much does it cost to buy a house in the city of Ames?</a:t>
            </a:r>
          </a:p>
        </p:txBody>
      </p:sp>
      <p:pic>
        <p:nvPicPr>
          <p:cNvPr id="1026" name="Picture 2">
            <a:extLst>
              <a:ext uri="{FF2B5EF4-FFF2-40B4-BE49-F238E27FC236}">
                <a16:creationId xmlns:a16="http://schemas.microsoft.com/office/drawing/2014/main" id="{BC61895D-E5FF-400B-80EA-C44649F5DC4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884298" y="1825625"/>
            <a:ext cx="642340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51779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33040-3A0F-4476-A0E9-F38934EAA2C7}"/>
              </a:ext>
            </a:extLst>
          </p:cNvPr>
          <p:cNvSpPr>
            <a:spLocks noGrp="1"/>
          </p:cNvSpPr>
          <p:nvPr>
            <p:ph type="title"/>
          </p:nvPr>
        </p:nvSpPr>
        <p:spPr/>
        <p:txBody>
          <a:bodyPr>
            <a:normAutofit/>
          </a:bodyPr>
          <a:lstStyle/>
          <a:p>
            <a:r>
              <a:rPr lang="en-US" sz="3200" dirty="0"/>
              <a:t>Summary Results</a:t>
            </a:r>
          </a:p>
        </p:txBody>
      </p:sp>
      <p:pic>
        <p:nvPicPr>
          <p:cNvPr id="4" name="Picture 3">
            <a:extLst>
              <a:ext uri="{FF2B5EF4-FFF2-40B4-BE49-F238E27FC236}">
                <a16:creationId xmlns:a16="http://schemas.microsoft.com/office/drawing/2014/main" id="{7A8FAC2F-C254-EE4D-ABC2-5F98982434E7}"/>
              </a:ext>
            </a:extLst>
          </p:cNvPr>
          <p:cNvPicPr>
            <a:picLocks noChangeAspect="1"/>
          </p:cNvPicPr>
          <p:nvPr/>
        </p:nvPicPr>
        <p:blipFill>
          <a:blip r:embed="rId2"/>
          <a:stretch>
            <a:fillRect/>
          </a:stretch>
        </p:blipFill>
        <p:spPr>
          <a:xfrm>
            <a:off x="2286000" y="819150"/>
            <a:ext cx="7620000" cy="5219700"/>
          </a:xfrm>
          <a:prstGeom prst="rect">
            <a:avLst/>
          </a:prstGeom>
        </p:spPr>
      </p:pic>
    </p:spTree>
    <p:extLst>
      <p:ext uri="{BB962C8B-B14F-4D97-AF65-F5344CB8AC3E}">
        <p14:creationId xmlns:p14="http://schemas.microsoft.com/office/powerpoint/2010/main" val="42355177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33040-3A0F-4476-A0E9-F38934EAA2C7}"/>
              </a:ext>
            </a:extLst>
          </p:cNvPr>
          <p:cNvSpPr>
            <a:spLocks noGrp="1"/>
          </p:cNvSpPr>
          <p:nvPr>
            <p:ph type="title"/>
          </p:nvPr>
        </p:nvSpPr>
        <p:spPr/>
        <p:txBody>
          <a:bodyPr>
            <a:normAutofit/>
          </a:bodyPr>
          <a:lstStyle/>
          <a:p>
            <a:r>
              <a:rPr lang="en-US" sz="3200" dirty="0"/>
              <a:t>Next Steps</a:t>
            </a:r>
          </a:p>
        </p:txBody>
      </p:sp>
      <p:sp>
        <p:nvSpPr>
          <p:cNvPr id="7" name="TextBox 6">
            <a:extLst>
              <a:ext uri="{FF2B5EF4-FFF2-40B4-BE49-F238E27FC236}">
                <a16:creationId xmlns:a16="http://schemas.microsoft.com/office/drawing/2014/main" id="{E1C6FBA8-C92E-874A-BD29-925061AAAA88}"/>
              </a:ext>
            </a:extLst>
          </p:cNvPr>
          <p:cNvSpPr txBox="1"/>
          <p:nvPr/>
        </p:nvSpPr>
        <p:spPr>
          <a:xfrm>
            <a:off x="838200" y="1322944"/>
            <a:ext cx="9340780" cy="1754326"/>
          </a:xfrm>
          <a:prstGeom prst="rect">
            <a:avLst/>
          </a:prstGeom>
          <a:noFill/>
        </p:spPr>
        <p:txBody>
          <a:bodyPr wrap="square" rtlCol="0">
            <a:spAutoFit/>
          </a:bodyPr>
          <a:lstStyle/>
          <a:p>
            <a:pPr marL="285750" indent="-285750">
              <a:buFont typeface="Wingdings" pitchFamily="2" charset="2"/>
              <a:buChar char="§"/>
            </a:pPr>
            <a:r>
              <a:rPr lang="en-US" dirty="0"/>
              <a:t>Feature engineering refinement</a:t>
            </a:r>
          </a:p>
          <a:p>
            <a:pPr marL="742950" lvl="1" indent="-285750">
              <a:buFont typeface="Wingdings" pitchFamily="2" charset="2"/>
              <a:buChar char="§"/>
            </a:pPr>
            <a:r>
              <a:rPr lang="en-US" dirty="0"/>
              <a:t>Review Feature Anti-Selection – Define quantitative selection criteria</a:t>
            </a:r>
          </a:p>
          <a:p>
            <a:pPr marL="742950" lvl="1" indent="-285750">
              <a:buFont typeface="Wingdings" pitchFamily="2" charset="2"/>
              <a:buChar char="§"/>
            </a:pPr>
            <a:r>
              <a:rPr lang="en-US" dirty="0"/>
              <a:t>Revise multicollinearity treatment for lower correlation threshold scenarios  </a:t>
            </a:r>
          </a:p>
          <a:p>
            <a:pPr marL="285750" indent="-285750">
              <a:buFont typeface="Wingdings" pitchFamily="2" charset="2"/>
              <a:buChar char="§"/>
            </a:pPr>
            <a:endParaRPr lang="en-US" dirty="0"/>
          </a:p>
          <a:p>
            <a:pPr marL="285750" indent="-285750">
              <a:buFont typeface="Wingdings" pitchFamily="2" charset="2"/>
              <a:buChar char="§"/>
            </a:pPr>
            <a:r>
              <a:rPr lang="en-US" dirty="0"/>
              <a:t>Model analysis</a:t>
            </a:r>
          </a:p>
          <a:p>
            <a:pPr marL="742950" lvl="1" indent="-285750">
              <a:buFont typeface="Wingdings" pitchFamily="2" charset="2"/>
              <a:buChar char="§"/>
            </a:pPr>
            <a:r>
              <a:rPr lang="en-US" dirty="0"/>
              <a:t>Hyperparameter tuning</a:t>
            </a:r>
          </a:p>
        </p:txBody>
      </p:sp>
    </p:spTree>
    <p:extLst>
      <p:ext uri="{BB962C8B-B14F-4D97-AF65-F5344CB8AC3E}">
        <p14:creationId xmlns:p14="http://schemas.microsoft.com/office/powerpoint/2010/main" val="3178682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544CD-D39C-47F5-B6A0-E7433B632162}"/>
              </a:ext>
            </a:extLst>
          </p:cNvPr>
          <p:cNvSpPr>
            <a:spLocks noGrp="1"/>
          </p:cNvSpPr>
          <p:nvPr>
            <p:ph type="title"/>
          </p:nvPr>
        </p:nvSpPr>
        <p:spPr/>
        <p:txBody>
          <a:bodyPr/>
          <a:lstStyle/>
          <a:p>
            <a:r>
              <a:rPr lang="en-US" dirty="0"/>
              <a:t>Residential Development in Ames</a:t>
            </a:r>
          </a:p>
        </p:txBody>
      </p:sp>
      <p:pic>
        <p:nvPicPr>
          <p:cNvPr id="2050" name="Picture 2">
            <a:extLst>
              <a:ext uri="{FF2B5EF4-FFF2-40B4-BE49-F238E27FC236}">
                <a16:creationId xmlns:a16="http://schemas.microsoft.com/office/drawing/2014/main" id="{FFC8BC33-8C2D-4980-A988-14F20372478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884298" y="1825625"/>
            <a:ext cx="642340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8558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A4922-986E-4841-A712-EC4C824322A8}"/>
              </a:ext>
            </a:extLst>
          </p:cNvPr>
          <p:cNvSpPr>
            <a:spLocks noGrp="1"/>
          </p:cNvSpPr>
          <p:nvPr>
            <p:ph type="title"/>
          </p:nvPr>
        </p:nvSpPr>
        <p:spPr/>
        <p:txBody>
          <a:bodyPr/>
          <a:lstStyle/>
          <a:p>
            <a:r>
              <a:rPr lang="en-US" dirty="0"/>
              <a:t>Most Popular Neighborhoods in Ames</a:t>
            </a:r>
          </a:p>
        </p:txBody>
      </p:sp>
      <p:pic>
        <p:nvPicPr>
          <p:cNvPr id="2050" name="Picture 2">
            <a:extLst>
              <a:ext uri="{FF2B5EF4-FFF2-40B4-BE49-F238E27FC236}">
                <a16:creationId xmlns:a16="http://schemas.microsoft.com/office/drawing/2014/main" id="{66531D75-1982-4267-BB3C-9DBF2F0B40B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629466" y="1825625"/>
            <a:ext cx="493306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6419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CA9DF-D3B0-462E-8FD4-3AFE793202BF}"/>
              </a:ext>
            </a:extLst>
          </p:cNvPr>
          <p:cNvSpPr>
            <a:spLocks noGrp="1"/>
          </p:cNvSpPr>
          <p:nvPr>
            <p:ph type="title"/>
          </p:nvPr>
        </p:nvSpPr>
        <p:spPr/>
        <p:txBody>
          <a:bodyPr/>
          <a:lstStyle/>
          <a:p>
            <a:r>
              <a:rPr lang="en-US" dirty="0"/>
              <a:t>What was the most popular home size?</a:t>
            </a:r>
          </a:p>
        </p:txBody>
      </p:sp>
      <p:pic>
        <p:nvPicPr>
          <p:cNvPr id="3074" name="Picture 2">
            <a:extLst>
              <a:ext uri="{FF2B5EF4-FFF2-40B4-BE49-F238E27FC236}">
                <a16:creationId xmlns:a16="http://schemas.microsoft.com/office/drawing/2014/main" id="{8DED4698-8358-47B1-B23F-6780D253A02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884298" y="1825625"/>
            <a:ext cx="642340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3118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CD887-86E8-4535-9E57-FE89C3108BF8}"/>
              </a:ext>
            </a:extLst>
          </p:cNvPr>
          <p:cNvSpPr>
            <a:spLocks noGrp="1"/>
          </p:cNvSpPr>
          <p:nvPr>
            <p:ph type="title"/>
          </p:nvPr>
        </p:nvSpPr>
        <p:spPr/>
        <p:txBody>
          <a:bodyPr/>
          <a:lstStyle/>
          <a:p>
            <a:r>
              <a:rPr lang="en-US" dirty="0"/>
              <a:t>What range were the home lot sizes?</a:t>
            </a:r>
          </a:p>
        </p:txBody>
      </p:sp>
      <p:pic>
        <p:nvPicPr>
          <p:cNvPr id="4098" name="Picture 2">
            <a:extLst>
              <a:ext uri="{FF2B5EF4-FFF2-40B4-BE49-F238E27FC236}">
                <a16:creationId xmlns:a16="http://schemas.microsoft.com/office/drawing/2014/main" id="{88CCDC4F-D703-42FF-A023-064C174F249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857271" y="1825625"/>
            <a:ext cx="647745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8581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47DE4-25E7-4D07-88A3-2AE5147DD530}"/>
              </a:ext>
            </a:extLst>
          </p:cNvPr>
          <p:cNvSpPr>
            <a:spLocks noGrp="1"/>
          </p:cNvSpPr>
          <p:nvPr>
            <p:ph type="title"/>
          </p:nvPr>
        </p:nvSpPr>
        <p:spPr/>
        <p:txBody>
          <a:bodyPr/>
          <a:lstStyle/>
          <a:p>
            <a:r>
              <a:rPr lang="en-US" dirty="0"/>
              <a:t>Busiest season for selling homes in Ames</a:t>
            </a:r>
          </a:p>
        </p:txBody>
      </p:sp>
      <p:pic>
        <p:nvPicPr>
          <p:cNvPr id="1026" name="Picture 2">
            <a:extLst>
              <a:ext uri="{FF2B5EF4-FFF2-40B4-BE49-F238E27FC236}">
                <a16:creationId xmlns:a16="http://schemas.microsoft.com/office/drawing/2014/main" id="{1438F142-152D-4ABF-9586-5716AD35DF9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00516" y="1943425"/>
            <a:ext cx="10390967" cy="4115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3212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4891B-378C-4BAD-977D-F410DF704587}"/>
              </a:ext>
            </a:extLst>
          </p:cNvPr>
          <p:cNvSpPr>
            <a:spLocks noGrp="1"/>
          </p:cNvSpPr>
          <p:nvPr>
            <p:ph type="title"/>
          </p:nvPr>
        </p:nvSpPr>
        <p:spPr/>
        <p:txBody>
          <a:bodyPr/>
          <a:lstStyle/>
          <a:p>
            <a:r>
              <a:rPr lang="en-US" dirty="0"/>
              <a:t>Analysis with variables</a:t>
            </a:r>
          </a:p>
        </p:txBody>
      </p:sp>
      <p:sp>
        <p:nvSpPr>
          <p:cNvPr id="3" name="Content Placeholder 2">
            <a:extLst>
              <a:ext uri="{FF2B5EF4-FFF2-40B4-BE49-F238E27FC236}">
                <a16:creationId xmlns:a16="http://schemas.microsoft.com/office/drawing/2014/main" id="{CA1EFDF4-976A-4DD7-B4A1-B459A52DCB5D}"/>
              </a:ext>
            </a:extLst>
          </p:cNvPr>
          <p:cNvSpPr>
            <a:spLocks noGrp="1"/>
          </p:cNvSpPr>
          <p:nvPr>
            <p:ph idx="1"/>
          </p:nvPr>
        </p:nvSpPr>
        <p:spPr/>
        <p:txBody>
          <a:bodyPr/>
          <a:lstStyle/>
          <a:p>
            <a:pPr lvl="1"/>
            <a:r>
              <a:rPr lang="en-US" dirty="0"/>
              <a:t>Univariate Analysis</a:t>
            </a:r>
          </a:p>
          <a:p>
            <a:pPr lvl="1"/>
            <a:r>
              <a:rPr lang="en-US" dirty="0"/>
              <a:t>Bivariate Analysis</a:t>
            </a:r>
          </a:p>
          <a:p>
            <a:pPr lvl="1"/>
            <a:r>
              <a:rPr lang="en-US" dirty="0"/>
              <a:t>Check for missing values</a:t>
            </a:r>
          </a:p>
          <a:p>
            <a:pPr lvl="1"/>
            <a:r>
              <a:rPr lang="en-US" dirty="0"/>
              <a:t>Feature selection based on Correlation Check</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216098146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1207</TotalTime>
  <Words>1868</Words>
  <Application>Microsoft Macintosh PowerPoint</Application>
  <PresentationFormat>Widescreen</PresentationFormat>
  <Paragraphs>187</Paragraphs>
  <Slides>31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System Font Regular</vt:lpstr>
      <vt:lpstr>Wingdings</vt:lpstr>
      <vt:lpstr>1_Office Theme</vt:lpstr>
      <vt:lpstr>Analysis and Predictions on the Ames Housing Market</vt:lpstr>
      <vt:lpstr>Agenda</vt:lpstr>
      <vt:lpstr>How much does it cost to buy a house in the city of Ames?</vt:lpstr>
      <vt:lpstr>Residential Development in Ames</vt:lpstr>
      <vt:lpstr>Most Popular Neighborhoods in Ames</vt:lpstr>
      <vt:lpstr>What was the most popular home size?</vt:lpstr>
      <vt:lpstr>What range were the home lot sizes?</vt:lpstr>
      <vt:lpstr>Busiest season for selling homes in Ames</vt:lpstr>
      <vt:lpstr>Analysis with variables</vt:lpstr>
      <vt:lpstr>Correlation Matrix</vt:lpstr>
      <vt:lpstr>Multiple Regression Model in R</vt:lpstr>
      <vt:lpstr>Multiple Linear Regression Model in R</vt:lpstr>
      <vt:lpstr>Multiple Linear Regression Model in R</vt:lpstr>
      <vt:lpstr>Multiple Linear Regression Model in R</vt:lpstr>
      <vt:lpstr>Multiple Linear Regression Model in R</vt:lpstr>
      <vt:lpstr>Multiple Linear Regression Model in R</vt:lpstr>
      <vt:lpstr>Multiple Linear Regression Model in R</vt:lpstr>
      <vt:lpstr>Multiple Linear Regression Model in R</vt:lpstr>
      <vt:lpstr>Multiple Linear Regression Model in R</vt:lpstr>
      <vt:lpstr>Multiple Linear Regression Model in R</vt:lpstr>
      <vt:lpstr>Multiple Linear Regression Model in R</vt:lpstr>
      <vt:lpstr>Multiple Regression Model in Python</vt:lpstr>
      <vt:lpstr>The Target</vt:lpstr>
      <vt:lpstr>The Target</vt:lpstr>
      <vt:lpstr> Feature Engineering</vt:lpstr>
      <vt:lpstr>Outliers - Ground Living Area</vt:lpstr>
      <vt:lpstr>Outliers - Overall Quality</vt:lpstr>
      <vt:lpstr>Modeling Assumptions</vt:lpstr>
      <vt:lpstr>Linear Regression  Correlation Rank Reduction Scenario Analysis</vt:lpstr>
      <vt:lpstr>Summary Results</vt:lpstr>
      <vt:lpstr>Next Steps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Malcolm Mandviwalla</dc:creator>
  <cp:lastModifiedBy>Timothy Day</cp:lastModifiedBy>
  <cp:revision>52</cp:revision>
  <dcterms:created xsi:type="dcterms:W3CDTF">2019-08-24T18:07:44Z</dcterms:created>
  <dcterms:modified xsi:type="dcterms:W3CDTF">2019-08-27T16:11:02Z</dcterms:modified>
</cp:coreProperties>
</file>