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D42C6"/>
    <a:srgbClr val="893BC3"/>
    <a:srgbClr val="9855CB"/>
    <a:srgbClr val="B889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6" d="100"/>
          <a:sy n="76" d="100"/>
        </p:scale>
        <p:origin x="-296" y="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8495CD0-D26A-459C-BA14-9161F4C8F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0AB57C8-4C73-46A3-ABFF-FE745CD83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A98210D-C299-4A26-A58E-7FA4025C7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E1088-C58E-428B-836B-E3E910FE376C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C5432EB-1D9C-4B9F-97C0-44034DF81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EB5C898-16F2-4548-84BA-6CB6A2CE0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42084-D4D2-4489-BE91-2F368A5A624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2517F5CA-CA1C-4CE6-A3F2-2A3A1325E5FD}"/>
              </a:ext>
            </a:extLst>
          </p:cNvPr>
          <p:cNvSpPr/>
          <p:nvPr userDrawn="1"/>
        </p:nvSpPr>
        <p:spPr>
          <a:xfrm>
            <a:off x="9461241" y="158620"/>
            <a:ext cx="2351314" cy="200608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107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C50F6D6-CA02-4E8C-8579-9F306D272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65EE87F-E45A-404B-A227-B45FB2F59D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81A728A-8622-4886-A619-BE53930A4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E1088-C58E-428B-836B-E3E910FE376C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9528CAE-40CF-49FB-BF10-CBA0605DB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A531A93-C88D-463F-A969-8E7248F8F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42084-D4D2-4489-BE91-2F368A5A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77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CF00F14B-42E8-49E2-B92F-6B89ABDFB1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7E07E26-4410-44F9-8D5F-CE63F51D2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509BBD3-AC9E-418C-8101-1C872B7C6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E1088-C58E-428B-836B-E3E910FE376C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A24FAC6-30E1-4DF7-BDFC-34D41DEFA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E7305D3-5F2F-4D69-BC20-873FB6780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42084-D4D2-4489-BE91-2F368A5A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093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2E23A3-9B53-49E8-B899-87C515838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D861CBA-3200-4AEC-A426-EE1435A4D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4F7E394-165D-41A1-B47B-A3AD90FC3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E1088-C58E-428B-836B-E3E910FE376C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8AF1BB8-BA23-45E7-896E-B8D3E216F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A92D322-3C91-4EAA-AFCD-26C4E851B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42084-D4D2-4489-BE91-2F368A5A624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AF23FC73-AEAF-44B0-8590-F3F37A5EBBE2}"/>
              </a:ext>
            </a:extLst>
          </p:cNvPr>
          <p:cNvSpPr/>
          <p:nvPr userDrawn="1"/>
        </p:nvSpPr>
        <p:spPr>
          <a:xfrm>
            <a:off x="9991724" y="1"/>
            <a:ext cx="2200275" cy="15049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83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1C97DC8-DC71-446A-B735-D3C688018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1F4F427-B85F-45F9-A708-B97922BD5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6396FBB-8638-41A4-99B1-8A9064C1B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E1088-C58E-428B-836B-E3E910FE376C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195F4CD-DC3A-495B-A96E-901EAFA26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831143E-F1A3-4699-8FDE-89199C953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42084-D4D2-4489-BE91-2F368A5A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49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B9BE9D-FE88-4EA9-B170-0E13DF30F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7A81F23-5E75-49D0-9A5D-A69F2BF356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24F487D-B5E5-4956-AA17-A4FB9A7E50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3F2CAC4-FA47-4526-B83E-0DC43BA63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E1088-C58E-428B-836B-E3E910FE376C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34C1CA9-896C-415A-BB25-84BB2BCF0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8B8C41A-28E3-4C96-835C-3295E7D4A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42084-D4D2-4489-BE91-2F368A5A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132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98D3E9-CEC8-48B4-BFDA-87A0C1DC2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1522F5F-BB1E-401A-A4D5-9B9BC6028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1F00D7E-458A-4CBC-A6C9-1EC1A218D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2718508-677B-4519-AC38-8A5AB8C94E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ABC70DB7-5599-4C97-A081-0266790946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0BBB9847-BAF0-4438-8895-A3921ECA1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E1088-C58E-428B-836B-E3E910FE376C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6F8C2E27-FB22-47E4-AC13-3EDE05076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EFC6B139-F3E8-48ED-A3D1-6DDA10879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42084-D4D2-4489-BE91-2F368A5A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75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A69B77-80B6-4AFA-BE21-BBD65B2D8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92705F08-D273-45D8-8C20-FC5F59A71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E1088-C58E-428B-836B-E3E910FE376C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B674402-85EA-475E-B759-183B8D62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F0F490E-7903-4C46-8E24-169A27B1B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42084-D4D2-4489-BE91-2F368A5A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35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131FC5C0-9FD6-4662-B974-7BB4CBF5F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E1088-C58E-428B-836B-E3E910FE376C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DBAD2034-DCD3-4744-8631-05EA45CD9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BE58CC9-1DB9-4F7C-94E2-2083283A9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42084-D4D2-4489-BE91-2F368A5A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497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7AB49C-8665-4334-9712-75F8BA592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DB0E887-710D-4F90-B0DC-ECB96AD96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EDDC6EE-68E2-45BD-AC6D-3CFBF53E3D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8C31409-00C5-470C-928F-93F60F43A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E1088-C58E-428B-836B-E3E910FE376C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747DDFF-435C-4389-BA51-1EA026AEA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D201B87-73CD-45C2-8287-8718D1046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42084-D4D2-4489-BE91-2F368A5A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40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2C3FD1C-4B7D-459D-99AB-6F7E98549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DA062633-ACB0-4514-BD30-8393A19ADC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F063FB1-3F30-489A-A611-3469E3CBBD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CDCDD60-6D3A-4A2C-B55B-C9C237693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E1088-C58E-428B-836B-E3E910FE376C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CC7967E-D400-4D81-A202-9549D018A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35ADB1B-B433-47DE-BBC6-91F8C3EE2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42084-D4D2-4489-BE91-2F368A5A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02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63A71CD9-6317-4851-801D-A539E8DE3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C96F7C5-683A-4A71-B696-178D1B148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5C4F29B-4413-4E06-A85A-9EB27EC294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E1088-C58E-428B-836B-E3E910FE376C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E8F7C7F-5EB0-427C-A2F4-BC0FB490C5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66137B1-9573-4999-BB44-72C0316484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42084-D4D2-4489-BE91-2F368A5A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85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B33040-3A0F-4476-A0E9-F38934EAA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Linear Regression Model in 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FB6664C-AFC7-4D14-B582-9AF00E3EC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Procedures used:</a:t>
            </a:r>
          </a:p>
          <a:p>
            <a:r>
              <a:rPr lang="en-US" dirty="0" smtClean="0"/>
              <a:t>Forward Regression with BIC &lt;= </a:t>
            </a:r>
            <a:r>
              <a:rPr lang="en-US" dirty="0" smtClean="0">
                <a:solidFill>
                  <a:srgbClr val="FF0000"/>
                </a:solidFill>
              </a:rPr>
              <a:t>Best model</a:t>
            </a:r>
          </a:p>
          <a:p>
            <a:r>
              <a:rPr lang="en-US" dirty="0"/>
              <a:t>Forward Regression with </a:t>
            </a:r>
            <a:r>
              <a:rPr lang="en-US" dirty="0" smtClean="0"/>
              <a:t>AIC &lt;= Poor Performing model</a:t>
            </a:r>
          </a:p>
          <a:p>
            <a:r>
              <a:rPr lang="en-US" dirty="0" smtClean="0"/>
              <a:t>Backward Regression with BIC &lt;= </a:t>
            </a:r>
            <a:r>
              <a:rPr lang="en-US" dirty="0" smtClean="0">
                <a:solidFill>
                  <a:srgbClr val="FF0000"/>
                </a:solidFill>
              </a:rPr>
              <a:t>Second Best model</a:t>
            </a:r>
          </a:p>
          <a:p>
            <a:r>
              <a:rPr lang="en-US" dirty="0"/>
              <a:t>Backward Regression with </a:t>
            </a:r>
            <a:r>
              <a:rPr lang="en-US" dirty="0" smtClean="0"/>
              <a:t>AIC &lt;= Poor Performing model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177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Linear Regression Model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6255" y="1560352"/>
            <a:ext cx="10515600" cy="4255884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Model Selection and AIC, BIC Criteria Comparison of Outcomes:</a:t>
            </a:r>
            <a:r>
              <a:rPr lang="en-US" dirty="0" smtClean="0"/>
              <a:t>	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349824"/>
              </p:ext>
            </p:extLst>
          </p:nvPr>
        </p:nvGraphicFramePr>
        <p:xfrm>
          <a:off x="739160" y="2120627"/>
          <a:ext cx="10501155" cy="2229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0231"/>
                <a:gridCol w="2100231"/>
                <a:gridCol w="2100231"/>
                <a:gridCol w="2100231"/>
                <a:gridCol w="2100231"/>
              </a:tblGrid>
              <a:tr h="400644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Kaggle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Submission Scores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86313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Forward</a:t>
                      </a:r>
                      <a:r>
                        <a:rPr lang="en-US" b="1" baseline="0" dirty="0" smtClean="0"/>
                        <a:t> Selection </a:t>
                      </a:r>
                      <a:r>
                        <a:rPr lang="en-US" b="1" dirty="0" smtClean="0"/>
                        <a:t>BIC </a:t>
                      </a:r>
                      <a:endParaRPr lang="en-US" b="1" dirty="0"/>
                    </a:p>
                  </a:txBody>
                  <a:tcPr>
                    <a:solidFill>
                      <a:srgbClr val="8D42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Backward</a:t>
                      </a:r>
                      <a:r>
                        <a:rPr lang="en-US" b="1" baseline="0" dirty="0" smtClean="0"/>
                        <a:t> Selection</a:t>
                      </a:r>
                    </a:p>
                    <a:p>
                      <a:pPr algn="ctr"/>
                      <a:r>
                        <a:rPr lang="en-US" b="1" baseline="0" dirty="0" smtClean="0"/>
                        <a:t>BIC </a:t>
                      </a:r>
                      <a:endParaRPr lang="en-US" b="1" dirty="0"/>
                    </a:p>
                  </a:txBody>
                  <a:tcPr>
                    <a:solidFill>
                      <a:srgbClr val="8D42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Forward</a:t>
                      </a:r>
                      <a:r>
                        <a:rPr lang="en-US" b="1" baseline="0" dirty="0" smtClean="0"/>
                        <a:t> Selection A</a:t>
                      </a:r>
                      <a:r>
                        <a:rPr lang="en-US" b="1" dirty="0" smtClean="0"/>
                        <a:t>IC 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8D42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Backward</a:t>
                      </a:r>
                      <a:r>
                        <a:rPr lang="en-US" b="1" baseline="0" dirty="0" smtClean="0"/>
                        <a:t> Selection A</a:t>
                      </a:r>
                      <a:r>
                        <a:rPr lang="en-US" b="1" dirty="0" smtClean="0"/>
                        <a:t>IC </a:t>
                      </a:r>
                    </a:p>
                    <a:p>
                      <a:pPr algn="ctr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8D42C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Forward Selection</a:t>
                      </a:r>
                    </a:p>
                    <a:p>
                      <a:r>
                        <a:rPr lang="en-US" dirty="0" smtClean="0"/>
                        <a:t>BIC (Data</a:t>
                      </a:r>
                      <a:r>
                        <a:rPr lang="en-US" baseline="0" dirty="0" smtClean="0"/>
                        <a:t> Split on Train 70%)</a:t>
                      </a:r>
                    </a:p>
                  </a:txBody>
                  <a:tcPr>
                    <a:solidFill>
                      <a:srgbClr val="9855CB">
                        <a:alpha val="79000"/>
                      </a:srgbClr>
                    </a:solidFill>
                  </a:tcPr>
                </a:tc>
              </a:tr>
              <a:tr h="860428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algn="ctr"/>
                      <a:r>
                        <a:rPr lang="en-US" b="0" dirty="0" smtClean="0"/>
                        <a:t>0.12487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0.12507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0.16089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0.16284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0.13065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8898" y="4563721"/>
            <a:ext cx="103016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BIC 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shows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better prediction outcomes for 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the 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house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prices data 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set, likely because the number of variables relative to the number of observations is large.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However, more observations can lead to a better prediction accuracy, as is shown here with a lower score when the observations are limited to a reduced training / test split data set.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K-fold cross validation with hyper parameter tuning can be used to better evaluate the model.</a:t>
            </a:r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492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B33040-3A0F-4476-A0E9-F38934EAA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Linear Regression Model in 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FB6664C-AFC7-4D14-B582-9AF00E3EC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Data Cleaning: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Categorical</a:t>
            </a:r>
            <a:r>
              <a:rPr lang="en-US" dirty="0" smtClean="0"/>
              <a:t> variables in the </a:t>
            </a:r>
            <a:r>
              <a:rPr lang="en-US" dirty="0" smtClean="0">
                <a:solidFill>
                  <a:srgbClr val="FF0000"/>
                </a:solidFill>
              </a:rPr>
              <a:t>Train</a:t>
            </a:r>
            <a:r>
              <a:rPr lang="en-US" dirty="0" smtClean="0"/>
              <a:t> data set have NAs that represent a factor of </a:t>
            </a:r>
            <a:r>
              <a:rPr lang="en-US" dirty="0"/>
              <a:t>‘None</a:t>
            </a:r>
            <a:r>
              <a:rPr lang="en-US" dirty="0" smtClean="0"/>
              <a:t>’ =&gt; converted to ‘None’</a:t>
            </a:r>
            <a:endParaRPr lang="en-US" dirty="0"/>
          </a:p>
          <a:p>
            <a:r>
              <a:rPr lang="en-US" dirty="0" smtClean="0"/>
              <a:t>Categorical variables in the </a:t>
            </a:r>
            <a:r>
              <a:rPr lang="en-US" dirty="0" smtClean="0">
                <a:solidFill>
                  <a:srgbClr val="FF0000"/>
                </a:solidFill>
              </a:rPr>
              <a:t>Test</a:t>
            </a:r>
            <a:r>
              <a:rPr lang="en-US" dirty="0" smtClean="0"/>
              <a:t> data set have NAs that were imputed primarily using </a:t>
            </a:r>
            <a:r>
              <a:rPr lang="en-US" dirty="0" smtClean="0">
                <a:solidFill>
                  <a:srgbClr val="FF0000"/>
                </a:solidFill>
              </a:rPr>
              <a:t>mode, </a:t>
            </a:r>
            <a:r>
              <a:rPr lang="en-US" dirty="0"/>
              <a:t>or frequency of occurrence</a:t>
            </a:r>
          </a:p>
          <a:p>
            <a:r>
              <a:rPr lang="en-US" dirty="0" smtClean="0"/>
              <a:t>Caret library was used for imputing the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numerical variables </a:t>
            </a:r>
            <a:r>
              <a:rPr lang="en-US" dirty="0" smtClean="0"/>
              <a:t>using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KNN</a:t>
            </a:r>
            <a:r>
              <a:rPr lang="en-US" dirty="0" smtClean="0"/>
              <a:t> (K Nearest Neighbors) method in the Train data set, K = 38</a:t>
            </a:r>
          </a:p>
          <a:p>
            <a:r>
              <a:rPr lang="en-US" dirty="0" smtClean="0"/>
              <a:t>The numerical data in Test was imputed using KNN imputation from the Training data as a 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864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Linear Regression Model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Feature Engineering and Data Transformations:</a:t>
            </a:r>
          </a:p>
          <a:p>
            <a:r>
              <a:rPr lang="en-US" dirty="0" smtClean="0"/>
              <a:t>Corrected for skewness in the dependent variable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Sale Price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log transformation</a:t>
            </a:r>
            <a:r>
              <a:rPr lang="en-US" dirty="0" smtClean="0"/>
              <a:t> was used</a:t>
            </a:r>
          </a:p>
          <a:p>
            <a:r>
              <a:rPr lang="en-US" dirty="0" smtClean="0"/>
              <a:t>Corrected for a right skewed data distribution: the </a:t>
            </a:r>
            <a:r>
              <a:rPr lang="en-US" dirty="0" smtClean="0">
                <a:solidFill>
                  <a:srgbClr val="FF0000"/>
                </a:solidFill>
              </a:rPr>
              <a:t>independent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variables</a:t>
            </a:r>
            <a:r>
              <a:rPr lang="en-US" dirty="0" smtClean="0"/>
              <a:t> were transformed using </a:t>
            </a:r>
            <a:r>
              <a:rPr lang="en-US" dirty="0" err="1" smtClean="0">
                <a:solidFill>
                  <a:srgbClr val="FF0000"/>
                </a:solidFill>
              </a:rPr>
              <a:t>sqrt</a:t>
            </a:r>
            <a:r>
              <a:rPr lang="en-US" dirty="0" smtClean="0">
                <a:solidFill>
                  <a:srgbClr val="FF0000"/>
                </a:solidFill>
              </a:rPr>
              <a:t>(x)</a:t>
            </a:r>
            <a:r>
              <a:rPr lang="en-US" dirty="0"/>
              <a:t>,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as </a:t>
            </a:r>
            <a:r>
              <a:rPr lang="en-US" dirty="0"/>
              <a:t>log 0 </a:t>
            </a:r>
            <a:r>
              <a:rPr lang="en-US" dirty="0" smtClean="0"/>
              <a:t>is undefined</a:t>
            </a:r>
          </a:p>
          <a:p>
            <a:r>
              <a:rPr lang="en-US" dirty="0" smtClean="0"/>
              <a:t>KNN imputation in R included scaling (standardization) of all of the numerical variables</a:t>
            </a:r>
          </a:p>
          <a:p>
            <a:r>
              <a:rPr lang="en-US" dirty="0" smtClean="0"/>
              <a:t>Like variables such as Condition1, Condition2, and Exterior1, Exterior2 were combined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980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Linear Regression Model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Feature Engineering and Data Transformations (Cont’d):</a:t>
            </a:r>
          </a:p>
          <a:p>
            <a:r>
              <a:rPr lang="en-US" dirty="0" smtClean="0"/>
              <a:t>Additional levels were added and </a:t>
            </a:r>
            <a:r>
              <a:rPr lang="en-US" dirty="0" smtClean="0">
                <a:solidFill>
                  <a:srgbClr val="FF0000"/>
                </a:solidFill>
              </a:rPr>
              <a:t>grouped</a:t>
            </a:r>
            <a:r>
              <a:rPr lang="en-US" dirty="0" smtClean="0"/>
              <a:t> for categorical variables in the 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 smtClean="0">
                <a:solidFill>
                  <a:srgbClr val="FF0000"/>
                </a:solidFill>
              </a:rPr>
              <a:t>est</a:t>
            </a:r>
            <a:r>
              <a:rPr lang="en-US" dirty="0" smtClean="0"/>
              <a:t> data set, to make them aligned to the Trained data set</a:t>
            </a:r>
          </a:p>
          <a:p>
            <a:r>
              <a:rPr lang="en-US" dirty="0" err="1" smtClean="0"/>
              <a:t>YrsAge</a:t>
            </a:r>
            <a:r>
              <a:rPr lang="en-US" dirty="0" smtClean="0"/>
              <a:t> and </a:t>
            </a:r>
            <a:r>
              <a:rPr lang="en-US" dirty="0" err="1" smtClean="0"/>
              <a:t>RemodeledYrs</a:t>
            </a:r>
            <a:r>
              <a:rPr lang="en-US" dirty="0" smtClean="0"/>
              <a:t> were created from </a:t>
            </a:r>
            <a:r>
              <a:rPr lang="en-US" dirty="0" err="1" smtClean="0"/>
              <a:t>YearBuilt</a:t>
            </a:r>
            <a:r>
              <a:rPr lang="en-US" dirty="0" smtClean="0"/>
              <a:t>, </a:t>
            </a:r>
            <a:r>
              <a:rPr lang="en-US" dirty="0" err="1" smtClean="0"/>
              <a:t>YrSold</a:t>
            </a:r>
            <a:r>
              <a:rPr lang="en-US" dirty="0"/>
              <a:t> </a:t>
            </a:r>
            <a:r>
              <a:rPr lang="en-US" dirty="0" smtClean="0"/>
              <a:t>&amp; </a:t>
            </a:r>
            <a:r>
              <a:rPr lang="en-US" dirty="0" err="1" smtClean="0"/>
              <a:t>YearRemodAdd</a:t>
            </a:r>
            <a:r>
              <a:rPr lang="en-US" dirty="0" smtClean="0"/>
              <a:t> variables</a:t>
            </a:r>
          </a:p>
          <a:p>
            <a:pPr marL="685800" lvl="2">
              <a:spcBef>
                <a:spcPts val="1000"/>
              </a:spcBef>
            </a:pPr>
            <a:r>
              <a:rPr lang="en-US" sz="2800" dirty="0"/>
              <a:t>Variables that </a:t>
            </a:r>
            <a:r>
              <a:rPr lang="en-US" sz="2800" dirty="0" smtClean="0"/>
              <a:t>are </a:t>
            </a:r>
            <a:r>
              <a:rPr lang="en-US" sz="2800" dirty="0"/>
              <a:t>correlated to </a:t>
            </a:r>
            <a:r>
              <a:rPr lang="en-US" sz="2800" dirty="0" smtClean="0"/>
              <a:t>the feature </a:t>
            </a:r>
            <a:r>
              <a:rPr lang="en-US" sz="2800" dirty="0"/>
              <a:t>engineered variables </a:t>
            </a:r>
            <a:r>
              <a:rPr lang="en-US" sz="2800" dirty="0" smtClean="0"/>
              <a:t>or that are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redundant</a:t>
            </a:r>
            <a:r>
              <a:rPr lang="en-US" sz="2800" dirty="0" smtClean="0"/>
              <a:t> were dropped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 smtClean="0"/>
              <a:t>Categorical variables were </a:t>
            </a:r>
            <a:r>
              <a:rPr lang="en-US" sz="2800" dirty="0" err="1" smtClean="0"/>
              <a:t>dummified</a:t>
            </a:r>
            <a:r>
              <a:rPr lang="en-US" sz="2800" dirty="0" smtClean="0"/>
              <a:t> in the regression model</a:t>
            </a:r>
          </a:p>
          <a:p>
            <a:pPr marL="457200" lvl="2" indent="0">
              <a:spcBef>
                <a:spcPts val="1000"/>
              </a:spcBef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713104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Linear Regression Model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86187"/>
            <a:ext cx="10515600" cy="4490776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Feature Engineering Outcomes (Linearity):</a:t>
            </a:r>
          </a:p>
          <a:p>
            <a:r>
              <a:rPr lang="en-US" dirty="0" smtClean="0"/>
              <a:t>Before</a:t>
            </a:r>
            <a:r>
              <a:rPr lang="en-US" b="1" dirty="0" smtClean="0"/>
              <a:t> </a:t>
            </a:r>
            <a:r>
              <a:rPr lang="en-US" dirty="0" smtClean="0"/>
              <a:t>Transformations				After Transformations</a:t>
            </a:r>
          </a:p>
          <a:p>
            <a:endParaRPr 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74" y="2762383"/>
            <a:ext cx="5298390" cy="3428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854" y="2762383"/>
            <a:ext cx="5276676" cy="3455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2746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Linear Regression Model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19743"/>
            <a:ext cx="10515600" cy="445722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Feature Engineering Outcomes (Constant Variance):</a:t>
            </a:r>
          </a:p>
          <a:p>
            <a:r>
              <a:rPr lang="en-US" dirty="0" smtClean="0"/>
              <a:t>Before</a:t>
            </a:r>
            <a:r>
              <a:rPr lang="en-US" b="1" dirty="0" smtClean="0"/>
              <a:t> </a:t>
            </a:r>
            <a:r>
              <a:rPr lang="en-US" dirty="0" smtClean="0"/>
              <a:t>Transformations				After Transformations</a:t>
            </a:r>
          </a:p>
          <a:p>
            <a:endParaRPr lang="en-US" dirty="0" smtClean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98" y="2785145"/>
            <a:ext cx="5263663" cy="339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405" y="2687536"/>
            <a:ext cx="5763235" cy="3579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4724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Linear Regression Model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6255" y="1560352"/>
            <a:ext cx="10515600" cy="4255884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Forward Stepwise Model Selection (BIC)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on Full Train Data:</a:t>
            </a:r>
            <a:r>
              <a:rPr lang="en-US" dirty="0" smtClean="0"/>
              <a:t>	</a:t>
            </a:r>
          </a:p>
          <a:p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58" y="2147582"/>
            <a:ext cx="5709450" cy="3707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409" y="2147583"/>
            <a:ext cx="5512803" cy="3766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7738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Linear Regression Model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6255" y="1560352"/>
            <a:ext cx="10515600" cy="4255884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Forward Stepwise Model Selection (BIC) on Full Train Data:</a:t>
            </a:r>
            <a:r>
              <a:rPr lang="en-US" dirty="0" smtClean="0"/>
              <a:t>	</a:t>
            </a:r>
          </a:p>
          <a:p>
            <a:r>
              <a:rPr lang="en-US" dirty="0" smtClean="0"/>
              <a:t>Removal of Outliers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60" y="2491531"/>
            <a:ext cx="5793340" cy="387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3370069" y="3338818"/>
            <a:ext cx="421917" cy="23489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370068" y="5127072"/>
            <a:ext cx="421917" cy="23489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298" y="2491531"/>
            <a:ext cx="5866700" cy="387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8356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Linear Regression Model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6255" y="1560352"/>
            <a:ext cx="9463481" cy="4228052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Forward Stepwise Selection (BIC) Model Outcome:</a:t>
            </a: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 smtClean="0"/>
              <a:t>Particularly significant to the model are these variables:</a:t>
            </a:r>
          </a:p>
          <a:p>
            <a:pPr marL="0" indent="0">
              <a:buNone/>
            </a:pPr>
            <a:r>
              <a:rPr lang="en-US" sz="2400" dirty="0" smtClean="0"/>
              <a:t>Overall Quality, Above Grade Living Area SF, Neighborhoods of Crawford and </a:t>
            </a:r>
            <a:r>
              <a:rPr lang="en-US" sz="2400" dirty="0" err="1" smtClean="0"/>
              <a:t>Sommerset</a:t>
            </a:r>
            <a:r>
              <a:rPr lang="en-US" sz="2400" dirty="0" smtClean="0"/>
              <a:t>, Roof Material, Sale Condition, and Kitchen Quality, all of which in higher qualities, increases the Sale Price on average.</a:t>
            </a:r>
          </a:p>
          <a:p>
            <a:pPr marL="0" indent="0">
              <a:buNone/>
            </a:pPr>
            <a:r>
              <a:rPr lang="en-US" dirty="0" smtClean="0"/>
              <a:t>							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72" y="3814623"/>
            <a:ext cx="6257925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71" y="5639459"/>
            <a:ext cx="62579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248088" y="3827260"/>
            <a:ext cx="46411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Single Family Detached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homes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o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n average, are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valued much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more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t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han Townhouses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or Duplex homes</a:t>
            </a:r>
          </a:p>
        </p:txBody>
      </p:sp>
    </p:spTree>
    <p:extLst>
      <p:ext uri="{BB962C8B-B14F-4D97-AF65-F5344CB8AC3E}">
        <p14:creationId xmlns:p14="http://schemas.microsoft.com/office/powerpoint/2010/main" val="295370428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505</Words>
  <Application>Microsoft Office PowerPoint</Application>
  <PresentationFormat>Custom</PresentationFormat>
  <Paragraphs>66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1_Office Theme</vt:lpstr>
      <vt:lpstr>Multiple Linear Regression Model in R</vt:lpstr>
      <vt:lpstr>Multiple Linear Regression Model in R</vt:lpstr>
      <vt:lpstr>Multiple Linear Regression Model in R</vt:lpstr>
      <vt:lpstr>Multiple Linear Regression Model in R</vt:lpstr>
      <vt:lpstr>Multiple Linear Regression Model in R</vt:lpstr>
      <vt:lpstr>Multiple Linear Regression Model in R</vt:lpstr>
      <vt:lpstr>Multiple Linear Regression Model in R</vt:lpstr>
      <vt:lpstr>Multiple Linear Regression Model in R</vt:lpstr>
      <vt:lpstr>Multiple Linear Regression Model in R</vt:lpstr>
      <vt:lpstr>Multiple Linear Regression Model in 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Malcolm Mandviwalla</dc:creator>
  <cp:lastModifiedBy>Sumi</cp:lastModifiedBy>
  <cp:revision>41</cp:revision>
  <dcterms:created xsi:type="dcterms:W3CDTF">2019-08-24T18:07:44Z</dcterms:created>
  <dcterms:modified xsi:type="dcterms:W3CDTF">2019-08-26T13:05:05Z</dcterms:modified>
</cp:coreProperties>
</file>