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852" r:id="rId3"/>
    <p:sldId id="861" r:id="rId4"/>
    <p:sldId id="1376" r:id="rId5"/>
    <p:sldId id="1364" r:id="rId6"/>
    <p:sldId id="1373" r:id="rId8"/>
    <p:sldId id="1375" r:id="rId9"/>
    <p:sldId id="1365" r:id="rId10"/>
    <p:sldId id="1378" r:id="rId11"/>
    <p:sldId id="1377" r:id="rId12"/>
    <p:sldId id="1366" r:id="rId13"/>
    <p:sldId id="1367" r:id="rId14"/>
    <p:sldId id="1368" r:id="rId15"/>
    <p:sldId id="1369" r:id="rId16"/>
    <p:sldId id="1370" r:id="rId17"/>
    <p:sldId id="1371" r:id="rId18"/>
    <p:sldId id="1372" r:id="rId19"/>
  </p:sldIdLst>
  <p:sldSz cx="9721850" cy="6121400"/>
  <p:notesSz cx="7099300" cy="1023429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1pPr>
    <a:lvl2pPr marL="45656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2pPr>
    <a:lvl3pPr marL="91313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3pPr>
    <a:lvl4pPr marL="136906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4pPr>
    <a:lvl5pPr marL="182562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5pPr>
    <a:lvl6pPr marL="2282190" algn="l" defTabSz="45593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6pPr>
    <a:lvl7pPr marL="2738755" algn="l" defTabSz="45593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7pPr>
    <a:lvl8pPr marL="3195320" algn="l" defTabSz="45593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8pPr>
    <a:lvl9pPr marL="3651885" algn="l" defTabSz="455930" rtl="0" eaLnBrk="1" latinLnBrk="0" hangingPunct="1">
      <a:defRPr kumimoji="1" kern="1200">
        <a:solidFill>
          <a:schemeClr val="tx1"/>
        </a:solidFill>
        <a:latin typeface="Calibri" panose="020F0502020204030204" charset="0"/>
        <a:ea typeface="新細明體" panose="02020500000000000000" charset="-120"/>
        <a:cs typeface="新細明體" panose="02020500000000000000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BACC6"/>
    <a:srgbClr val="1F497D"/>
    <a:srgbClr val="EFB975"/>
    <a:srgbClr val="3D5BED"/>
    <a:srgbClr val="0033CC"/>
    <a:srgbClr val="E7E9EC"/>
    <a:srgbClr val="ECE9F2"/>
    <a:srgbClr val="FEEEE1"/>
    <a:srgbClr val="F5F3F8"/>
    <a:srgbClr val="E2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7" autoAdjust="0"/>
    <p:restoredTop sz="85273" autoAdjust="0"/>
  </p:normalViewPr>
  <p:slideViewPr>
    <p:cSldViewPr>
      <p:cViewPr varScale="1">
        <p:scale>
          <a:sx n="125" d="100"/>
          <a:sy n="125" d="100"/>
        </p:scale>
        <p:origin x="-870" y="-96"/>
      </p:cViewPr>
      <p:guideLst>
        <p:guide orient="horz" pos="2109"/>
        <p:guide pos="31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TW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Cost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TW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0.0625</c:v>
                </c:pt>
                <c:pt idx="1">
                  <c:v>0.25</c:v>
                </c:pt>
                <c:pt idx="2">
                  <c:v>1</c:v>
                </c:pt>
                <c:pt idx="3">
                  <c:v>4</c:v>
                </c:pt>
                <c:pt idx="4">
                  <c:v>16</c:v>
                </c:pt>
                <c:pt idx="5">
                  <c:v>64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472017639"/>
        <c:axId val="911886501"/>
      </c:lineChart>
      <c:catAx>
        <c:axId val="47201763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TW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Scale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1886501"/>
        <c:crosses val="autoZero"/>
        <c:auto val="1"/>
        <c:lblAlgn val="ctr"/>
        <c:lblOffset val="100"/>
        <c:noMultiLvlLbl val="0"/>
      </c:catAx>
      <c:valAx>
        <c:axId val="911886501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TW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Traning Cost (times)</a:t>
                </a:r>
                <a:endParaRPr lang="en-US" alt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017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Calibri" panose="020F0502020204030204"/>
                <a:cs typeface="+mn-cs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Calibri" panose="020F0502020204030204"/>
                <a:cs typeface="+mn-cs"/>
              </a:defRPr>
            </a:lvl1pPr>
          </a:lstStyle>
          <a:p>
            <a:pPr>
              <a:defRPr/>
            </a:pPr>
            <a:fld id="{09A32B51-4E9B-2841-9CE6-C7197756D80F}" type="datetimeFigureOut">
              <a:rPr lang="zh-TW" altLang="en-US" smtClean="0"/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03238" y="768350"/>
            <a:ext cx="60928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noProof="0" dirty="0" smtClean="0"/>
              <a:t>按一下以編輯母片文字樣式</a:t>
            </a:r>
            <a:endParaRPr lang="zh-TW" altLang="en-US" noProof="0" dirty="0" smtClean="0"/>
          </a:p>
          <a:p>
            <a:pPr lvl="1"/>
            <a:r>
              <a:rPr lang="zh-TW" altLang="en-US" noProof="0" dirty="0" smtClean="0"/>
              <a:t>第二層</a:t>
            </a:r>
            <a:endParaRPr lang="zh-TW" altLang="en-US" noProof="0" dirty="0" smtClean="0"/>
          </a:p>
          <a:p>
            <a:pPr lvl="2"/>
            <a:r>
              <a:rPr lang="zh-TW" altLang="en-US" noProof="0" dirty="0" smtClean="0"/>
              <a:t>第三層</a:t>
            </a:r>
            <a:endParaRPr lang="zh-TW" altLang="en-US" noProof="0" dirty="0" smtClean="0"/>
          </a:p>
          <a:p>
            <a:pPr lvl="3"/>
            <a:r>
              <a:rPr lang="zh-TW" altLang="en-US" noProof="0" dirty="0" smtClean="0"/>
              <a:t>第四層</a:t>
            </a:r>
            <a:endParaRPr lang="zh-TW" altLang="en-US" noProof="0" dirty="0" smtClean="0"/>
          </a:p>
          <a:p>
            <a:pPr lvl="4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Calibri" panose="020F0502020204030204"/>
                <a:cs typeface="+mn-cs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Calibri" panose="020F0502020204030204"/>
                <a:cs typeface="+mn-cs"/>
              </a:defRPr>
            </a:lvl1pPr>
          </a:lstStyle>
          <a:p>
            <a:pPr>
              <a:defRPr/>
            </a:pPr>
            <a:fld id="{EBB4AB2C-4437-DD4D-A89A-D3B54F2FE92B}" type="slidenum">
              <a:rPr lang="zh-TW" altLang="en-US" smtClean="0"/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Calibri" panose="020F0502020204030204"/>
      </a:defRPr>
    </a:lvl1pPr>
    <a:lvl2pPr marL="456565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+mn-cs"/>
      </a:defRPr>
    </a:lvl2pPr>
    <a:lvl3pPr marL="91313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+mn-cs"/>
      </a:defRPr>
    </a:lvl3pPr>
    <a:lvl4pPr marL="136906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+mn-cs"/>
      </a:defRPr>
    </a:lvl4pPr>
    <a:lvl5pPr marL="1825625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Calibri" panose="020F0502020204030204"/>
        <a:cs typeface="+mn-cs"/>
      </a:defRPr>
    </a:lvl5pPr>
    <a:lvl6pPr marL="228219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75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32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88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en-US" altLang="zh-TW">
                <a:sym typeface="+mn-ea"/>
              </a:rPr>
              <a:t>Certain types of predictions are best handled at lower inference resolution and other tasks better handled at higher inference resolution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One common way to extract multi-scale features is to feed multiple resized input images to a shared deep network and then merge the resulting features for pixelwise classification.</a:t>
            </a:r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en-US" altLang="zh-TW">
                <a:sym typeface="+mn-ea"/>
              </a:rPr>
              <a:t>Multi-Scaling→Solve class confusion and fine detail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>
                <a:sym typeface="+mn-ea"/>
              </a:rPr>
              <a:t>Attention→Softly weight the multi-scale features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>
                <a:sym typeface="+mn-ea"/>
              </a:rPr>
              <a:t>Hierarchy→4x more memory efficient to train</a:t>
            </a:r>
            <a:endParaRPr lang="en-US" altLang="zh-TW"/>
          </a:p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https://zhuanlan.zhihu.com/p/145465507</a:t>
            </a:r>
            <a:endParaRPr lang="zh-TW" altLang="en-US"/>
          </a:p>
          <a:p>
            <a:r>
              <a:rPr lang="zh-TW" altLang="en-US"/>
              <a:t>https://www.cnblogs.com/xiangs/p/12863173.html</a:t>
            </a:r>
            <a:endParaRPr lang="zh-TW" altLang="en-US"/>
          </a:p>
          <a:p>
            <a:r>
              <a:rPr lang="zh-TW" altLang="en-US"/>
              <a:t>https://blog.csdn.net/qq_36268755/article/details/106542753</a:t>
            </a:r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en-US" altLang="zh-TW">
                <a:sym typeface="+mn-ea"/>
              </a:rPr>
              <a:t>Consequently, models trained with a pixel-wise loss may struggle to identify the pixel when its </a:t>
            </a:r>
            <a:r>
              <a:rPr lang="en-US" altLang="zh-TW" b="1">
                <a:sym typeface="+mn-ea"/>
              </a:rPr>
              <a:t>visual evidence is weak</a:t>
            </a:r>
            <a:r>
              <a:rPr lang="en-US" altLang="zh-TW">
                <a:sym typeface="+mn-ea"/>
              </a:rPr>
              <a:t> or when it belongs to objects with </a:t>
            </a:r>
            <a:r>
              <a:rPr lang="en-US" altLang="zh-TW" b="1">
                <a:sym typeface="+mn-ea"/>
              </a:rPr>
              <a:t>small spatial structures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21850" cy="217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8740" y="5509260"/>
            <a:ext cx="1944370" cy="50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18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29139" y="2312530"/>
            <a:ext cx="8263573" cy="1312133"/>
          </a:xfrm>
        </p:spPr>
        <p:txBody>
          <a:bodyPr/>
          <a:lstStyle>
            <a:lvl1pPr algn="ctr">
              <a:defRPr sz="2800" b="1">
                <a:latin typeface="Calibri" panose="020F0502020204030204" charset="0"/>
                <a:ea typeface="Arial Unicode MS" panose="020B0604020202020204" pitchFamily="34" charset="-120"/>
                <a:cs typeface="Calibri" panose="020F050202020403020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318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58278" y="3740855"/>
            <a:ext cx="6805295" cy="1564358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67326" y="5574442"/>
            <a:ext cx="2268432" cy="42509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D131D9-7D14-4153-8628-B62E1D4B1A7D}" type="slidenum">
              <a:rPr lang="zh-TW" altLang="en-US">
                <a:solidFill>
                  <a:prstClr val="black"/>
                </a:solidFill>
              </a:rPr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39" y="1901602"/>
            <a:ext cx="8263573" cy="1312133"/>
          </a:xfrm>
        </p:spPr>
        <p:txBody>
          <a:bodyPr/>
          <a:lstStyle>
            <a:lvl1pPr algn="ctr">
              <a:defRPr sz="3600"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78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+mn-lt"/>
              </a:defRPr>
            </a:lvl1pPr>
          </a:lstStyle>
          <a:p>
            <a:pPr>
              <a:defRPr/>
            </a:pPr>
            <a:fld id="{B0CE2655-B8B8-4D4A-B745-DADB7227BEE7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40" b="1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0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8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6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6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5458" y="5642458"/>
            <a:ext cx="2268432" cy="32590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00A4DE"/>
                </a:solidFill>
                <a:latin typeface="+mn-lt"/>
              </a:defRPr>
            </a:lvl1pPr>
          </a:lstStyle>
          <a:p>
            <a:pPr>
              <a:defRPr/>
            </a:pPr>
            <a:fld id="{E3EBBCA1-BE45-46C8-848D-A53293ECE7DC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720000" cy="648000"/>
          </a:xfrm>
          <a:solidFill>
            <a:schemeClr val="tx1"/>
          </a:solidFill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6429" y="900460"/>
            <a:ext cx="8928992" cy="4896544"/>
          </a:xfr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800" b="1" kern="120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400" kern="120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000" kern="120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800" kern="120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800" kern="120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TW" altLang="en-US" sz="1600" b="1" kern="1200">
                <a:solidFill>
                  <a:srgbClr val="00A4DE"/>
                </a:solidFill>
                <a:latin typeface="+mn-lt"/>
                <a:ea typeface="新細明體" panose="02020500000000000000" charset="-120"/>
                <a:cs typeface="+mn-cs"/>
              </a:defRPr>
            </a:lvl1pPr>
          </a:lstStyle>
          <a:p>
            <a:pPr>
              <a:defRPr/>
            </a:pPr>
            <a:fld id="{5328E559-3B3F-4455-83CB-CB51180CACA8}" type="slidenum">
              <a:rPr lang="en-US" altLang="zh-TW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TW" altLang="en-US" sz="1600" b="1" kern="1200">
                <a:solidFill>
                  <a:srgbClr val="00A4DE"/>
                </a:solidFill>
                <a:latin typeface="+mn-lt"/>
                <a:ea typeface="新細明體" panose="02020500000000000000" charset="-120"/>
                <a:cs typeface="+mn-cs"/>
              </a:defRPr>
            </a:lvl1pPr>
          </a:lstStyle>
          <a:p>
            <a:pPr>
              <a:defRPr/>
            </a:pPr>
            <a:fld id="{EF4C5574-2A5C-4C7A-950F-47F4BAB31828}" type="slidenum">
              <a:rPr lang="en-US" altLang="zh-TW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2134" y="1892613"/>
            <a:ext cx="5739067" cy="724286"/>
          </a:xfrm>
        </p:spPr>
        <p:txBody>
          <a:bodyPr anchor="t"/>
          <a:lstStyle>
            <a:lvl1pPr algn="l">
              <a:defRPr sz="3600" b="1" cap="all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6A128-67C9-7A43-B8E3-12B0D3130DDB}" type="slidenum">
              <a:rPr lang="zh-TW" altLang="en-US" smtClean="0"/>
            </a:fld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rot="5400000">
            <a:off x="1330708" y="231902"/>
            <a:ext cx="722666" cy="404570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黑体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785">
                <a:latin typeface="+mn-lt"/>
                <a:ea typeface="標楷體" panose="03000509000000000000" charset="-120"/>
              </a:defRPr>
            </a:lvl1pPr>
            <a:lvl2pPr>
              <a:defRPr sz="1605">
                <a:latin typeface="+mn-lt"/>
                <a:ea typeface="標楷體" panose="03000509000000000000" charset="-120"/>
              </a:defRPr>
            </a:lvl2pPr>
            <a:lvl3pPr>
              <a:defRPr>
                <a:latin typeface="+mn-lt"/>
                <a:ea typeface="標楷體" panose="03000509000000000000" charset="-120"/>
              </a:defRPr>
            </a:lvl3pPr>
            <a:lvl4pPr>
              <a:defRPr>
                <a:latin typeface="+mn-lt"/>
                <a:ea typeface="標楷體" panose="03000509000000000000" charset="-120"/>
              </a:defRPr>
            </a:lvl4pPr>
            <a:lvl5pPr>
              <a:defRPr>
                <a:latin typeface="+mn-lt"/>
                <a:ea typeface="標楷體" panose="03000509000000000000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charset="-120"/>
                <a:cs typeface="+mn-lt"/>
              </a:defRPr>
            </a:lvl1pPr>
          </a:lstStyle>
          <a:p>
            <a:pPr>
              <a:defRPr/>
            </a:pPr>
            <a:r>
              <a:rPr lang="en-US" altLang="zh-TW"/>
              <a:t>PEGA Confidential.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charset="-120"/>
                <a:cs typeface="+mn-lt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  <a:fld id="{70564A06-DD98-4A6B-9B1C-62BE8C7DE1F1}" type="slidenum">
              <a:rPr lang="en-US" altLang="zh-TW">
                <a:solidFill>
                  <a:srgbClr val="00B0F0"/>
                </a:solidFill>
              </a:rPr>
            </a:fld>
            <a:endParaRPr lang="en-US" altLang="zh-TW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6093" y="245140"/>
            <a:ext cx="8749665" cy="673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6093" y="1003230"/>
            <a:ext cx="8749665" cy="4429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6092" y="5673631"/>
            <a:ext cx="2268432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新細明體" panose="02020500000000000000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  <a:cs typeface="+mn-cs"/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632" y="5673631"/>
            <a:ext cx="3078586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90118" y="5682133"/>
            <a:ext cx="2297125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  <a:latin typeface="+mn-lt"/>
                <a:ea typeface="新細明體" panose="02020500000000000000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prstClr val="black">
                    <a:tint val="75000"/>
                  </a:prstClr>
                </a:solidFill>
                <a:cs typeface="+mn-cs"/>
              </a:rPr>
              <a:t> </a:t>
            </a:r>
            <a:fld id="{70564A06-DD98-4A6B-9B1C-62BE8C7DE1F1}" type="slidenum">
              <a:rPr lang="en-US" altLang="zh-TW">
                <a:solidFill>
                  <a:srgbClr val="00B0F0"/>
                </a:solidFill>
                <a:cs typeface="+mn-cs"/>
              </a:rPr>
            </a:fld>
            <a:endParaRPr lang="en-US" altLang="zh-TW">
              <a:solidFill>
                <a:srgbClr val="00B0F0"/>
              </a:solidFill>
              <a:cs typeface="+mn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16665" y="5717559"/>
            <a:ext cx="2987443" cy="2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71740" y="5503592"/>
            <a:ext cx="9183435" cy="25506"/>
          </a:xfrm>
          <a:prstGeom prst="rect">
            <a:avLst/>
          </a:prstGeom>
          <a:solidFill>
            <a:srgbClr val="C7C1B9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>
              <a:defRPr/>
            </a:pPr>
            <a:endParaRPr kumimoji="0" lang="zh-TW" altLang="zh-TW" sz="1200">
              <a:solidFill>
                <a:prstClr val="black"/>
              </a:solidFill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新細明體" panose="02020500000000000000" charset="-120"/>
        </a:defRPr>
      </a:lvl9pPr>
    </p:titleStyle>
    <p:bodyStyle>
      <a:lvl1pPr marL="268605" indent="-26860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indent="-26860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756469" y="2484636"/>
            <a:ext cx="8263573" cy="1312133"/>
          </a:xfrm>
        </p:spPr>
        <p:txBody>
          <a:bodyPr/>
          <a:lstStyle/>
          <a:p>
            <a:r>
              <a:rPr lang="en-US" altLang="zh-TW" sz="3200">
                <a:sym typeface="+mn-ea"/>
              </a:rPr>
              <a:t>Hierarchical Multi-Scale Attention for Semantic Segmentation</a:t>
            </a:r>
            <a:endParaRPr lang="en-US" altLang="zh-TW" sz="3200">
              <a:sym typeface="+mn-ea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TW" b="1" dirty="0"/>
              <a:t>Jonathan Guo</a:t>
            </a:r>
            <a:endParaRPr lang="en-US" altLang="zh-TW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Comparing with Previous Works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/>
              <a:t>Flexibility of choosing extra scales at inference time </a:t>
            </a:r>
            <a:endParaRPr lang="en-US" altLang="zh-TW"/>
          </a:p>
          <a:p>
            <a:r>
              <a:rPr lang="en-US" altLang="zh-TW"/>
              <a:t>Better training efficiency</a:t>
            </a:r>
            <a:endParaRPr lang="en-US" altLang="zh-TW"/>
          </a:p>
          <a:p>
            <a:pPr lvl="1"/>
            <a:r>
              <a:rPr lang="en-US" altLang="zh-TW"/>
              <a:t>Ex: Traning with scales 0.5, 1.0, 2.0</a:t>
            </a:r>
            <a:endParaRPr lang="en-US" altLang="zh-TW"/>
          </a:p>
          <a:p>
            <a:pPr lvl="2"/>
            <a:r>
              <a:rPr lang="en-US" altLang="zh-TW"/>
              <a:t>Explicit method cost: 0.5</a:t>
            </a:r>
            <a:r>
              <a:rPr lang="en-US" altLang="zh-TW" baseline="30000"/>
              <a:t>2</a:t>
            </a:r>
            <a:r>
              <a:rPr lang="en-US" altLang="zh-TW"/>
              <a:t> + 1.0</a:t>
            </a:r>
            <a:r>
              <a:rPr lang="en-US" altLang="zh-TW" baseline="30000"/>
              <a:t>2</a:t>
            </a:r>
            <a:r>
              <a:rPr lang="en-US" altLang="zh-TW"/>
              <a:t> + 2.0</a:t>
            </a:r>
            <a:r>
              <a:rPr lang="en-US" altLang="zh-TW" baseline="30000"/>
              <a:t>2</a:t>
            </a:r>
            <a:r>
              <a:rPr lang="en-US" altLang="zh-TW"/>
              <a:t> = 5.25</a:t>
            </a:r>
            <a:endParaRPr lang="en-US" altLang="zh-TW"/>
          </a:p>
          <a:p>
            <a:pPr lvl="2"/>
            <a:r>
              <a:rPr lang="en-US" altLang="zh-TW"/>
              <a:t>Hierarchical method cost: </a:t>
            </a:r>
            <a:r>
              <a:rPr lang="en-US" altLang="zh-TW">
                <a:sym typeface="+mn-ea"/>
              </a:rPr>
              <a:t>0.5</a:t>
            </a:r>
            <a:r>
              <a:rPr lang="en-US" altLang="zh-TW" baseline="30000">
                <a:sym typeface="+mn-ea"/>
              </a:rPr>
              <a:t>2</a:t>
            </a:r>
            <a:r>
              <a:rPr lang="en-US" altLang="zh-TW">
                <a:sym typeface="+mn-ea"/>
              </a:rPr>
              <a:t> + 1.0</a:t>
            </a:r>
            <a:r>
              <a:rPr lang="en-US" altLang="zh-TW" baseline="30000">
                <a:sym typeface="+mn-ea"/>
              </a:rPr>
              <a:t>2</a:t>
            </a:r>
            <a:r>
              <a:rPr lang="en-US" altLang="zh-TW">
                <a:sym typeface="+mn-ea"/>
              </a:rPr>
              <a:t> = 1.25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670" y="2746695"/>
            <a:ext cx="5147077" cy="26860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TW"/>
              <a:t>HRNet: Deep High-Resolution Representation Learning for Visual Recognition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TW">
                <a:sym typeface="+mn-ea"/>
              </a:rPr>
              <a:t>Maintain high-resolution representations:</a:t>
            </a:r>
            <a:endParaRPr lang="en-US" altLang="zh-TW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TW" b="1">
                <a:sym typeface="+mn-ea"/>
              </a:rPr>
              <a:t>Start from</a:t>
            </a:r>
            <a:r>
              <a:rPr lang="en-US" altLang="zh-TW">
                <a:sym typeface="+mn-ea"/>
              </a:rPr>
              <a:t> a </a:t>
            </a:r>
            <a:r>
              <a:rPr lang="en-US" altLang="zh-TW" b="1">
                <a:sym typeface="+mn-ea"/>
              </a:rPr>
              <a:t>high resolution</a:t>
            </a:r>
            <a:r>
              <a:rPr lang="en-US" altLang="zh-TW">
                <a:sym typeface="+mn-ea"/>
              </a:rPr>
              <a:t> convolution stream, gradually add high-to-low resolution convolution streams one by one.</a:t>
            </a:r>
            <a:endParaRPr lang="en-US" altLang="zh-TW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TW">
                <a:sym typeface="+mn-ea"/>
              </a:rPr>
              <a:t>Connect the high-to-low resolution convolution streams </a:t>
            </a:r>
            <a:r>
              <a:rPr lang="en-US" altLang="zh-TW" b="1">
                <a:sym typeface="+mn-ea"/>
              </a:rPr>
              <a:t>in parallel</a:t>
            </a:r>
            <a:r>
              <a:rPr lang="en-US" altLang="zh-TW">
                <a:sym typeface="+mn-ea"/>
              </a:rPr>
              <a:t>.</a:t>
            </a:r>
            <a:endParaRPr lang="en-US" altLang="zh-TW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TW">
                <a:sym typeface="+mn-ea"/>
              </a:rPr>
              <a:t>Repeatedly </a:t>
            </a:r>
            <a:r>
              <a:rPr lang="en-US" altLang="zh-TW" b="1">
                <a:sym typeface="+mn-ea"/>
              </a:rPr>
              <a:t>exchange the information</a:t>
            </a:r>
            <a:r>
              <a:rPr lang="en-US" altLang="zh-TW">
                <a:sym typeface="+mn-ea"/>
              </a:rPr>
              <a:t> across resolutions.</a:t>
            </a:r>
            <a:endParaRPr lang="en-US" altLang="zh-TW">
              <a:sym typeface="+mn-ea"/>
            </a:endParaRPr>
          </a:p>
          <a:p>
            <a:r>
              <a:rPr lang="en-US" altLang="zh-TW">
                <a:sym typeface="+mn-ea"/>
              </a:rPr>
              <a:t>The resulting representation is </a:t>
            </a:r>
            <a:r>
              <a:rPr lang="en-US" altLang="zh-TW" b="1">
                <a:sym typeface="+mn-ea"/>
              </a:rPr>
              <a:t>semantically richer</a:t>
            </a:r>
            <a:r>
              <a:rPr lang="en-US" altLang="zh-TW">
                <a:sym typeface="+mn-ea"/>
              </a:rPr>
              <a:t> and </a:t>
            </a:r>
            <a:r>
              <a:rPr lang="en-US" altLang="zh-TW" b="1">
                <a:sym typeface="+mn-ea"/>
              </a:rPr>
              <a:t>spatially more precise</a:t>
            </a:r>
            <a:r>
              <a:rPr lang="en-US" altLang="zh-TW">
                <a:sym typeface="+mn-ea"/>
              </a:rPr>
              <a:t>.</a:t>
            </a:r>
            <a:endParaRPr lang="en-US" altLang="zh-TW">
              <a:sym typeface="+mn-ea"/>
            </a:endParaRPr>
          </a:p>
          <a:p>
            <a:endParaRPr lang="en-US" altLang="zh-TW">
              <a:sym typeface="+mn-ea"/>
            </a:endParaRPr>
          </a:p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189502" y="5518613"/>
            <a:ext cx="35204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895">
                <a:sym typeface="+mn-ea"/>
              </a:rPr>
              <a:t>https://github.com/HRNet/HRNet-Semantic-Segmentation/tree/master</a:t>
            </a:r>
            <a:endParaRPr lang="en-US" altLang="zh-TW" sz="895">
              <a:sym typeface="+mn-ea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189785" y="3361669"/>
            <a:ext cx="7345680" cy="840559"/>
            <a:chOff x="723" y="5398"/>
            <a:chExt cx="12960" cy="148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3" y="5657"/>
              <a:ext cx="12960" cy="1224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723" y="5398"/>
              <a:ext cx="1026" cy="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895"/>
                <a:t>Previous</a:t>
              </a:r>
              <a:endParaRPr lang="en-US" altLang="zh-TW" sz="895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189785" y="4138180"/>
            <a:ext cx="7343980" cy="1333672"/>
            <a:chOff x="723" y="6976"/>
            <a:chExt cx="12957" cy="23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" y="7220"/>
              <a:ext cx="12957" cy="2109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3" y="6976"/>
              <a:ext cx="856" cy="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895"/>
                <a:t>HRNet</a:t>
              </a:r>
              <a:endParaRPr lang="en-US" altLang="zh-TW" sz="895"/>
            </a:p>
          </p:txBody>
        </p:sp>
      </p:grp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TW"/>
              <a:t>OCR: Object-Contextual Representations for Semantic Segmentation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/>
              <a:t>C</a:t>
            </a:r>
            <a:r>
              <a:rPr lang="zh-TW" altLang="en-US"/>
              <a:t>haracterizing a pixel by exploiting the representation of the corresponding object class</a:t>
            </a:r>
            <a:endParaRPr lang="zh-TW" altLang="en-US" sz="1785"/>
          </a:p>
          <a:p>
            <a:r>
              <a:rPr lang="en-US" altLang="zh-TW"/>
              <a:t>Steps:</a:t>
            </a:r>
            <a:endParaRPr lang="en-US" altLang="zh-TW" sz="1785"/>
          </a:p>
          <a:p>
            <a:pPr marL="914400" lvl="1" indent="-457200">
              <a:buAutoNum type="arabicPeriod"/>
            </a:pPr>
            <a:r>
              <a:rPr lang="en-US" altLang="zh-TW" sz="1605"/>
              <a:t>Learn </a:t>
            </a:r>
            <a:r>
              <a:rPr lang="en-US" altLang="zh-TW" sz="1605" b="1"/>
              <a:t>object regions</a:t>
            </a:r>
            <a:r>
              <a:rPr lang="en-US" altLang="zh-TW" sz="1605"/>
              <a:t> under the supervision of the ground-truth segmentation.</a:t>
            </a:r>
            <a:endParaRPr lang="en-US" altLang="zh-TW" sz="1605"/>
          </a:p>
          <a:p>
            <a:pPr marL="914400" lvl="1" indent="-457200">
              <a:buAutoNum type="arabicPeriod"/>
            </a:pPr>
            <a:r>
              <a:rPr lang="en-US" altLang="zh-TW" sz="1605"/>
              <a:t>Compute the</a:t>
            </a:r>
            <a:r>
              <a:rPr lang="en-US" altLang="zh-TW" sz="1605" b="1"/>
              <a:t> object region representation</a:t>
            </a:r>
            <a:r>
              <a:rPr lang="en-US" altLang="zh-TW" sz="1605"/>
              <a:t> by aggregating the representations of the pixels lying in the object region.</a:t>
            </a:r>
            <a:endParaRPr lang="en-US" altLang="zh-TW" sz="1605"/>
          </a:p>
          <a:p>
            <a:pPr marL="914400" lvl="1" indent="-457200">
              <a:buAutoNum type="arabicPeriod"/>
            </a:pPr>
            <a:r>
              <a:rPr lang="en-US" altLang="zh-TW" sz="1605"/>
              <a:t>Compute the </a:t>
            </a:r>
            <a:r>
              <a:rPr lang="en-US" altLang="zh-TW" sz="1605" b="1"/>
              <a:t>relation</a:t>
            </a:r>
            <a:r>
              <a:rPr lang="en-US" altLang="zh-TW" sz="1605"/>
              <a:t> between each pixel and each object region, and augment the representation of each pixel with the </a:t>
            </a:r>
            <a:r>
              <a:rPr lang="en-US" altLang="zh-TW" sz="1605" b="1"/>
              <a:t>object-contextual representation</a:t>
            </a:r>
            <a:r>
              <a:rPr lang="en-US" altLang="zh-TW" sz="1605"/>
              <a:t>.</a:t>
            </a:r>
            <a:endParaRPr lang="en-US" altLang="zh-TW" sz="1605"/>
          </a:p>
        </p:txBody>
      </p:sp>
      <p:sp>
        <p:nvSpPr>
          <p:cNvPr id="6" name="文字方塊 5"/>
          <p:cNvSpPr txBox="1"/>
          <p:nvPr/>
        </p:nvSpPr>
        <p:spPr>
          <a:xfrm>
            <a:off x="1187802" y="5213817"/>
            <a:ext cx="37306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895">
                <a:sym typeface="+mn-ea"/>
              </a:rPr>
              <a:t>https://github.com/HRNet/HRNet-Semantic-Segmentation/tree/HRNet-OCR</a:t>
            </a:r>
            <a:endParaRPr lang="en-US" altLang="zh-TW" sz="895">
              <a:sym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0504" y="3963040"/>
            <a:ext cx="5140276" cy="1250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Multi-Scale Attention Mechanism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8085" y="2519976"/>
            <a:ext cx="4013485" cy="2912766"/>
          </a:xfrm>
        </p:spPr>
        <p:txBody>
          <a:bodyPr/>
          <a:p>
            <a:r>
              <a:rPr lang="en-US" altLang="zh-TW" sz="1785">
                <a:sym typeface="+mn-ea"/>
              </a:rPr>
              <a:t>For the </a:t>
            </a:r>
            <a:r>
              <a:rPr lang="en-US" altLang="zh-TW" sz="1785" b="1">
                <a:sym typeface="+mn-ea"/>
              </a:rPr>
              <a:t>fine posts</a:t>
            </a:r>
            <a:r>
              <a:rPr lang="en-US" altLang="zh-TW" sz="1785">
                <a:sym typeface="+mn-ea"/>
              </a:rPr>
              <a:t> in the image on the left, very little of the posts are attended to by the 0.5x prediction, but a very strong attention signal is present in the 2.0x scale.</a:t>
            </a:r>
            <a:endParaRPr lang="en-US" altLang="zh-TW" sz="1785"/>
          </a:p>
          <a:p>
            <a:r>
              <a:rPr lang="en-US" altLang="zh-TW" sz="1785">
                <a:sym typeface="+mn-ea"/>
              </a:rPr>
              <a:t>For the very </a:t>
            </a:r>
            <a:r>
              <a:rPr lang="en-US" altLang="zh-TW" sz="1785" b="1">
                <a:sym typeface="+mn-ea"/>
              </a:rPr>
              <a:t>large region</a:t>
            </a:r>
            <a:r>
              <a:rPr lang="en-US" altLang="zh-TW" sz="1785">
                <a:sym typeface="+mn-ea"/>
              </a:rPr>
              <a:t> on the right, the attention mechanism learns to most leverage the lower scale (0.5x) and very little of the erroneous 2.0x prediction.</a:t>
            </a:r>
            <a:endParaRPr lang="en-US" altLang="zh-TW" sz="1785">
              <a:sym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428" y="2519551"/>
            <a:ext cx="3332337" cy="29131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1354076"/>
            <a:ext cx="4127411" cy="796349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/>
        </p:nvSpPr>
        <p:spPr>
          <a:xfrm>
            <a:off x="5314929" y="1044039"/>
            <a:ext cx="3218836" cy="1416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1618" tIns="40809" rIns="81618" bIns="40809" numCol="1" anchor="t" anchorCtr="0" compatLnSpc="1"/>
          <a:lstStyle>
            <a:lvl1pPr marL="268605" indent="-2686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805" indent="-2686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TW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TW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TW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TW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785">
                <a:sym typeface="+mn-ea"/>
              </a:rPr>
              <a:t>Adding 0.25x scale causes a 0.7 reduction in IOU for baseline method, whereas boosts accuracy by 0.6 IOU for multi-scale method.</a:t>
            </a:r>
            <a:endParaRPr lang="en-US" altLang="zh-TW" sz="1785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Auto-Labelling on Cityscapes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 sz="1785"/>
              <a:t>There 20,000 coarsely labelled images to go along with the 3,500 finely labelled images.</a:t>
            </a:r>
            <a:endParaRPr lang="en-US" altLang="zh-TW" sz="1785"/>
          </a:p>
          <a:p>
            <a:r>
              <a:rPr lang="en-US" altLang="zh-TW" sz="1785"/>
              <a:t>A</a:t>
            </a:r>
            <a:r>
              <a:rPr lang="zh-TW" altLang="en-US" sz="1785"/>
              <a:t> teacher network provides a target </a:t>
            </a:r>
            <a:r>
              <a:rPr lang="zh-TW" altLang="en-US" sz="1785" b="1"/>
              <a:t>probability</a:t>
            </a:r>
            <a:r>
              <a:rPr lang="zh-TW" altLang="en-US" sz="1785"/>
              <a:t> for each of N classes for every pixel of every image</a:t>
            </a:r>
            <a:r>
              <a:rPr lang="en-US" altLang="zh-TW" sz="1785"/>
              <a:t>. </a:t>
            </a:r>
            <a:r>
              <a:rPr lang="zh-TW" altLang="en-US" sz="1785"/>
              <a:t>Teacher predictions that exceed the </a:t>
            </a:r>
            <a:r>
              <a:rPr lang="zh-TW" altLang="en-US" sz="1785" b="1"/>
              <a:t>threshold</a:t>
            </a:r>
            <a:r>
              <a:rPr lang="zh-TW" altLang="en-US" sz="1785"/>
              <a:t> become true labels, otherwise the pixel is labelled as ignore class. In practice we use a threshold of 0.9</a:t>
            </a:r>
            <a:r>
              <a:rPr lang="en-US" altLang="zh-TW" sz="1785"/>
              <a:t>.</a:t>
            </a:r>
            <a:endParaRPr lang="en-US" altLang="zh-TW" sz="1785"/>
          </a:p>
          <a:p>
            <a:r>
              <a:rPr lang="en-US" altLang="zh-TW" sz="1785"/>
              <a:t>Perform a </a:t>
            </a:r>
            <a:r>
              <a:rPr lang="en-US" altLang="zh-TW" sz="1785" b="1"/>
              <a:t>single iteration</a:t>
            </a:r>
            <a:r>
              <a:rPr lang="en-US" altLang="zh-TW" sz="1785"/>
              <a:t> of full training of our teacher model with the default coarse and fine labelled provided images</a:t>
            </a:r>
            <a:endParaRPr lang="en-US" altLang="zh-TW" sz="1785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3693245"/>
            <a:ext cx="4427813" cy="155472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34" y="4028788"/>
            <a:ext cx="2822646" cy="8836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TW"/>
              <a:t>Training Strategy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TW"/>
              <a:t>Optimization: </a:t>
            </a:r>
            <a:endParaRPr lang="en-US" altLang="zh-TW"/>
          </a:p>
          <a:p>
            <a:pPr lvl="1"/>
            <a:r>
              <a:rPr lang="en-US" altLang="zh-TW"/>
              <a:t>SGD, Batch size=8, Momentum=0.9, Weight decay=5</a:t>
            </a:r>
            <a:r>
              <a:rPr lang="en-US" altLang="zh-TW" i="1"/>
              <a:t>e</a:t>
            </a:r>
            <a:r>
              <a:rPr lang="en-US" altLang="zh-TW" baseline="30000"/>
              <a:t>-4</a:t>
            </a:r>
            <a:r>
              <a:rPr lang="en-US" altLang="zh-TW"/>
              <a:t> (L2 penalty)</a:t>
            </a:r>
            <a:endParaRPr lang="en-US" altLang="zh-TW"/>
          </a:p>
          <a:p>
            <a:r>
              <a:rPr lang="en-US" altLang="zh-TW"/>
              <a:t>Learning rate Scheduling: (</a:t>
            </a:r>
            <a:r>
              <a:rPr lang="en-US" altLang="zh-TW">
                <a:sym typeface="+mn-ea"/>
              </a:rPr>
              <a:t>Polynomial policy)</a:t>
            </a:r>
            <a:endParaRPr lang="en-US" altLang="zh-TW"/>
          </a:p>
          <a:p>
            <a:pPr lvl="1"/>
            <a:r>
              <a:rPr lang="en-US" altLang="zh-TW">
                <a:sym typeface="+mn-ea"/>
              </a:rPr>
              <a:t>Cityscapes: p</a:t>
            </a:r>
            <a:r>
              <a:rPr lang="en-US" altLang="zh-TW"/>
              <a:t>oly exponent=2.0, learning rate=0.01, epochs=175</a:t>
            </a:r>
            <a:endParaRPr lang="en-US" altLang="zh-TW"/>
          </a:p>
          <a:p>
            <a:pPr lvl="1"/>
            <a:r>
              <a:rPr lang="en-US" altLang="zh-TW">
                <a:sym typeface="+mn-ea"/>
              </a:rPr>
              <a:t>Mapillary: poly exponent=</a:t>
            </a:r>
            <a:r>
              <a:rPr lang="en-US" altLang="zh-TW"/>
              <a:t>1.0, </a:t>
            </a:r>
            <a:r>
              <a:rPr lang="en-US" altLang="zh-TW">
                <a:sym typeface="+mn-ea"/>
              </a:rPr>
              <a:t>learning rate=0.02, epochs=200</a:t>
            </a:r>
            <a:endParaRPr lang="en-US" altLang="zh-TW"/>
          </a:p>
          <a:p>
            <a:pPr lvl="0"/>
            <a:r>
              <a:rPr lang="en-US" altLang="zh-TW"/>
              <a:t>Loss: </a:t>
            </a:r>
            <a:endParaRPr lang="en-US" altLang="zh-TW"/>
          </a:p>
          <a:p>
            <a:pPr lvl="1"/>
            <a:r>
              <a:rPr lang="en-US" altLang="zh-TW"/>
              <a:t>Primary: regional mutual information (RMI)</a:t>
            </a:r>
            <a:endParaRPr lang="en-US" altLang="zh-TW"/>
          </a:p>
          <a:p>
            <a:pPr lvl="2"/>
            <a:r>
              <a:rPr lang="en-US" altLang="zh-TW"/>
              <a:t>https://papers.nips.cc/paper/9291-region-mutual-information-loss-for-semantic-segmentation.pdf</a:t>
            </a:r>
            <a:endParaRPr lang="en-US" altLang="zh-TW"/>
          </a:p>
          <a:p>
            <a:pPr lvl="1"/>
            <a:r>
              <a:rPr lang="en-US" altLang="zh-TW" sz="1605"/>
              <a:t>Auxiliary: cross-entropy	</a:t>
            </a:r>
            <a:endParaRPr lang="en-US" altLang="zh-TW"/>
          </a:p>
          <a:p>
            <a:r>
              <a:rPr lang="en-US" altLang="zh-TW"/>
              <a:t>Data loader: class uniform sampling</a:t>
            </a:r>
            <a:endParaRPr lang="en-US" altLang="zh-TW"/>
          </a:p>
          <a:p>
            <a:r>
              <a:rPr lang="en-US" altLang="zh-TW"/>
              <a:t>Data augmentation: </a:t>
            </a:r>
            <a:endParaRPr lang="en-US" altLang="zh-TW"/>
          </a:p>
          <a:p>
            <a:pPr lvl="1"/>
            <a:r>
              <a:rPr lang="en-US" altLang="zh-TW"/>
              <a:t>Gaussian blur, color augmentation, random horizontal flip and random scaling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Regional Mutual Information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/>
              <a:t>Problem:</a:t>
            </a:r>
            <a:endParaRPr lang="en-US" altLang="zh-TW"/>
          </a:p>
          <a:p>
            <a:pPr lvl="1"/>
            <a:r>
              <a:rPr lang="en-US" altLang="zh-TW"/>
              <a:t>Some approaches treat semantic segmentation as a </a:t>
            </a:r>
            <a:r>
              <a:rPr lang="en-US" altLang="zh-TW" b="1"/>
              <a:t>pixel-wise classification problem</a:t>
            </a:r>
            <a:r>
              <a:rPr lang="en-US" altLang="zh-TW"/>
              <a:t>. It </a:t>
            </a:r>
            <a:r>
              <a:rPr lang="en-US" altLang="zh-TW" b="1"/>
              <a:t>ignores the relationship between pixels</a:t>
            </a:r>
            <a:r>
              <a:rPr lang="en-US" altLang="zh-TW"/>
              <a:t>. </a:t>
            </a:r>
            <a:endParaRPr lang="en-US" altLang="zh-TW"/>
          </a:p>
          <a:p>
            <a:r>
              <a:rPr lang="en-US" altLang="zh-TW"/>
              <a:t>Solution:</a:t>
            </a:r>
            <a:endParaRPr lang="en-US" altLang="zh-TW"/>
          </a:p>
          <a:p>
            <a:pPr lvl="1"/>
            <a:r>
              <a:rPr lang="en-US" altLang="zh-TW"/>
              <a:t>Use the pixel and its 8-neighbours to represent this pixel.</a:t>
            </a:r>
            <a:endParaRPr lang="en-US" altLang="zh-TW"/>
          </a:p>
          <a:p>
            <a:pPr lvl="1"/>
            <a:r>
              <a:rPr lang="en-US" altLang="zh-TW"/>
              <a:t>Maximize the similarity </a:t>
            </a:r>
            <a:r>
              <a:rPr lang="en-US" altLang="zh-TW" i="1">
                <a:latin typeface="Times New Roman" panose="02020603050405020304" charset="0"/>
                <a:cs typeface="Times New Roman" panose="02020603050405020304" charset="0"/>
              </a:rPr>
              <a:t>Ι</a:t>
            </a:r>
            <a:r>
              <a:rPr lang="en-US" altLang="zh-TW"/>
              <a:t> between two distributions of ground truth and the prediction given by the model.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0174" y="3663771"/>
            <a:ext cx="3942635" cy="17689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24" y="3421749"/>
            <a:ext cx="3213168" cy="187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Outline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 sz="2135" b="1">
                <a:sym typeface="+mn-ea"/>
              </a:rPr>
              <a:t>Semantic Segmentation</a:t>
            </a:r>
            <a:endParaRPr lang="en-US" altLang="zh-TW" sz="2135" b="1">
              <a:latin typeface="Calibri" panose="020F0502020204030204" charset="0"/>
              <a:cs typeface="Calibri" panose="020F0502020204030204" charset="0"/>
            </a:endParaRPr>
          </a:p>
          <a:p>
            <a:pPr lvl="0"/>
            <a:r>
              <a:rPr lang="en-US" altLang="zh-TW"/>
              <a:t>Recent Approaches</a:t>
            </a:r>
            <a:endParaRPr lang="en-US" altLang="zh-TW"/>
          </a:p>
          <a:p>
            <a:pPr lvl="1"/>
            <a:r>
              <a:rPr lang="en-US" altLang="zh-TW" sz="2000"/>
              <a:t>Naive</a:t>
            </a:r>
            <a:endParaRPr lang="en-US" altLang="zh-TW" sz="2000"/>
          </a:p>
          <a:p>
            <a:pPr lvl="1"/>
            <a:r>
              <a:rPr lang="en-US" altLang="zh-TW" sz="2000"/>
              <a:t>Context</a:t>
            </a:r>
            <a:endParaRPr lang="en-US" altLang="zh-TW" sz="2000"/>
          </a:p>
          <a:p>
            <a:pPr lvl="1"/>
            <a:r>
              <a:rPr lang="en-US" altLang="zh-TW" sz="1995">
                <a:sym typeface="+mn-ea"/>
              </a:rPr>
              <a:t>Explict Multi-Scale Attention</a:t>
            </a:r>
            <a:endParaRPr lang="en-US" altLang="zh-TW" sz="1995">
              <a:sym typeface="+mn-ea"/>
            </a:endParaRPr>
          </a:p>
          <a:p>
            <a:pPr lvl="0"/>
            <a:r>
              <a:rPr lang="en-US" altLang="zh-TW" sz="2135">
                <a:sym typeface="+mn-ea"/>
              </a:rPr>
              <a:t>Hierarchical Multi-Scale Attention</a:t>
            </a:r>
            <a:endParaRPr lang="en-US" altLang="zh-TW" sz="2135">
              <a:sym typeface="+mn-ea"/>
            </a:endParaRPr>
          </a:p>
          <a:p>
            <a:pPr lvl="0"/>
            <a:r>
              <a:rPr lang="en-US" altLang="zh-TW" sz="2140" b="1">
                <a:sym typeface="+mn-ea"/>
              </a:rPr>
              <a:t>Results on Cityscapes</a:t>
            </a:r>
            <a:endParaRPr lang="en-US" altLang="zh-TW" sz="2140" b="1">
              <a:sym typeface="+mn-ea"/>
            </a:endParaRPr>
          </a:p>
          <a:p>
            <a:pPr lvl="0"/>
            <a:r>
              <a:rPr lang="en-US" altLang="zh-TW" sz="2140" b="1">
                <a:sym typeface="+mn-ea"/>
              </a:rPr>
              <a:t>Results on Mapillary</a:t>
            </a:r>
            <a:endParaRPr lang="en-US" altLang="zh-TW" sz="2140" b="1">
              <a:sym typeface="+mn-ea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HiaRarchical Multi-Scale Attention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ED131D9-7D14-4153-8628-B62E1D4B1A7D}" type="slidenum">
              <a:rPr lang="zh-TW" altLang="en-US">
                <a:solidFill>
                  <a:prstClr val="black"/>
                </a:solidFill>
              </a:rPr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Different Tasks Need Different Scales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TW" sz="1785" b="0"/>
          </a:p>
          <a:p>
            <a:pPr lvl="0"/>
            <a:endParaRPr lang="en-US" altLang="zh-TW" sz="1785"/>
          </a:p>
          <a:p>
            <a:endParaRPr lang="en-US" altLang="zh-TW" sz="1785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1539240"/>
            <a:ext cx="8145780" cy="34817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8670" y="1588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4570" y="1588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2375" y="1588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8670" y="3366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45840" y="3366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2375" y="3366135"/>
            <a:ext cx="2632075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 sz="2800"/>
              <a:t>Pooling isn't The Best Way of Combing Information</a:t>
            </a:r>
            <a:r>
              <a:rPr lang="en-US" altLang="zh-TW"/>
              <a:t> 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 sz="1605"/>
              <a:t>PEGA Confidential.</a:t>
            </a:r>
            <a:endParaRPr lang="zh-TW" altLang="en-US" sz="1605" dirty="0"/>
          </a:p>
        </p:txBody>
      </p:sp>
      <p:grpSp>
        <p:nvGrpSpPr>
          <p:cNvPr id="30" name="群組 29"/>
          <p:cNvGrpSpPr/>
          <p:nvPr/>
        </p:nvGrpSpPr>
        <p:grpSpPr>
          <a:xfrm rot="16200000">
            <a:off x="1882775" y="899160"/>
            <a:ext cx="539750" cy="1619250"/>
            <a:chOff x="1003" y="1840"/>
            <a:chExt cx="850" cy="2550"/>
          </a:xfrm>
        </p:grpSpPr>
        <p:sp>
          <p:nvSpPr>
            <p:cNvPr id="7" name="矩形 6"/>
            <p:cNvSpPr/>
            <p:nvPr/>
          </p:nvSpPr>
          <p:spPr>
            <a:xfrm>
              <a:off x="1003" y="1840"/>
              <a:ext cx="850" cy="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03" y="2690"/>
              <a:ext cx="850" cy="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03" y="3540"/>
              <a:ext cx="850" cy="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 rot="5400000">
            <a:off x="4577715" y="1169035"/>
            <a:ext cx="539750" cy="1079500"/>
            <a:chOff x="1003" y="4797"/>
            <a:chExt cx="850" cy="1700"/>
          </a:xfrm>
        </p:grpSpPr>
        <p:sp>
          <p:nvSpPr>
            <p:cNvPr id="10" name="矩形 9"/>
            <p:cNvSpPr/>
            <p:nvPr/>
          </p:nvSpPr>
          <p:spPr>
            <a:xfrm>
              <a:off x="1003" y="4797"/>
              <a:ext cx="850" cy="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03" y="5647"/>
              <a:ext cx="850" cy="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237095" y="1438910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3255645" y="3705985"/>
            <a:ext cx="539750" cy="541020"/>
            <a:chOff x="5101" y="2690"/>
            <a:chExt cx="850" cy="852"/>
          </a:xfrm>
        </p:grpSpPr>
        <p:sp>
          <p:nvSpPr>
            <p:cNvPr id="13" name="矩形 12"/>
            <p:cNvSpPr/>
            <p:nvPr/>
          </p:nvSpPr>
          <p:spPr>
            <a:xfrm>
              <a:off x="5101" y="2690"/>
              <a:ext cx="850" cy="1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01" y="2832"/>
              <a:ext cx="850" cy="1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01" y="2974"/>
              <a:ext cx="850" cy="1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101" y="3116"/>
              <a:ext cx="850" cy="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01" y="3258"/>
              <a:ext cx="850" cy="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01" y="3400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982970" y="3706495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611630" y="97663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1.5x scale</a:t>
            </a:r>
            <a:endParaRPr lang="en-US" altLang="zh-TW"/>
          </a:p>
        </p:txBody>
      </p:sp>
      <p:sp>
        <p:nvSpPr>
          <p:cNvPr id="35" name="文字方塊 34"/>
          <p:cNvSpPr txBox="1"/>
          <p:nvPr/>
        </p:nvSpPr>
        <p:spPr>
          <a:xfrm>
            <a:off x="4305300" y="97663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1.0x scale</a:t>
            </a:r>
            <a:endParaRPr lang="en-US" altLang="zh-TW"/>
          </a:p>
        </p:txBody>
      </p:sp>
      <p:sp>
        <p:nvSpPr>
          <p:cNvPr id="36" name="文字方塊 35"/>
          <p:cNvSpPr txBox="1"/>
          <p:nvPr/>
        </p:nvSpPr>
        <p:spPr>
          <a:xfrm>
            <a:off x="6965950" y="97663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0.5x scale</a:t>
            </a:r>
            <a:endParaRPr lang="en-US" altLang="zh-TW"/>
          </a:p>
        </p:txBody>
      </p:sp>
      <p:sp>
        <p:nvSpPr>
          <p:cNvPr id="38" name="右大括弧 37"/>
          <p:cNvSpPr/>
          <p:nvPr/>
        </p:nvSpPr>
        <p:spPr>
          <a:xfrm rot="5400000">
            <a:off x="4276725" y="59055"/>
            <a:ext cx="1149985" cy="52762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691765" y="3272155"/>
            <a:ext cx="1666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Average Pooling</a:t>
            </a:r>
            <a:endParaRPr lang="en-US" altLang="zh-TW"/>
          </a:p>
        </p:txBody>
      </p:sp>
      <p:sp>
        <p:nvSpPr>
          <p:cNvPr id="40" name="文字方塊 39"/>
          <p:cNvSpPr txBox="1"/>
          <p:nvPr/>
        </p:nvSpPr>
        <p:spPr>
          <a:xfrm>
            <a:off x="5591810" y="3272155"/>
            <a:ext cx="1322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Max Pooling</a:t>
            </a:r>
            <a:endParaRPr lang="en-US" altLang="zh-TW"/>
          </a:p>
        </p:txBody>
      </p:sp>
      <p:sp>
        <p:nvSpPr>
          <p:cNvPr id="41" name="文字方塊 40"/>
          <p:cNvSpPr txBox="1"/>
          <p:nvPr/>
        </p:nvSpPr>
        <p:spPr>
          <a:xfrm>
            <a:off x="2604770" y="5681980"/>
            <a:ext cx="184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Optimal Answer 1</a:t>
            </a:r>
            <a:endParaRPr lang="en-US" altLang="zh-TW"/>
          </a:p>
        </p:txBody>
      </p:sp>
      <p:sp>
        <p:nvSpPr>
          <p:cNvPr id="43" name="上-下雙向箭號 42"/>
          <p:cNvSpPr/>
          <p:nvPr/>
        </p:nvSpPr>
        <p:spPr>
          <a:xfrm>
            <a:off x="4665980" y="4388485"/>
            <a:ext cx="360045" cy="57594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983605" y="5132705"/>
            <a:ext cx="539750" cy="541020"/>
            <a:chOff x="5101" y="6298"/>
            <a:chExt cx="850" cy="852"/>
          </a:xfrm>
        </p:grpSpPr>
        <p:sp>
          <p:nvSpPr>
            <p:cNvPr id="45" name="矩形 44"/>
            <p:cNvSpPr/>
            <p:nvPr/>
          </p:nvSpPr>
          <p:spPr>
            <a:xfrm>
              <a:off x="5101" y="6298"/>
              <a:ext cx="850" cy="1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101" y="6440"/>
              <a:ext cx="850" cy="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101" y="6582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01" y="6724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TW" altLang="en-US" sz="18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01" y="6866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01" y="7008"/>
              <a:ext cx="850" cy="1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5332730" y="5681980"/>
            <a:ext cx="184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Optimal Answer 2</a:t>
            </a:r>
            <a:endParaRPr lang="en-US" altLang="zh-TW"/>
          </a:p>
        </p:txBody>
      </p:sp>
      <p:sp>
        <p:nvSpPr>
          <p:cNvPr id="52" name="矩形 51"/>
          <p:cNvSpPr/>
          <p:nvPr/>
        </p:nvSpPr>
        <p:spPr>
          <a:xfrm rot="16200000">
            <a:off x="3255010" y="5141980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/>
      <p:bldP spid="39" grpId="0"/>
      <p:bldP spid="40" grpId="0"/>
      <p:bldP spid="21" grpId="0" animBg="1"/>
      <p:bldP spid="51" grpId="0"/>
      <p:bldP spid="52" grpId="0" bldLvl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High Training Costs &amp; Low Inference Flexibility</a:t>
            </a:r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PEGA Confidential.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p>
            <a:pPr>
              <a:defRPr/>
            </a:pPr>
            <a:fld id="{E3EBBCA1-BE45-46C8-848D-A53293ECE7DC}" type="slidenum">
              <a:rPr lang="zh-TW" altLang="en-US"/>
            </a:fld>
            <a:endParaRPr lang="zh-TW" altLang="en-US" dirty="0"/>
          </a:p>
        </p:txBody>
      </p:sp>
      <p:graphicFrame>
        <p:nvGraphicFramePr>
          <p:cNvPr id="11" name="圖表 10"/>
          <p:cNvGraphicFramePr/>
          <p:nvPr/>
        </p:nvGraphicFramePr>
        <p:xfrm>
          <a:off x="4453890" y="2451735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內容版面配置區 2"/>
          <p:cNvSpPr>
            <a:spLocks noGrp="1"/>
          </p:cNvSpPr>
          <p:nvPr/>
        </p:nvSpPr>
        <p:spPr>
          <a:xfrm>
            <a:off x="486093" y="1003230"/>
            <a:ext cx="8749665" cy="4429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68605" indent="-2686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TW" altLang="en-US" sz="2140" b="1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1pPr>
            <a:lvl2pPr marL="725805" indent="-2686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TW" altLang="en-US" sz="20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TW" altLang="en-US" sz="18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TW" altLang="en-US" sz="1600" kern="1200" dirty="0" smtClean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TW" altLang="en-US" sz="16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Current models requires each additional inference scale to be explicitly added during the training phase</a:t>
            </a:r>
            <a:endParaRPr lang="en-US" altLang="zh-TW"/>
          </a:p>
        </p:txBody>
      </p:sp>
      <p:pic>
        <p:nvPicPr>
          <p:cNvPr id="14" name="內容版面配置區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2553335"/>
            <a:ext cx="3548898" cy="288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Hierachical Malti-Scale Attention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endParaRPr lang="en-US" altLang="zh-TW" sz="3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  <p:graphicFrame>
        <p:nvGraphicFramePr>
          <p:cNvPr id="10" name="圓桌 9"/>
          <p:cNvGraphicFramePr/>
          <p:nvPr/>
        </p:nvGraphicFramePr>
        <p:xfrm>
          <a:off x="191770" y="1188720"/>
          <a:ext cx="680466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000"/>
                <a:gridCol w="444500"/>
                <a:gridCol w="6480000"/>
              </a:tblGrid>
              <a:tr h="14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Multi-Scaling</a:t>
                      </a:r>
                      <a:endParaRPr lang="en-US" altLang="zh-TW" sz="32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→</a:t>
                      </a:r>
                      <a:endParaRPr lang="en-US" altLang="zh-TW" sz="32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Solve class confusion and fine detail</a:t>
                      </a:r>
                      <a:endParaRPr lang="en-US" altLang="zh-TW" sz="32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14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Attention</a:t>
                      </a:r>
                      <a:endParaRPr lang="en-US" altLang="zh-TW" sz="32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→</a:t>
                      </a:r>
                      <a:endParaRPr lang="en-US" altLang="zh-TW" sz="32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Softly weight the multi-scale features</a:t>
                      </a:r>
                      <a:endParaRPr lang="en-US" altLang="zh-TW" sz="32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14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Hierarchy</a:t>
                      </a:r>
                      <a:endParaRPr lang="en-US" altLang="zh-TW" sz="32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→</a:t>
                      </a:r>
                      <a:endParaRPr lang="en-US" altLang="zh-TW" sz="32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3200" b="1">
                          <a:latin typeface="Calibri" panose="020F0502020204030204" charset="0"/>
                          <a:cs typeface="Calibri" panose="020F0502020204030204" charset="0"/>
                        </a:rPr>
                        <a:t>4x more memory efficient to train</a:t>
                      </a:r>
                      <a:endParaRPr lang="en-US" altLang="zh-TW" sz="32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628900" y="1620520"/>
            <a:ext cx="6624320" cy="57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8900" y="4516120"/>
            <a:ext cx="6624320" cy="57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8900" y="3060700"/>
            <a:ext cx="6827520" cy="57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730" y="1620520"/>
            <a:ext cx="2291080" cy="3471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Relative Attention Mask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045" y="966470"/>
            <a:ext cx="5697855" cy="4764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Network Architecture in Detail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TW"/>
              <a:t>Backbone (Trunk): </a:t>
            </a:r>
            <a:endParaRPr lang="en-US" altLang="zh-TW"/>
          </a:p>
          <a:p>
            <a:pPr lvl="1"/>
            <a:r>
              <a:rPr lang="en-US" altLang="zh-TW"/>
              <a:t>HRNet + OCR </a:t>
            </a:r>
            <a:endParaRPr lang="en-US" altLang="zh-TW"/>
          </a:p>
          <a:p>
            <a:r>
              <a:rPr lang="en-US" altLang="zh-TW"/>
              <a:t>Semantic Head:</a:t>
            </a:r>
            <a:endParaRPr lang="en-US" altLang="zh-TW"/>
          </a:p>
          <a:p>
            <a:pPr lvl="1"/>
            <a:r>
              <a:rPr lang="en-US" altLang="zh-TW"/>
              <a:t>(3x3 conv) → (BN)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(ReLU)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(3x3 conv)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(BN)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(ReLU) </a:t>
            </a:r>
            <a:r>
              <a:rPr lang="en-US" altLang="zh-TW">
                <a:sym typeface="+mn-ea"/>
              </a:rPr>
              <a:t>→</a:t>
            </a:r>
            <a:r>
              <a:rPr lang="en-US" altLang="zh-TW"/>
              <a:t> (1x1 conv)</a:t>
            </a:r>
            <a:endParaRPr lang="en-US" altLang="zh-TW"/>
          </a:p>
          <a:p>
            <a:pPr lvl="1"/>
            <a:r>
              <a:rPr lang="en-US" altLang="zh-TW"/>
              <a:t>The final convolution outputs num_classes channels.</a:t>
            </a:r>
            <a:endParaRPr lang="en-US" altLang="zh-TW"/>
          </a:p>
          <a:p>
            <a:r>
              <a:rPr lang="en-US" altLang="zh-TW"/>
              <a:t>Attention Head:</a:t>
            </a:r>
            <a:endParaRPr lang="en-US" altLang="zh-TW"/>
          </a:p>
          <a:p>
            <a:pPr lvl="1"/>
            <a:r>
              <a:rPr lang="en-US" altLang="zh-TW"/>
              <a:t>Structurally identical to the semantic head, except for the final </a:t>
            </a:r>
            <a:r>
              <a:rPr lang="en-US" altLang="zh-TW" u="sng">
                <a:sym typeface="+mn-ea"/>
              </a:rPr>
              <a:t>single channel</a:t>
            </a:r>
            <a:r>
              <a:rPr lang="en-US" altLang="zh-TW">
                <a:sym typeface="+mn-ea"/>
              </a:rPr>
              <a:t> </a:t>
            </a:r>
            <a:r>
              <a:rPr lang="en-US" altLang="zh-TW"/>
              <a:t>convolutional output</a:t>
            </a:r>
            <a:endParaRPr lang="en-US" altLang="zh-TW"/>
          </a:p>
          <a:p>
            <a:pPr lvl="0"/>
            <a:r>
              <a:rPr lang="en-US" altLang="zh-TW"/>
              <a:t>Auxiliary semantic head (in OCR):</a:t>
            </a:r>
            <a:endParaRPr lang="en-US" altLang="zh-TW"/>
          </a:p>
          <a:p>
            <a:pPr lvl="1"/>
            <a:r>
              <a:rPr lang="en-US" altLang="zh-TW"/>
              <a:t>Takes its features directly from the HRNet trunk, before OCR</a:t>
            </a:r>
            <a:endParaRPr lang="en-US" altLang="zh-TW"/>
          </a:p>
          <a:p>
            <a:pPr lvl="1"/>
            <a:r>
              <a:rPr lang="en-US" altLang="zh-TW">
                <a:sym typeface="+mn-ea"/>
              </a:rPr>
              <a:t>(1x1 conv) → (BN) → (ReLU) → (1x1 conv)</a:t>
            </a:r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0819" y="665899"/>
            <a:ext cx="3152946" cy="141812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424420" y="5681980"/>
            <a:ext cx="2297430" cy="325755"/>
          </a:xfrm>
        </p:spPr>
        <p:txBody>
          <a:bodyPr/>
          <a:p>
            <a:pPr>
              <a:defRPr/>
            </a:pPr>
            <a:fld id="{E3EBBCA1-BE45-46C8-848D-A53293ECE7DC}" type="slidenum">
              <a:rPr lang="zh-TW" altLang="en-US" sz="1430"/>
            </a:fld>
            <a:endParaRPr lang="zh-TW" altLang="en-US" sz="143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2_DocumentTemplate_PPT_20150605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 MCPDC-1.potx</Template>
  <TotalTime>0</TotalTime>
  <Words>4573</Words>
  <Application>WPS Presentation</Application>
  <PresentationFormat>自訂</PresentationFormat>
  <Paragraphs>193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新細明體</vt:lpstr>
      <vt:lpstr>Wingdings</vt:lpstr>
      <vt:lpstr>Calibri</vt:lpstr>
      <vt:lpstr>新細明體</vt:lpstr>
      <vt:lpstr>Arial Unicode MS</vt:lpstr>
      <vt:lpstr>黑体</vt:lpstr>
      <vt:lpstr>標楷體</vt:lpstr>
      <vt:lpstr>Calibri</vt:lpstr>
      <vt:lpstr>Microsoft YaHei</vt:lpstr>
      <vt:lpstr>SimSun</vt:lpstr>
      <vt:lpstr>Arial Unicode MS</vt:lpstr>
      <vt:lpstr>Times New Roman</vt:lpstr>
      <vt:lpstr>微軟正黑體</vt:lpstr>
      <vt:lpstr>細明體</vt:lpstr>
      <vt:lpstr>SW2_DocumentTemplate_PPT_20150605</vt:lpstr>
      <vt:lpstr>Hierarchical Multi-Scale Attention for Semantic Segmentation</vt:lpstr>
      <vt:lpstr>Outline</vt:lpstr>
      <vt:lpstr>HiaRarchical Multi-Scale Attention</vt:lpstr>
      <vt:lpstr>Problem of Semantic Segmentation</vt:lpstr>
      <vt:lpstr>Different Tasks Need Different Remedy</vt:lpstr>
      <vt:lpstr>PowerPoint 演示文稿</vt:lpstr>
      <vt:lpstr>Network Architecture</vt:lpstr>
      <vt:lpstr>Hierachical Malti-Scale Attention</vt:lpstr>
      <vt:lpstr>Network Architecture</vt:lpstr>
      <vt:lpstr>Comparing with Previous Works</vt:lpstr>
      <vt:lpstr>HRNet: Deep High-Resolution Representation Learning for Visual Recognition</vt:lpstr>
      <vt:lpstr>OCR: Object-Contextual Representations for Semantic Segmentation</vt:lpstr>
      <vt:lpstr>Multi-Scale Attention Mechanism</vt:lpstr>
      <vt:lpstr>Auto-Labelling on Cityscapes</vt:lpstr>
      <vt:lpstr>Training Strategy</vt:lpstr>
      <vt:lpstr>Regional Mutual Information</vt:lpstr>
    </vt:vector>
  </TitlesOfParts>
  <Company>Pegatron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MCPDC Introduction</dc:title>
  <dc:creator>Tingyun Wang</dc:creator>
  <cp:lastModifiedBy>Timothy_Huang</cp:lastModifiedBy>
  <cp:revision>1742</cp:revision>
  <cp:lastPrinted>2019-04-10T12:41:00Z</cp:lastPrinted>
  <dcterms:created xsi:type="dcterms:W3CDTF">2014-09-12T01:47:00Z</dcterms:created>
  <dcterms:modified xsi:type="dcterms:W3CDTF">2020-10-21T11:14:12Z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1028-10.8.2.6994</vt:lpwstr>
  </property>
</Properties>
</file>