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71" r:id="rId9"/>
    <p:sldId id="272" r:id="rId10"/>
    <p:sldId id="273" r:id="rId11"/>
    <p:sldId id="269" r:id="rId12"/>
    <p:sldId id="270" r:id="rId13"/>
    <p:sldId id="264" r:id="rId14"/>
    <p:sldId id="265" r:id="rId15"/>
    <p:sldId id="266" r:id="rId16"/>
    <p:sldId id="267" r:id="rId17"/>
    <p:sldId id="268" r:id="rId18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91" autoAdjust="0"/>
    <p:restoredTop sz="97153" autoAdjust="0"/>
  </p:normalViewPr>
  <p:slideViewPr>
    <p:cSldViewPr>
      <p:cViewPr varScale="1">
        <p:scale>
          <a:sx n="81" d="100"/>
          <a:sy n="81" d="100"/>
        </p:scale>
        <p:origin x="-102" y="-32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11/27/2017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42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FBAF86E8-0873-44C8-BDA7-51ABD1E9EC29}" type="datetime1">
              <a:rPr lang="en-US" smtClean="0">
                <a:solidFill>
                  <a:srgbClr val="FFFFFF"/>
                </a:solidFill>
              </a:rPr>
              <a:t>11/27/2017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6399000"/>
    </mc:Choice>
    <mc:Fallback xmlns="">
      <p:transition spd="slow" advClick="0" advTm="86399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3BCF31-3360-4A58-9A21-5CCC0CBA8E29}" type="datetime1">
              <a:rPr lang="en-US" smtClean="0"/>
              <a:t>11/27/2017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6399000"/>
    </mc:Choice>
    <mc:Fallback xmlns="">
      <p:transition spd="slow" advClick="0" advTm="86399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2E836A-A43E-4507-83BF-6FE75068A538}" type="datetime1">
              <a:rPr lang="en-US" smtClean="0"/>
              <a:t>11/27/2017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6399000"/>
    </mc:Choice>
    <mc:Fallback xmlns="">
      <p:transition spd="slow" advClick="0" advTm="86399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184083D4-2489-4B92-AD9C-EB1837CB7905}" type="datetime1">
              <a:rPr lang="en-US" smtClean="0"/>
              <a:t>11/27/2017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6399000"/>
    </mc:Choice>
    <mc:Fallback xmlns="">
      <p:transition spd="slow" advClick="0" advTm="86399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CF04169A-BC5F-44AA-A5C8-CB422D12BB9D}" type="datetime1">
              <a:rPr lang="en-US" smtClean="0"/>
              <a:t>11/27/2017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6399000"/>
    </mc:Choice>
    <mc:Fallback xmlns="">
      <p:transition spd="slow" advClick="0" advTm="86399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66158C-50E1-4300-BD5B-F13216F584D4}" type="datetime1">
              <a:rPr lang="en-US" smtClean="0"/>
              <a:t>11/27/2017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6399000"/>
    </mc:Choice>
    <mc:Fallback xmlns="">
      <p:transition spd="slow" advClick="0" advTm="86399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C6AF6E-F0B9-493B-92EB-B91C9DEFE06E}" type="datetime1">
              <a:rPr lang="en-US" smtClean="0"/>
              <a:t>11/27/2017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6399000"/>
    </mc:Choice>
    <mc:Fallback xmlns="">
      <p:transition spd="slow" advClick="0" advTm="86399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F25752-E04C-43ED-9897-34A184FF7933}" type="datetime1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6399000"/>
    </mc:Choice>
    <mc:Fallback xmlns="">
      <p:transition spd="slow" advClick="0" advTm="86399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AAA0C897-401F-41DD-A500-7AD8F4584E49}" type="datetime1">
              <a:rPr lang="en-US" smtClean="0"/>
              <a:t>11/27/2017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6399000"/>
    </mc:Choice>
    <mc:Fallback xmlns="">
      <p:transition spd="slow" advClick="0" advTm="86399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F755B543-B963-43C2-909F-5AA765E57A9D}" type="datetime1">
              <a:rPr lang="en-US" smtClean="0"/>
              <a:t>11/27/2017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86399000"/>
    </mc:Choice>
    <mc:Fallback xmlns="">
      <p:transition spd="slow" advClick="0" advTm="86399000"/>
    </mc:Fallback>
  </mc:AlternateContent>
  <p:hf hdr="0" ftr="0"/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Short range Obstacle Avoiding robot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>
            <a:extLst/>
          </a:lstStyle>
          <a:p>
            <a:r>
              <a:rPr lang="en-US" dirty="0" smtClean="0"/>
              <a:t>A Presentation on how to Develop </a:t>
            </a:r>
            <a:r>
              <a:rPr lang="en-US" dirty="0"/>
              <a:t>O</a:t>
            </a:r>
            <a:r>
              <a:rPr lang="en-US" dirty="0" smtClean="0"/>
              <a:t>bstacle Avoiding Robot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F8ABCA86-F9F2-4B2C-A6B4-B3CF2344FB07}" type="datetime1">
              <a:rPr lang="en-US" smtClean="0">
                <a:solidFill>
                  <a:srgbClr val="FFFFFF"/>
                </a:solidFill>
              </a:rPr>
              <a:t>11/27/2017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1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6399000"/>
    </mc:Choice>
    <mc:Fallback xmlns="">
      <p:transition spd="slow" advClick="0" advTm="86399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Body And Wheels Assembling:</a:t>
            </a:r>
            <a:endParaRPr lang="en-GB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First of all, when starting to assemble parts, always use good parts as the cheap ones can easily be damaged.</a:t>
            </a:r>
          </a:p>
          <a:p>
            <a:r>
              <a:rPr lang="en-US" sz="2400" dirty="0" smtClean="0"/>
              <a:t>Make sure that the Gear motor alignment should be perfect for screws to fit in. </a:t>
            </a:r>
            <a:endParaRPr lang="en-GB" sz="24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428750"/>
            <a:ext cx="4603354" cy="3068902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>
          <a:xfrm>
            <a:off x="7467600" y="4705350"/>
            <a:ext cx="1295400" cy="254794"/>
          </a:xfrm>
        </p:spPr>
        <p:txBody>
          <a:bodyPr/>
          <a:lstStyle/>
          <a:p>
            <a:fld id="{184083D4-2489-4B92-AD9C-EB1837CB7905}" type="datetime1">
              <a:rPr lang="en-US" smtClean="0">
                <a:solidFill>
                  <a:srgbClr val="464646"/>
                </a:solidFill>
              </a:rPr>
              <a:pPr/>
              <a:t>11/27/2017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47500" lnSpcReduction="20000"/>
          </a:bodyPr>
          <a:lstStyle/>
          <a:p>
            <a:fld id="{8F82E0A0-C266-4798-8C8F-B9F91E9DA37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9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6399000"/>
    </mc:Choice>
    <mc:Fallback xmlns="">
      <p:transition spd="slow" advClick="0" advTm="86399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Arduino Uno R3:</a:t>
            </a:r>
            <a:endParaRPr lang="en-GB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8153400" cy="326862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Arduino Uno is the most important circuit, to run this Robot. The Arduino Uno contains </a:t>
            </a:r>
            <a:r>
              <a:rPr lang="en-GB" sz="2000" dirty="0"/>
              <a:t>ATmega328 </a:t>
            </a:r>
            <a:r>
              <a:rPr lang="en-GB" sz="2000" dirty="0" smtClean="0"/>
              <a:t>microcontroller, which can be programmed with Basic Language.</a:t>
            </a:r>
          </a:p>
          <a:p>
            <a:r>
              <a:rPr lang="en-US" sz="2000" dirty="0" smtClean="0"/>
              <a:t>It Contains </a:t>
            </a:r>
            <a:r>
              <a:rPr lang="pt-BR" sz="2000" dirty="0"/>
              <a:t>14 Digital I/O </a:t>
            </a:r>
            <a:r>
              <a:rPr lang="pt-BR" sz="2000" dirty="0" smtClean="0"/>
              <a:t>Pins, </a:t>
            </a:r>
            <a:r>
              <a:rPr lang="en-GB" sz="2000" dirty="0"/>
              <a:t>6 Analog </a:t>
            </a:r>
            <a:r>
              <a:rPr lang="en-GB" sz="2000" dirty="0" smtClean="0"/>
              <a:t>Inputs, 3 GND outputs, 3.3V and 5V output pins.</a:t>
            </a:r>
          </a:p>
          <a:p>
            <a:r>
              <a:rPr lang="en-US" sz="2000" dirty="0" smtClean="0"/>
              <a:t>It has a flash memory of 32K to store the program.</a:t>
            </a:r>
          </a:p>
          <a:p>
            <a:r>
              <a:rPr lang="en-US" sz="2000" dirty="0" smtClean="0"/>
              <a:t>The Arduino Clock or crystal has a speed of 16Mhz, which gives a fast boot to the robot and the accessories.</a:t>
            </a:r>
          </a:p>
          <a:p>
            <a:endParaRPr lang="en-GB" sz="2000" dirty="0"/>
          </a:p>
          <a:p>
            <a:pPr marL="457200" indent="-457200">
              <a:buFont typeface="+mj-lt"/>
              <a:buAutoNum type="arabicPeriod"/>
            </a:pPr>
            <a:endParaRPr lang="en-GB" sz="2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>
          <a:xfrm>
            <a:off x="7543800" y="4705350"/>
            <a:ext cx="1219200" cy="254794"/>
          </a:xfrm>
        </p:spPr>
        <p:txBody>
          <a:bodyPr/>
          <a:lstStyle/>
          <a:p>
            <a:fld id="{184083D4-2489-4B92-AD9C-EB1837CB7905}" type="datetime1">
              <a:rPr lang="en-US" smtClean="0"/>
              <a:t>11/27/2017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6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86399000">
        <p14:gallery dir="l"/>
      </p:transition>
    </mc:Choice>
    <mc:Fallback xmlns="">
      <p:transition spd="slow" advClick="0" advTm="86399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Arduino Uno </a:t>
            </a:r>
            <a:r>
              <a:rPr lang="en-US" b="1" u="sng" dirty="0" smtClean="0"/>
              <a:t>R3:</a:t>
            </a:r>
            <a:endParaRPr lang="en-GB" b="1" u="sng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28963">
            <a:off x="5271884" y="1632689"/>
            <a:ext cx="3202024" cy="3202024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>
          <a:xfrm>
            <a:off x="7467600" y="4705350"/>
            <a:ext cx="1295400" cy="254794"/>
          </a:xfrm>
        </p:spPr>
        <p:txBody>
          <a:bodyPr/>
          <a:lstStyle/>
          <a:p>
            <a:fld id="{184083D4-2489-4B92-AD9C-EB1837CB7905}" type="datetime1">
              <a:rPr lang="en-US" smtClean="0"/>
              <a:t>11/27/2017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12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28" y="1405890"/>
            <a:ext cx="5078072" cy="373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51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86399000">
        <p14:reveal/>
      </p:transition>
    </mc:Choice>
    <mc:Fallback xmlns="">
      <p:transition spd="slow" advClick="0" advTm="86399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Ultrasonic Sensor HC-SR04</a:t>
            </a:r>
            <a:endParaRPr lang="en-GB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8153400" cy="3268624"/>
          </a:xfrm>
        </p:spPr>
        <p:txBody>
          <a:bodyPr>
            <a:noAutofit/>
          </a:bodyPr>
          <a:lstStyle/>
          <a:p>
            <a:r>
              <a:rPr lang="en-GB" sz="2000" dirty="0"/>
              <a:t>Ultrasonic ranging module HC - SR04 provides 2cm - 400cm non-contact measurement function, the ranging accuracy can reach to 3mm. The modules includes ultrasonic transmitters, receiver and control circuit. The basic principle of work</a:t>
            </a:r>
            <a:r>
              <a:rPr lang="en-GB" sz="2000" dirty="0" smtClean="0"/>
              <a:t>:</a:t>
            </a:r>
          </a:p>
          <a:p>
            <a:r>
              <a:rPr lang="en-GB" sz="2000" dirty="0" smtClean="0"/>
              <a:t>Using </a:t>
            </a:r>
            <a:r>
              <a:rPr lang="en-GB" sz="2000" dirty="0"/>
              <a:t>IO trigger for at least 10us high level signal, </a:t>
            </a:r>
            <a:endParaRPr lang="en-GB" sz="2000" dirty="0" smtClean="0"/>
          </a:p>
          <a:p>
            <a:r>
              <a:rPr lang="en-GB" sz="2000" dirty="0" smtClean="0"/>
              <a:t>The </a:t>
            </a:r>
            <a:r>
              <a:rPr lang="en-GB" sz="2000" dirty="0"/>
              <a:t>Module automatically sends eight 40 kHz and detect whether there is a pulse signal back. </a:t>
            </a:r>
            <a:endParaRPr lang="en-GB" sz="2000" dirty="0" smtClean="0"/>
          </a:p>
          <a:p>
            <a:r>
              <a:rPr lang="en-GB" sz="2000" dirty="0" smtClean="0"/>
              <a:t>IF </a:t>
            </a:r>
            <a:r>
              <a:rPr lang="en-GB" sz="2000" dirty="0"/>
              <a:t>the signal back, through high level , time of high output IO duration is the time from sending ultrasonic to returning. </a:t>
            </a:r>
            <a:endParaRPr lang="en-GB" sz="2000" dirty="0" smtClean="0"/>
          </a:p>
          <a:p>
            <a:r>
              <a:rPr lang="en-GB" sz="2000" dirty="0" smtClean="0"/>
              <a:t>Test </a:t>
            </a:r>
            <a:r>
              <a:rPr lang="en-GB" sz="2000" dirty="0"/>
              <a:t>distance = (high level time×velocity of sound (340M/S) / 2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>
          <a:xfrm>
            <a:off x="7467600" y="4781550"/>
            <a:ext cx="1295400" cy="361950"/>
          </a:xfrm>
        </p:spPr>
        <p:txBody>
          <a:bodyPr/>
          <a:lstStyle/>
          <a:p>
            <a:fld id="{184083D4-2489-4B92-AD9C-EB1837CB7905}" type="datetime1">
              <a:rPr lang="en-US" smtClean="0"/>
              <a:t>11/27/2017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98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86399000">
        <p14:gallery dir="l"/>
      </p:transition>
    </mc:Choice>
    <mc:Fallback xmlns="">
      <p:transition spd="slow" advClick="0" advTm="86399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Ultrasonic Sensor HC-SR04:</a:t>
            </a:r>
            <a:endParaRPr lang="en-GB" b="1" u="sng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581150"/>
            <a:ext cx="4965032" cy="3414863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>
          <a:xfrm>
            <a:off x="7467600" y="4705350"/>
            <a:ext cx="1295400" cy="254794"/>
          </a:xfrm>
        </p:spPr>
        <p:txBody>
          <a:bodyPr/>
          <a:lstStyle/>
          <a:p>
            <a:fld id="{184083D4-2489-4B92-AD9C-EB1837CB7905}" type="datetime1">
              <a:rPr lang="en-US" smtClean="0"/>
              <a:t>11/27/2017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86399000">
        <p14:reveal/>
      </p:transition>
    </mc:Choice>
    <mc:Fallback xmlns="">
      <p:transition spd="slow" advClick="0" advTm="86399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Motor Driver Module-L293D</a:t>
            </a:r>
            <a:endParaRPr lang="en-GB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8001000" cy="3268624"/>
          </a:xfrm>
        </p:spPr>
        <p:txBody>
          <a:bodyPr>
            <a:normAutofit/>
          </a:bodyPr>
          <a:lstStyle/>
          <a:p>
            <a:r>
              <a:rPr lang="en-GB" sz="2000" dirty="0"/>
              <a:t>L293D is a typical Motor driver or Motor Driver IC which allows DC motor to drive on either direction. </a:t>
            </a:r>
            <a:endParaRPr lang="en-GB" sz="2000" dirty="0" smtClean="0"/>
          </a:p>
          <a:p>
            <a:r>
              <a:rPr lang="en-GB" sz="2000" dirty="0" smtClean="0"/>
              <a:t>L293D </a:t>
            </a:r>
            <a:r>
              <a:rPr lang="en-GB" sz="2000" dirty="0"/>
              <a:t>is a 16-pin IC which can control a set of two DC motors simultaneously in any direction. It means that you can control two </a:t>
            </a:r>
            <a:r>
              <a:rPr lang="en-GB" sz="2000" dirty="0" smtClean="0"/>
              <a:t>DC motor</a:t>
            </a:r>
            <a:r>
              <a:rPr lang="en-GB" sz="2000" dirty="0"/>
              <a:t> with a single L293D IC</a:t>
            </a:r>
            <a:r>
              <a:rPr lang="en-GB" sz="2000" dirty="0" smtClean="0"/>
              <a:t>.</a:t>
            </a:r>
          </a:p>
          <a:p>
            <a:r>
              <a:rPr lang="en-GB" sz="2000" dirty="0"/>
              <a:t>It works on the concept of H-bridge. H-bridge is a circuit which allows the voltage to be flown in either </a:t>
            </a:r>
            <a:r>
              <a:rPr lang="en-GB" sz="2000" dirty="0" smtClean="0"/>
              <a:t>direction.</a:t>
            </a:r>
            <a:endParaRPr lang="en-GB" sz="2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>
          <a:xfrm>
            <a:off x="7467600" y="4686300"/>
            <a:ext cx="1295400" cy="247650"/>
          </a:xfrm>
        </p:spPr>
        <p:txBody>
          <a:bodyPr/>
          <a:lstStyle/>
          <a:p>
            <a:fld id="{184083D4-2489-4B92-AD9C-EB1837CB7905}" type="datetime1">
              <a:rPr lang="en-US" smtClean="0"/>
              <a:t>11/27/2017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4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86399000">
        <p14:gallery dir="l"/>
      </p:transition>
    </mc:Choice>
    <mc:Fallback xmlns="">
      <p:transition spd="slow" advClick="0" advTm="86399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Motor Driver </a:t>
            </a:r>
            <a:r>
              <a:rPr lang="en-US" b="1" u="sng" dirty="0" smtClean="0"/>
              <a:t>Module-L293D:</a:t>
            </a:r>
            <a:endParaRPr lang="en-GB" b="1" u="sng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52550"/>
            <a:ext cx="3428999" cy="3429000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>
          <a:xfrm>
            <a:off x="7467600" y="4705350"/>
            <a:ext cx="1295400" cy="254794"/>
          </a:xfrm>
        </p:spPr>
        <p:txBody>
          <a:bodyPr/>
          <a:lstStyle/>
          <a:p>
            <a:fld id="{184083D4-2489-4B92-AD9C-EB1837CB7905}" type="datetime1">
              <a:rPr lang="en-US" smtClean="0"/>
              <a:t>11/27/2017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16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446" y="1352550"/>
            <a:ext cx="3383426" cy="334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22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86399000">
        <p14:reveal/>
      </p:transition>
    </mc:Choice>
    <mc:Fallback xmlns="">
      <p:transition spd="slow" advClick="0" advTm="86399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Final Assembly of Robot:</a:t>
            </a:r>
            <a:endParaRPr lang="en-GB" b="1" u="sng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>
          <a:xfrm>
            <a:off x="7543800" y="4705350"/>
            <a:ext cx="1219200" cy="254794"/>
          </a:xfrm>
        </p:spPr>
        <p:txBody>
          <a:bodyPr/>
          <a:lstStyle/>
          <a:p>
            <a:fld id="{184083D4-2489-4B92-AD9C-EB1837CB7905}" type="datetime1">
              <a:rPr lang="en-US" smtClean="0"/>
              <a:t>11/27/2017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17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428750"/>
            <a:ext cx="5143500" cy="3429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86400" y="1428750"/>
            <a:ext cx="32765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our final assembly of the robot</a:t>
            </a:r>
            <a:r>
              <a:rPr lang="en-GB" dirty="0" smtClean="0"/>
              <a:t>.</a:t>
            </a:r>
          </a:p>
          <a:p>
            <a:r>
              <a:rPr lang="en-US" dirty="0" smtClean="0"/>
              <a:t>We have tested our code and wiring assignment and the result was, </a:t>
            </a:r>
          </a:p>
          <a:p>
            <a:endParaRPr lang="en-US" dirty="0" smtClean="0"/>
          </a:p>
          <a:p>
            <a:r>
              <a:rPr lang="en-US" dirty="0" smtClean="0"/>
              <a:t>The robot avoid any obstacles, which comes in its path if the obstacle is 15cm ahead.</a:t>
            </a:r>
          </a:p>
        </p:txBody>
      </p:sp>
    </p:spTree>
    <p:extLst>
      <p:ext uri="{BB962C8B-B14F-4D97-AF65-F5344CB8AC3E}">
        <p14:creationId xmlns:p14="http://schemas.microsoft.com/office/powerpoint/2010/main" val="198279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6399000"/>
    </mc:Choice>
    <mc:Fallback xmlns="">
      <p:transition spd="slow" advClick="0" advTm="86399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b="1" dirty="0" smtClean="0"/>
              <a:t>A Brief Summary On Robotics:</a:t>
            </a:r>
            <a:endParaRPr lang="en-US" b="1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8458200" cy="3657599"/>
          </a:xfrm>
        </p:spPr>
        <p:txBody>
          <a:bodyPr>
            <a:normAutofit/>
          </a:bodyPr>
          <a:lstStyle>
            <a:extLst/>
          </a:lstStyle>
          <a:p>
            <a:pPr marL="0" indent="0">
              <a:buNone/>
            </a:pPr>
            <a:r>
              <a:rPr lang="en-GB" sz="2400" dirty="0"/>
              <a:t>Robotics is an interesting and fast growing field. Being a branch of engineering, the applications of robotics are increasing with the advancement of technology</a:t>
            </a:r>
            <a:r>
              <a:rPr lang="en-GB" sz="2000" dirty="0" smtClean="0"/>
              <a:t>.</a:t>
            </a:r>
            <a:r>
              <a:rPr lang="en-GB" sz="2000" dirty="0"/>
              <a:t> </a:t>
            </a:r>
            <a:r>
              <a:rPr lang="en-GB" sz="2400" dirty="0"/>
              <a:t>The concept of Mobile Robot is fast evolving and the number of mobile robots and their complexities are increasing with different applications</a:t>
            </a:r>
            <a:r>
              <a:rPr lang="en-GB" sz="2000" dirty="0"/>
              <a:t>.</a:t>
            </a:r>
            <a:r>
              <a:rPr lang="en-GB" sz="2000" dirty="0" smtClean="0"/>
              <a:t> </a:t>
            </a:r>
            <a:r>
              <a:rPr lang="en-GB" sz="2400" dirty="0"/>
              <a:t>There are many types of mobile robot navigation techniques like path planning, self – localization and map interpreting. An Obstacle Avoiding Robot is a type of autonomous mobile robot that avoids collision with unexpected obstacles.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>
          <a:xfrm>
            <a:off x="7391400" y="4705350"/>
            <a:ext cx="1371600" cy="254794"/>
          </a:xfrm>
        </p:spPr>
        <p:txBody>
          <a:bodyPr/>
          <a:lstStyle/>
          <a:p>
            <a:fld id="{ECF95111-528E-4CC7-BCFE-54C82D87B930}" type="datetime1">
              <a:rPr lang="en-US" smtClean="0"/>
              <a:t>11/27/2017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Inverted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Obstacle Avoiding Robot:</a:t>
            </a:r>
            <a:endParaRPr lang="en-GB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382000" cy="35051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Obstacle Avoiding robot is mainly used in Areas that Human race are not yet derived, example outside Space And Other Planets. </a:t>
            </a:r>
          </a:p>
          <a:p>
            <a:r>
              <a:rPr lang="en-US" sz="2400" dirty="0" smtClean="0"/>
              <a:t>These robots can avoid any obstacles and can even spy.</a:t>
            </a:r>
          </a:p>
          <a:p>
            <a:r>
              <a:rPr lang="en-US" sz="2400" dirty="0" smtClean="0"/>
              <a:t>These robots are now approved by various military organizations, such as Pentagon Of US Military, DRDO Of Indian Defense, etc.</a:t>
            </a:r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>
          <a:xfrm>
            <a:off x="7391400" y="4629150"/>
            <a:ext cx="1371600" cy="330994"/>
          </a:xfrm>
        </p:spPr>
        <p:txBody>
          <a:bodyPr/>
          <a:lstStyle/>
          <a:p>
            <a:fld id="{2CA1332D-CB03-41E4-B1CF-F31951E2969C}" type="datetime1">
              <a:rPr lang="en-US" smtClean="0"/>
              <a:t>11/27/2017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2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86399000">
        <p14:prism isInverted="1"/>
      </p:transition>
    </mc:Choice>
    <mc:Fallback xmlns="">
      <p:transition spd="slow" advClick="0" advTm="86399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Parts And Accessories Needed:</a:t>
            </a:r>
            <a:endParaRPr lang="en-GB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305800" cy="3657599"/>
          </a:xfrm>
        </p:spPr>
        <p:txBody>
          <a:bodyPr/>
          <a:lstStyle/>
          <a:p>
            <a:r>
              <a:rPr lang="en-US" sz="2400" dirty="0" smtClean="0"/>
              <a:t>Arduino Uno R3</a:t>
            </a:r>
          </a:p>
          <a:p>
            <a:r>
              <a:rPr lang="en-US" sz="2400" dirty="0" smtClean="0"/>
              <a:t>Chassis Body (with 4 flat wheels and a Castrol wheel)</a:t>
            </a:r>
          </a:p>
          <a:p>
            <a:r>
              <a:rPr lang="en-US" sz="2400" dirty="0" smtClean="0"/>
              <a:t>Breadboard</a:t>
            </a:r>
          </a:p>
          <a:p>
            <a:r>
              <a:rPr lang="en-US" sz="2400" dirty="0" smtClean="0"/>
              <a:t>Motor Driver Module -</a:t>
            </a:r>
            <a:r>
              <a:rPr lang="en-GB" sz="2400" dirty="0"/>
              <a:t>L293D</a:t>
            </a:r>
            <a:endParaRPr lang="en-US" sz="2400" dirty="0" smtClean="0"/>
          </a:p>
          <a:p>
            <a:r>
              <a:rPr lang="en-US" sz="2400" dirty="0" smtClean="0"/>
              <a:t>Jumper wires</a:t>
            </a:r>
          </a:p>
          <a:p>
            <a:r>
              <a:rPr lang="en-US" sz="2400" dirty="0" smtClean="0"/>
              <a:t>9V Batteries (x4)</a:t>
            </a:r>
          </a:p>
          <a:p>
            <a:r>
              <a:rPr lang="en-US" sz="2400" dirty="0" smtClean="0"/>
              <a:t>Ultrasonic Sensor      -HC SR04</a:t>
            </a:r>
          </a:p>
          <a:p>
            <a:endParaRPr lang="en-US" sz="2400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>
          <a:xfrm>
            <a:off x="7315200" y="4629150"/>
            <a:ext cx="1447800" cy="330994"/>
          </a:xfrm>
        </p:spPr>
        <p:txBody>
          <a:bodyPr/>
          <a:lstStyle/>
          <a:p>
            <a:fld id="{C67F3A39-ED2E-4A9A-B30A-BB85870773C4}" type="datetime1">
              <a:rPr lang="en-US" smtClean="0"/>
              <a:t>11/27/2017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3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86399000">
        <p14:prism isInverted="1"/>
      </p:transition>
    </mc:Choice>
    <mc:Fallback xmlns="">
      <p:transition spd="slow" advClick="0" advTm="86399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Of Parts: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346688"/>
            <a:ext cx="7620000" cy="37338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543800" y="4781550"/>
            <a:ext cx="1219200" cy="298938"/>
          </a:xfrm>
        </p:spPr>
        <p:txBody>
          <a:bodyPr/>
          <a:lstStyle/>
          <a:p>
            <a:fld id="{A3A6A127-C54E-4C4F-9E77-25D821C8E9BD}" type="datetime1">
              <a:rPr lang="en-US" smtClean="0"/>
              <a:t>11/27/2017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60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6399000">
        <p14:prism isContent="1"/>
      </p:transition>
    </mc:Choice>
    <mc:Fallback xmlns="">
      <p:transition spd="slow" advClick="0" advTm="86399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Planning And </a:t>
            </a:r>
            <a:r>
              <a:rPr lang="en-US" b="1" u="sng" dirty="0" smtClean="0"/>
              <a:t>Connections:</a:t>
            </a:r>
            <a:endParaRPr lang="en-GB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382000" cy="35813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As we saw the connections in the Above Photo, we are not going to connect the Wires from one object to another.</a:t>
            </a:r>
          </a:p>
          <a:p>
            <a:r>
              <a:rPr lang="en-US" sz="2400" dirty="0" smtClean="0"/>
              <a:t>In this step, we will use a new object called “Breadboard”.</a:t>
            </a:r>
          </a:p>
          <a:p>
            <a:r>
              <a:rPr lang="en-US" sz="2400" dirty="0" smtClean="0"/>
              <a:t>Breadboard </a:t>
            </a:r>
            <a:r>
              <a:rPr lang="en-GB" sz="2400" dirty="0" smtClean="0"/>
              <a:t>is </a:t>
            </a:r>
            <a:r>
              <a:rPr lang="en-GB" sz="2400" dirty="0"/>
              <a:t>a construction base for </a:t>
            </a:r>
            <a:r>
              <a:rPr lang="en-GB" sz="2400" dirty="0" smtClean="0"/>
              <a:t>prototyping</a:t>
            </a:r>
            <a:r>
              <a:rPr lang="en-GB" sz="2400" dirty="0"/>
              <a:t> of </a:t>
            </a:r>
            <a:r>
              <a:rPr lang="en-GB" sz="2400" dirty="0" smtClean="0"/>
              <a:t>electronics.</a:t>
            </a:r>
            <a:r>
              <a:rPr lang="en-GB" sz="2400" dirty="0"/>
              <a:t> </a:t>
            </a:r>
            <a:r>
              <a:rPr lang="en-GB" sz="2400" dirty="0" smtClean="0"/>
              <a:t>It is very easy to prototype and hence help engineers and prototypers to make their projects easy.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>
          <a:xfrm>
            <a:off x="7391400" y="4629150"/>
            <a:ext cx="1371600" cy="330994"/>
          </a:xfrm>
        </p:spPr>
        <p:txBody>
          <a:bodyPr/>
          <a:lstStyle/>
          <a:p>
            <a:fld id="{03E3AAD2-0C8E-45C8-A00F-F87CF784AFC8}" type="datetime1">
              <a:rPr lang="en-US" smtClean="0"/>
              <a:t>11/27/2017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3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6399000">
        <p14:prism isContent="1"/>
      </p:transition>
    </mc:Choice>
    <mc:Fallback xmlns="">
      <p:transition spd="slow" advClick="0" advTm="86399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Breadboard:</a:t>
            </a:r>
            <a:endParaRPr lang="en-GB" b="1" u="sng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29" y="1352550"/>
            <a:ext cx="7747941" cy="3268663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>
          <a:xfrm>
            <a:off x="7391400" y="4705350"/>
            <a:ext cx="1371600" cy="254794"/>
          </a:xfrm>
        </p:spPr>
        <p:txBody>
          <a:bodyPr/>
          <a:lstStyle/>
          <a:p>
            <a:fld id="{7DB47889-BD1B-4D6B-9401-C0274271AC65}" type="datetime1">
              <a:rPr lang="en-US" smtClean="0"/>
              <a:t>11/27/2017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84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86399000">
        <p14:reveal/>
      </p:transition>
    </mc:Choice>
    <mc:Fallback xmlns="">
      <p:transition spd="slow" advClick="0" advTm="86399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Getting Robot Body Ready(Chassis)</a:t>
            </a:r>
            <a:endParaRPr lang="en-GB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1352550"/>
            <a:ext cx="3200400" cy="33528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When Picking a chassis, always use a good metal chassis</a:t>
            </a:r>
            <a:r>
              <a:rPr lang="en-US" dirty="0" smtClean="0"/>
              <a:t>.</a:t>
            </a:r>
          </a:p>
          <a:p>
            <a:r>
              <a:rPr lang="en-US" sz="2400" dirty="0" smtClean="0"/>
              <a:t>Metal chassis can support all types of projects.</a:t>
            </a:r>
          </a:p>
          <a:p>
            <a:r>
              <a:rPr lang="en-US" sz="2400" dirty="0" smtClean="0"/>
              <a:t>Always remember to install an insulator before placing parts, as they can short your circuit/project.</a:t>
            </a:r>
            <a:endParaRPr lang="en-GB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>
          <a:xfrm>
            <a:off x="7696200" y="4824412"/>
            <a:ext cx="1066800" cy="211932"/>
          </a:xfrm>
        </p:spPr>
        <p:txBody>
          <a:bodyPr/>
          <a:lstStyle/>
          <a:p>
            <a:fld id="{184083D4-2489-4B92-AD9C-EB1837CB7905}" type="datetime1">
              <a:rPr lang="en-US" smtClean="0"/>
              <a:t>11/27/2017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352550"/>
            <a:ext cx="4724400" cy="341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582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6399000">
        <p14:ferris dir="l"/>
      </p:transition>
    </mc:Choice>
    <mc:Fallback xmlns="">
      <p:transition spd="slow" advClick="0" advTm="86399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Placing Your Motors:</a:t>
            </a:r>
            <a:endParaRPr lang="en-GB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As we know, for the movement, we have place 2 wheels with motors.</a:t>
            </a:r>
          </a:p>
          <a:p>
            <a:r>
              <a:rPr lang="en-US" sz="2400" dirty="0" smtClean="0"/>
              <a:t>Always use a Geared Motor as it can control speed.</a:t>
            </a:r>
          </a:p>
          <a:p>
            <a:r>
              <a:rPr lang="en-US" sz="2400" dirty="0" smtClean="0"/>
              <a:t>Consider Left motor as 1st motor and Right motor as 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motor.</a:t>
            </a:r>
          </a:p>
          <a:p>
            <a:endParaRPr lang="en-GB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>
          <a:xfrm>
            <a:off x="7391400" y="4714874"/>
            <a:ext cx="1371600" cy="245270"/>
          </a:xfrm>
        </p:spPr>
        <p:txBody>
          <a:bodyPr/>
          <a:lstStyle/>
          <a:p>
            <a:fld id="{184083D4-2489-4B92-AD9C-EB1837CB7905}" type="datetime1">
              <a:rPr lang="en-US" smtClean="0"/>
              <a:t>11/27/2017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358770"/>
            <a:ext cx="3581400" cy="328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85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6399000">
        <p14:ferris dir="l"/>
      </p:transition>
    </mc:Choice>
    <mc:Fallback xmlns="">
      <p:transition spd="slow" advClick="0" advTm="86399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 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732</Words>
  <Application>Microsoft Office PowerPoint</Application>
  <PresentationFormat>On-screen Show (16:9)</PresentationFormat>
  <Paragraphs>92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Widescreen Presentation</vt:lpstr>
      <vt:lpstr>Short range Obstacle Avoiding robot</vt:lpstr>
      <vt:lpstr>A Brief Summary On Robotics:</vt:lpstr>
      <vt:lpstr>Obstacle Avoiding Robot:</vt:lpstr>
      <vt:lpstr>Parts And Accessories Needed:</vt:lpstr>
      <vt:lpstr>Planning Of Parts:</vt:lpstr>
      <vt:lpstr>Planning And Connections:</vt:lpstr>
      <vt:lpstr>Breadboard:</vt:lpstr>
      <vt:lpstr>Getting Robot Body Ready(Chassis)</vt:lpstr>
      <vt:lpstr>Placing Your Motors:</vt:lpstr>
      <vt:lpstr>Body And Wheels Assembling:</vt:lpstr>
      <vt:lpstr>Arduino Uno R3:</vt:lpstr>
      <vt:lpstr>Arduino Uno R3:</vt:lpstr>
      <vt:lpstr>Ultrasonic Sensor HC-SR04</vt:lpstr>
      <vt:lpstr>Ultrasonic Sensor HC-SR04:</vt:lpstr>
      <vt:lpstr>Motor Driver Module-L293D</vt:lpstr>
      <vt:lpstr>Motor Driver Module-L293D:</vt:lpstr>
      <vt:lpstr>Final Assembly of Robot: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2017-10-17T18:40:40Z</dcterms:created>
  <dcterms:modified xsi:type="dcterms:W3CDTF">2017-11-27T12:51:12Z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