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BBF8DC-30A4-46C6-9DC8-10417F20BF9E}">
  <a:tblStyle styleId="{76BBF8DC-30A4-46C6-9DC8-10417F20B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5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176707f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176707f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176707f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176707f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2e5f9943f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2e5f9943f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176707f2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176707f2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176707f2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176707f2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176707f2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176707f2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2e5f9943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2e5f9943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2e5f9943f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2e5f9943f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176707f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176707f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176707f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176707f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2e5f9943f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2e5f9943f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2e5f9943f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2e5f9943f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2e5f9943f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2e5f9943f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176707f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176707f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Exploration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 Edition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828075" y="820225"/>
            <a:ext cx="974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 Abramov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Vectorize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47225"/>
            <a:ext cx="41070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en">
                <a:highlight>
                  <a:schemeClr val="lt2"/>
                </a:highlight>
              </a:rPr>
              <a:t>TF-IDF</a:t>
            </a:r>
            <a:r>
              <a:rPr lang="en">
                <a:highlight>
                  <a:schemeClr val="lt2"/>
                </a:highlight>
              </a:rPr>
              <a:t> Formula:</a:t>
            </a:r>
            <a:endParaRPr sz="12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838" y="1877874"/>
            <a:ext cx="6804324" cy="22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Vectorize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147225"/>
            <a:ext cx="27384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en">
                <a:highlight>
                  <a:schemeClr val="lt2"/>
                </a:highlight>
              </a:rPr>
              <a:t>Bag of Words</a:t>
            </a:r>
            <a:r>
              <a:rPr lang="en">
                <a:highlight>
                  <a:schemeClr val="lt2"/>
                </a:highlight>
              </a:rPr>
              <a:t> Vectors:</a:t>
            </a:r>
            <a:endParaRPr sz="1200"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2759525"/>
            <a:ext cx="27384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en">
                <a:highlight>
                  <a:schemeClr val="lt2"/>
                </a:highlight>
              </a:rPr>
              <a:t>TF-IDF</a:t>
            </a:r>
            <a:r>
              <a:rPr lang="en">
                <a:highlight>
                  <a:schemeClr val="lt2"/>
                </a:highlight>
              </a:rPr>
              <a:t> Vectors:</a:t>
            </a:r>
            <a:endParaRPr sz="1200"/>
          </a:p>
        </p:txBody>
      </p:sp>
      <p:sp>
        <p:nvSpPr>
          <p:cNvPr id="167" name="Google Shape;167;p23"/>
          <p:cNvSpPr txBox="1"/>
          <p:nvPr/>
        </p:nvSpPr>
        <p:spPr>
          <a:xfrm>
            <a:off x="311700" y="1623325"/>
            <a:ext cx="82752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1.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('the', 3), ('in',    1), ('beginning', 1), ('god',   1), ('created', 1)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2. ('the', 6), ('and',   4), ('of',        3), ('was',   2), ('upon',    2)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3. ('and', 2), ('there', 2), ('light',     2), ('god',   1), ('said',    1)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4. ('the', 3), ('and',   2), ('god',       2), ('light', 2), ('saw',     1)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5. ('the', 5), ('and',   4), ('called',    2), ('day',   2), ('.',       2)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311700" y="3235625"/>
            <a:ext cx="95535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1.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("beginning", 0.6),  ("created",  0.55),  ("heaven",  0.42),  ("earth", 0.29),  ("god",      0.21) 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2. ("form",     0.37),  ("void",     0.37),  ("face",    0.35),  ("moved", 0.33),  ("darkness", 0.29) 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3. ("light",    0.82),  ("there",    0.42),  ("let",     0.24),  ("god",   0.16),  ("be",       0.16) 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4. ("light",     0.7),  ("darkness", 0.38),  ("divided", 0.34),  ("god",   0.27),  ("good",     0.24) 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5. ("day",      0.41),  ("darkness", 0.38),  ("called",  0.37),  ("light", 0.35),  ("evening",  0.33)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</a:t>
            </a:r>
            <a:r>
              <a:rPr lang="en"/>
              <a:t> Learning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11700" y="1225225"/>
            <a:ext cx="1074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2"/>
                </a:highlight>
              </a:rPr>
              <a:t>Dataset</a:t>
            </a:r>
            <a:endParaRPr>
              <a:highlight>
                <a:schemeClr val="lt2"/>
              </a:highlight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975" y="1305600"/>
            <a:ext cx="6620314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/>
          <p:nvPr/>
        </p:nvSpPr>
        <p:spPr>
          <a:xfrm>
            <a:off x="1534975" y="4773450"/>
            <a:ext cx="769800" cy="223500"/>
          </a:xfrm>
          <a:prstGeom prst="roundRect">
            <a:avLst>
              <a:gd fmla="val 16667" name="adj"/>
            </a:avLst>
          </a:prstGeom>
          <a:solidFill>
            <a:srgbClr val="CCA677">
              <a:alpha val="372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460375" y="4700100"/>
            <a:ext cx="10746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 of verses: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225225"/>
            <a:ext cx="21192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20">
                <a:highlight>
                  <a:schemeClr val="lt2"/>
                </a:highlight>
              </a:rPr>
              <a:t>Dataset Split</a:t>
            </a:r>
            <a:endParaRPr sz="2920">
              <a:highlight>
                <a:schemeClr val="lt2"/>
              </a:highlight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1380450" y="1919225"/>
            <a:ext cx="63831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#split by train and test data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X_test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y_train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verses_data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verses_data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"new_testament"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69420</a:t>
            </a:r>
            <a:endParaRPr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225225"/>
            <a:ext cx="31713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2"/>
                </a:highlight>
              </a:rPr>
              <a:t>Model</a:t>
            </a:r>
            <a:r>
              <a:rPr lang="en">
                <a:highlight>
                  <a:schemeClr val="lt2"/>
                </a:highlight>
              </a:rPr>
              <a:t>:</a:t>
            </a:r>
            <a:r>
              <a:rPr lang="en"/>
              <a:t> Naive Bayes</a:t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1424338" y="1774900"/>
            <a:ext cx="19773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CountVectorizer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5742338" y="1774900"/>
            <a:ext cx="19773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Tfidf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Vectorizer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0" y="2481888"/>
            <a:ext cx="46008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count_vectorizer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CountVectorizer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stop_words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"english"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count_train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count_vectorizer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fit_transform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count_test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count_vectorizer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X_test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count_train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endParaRPr sz="10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103625" y="3398400"/>
            <a:ext cx="15213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(20838, 10723)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572000" y="2481903"/>
            <a:ext cx="46008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tfidf_vectorizer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TfidfVectorizer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stop_words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"english"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max_df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tfidf_train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tfidf_vectorizer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fit_transform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tfidf_test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tfidf_vectorizer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X_test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tfidf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_train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699625" y="3605100"/>
            <a:ext cx="1521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(20838, 10723)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4525" y="4401475"/>
            <a:ext cx="16395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 of training vectors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04375" y="3890875"/>
            <a:ext cx="224700" cy="510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1775075" y="4524325"/>
            <a:ext cx="1576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vector size/dim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26"/>
          <p:cNvSpPr/>
          <p:nvPr/>
        </p:nvSpPr>
        <p:spPr>
          <a:xfrm rot="-3157210">
            <a:off x="1649342" y="3730510"/>
            <a:ext cx="188767" cy="1039427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311700" y="1225225"/>
            <a:ext cx="31713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2"/>
                </a:highlight>
              </a:rPr>
              <a:t>Model:</a:t>
            </a:r>
            <a:r>
              <a:rPr lang="en"/>
              <a:t> Naive Bayes</a:t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1424338" y="1774900"/>
            <a:ext cx="19773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CountVectorizer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5742338" y="1774900"/>
            <a:ext cx="19773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TfidfVectorizer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9" name="Google Shape;209;p27"/>
          <p:cNvGraphicFramePr/>
          <p:nvPr/>
        </p:nvGraphicFramePr>
        <p:xfrm>
          <a:off x="473738" y="267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{76BBF8DC-30A4-46C6-9DC8-10417F20BF9E}</a:tableStyleId>
              </a:tblPr>
              <a:tblGrid>
                <a:gridCol w="732150"/>
                <a:gridCol w="1002650"/>
                <a:gridCol w="1021425"/>
                <a:gridCol w="1122275"/>
              </a:tblGrid>
              <a:tr h="2774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Accuracy: 0.9217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2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Pred Neg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Pred Pos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Total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</a:tr>
              <a:tr h="2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 Neg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7277(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0.71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324 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0.03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7601 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0.74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</a:tr>
              <a:tr h="2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 Pos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479 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0.05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2184(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0.21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2663 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0.26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</a:tr>
              <a:tr h="2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Total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7756(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0.76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2508(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0.24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10264(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 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  <p:graphicFrame>
        <p:nvGraphicFramePr>
          <p:cNvPr id="210" name="Google Shape;210;p27"/>
          <p:cNvGraphicFramePr/>
          <p:nvPr/>
        </p:nvGraphicFramePr>
        <p:xfrm>
          <a:off x="4791738" y="267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{76BBF8DC-30A4-46C6-9DC8-10417F20BF9E}</a:tableStyleId>
              </a:tblPr>
              <a:tblGrid>
                <a:gridCol w="732150"/>
                <a:gridCol w="1002650"/>
                <a:gridCol w="1021425"/>
                <a:gridCol w="1122275"/>
              </a:tblGrid>
              <a:tr h="2774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Accuracy: 0.8900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2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Pred Neg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Pred Pos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Total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</a:tr>
              <a:tr h="2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 Neg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7572(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0.74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29  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0.00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7601 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0.74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</a:tr>
              <a:tr h="2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 Pos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1100(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0.11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1563(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0.15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2663 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0.26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</a:tr>
              <a:tr h="2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Total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8672(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0.84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1592(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0.16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10264(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3084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roadmap: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501275" y="447025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Tokenize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501275" y="1306100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Vectorize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501275" y="2165175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Exercize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501275" y="3024250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Analyze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552850" y="1295575"/>
            <a:ext cx="25911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a.k.a Word Embedding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552850" y="2165175"/>
            <a:ext cx="20130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a.k.a Train &amp; Fit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771625" y="1016125"/>
            <a:ext cx="350400" cy="29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771625" y="1875138"/>
            <a:ext cx="350400" cy="29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771625" y="2734163"/>
            <a:ext cx="350400" cy="29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11700" y="1301450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Regular Expressions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428050" y="1301450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Tokens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355675" y="1339950"/>
            <a:ext cx="919500" cy="40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" name="Google Shape;87;p15"/>
          <p:cNvCxnSpPr>
            <a:stCxn id="84" idx="1"/>
          </p:cNvCxnSpPr>
          <p:nvPr/>
        </p:nvCxnSpPr>
        <p:spPr>
          <a:xfrm flipH="1" rot="-5400000">
            <a:off x="1717650" y="1910150"/>
            <a:ext cx="708000" cy="628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5"/>
          <p:cNvSpPr txBox="1"/>
          <p:nvPr/>
        </p:nvSpPr>
        <p:spPr>
          <a:xfrm>
            <a:off x="773525" y="2511125"/>
            <a:ext cx="35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we select/preprocess text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5"/>
          <p:cNvCxnSpPr>
            <a:stCxn id="85" idx="1"/>
            <a:endCxn id="90" idx="0"/>
          </p:cNvCxnSpPr>
          <p:nvPr/>
        </p:nvCxnSpPr>
        <p:spPr>
          <a:xfrm flipH="1" rot="-5400000">
            <a:off x="5553350" y="2190800"/>
            <a:ext cx="1294800" cy="654300"/>
          </a:xfrm>
          <a:prstGeom prst="curvedConnector3">
            <a:avLst>
              <a:gd fmla="val 5000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4906825" y="3165475"/>
            <a:ext cx="324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we select from text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(regex)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628550"/>
            <a:ext cx="80445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[A-Z]\w+ </a:t>
            </a:r>
            <a:r>
              <a:rPr lang="en"/>
              <a:t>(select words that start with capital letters)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293550" y="2212875"/>
            <a:ext cx="85569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13:4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Charity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suffereth long, [and] is kind; charity envieth not; charity vaunteth not itself, is not puffed up,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13:5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Doth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not behave itself unseemly, seeketh not her own, is not easily provoked, thinketh no evil;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13:6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Rejoiceth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not in iniquity, but rejoiceth in the truth;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13:7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Beareth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all things, believeth all things, hopeth all things, endureth all things.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13:8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Charity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never faileth: but whether [there be] prophecies, they shall fail; whether [there be] tongues, they shall cease; whether [there be] knowledge, it shall vanish away.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(regex)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628550"/>
            <a:ext cx="83091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\[.*?\] </a:t>
            </a:r>
            <a:r>
              <a:rPr lang="en"/>
              <a:t>(select anything between square brackets)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293550" y="2212875"/>
            <a:ext cx="85569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13:4	Charity suffereth long,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[and]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kind; charity envieth not; charity vaunteth not itself, is not puffed up,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13:5	Doth not behave itself unseemly, seeketh not her own, is not easily provoked, thinketh no evil;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13:6	Rejoiceth not in iniquity, but rejoiceth in the truth;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13:7	Beareth all things, believeth all things, hopeth all things, endureth all things.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13:8	Charity never faileth: but whether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[there be]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prophecies, they shall fail; whether [there be] tongues, they shall cease; whether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[there be]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knowledge, it shall vanish away.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(regex)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628550"/>
            <a:ext cx="82581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^.*?\d+:\d+ </a:t>
            </a:r>
            <a:r>
              <a:rPr lang="en"/>
              <a:t>(select “book chapter:verse” at the beginning of the line)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293550" y="2212875"/>
            <a:ext cx="85569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13:4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Charity suffereth long, [and] is kind; charity envieth not; charity vaunteth not itself, is not puffed up,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13:5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Doth not behave itself unseemly, seeketh not her own, is not easily provoked, thinketh no evil;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13:6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Rejoiceth not in iniquity, but rejoiceth in the truth;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13:7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Beareth all things, believeth all things, hopeth all things, endureth all things.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13:8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Charity never faileth: but whether [there be] prophecies, they shall fail; whether [there be] tongues, they shall cease; whether [there be] knowledge, it shall vanish away.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Tokenizers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237475"/>
            <a:ext cx="8844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NLTK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435750" y="1811325"/>
            <a:ext cx="80742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word_tokenize</a:t>
            </a:r>
            <a:endParaRPr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Corinthians 13:4  Charity suffereth long, [and] is kind; charity envieth not; charity vaunteth not itself, is not puffed up,"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word_tokenize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['1', 'Corinthians', '13:4', 'Charity', 'suffereth', 'long', ',', '[', 'and', ']', 'is', 'kind', ';', 'charity', 'envieth', 'not', ';', 'charity', 'vaunteth', 'not', 'itself', ',', 'is', 'not', 'puffed', 'up', ',']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Vectorize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47225"/>
            <a:ext cx="17559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highlight>
                  <a:schemeClr val="lt2"/>
                </a:highlight>
              </a:rPr>
              <a:t>Bag of Words</a:t>
            </a:r>
            <a:endParaRPr b="1">
              <a:highlight>
                <a:schemeClr val="lt2"/>
              </a:highlight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845100" y="1784475"/>
            <a:ext cx="42603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Preprocessed book of Genesis (top 20 tokens):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845100" y="2152950"/>
            <a:ext cx="76818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1. 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(',', 3688),   ('and', 2719), ('the', 2443), ('of', 1359),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5.  ('[', 1039),   (']', 1039),   (':', 673),    ('his', 653),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9.  ('he', 649),   ('to', 611),   (';', 608),    ('in', 594), 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13. ('unto', 594), ('that', 520), ('i', 477),    ('said', 476),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17. ('him', 348),  ('my', 342),   ('a', 340),    ('was', 317)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Vectorize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47225"/>
            <a:ext cx="41070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>
                <a:highlight>
                  <a:schemeClr val="lt2"/>
                </a:highlight>
              </a:rPr>
              <a:t>TF-IDF</a:t>
            </a:r>
            <a:endParaRPr b="1"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200"/>
              <a:t>(Term Frequency - Inverse Document Frequency)</a:t>
            </a:r>
            <a:endParaRPr sz="1200"/>
          </a:p>
        </p:txBody>
      </p:sp>
      <p:sp>
        <p:nvSpPr>
          <p:cNvPr id="133" name="Google Shape;133;p21"/>
          <p:cNvSpPr/>
          <p:nvPr/>
        </p:nvSpPr>
        <p:spPr>
          <a:xfrm>
            <a:off x="311700" y="2113100"/>
            <a:ext cx="16362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Tokenize Docs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561650" y="2113100"/>
            <a:ext cx="16362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Dictionary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4811600" y="2113100"/>
            <a:ext cx="16362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Corpus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2039525" y="2256650"/>
            <a:ext cx="430500" cy="28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4289475" y="2256650"/>
            <a:ext cx="430500" cy="28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7061550" y="2113100"/>
            <a:ext cx="16362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Vectors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6539425" y="2256650"/>
            <a:ext cx="430500" cy="28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21"/>
          <p:cNvCxnSpPr>
            <a:stCxn id="133" idx="1"/>
            <a:endCxn id="141" idx="0"/>
          </p:cNvCxnSpPr>
          <p:nvPr/>
        </p:nvCxnSpPr>
        <p:spPr>
          <a:xfrm rot="5400000">
            <a:off x="934350" y="2743850"/>
            <a:ext cx="257100" cy="133800"/>
          </a:xfrm>
          <a:prstGeom prst="curvedConnector3">
            <a:avLst>
              <a:gd fmla="val 4999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1"/>
          <p:cNvSpPr txBox="1"/>
          <p:nvPr/>
        </p:nvSpPr>
        <p:spPr>
          <a:xfrm>
            <a:off x="134100" y="2939250"/>
            <a:ext cx="1723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tokenize each line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603450" y="2939250"/>
            <a:ext cx="1723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token : token id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3" name="Google Shape;143;p21"/>
          <p:cNvCxnSpPr>
            <a:stCxn id="134" idx="1"/>
            <a:endCxn id="142" idx="0"/>
          </p:cNvCxnSpPr>
          <p:nvPr/>
        </p:nvCxnSpPr>
        <p:spPr>
          <a:xfrm flipH="1" rot="-5400000">
            <a:off x="3293950" y="2768000"/>
            <a:ext cx="257100" cy="85500"/>
          </a:xfrm>
          <a:prstGeom prst="curvedConnector3">
            <a:avLst>
              <a:gd fmla="val 4999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1"/>
          <p:cNvSpPr txBox="1"/>
          <p:nvPr/>
        </p:nvSpPr>
        <p:spPr>
          <a:xfrm>
            <a:off x="4767950" y="2939300"/>
            <a:ext cx="17235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bag of words on each tokenized line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5" name="Google Shape;145;p21"/>
          <p:cNvCxnSpPr>
            <a:stCxn id="135" idx="1"/>
            <a:endCxn id="144" idx="0"/>
          </p:cNvCxnSpPr>
          <p:nvPr/>
        </p:nvCxnSpPr>
        <p:spPr>
          <a:xfrm flipH="1" rot="-5400000">
            <a:off x="5501450" y="2810450"/>
            <a:ext cx="2571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1"/>
          <p:cNvSpPr txBox="1"/>
          <p:nvPr/>
        </p:nvSpPr>
        <p:spPr>
          <a:xfrm>
            <a:off x="1260975" y="1147225"/>
            <a:ext cx="6487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Ensures most </a:t>
            </a: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common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words don’t show up as </a:t>
            </a: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key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words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2603450" y="3452600"/>
            <a:ext cx="17235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{'.': 0,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'and': 1,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'beginning': 2,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'created': 3,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'earth': 4,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'god': 5,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'heaven': 6,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09700" y="3452600"/>
            <a:ext cx="20373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['in','the',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'beginning','god',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'created','the',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'heaven','and','the',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'earth','.']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611050" y="3795800"/>
            <a:ext cx="20373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[(0, 1), (1, 1), (2, 1), (3, 1), (4, 1), (5, 1), (6, 1), (7, 1), (8, 3)]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700650" y="3795800"/>
            <a:ext cx="2358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[(0, 0.0235),(1, 0.0056),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(2, 0.6023),(3, 0.5529),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(4, 0.2904),(5, 0.2132),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(6, 0.4174),(7, 0.1234),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(8, 0.1073)]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6861000" y="2939300"/>
            <a:ext cx="20373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calculate tf-idf value for each token in doc, in the corpus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2" name="Google Shape;152;p21"/>
          <p:cNvCxnSpPr>
            <a:stCxn id="138" idx="1"/>
            <a:endCxn id="151" idx="0"/>
          </p:cNvCxnSpPr>
          <p:nvPr/>
        </p:nvCxnSpPr>
        <p:spPr>
          <a:xfrm flipH="1" rot="-5400000">
            <a:off x="7751400" y="2810450"/>
            <a:ext cx="2571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