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3" r:id="rId3"/>
    <p:sldId id="257" r:id="rId4"/>
    <p:sldId id="259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/>
    <p:restoredTop sz="91390"/>
  </p:normalViewPr>
  <p:slideViewPr>
    <p:cSldViewPr snapToGrid="0" snapToObjects="1">
      <p:cViewPr>
        <p:scale>
          <a:sx n="100" d="100"/>
          <a:sy n="100" d="100"/>
        </p:scale>
        <p:origin x="9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B6F2-4523-0D49-B911-1F33D39415D2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2816B-B9CE-9E42-B6C3-58656225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Journalism </a:t>
            </a:r>
            <a:r>
              <a:rPr lang="mr-IN" dirty="0" smtClean="0"/>
              <a:t>–</a:t>
            </a:r>
            <a:r>
              <a:rPr lang="en-US" dirty="0" smtClean="0"/>
              <a:t> Keeping up to date on a breaking story from all sources.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Recent History </a:t>
            </a:r>
            <a:r>
              <a:rPr lang="mr-IN" dirty="0" smtClean="0"/>
              <a:t>–</a:t>
            </a:r>
            <a:r>
              <a:rPr lang="en-US" dirty="0" smtClean="0"/>
              <a:t> Searching for all different internet records of an event.</a:t>
            </a:r>
          </a:p>
          <a:p>
            <a:r>
              <a:rPr lang="en-US" dirty="0" smtClean="0"/>
              <a:t>Perception</a:t>
            </a:r>
            <a:r>
              <a:rPr lang="en-US" baseline="0" dirty="0" smtClean="0"/>
              <a:t> Analytics </a:t>
            </a:r>
            <a:r>
              <a:rPr lang="mr-IN" baseline="0" dirty="0" smtClean="0"/>
              <a:t>–</a:t>
            </a:r>
            <a:r>
              <a:rPr lang="en-US" baseline="0" dirty="0" smtClean="0"/>
              <a:t> Finding all references to something and determining the positivity of how it is being referred 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Article:</a:t>
            </a:r>
            <a:r>
              <a:rPr lang="en-US" baseline="0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Sentiment-Focused Web Crawling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Article: Local Memory Project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2816B-B9CE-9E42-B6C3-58656225AA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Article: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approach for selecting seed URLs of focused crawler based on user-interest ontology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2816B-B9CE-9E42-B6C3-58656225AA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Article: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and Implementation of Web Crawler Based on Dynamic Web Collection Cycle </a:t>
            </a:r>
            <a:endParaRPr lang="en-US" dirty="0" smtClean="0">
              <a:effectLst/>
            </a:endParaRPr>
          </a:p>
          <a:p>
            <a:r>
              <a:rPr lang="en-US" dirty="0" smtClean="0"/>
              <a:t>This is the Kim article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2816B-B9CE-9E42-B6C3-58656225AA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Article: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investigation of web crawler behavior: characterization and metrics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2816B-B9CE-9E42-B6C3-58656225A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3ADE-F4CF-4F40-BBF8-0DF708C3F47E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6A82-5C85-4044-99EF-1DDBD75B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Topics in Web Crawling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Bruce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basic web crawler design.</a:t>
            </a:r>
          </a:p>
          <a:p>
            <a:r>
              <a:rPr lang="en-US" dirty="0" smtClean="0"/>
              <a:t>Learn about use cases for web crawlers that are not specifically for the creation of a general purpose search engine.</a:t>
            </a:r>
          </a:p>
          <a:p>
            <a:r>
              <a:rPr lang="en-US" dirty="0" smtClean="0"/>
              <a:t>Start thinking about alternative methods of creating web crawlers using approaches suggested in academic articles.</a:t>
            </a:r>
          </a:p>
          <a:p>
            <a:r>
              <a:rPr lang="en-US" dirty="0" smtClean="0"/>
              <a:t>Compare several general purpose web crawlers.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89" y="572984"/>
            <a:ext cx="8380021" cy="628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Uses for Web Crawlers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Web Crawler</a:t>
            </a:r>
          </a:p>
          <a:p>
            <a:pPr lvl="1"/>
            <a:r>
              <a:rPr lang="en-US" dirty="0" smtClean="0"/>
              <a:t>Prioritizes items on the frontier based on how relevant it thinks the item will be to the focus that it is pursuing.</a:t>
            </a:r>
          </a:p>
          <a:p>
            <a:pPr lvl="1"/>
            <a:r>
              <a:rPr lang="en-US" dirty="0" smtClean="0"/>
              <a:t>Needs to predict how relevant a page is going to be using some kind of parser from the page where it got the link.</a:t>
            </a:r>
          </a:p>
          <a:p>
            <a:pPr lvl="1"/>
            <a:r>
              <a:rPr lang="en-US" dirty="0" smtClean="0"/>
              <a:t>Type or Topic.</a:t>
            </a:r>
          </a:p>
          <a:p>
            <a:pPr lvl="1"/>
            <a:r>
              <a:rPr lang="en-US" dirty="0" smtClean="0"/>
              <a:t>Focused crawlers could be used for:</a:t>
            </a:r>
          </a:p>
          <a:p>
            <a:pPr lvl="2"/>
            <a:r>
              <a:rPr lang="en-US" dirty="0" smtClean="0"/>
              <a:t>Journalism </a:t>
            </a:r>
            <a:r>
              <a:rPr lang="mr-IN" dirty="0" smtClean="0"/>
              <a:t>–</a:t>
            </a:r>
            <a:r>
              <a:rPr lang="en-US" dirty="0" smtClean="0"/>
              <a:t> Similar to the Local Memory Project</a:t>
            </a:r>
          </a:p>
          <a:p>
            <a:pPr lvl="2"/>
            <a:r>
              <a:rPr lang="en-US" dirty="0" smtClean="0"/>
              <a:t>Recent History</a:t>
            </a:r>
            <a:endParaRPr lang="en-US" dirty="0"/>
          </a:p>
          <a:p>
            <a:pPr lvl="2"/>
            <a:r>
              <a:rPr lang="en-US" dirty="0" smtClean="0"/>
              <a:t>Perception Analytics (for a product or company)</a:t>
            </a:r>
          </a:p>
          <a:p>
            <a:pPr lvl="2"/>
            <a:r>
              <a:rPr lang="en-US" dirty="0" smtClean="0"/>
              <a:t>Creating a database of all blogs</a:t>
            </a:r>
          </a:p>
        </p:txBody>
      </p:sp>
    </p:spTree>
    <p:extLst>
      <p:ext uri="{BB962C8B-B14F-4D97-AF65-F5344CB8AC3E}">
        <p14:creationId xmlns:p14="http://schemas.microsoft.com/office/powerpoint/2010/main" val="73388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URL Database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approach for selecting seed URLs of focused crawler based on user-interest ontology </a:t>
            </a:r>
            <a:r>
              <a:rPr lang="en-US" dirty="0" smtClean="0"/>
              <a:t>by </a:t>
            </a:r>
            <a:r>
              <a:rPr lang="en-US" dirty="0" err="1" smtClean="0"/>
              <a:t>YaJun</a:t>
            </a:r>
            <a:r>
              <a:rPr lang="en-US" dirty="0" smtClean="0"/>
              <a:t> Du, et al.</a:t>
            </a:r>
          </a:p>
          <a:p>
            <a:pPr lvl="1"/>
            <a:r>
              <a:rPr lang="en-US" sz="2800" dirty="0" smtClean="0"/>
              <a:t>Input</a:t>
            </a:r>
          </a:p>
          <a:p>
            <a:pPr lvl="2"/>
            <a:r>
              <a:rPr lang="en-US" sz="2800" dirty="0" smtClean="0"/>
              <a:t>Multi-Dimensional Vector for interest in topics.</a:t>
            </a:r>
          </a:p>
          <a:p>
            <a:pPr lvl="2"/>
            <a:r>
              <a:rPr lang="en-US" sz="2800" dirty="0" smtClean="0"/>
              <a:t>User generated example queries.</a:t>
            </a:r>
          </a:p>
          <a:p>
            <a:pPr lvl="1"/>
            <a:r>
              <a:rPr lang="en-US" sz="2800" dirty="0" smtClean="0"/>
              <a:t>Output</a:t>
            </a:r>
          </a:p>
          <a:p>
            <a:pPr lvl="2"/>
            <a:r>
              <a:rPr lang="en-US" sz="2800" dirty="0" smtClean="0"/>
              <a:t>Generate seed URIs for focused crawlers.</a:t>
            </a:r>
          </a:p>
          <a:p>
            <a:pPr lvl="1"/>
            <a:r>
              <a:rPr lang="en-US" sz="2800" dirty="0" smtClean="0"/>
              <a:t>Method</a:t>
            </a:r>
          </a:p>
          <a:p>
            <a:pPr lvl="2"/>
            <a:r>
              <a:rPr lang="en-US" sz="2800" dirty="0" smtClean="0"/>
              <a:t>Searching Google for results to the queries.</a:t>
            </a:r>
          </a:p>
          <a:p>
            <a:pPr lvl="2"/>
            <a:r>
              <a:rPr lang="en-US" sz="2800" dirty="0" smtClean="0"/>
              <a:t>Making the topics of the results into a vector.</a:t>
            </a:r>
          </a:p>
          <a:p>
            <a:pPr lvl="2"/>
            <a:r>
              <a:rPr lang="en-US" sz="2800" dirty="0" smtClean="0"/>
              <a:t>Comparing the results to the user interest vector.</a:t>
            </a:r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983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Data 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database is created, websites will update from time to time.</a:t>
            </a:r>
          </a:p>
          <a:p>
            <a:r>
              <a:rPr lang="en-US" dirty="0" smtClean="0"/>
              <a:t>An updated website may include:</a:t>
            </a:r>
          </a:p>
          <a:p>
            <a:pPr lvl="1"/>
            <a:r>
              <a:rPr lang="en-US" dirty="0" smtClean="0"/>
              <a:t>New Links</a:t>
            </a:r>
          </a:p>
          <a:p>
            <a:pPr lvl="1"/>
            <a:r>
              <a:rPr lang="en-US" dirty="0" smtClean="0"/>
              <a:t>New Information About Links</a:t>
            </a:r>
          </a:p>
          <a:p>
            <a:pPr lvl="1"/>
            <a:r>
              <a:rPr lang="en-US" dirty="0" smtClean="0"/>
              <a:t>New Content</a:t>
            </a:r>
          </a:p>
          <a:p>
            <a:pPr lvl="1"/>
            <a:r>
              <a:rPr lang="en-US" dirty="0" smtClean="0"/>
              <a:t>Updated Existing Content</a:t>
            </a:r>
          </a:p>
          <a:p>
            <a:r>
              <a:rPr lang="en-US" dirty="0" smtClean="0"/>
              <a:t>A study done by </a:t>
            </a:r>
            <a:r>
              <a:rPr lang="en-US" dirty="0" err="1" smtClean="0"/>
              <a:t>Chungbuck</a:t>
            </a:r>
            <a:r>
              <a:rPr lang="en-US" dirty="0" smtClean="0"/>
              <a:t> National University in South Korea found that using a simple “dynamic web crawling scheduler” could improve performance by up to 59%.</a:t>
            </a:r>
          </a:p>
          <a:p>
            <a:pPr lvl="1"/>
            <a:r>
              <a:rPr lang="en-US" dirty="0" smtClean="0"/>
              <a:t>If(</a:t>
            </a:r>
            <a:r>
              <a:rPr lang="en-US" dirty="0" err="1" smtClean="0"/>
              <a:t>notUpdatedYet</a:t>
            </a:r>
            <a:r>
              <a:rPr lang="en-US" dirty="0" smtClean="0"/>
              <a:t>){ </a:t>
            </a:r>
            <a:r>
              <a:rPr lang="en-US" dirty="0" err="1" smtClean="0"/>
              <a:t>lengthenTimeBetweenUpdates</a:t>
            </a:r>
            <a:r>
              <a:rPr lang="en-US" dirty="0" smtClean="0"/>
              <a:t>();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various web crawlers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2005 The University of Cyprus did a study of four general search crawlers characteristics across five websites and compared them to normal traffic.</a:t>
            </a:r>
          </a:p>
          <a:p>
            <a:r>
              <a:rPr lang="en-US" dirty="0" smtClean="0"/>
              <a:t>They found that people were much more capable of finding 2xx codes rather than 3xx, 4xx, and 5xx.</a:t>
            </a:r>
          </a:p>
          <a:p>
            <a:r>
              <a:rPr lang="en-US" dirty="0" smtClean="0"/>
              <a:t>The researchers suggest caching bad links could significantly reduce crawler traffic on the server side, and increase performance.</a:t>
            </a:r>
          </a:p>
          <a:p>
            <a:r>
              <a:rPr lang="en-US" dirty="0" smtClean="0"/>
              <a:t>They also suggest using “intelligent techniques” to help avoid 4xx codes, but do not suggest methods of implementing these.</a:t>
            </a:r>
          </a:p>
        </p:txBody>
      </p:sp>
    </p:spTree>
    <p:extLst>
      <p:ext uri="{BB962C8B-B14F-4D97-AF65-F5344CB8AC3E}">
        <p14:creationId xmlns:p14="http://schemas.microsoft.com/office/powerpoint/2010/main" val="210570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A. </a:t>
            </a:r>
            <a:r>
              <a:rPr lang="en-US" dirty="0" err="1"/>
              <a:t>Gural</a:t>
            </a:r>
            <a:r>
              <a:rPr lang="en-US" dirty="0"/>
              <a:t> </a:t>
            </a:r>
            <a:r>
              <a:rPr lang="en-US" dirty="0" err="1"/>
              <a:t>Vural</a:t>
            </a:r>
            <a:r>
              <a:rPr lang="en-US" dirty="0"/>
              <a:t>, B. </a:t>
            </a:r>
            <a:r>
              <a:rPr lang="en-US" dirty="0" err="1"/>
              <a:t>Barla</a:t>
            </a:r>
            <a:r>
              <a:rPr lang="en-US" dirty="0"/>
              <a:t> </a:t>
            </a:r>
            <a:r>
              <a:rPr lang="en-US" dirty="0" err="1"/>
              <a:t>Cambazoglu</a:t>
            </a:r>
            <a:r>
              <a:rPr lang="en-US" dirty="0"/>
              <a:t>, and Pinar </a:t>
            </a:r>
            <a:r>
              <a:rPr lang="en-US" dirty="0" err="1"/>
              <a:t>Karagoz</a:t>
            </a:r>
            <a:r>
              <a:rPr lang="en-US" dirty="0"/>
              <a:t>. 2014. Sentiment-focused web crawling. ACM Trans. Web 8, 4, Article 22 (October 2014), 21 pages.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Alexander C. </a:t>
            </a:r>
            <a:r>
              <a:rPr lang="en-US" dirty="0" err="1"/>
              <a:t>Nwala</a:t>
            </a:r>
            <a:r>
              <a:rPr lang="en-US" dirty="0"/>
              <a:t>, Michele C. </a:t>
            </a:r>
            <a:r>
              <a:rPr lang="en-US" dirty="0" err="1"/>
              <a:t>Weigle</a:t>
            </a:r>
            <a:r>
              <a:rPr lang="en-US" dirty="0"/>
              <a:t> and Michael L. Nelson and Adam B. Ziegler and Anastasia </a:t>
            </a:r>
            <a:r>
              <a:rPr lang="en-US" dirty="0" err="1"/>
              <a:t>Aizman</a:t>
            </a:r>
            <a:r>
              <a:rPr lang="en-US" dirty="0"/>
              <a:t>. 2017. Local Memory Project. In Proceedings of Joint Conference on Digital Libraries, Toronto Ontario, Canada, June 2017 ( JCDL’17), 10 pages.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K.S. Kim, K.Y. Kim, K.H. Lee, T.K. Kim, and W.S. Cho. 2012. Design and implementation of web crawler based on dynamic web collection cycle. </a:t>
            </a:r>
            <a:r>
              <a:rPr lang="en-US" i="1" dirty="0"/>
              <a:t>The International Conference on Information Network 2012</a:t>
            </a:r>
            <a:r>
              <a:rPr lang="en-US" dirty="0"/>
              <a:t> (2012). </a:t>
            </a:r>
            <a:r>
              <a:rPr lang="en-US" dirty="0" err="1"/>
              <a:t>DOI:http</a:t>
            </a:r>
            <a:r>
              <a:rPr lang="en-US" dirty="0"/>
              <a:t>://</a:t>
            </a:r>
            <a:r>
              <a:rPr lang="en-US" dirty="0" err="1" smtClean="0"/>
              <a:t>dx.doi.org</a:t>
            </a:r>
            <a:r>
              <a:rPr lang="en-US" dirty="0" smtClean="0"/>
              <a:t>/10.1109/icoin.2012.6164440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Marios</a:t>
            </a:r>
            <a:r>
              <a:rPr lang="en-US" dirty="0"/>
              <a:t> D. </a:t>
            </a:r>
            <a:r>
              <a:rPr lang="en-US" dirty="0" err="1"/>
              <a:t>Dikaiakos</a:t>
            </a:r>
            <a:r>
              <a:rPr lang="en-US" dirty="0"/>
              <a:t>, Athena </a:t>
            </a:r>
            <a:r>
              <a:rPr lang="en-US" dirty="0" err="1"/>
              <a:t>Stassopoulou</a:t>
            </a:r>
            <a:r>
              <a:rPr lang="en-US" dirty="0"/>
              <a:t>, and </a:t>
            </a:r>
            <a:r>
              <a:rPr lang="en-US" dirty="0" err="1"/>
              <a:t>Loizos</a:t>
            </a:r>
            <a:r>
              <a:rPr lang="en-US" dirty="0"/>
              <a:t> </a:t>
            </a:r>
            <a:r>
              <a:rPr lang="en-US" dirty="0" err="1"/>
              <a:t>Papageorgiou</a:t>
            </a:r>
            <a:r>
              <a:rPr lang="en-US" dirty="0"/>
              <a:t>. 2005. An investigation of web crawler behavior: characterization and metrics. </a:t>
            </a:r>
            <a:r>
              <a:rPr lang="en-US" i="1" dirty="0"/>
              <a:t>Computer Communications</a:t>
            </a:r>
            <a:r>
              <a:rPr lang="en-US" dirty="0"/>
              <a:t> 28, 8 (2005), 880–897. </a:t>
            </a:r>
            <a:r>
              <a:rPr lang="en-US" dirty="0" err="1"/>
              <a:t>DOI:http</a:t>
            </a:r>
            <a:r>
              <a:rPr lang="en-US" dirty="0"/>
              <a:t>://</a:t>
            </a:r>
            <a:r>
              <a:rPr lang="en-US" dirty="0" err="1" smtClean="0"/>
              <a:t>dx.doi.org</a:t>
            </a:r>
            <a:r>
              <a:rPr lang="en-US" dirty="0" smtClean="0"/>
              <a:t>/10.1016/j.comcom.2005.01.003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Yajun</a:t>
            </a:r>
            <a:r>
              <a:rPr lang="en-US" dirty="0"/>
              <a:t> Du, </a:t>
            </a:r>
            <a:r>
              <a:rPr lang="en-US" dirty="0" err="1"/>
              <a:t>Yufeng</a:t>
            </a:r>
            <a:r>
              <a:rPr lang="en-US" dirty="0"/>
              <a:t> Hai, </a:t>
            </a:r>
            <a:r>
              <a:rPr lang="en-US" dirty="0" err="1"/>
              <a:t>Chunzhi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and </a:t>
            </a:r>
            <a:r>
              <a:rPr lang="en-US" dirty="0" err="1"/>
              <a:t>Xiaoming</a:t>
            </a:r>
            <a:r>
              <a:rPr lang="en-US" dirty="0"/>
              <a:t> Wang. 2014. An approach for selecting seed URLs of focused crawler based on user-interest ontology. </a:t>
            </a:r>
            <a:r>
              <a:rPr lang="en-US" i="1" dirty="0"/>
              <a:t>Applied Soft Computing</a:t>
            </a:r>
            <a:r>
              <a:rPr lang="en-US" dirty="0"/>
              <a:t> 14 (2014), 663–676. </a:t>
            </a:r>
            <a:r>
              <a:rPr lang="en-US" dirty="0" err="1"/>
              <a:t>DOI:http</a:t>
            </a:r>
            <a:r>
              <a:rPr lang="en-US" dirty="0"/>
              <a:t>://</a:t>
            </a:r>
            <a:r>
              <a:rPr lang="en-US" dirty="0" err="1"/>
              <a:t>dx.doi.org</a:t>
            </a:r>
            <a:r>
              <a:rPr lang="en-US" dirty="0"/>
              <a:t>/10.1016/j.asoc.2013.09.007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2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535</Words>
  <Application>Microsoft Macintosh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Additional Topics in Web Crawling</vt:lpstr>
      <vt:lpstr>Purpose of Presentation</vt:lpstr>
      <vt:lpstr>Review</vt:lpstr>
      <vt:lpstr>Alternative Uses for Web Crawlers</vt:lpstr>
      <vt:lpstr>Seed URL Database Creation</vt:lpstr>
      <vt:lpstr>Keeping Data Fresh</vt:lpstr>
      <vt:lpstr>Characteristics of various web crawlers</vt:lpstr>
      <vt:lpstr>Works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Implementations of Web Crawling</dc:title>
  <dc:creator>Microsoft Office User</dc:creator>
  <cp:lastModifiedBy>Microsoft Office User</cp:lastModifiedBy>
  <cp:revision>32</cp:revision>
  <dcterms:created xsi:type="dcterms:W3CDTF">2019-04-24T02:27:58Z</dcterms:created>
  <dcterms:modified xsi:type="dcterms:W3CDTF">2019-04-25T20:32:22Z</dcterms:modified>
</cp:coreProperties>
</file>