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67" autoAdjust="0"/>
  </p:normalViewPr>
  <p:slideViewPr>
    <p:cSldViewPr snapToGrid="0">
      <p:cViewPr varScale="1">
        <p:scale>
          <a:sx n="83" d="100"/>
          <a:sy n="83" d="100"/>
        </p:scale>
        <p:origin x="102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5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3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55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5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4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C6854B-1319-4214-A455-C00E97A8183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 Allen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Recovery ANALYTICS DIVISION</a:t>
            </a:r>
          </a:p>
        </p:txBody>
      </p:sp>
    </p:spTree>
    <p:extLst>
      <p:ext uri="{BB962C8B-B14F-4D97-AF65-F5344CB8AC3E}">
        <p14:creationId xmlns:p14="http://schemas.microsoft.com/office/powerpoint/2010/main" val="19573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4163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Data Management</a:t>
            </a:r>
          </a:p>
          <a:p>
            <a:pPr lvl="1"/>
            <a:r>
              <a:rPr lang="en-US" dirty="0" smtClean="0"/>
              <a:t>Obtain data from anywhere: </a:t>
            </a:r>
            <a:r>
              <a:rPr lang="en-US" sz="1600" dirty="0" smtClean="0"/>
              <a:t>Excel, Oracle, CSV, </a:t>
            </a:r>
            <a:r>
              <a:rPr lang="en-US" sz="1600" dirty="0" err="1" smtClean="0"/>
              <a:t>WinCATI</a:t>
            </a:r>
            <a:r>
              <a:rPr lang="en-US" sz="1600" dirty="0" smtClean="0"/>
              <a:t>, Free text, XML, PDF, HTML, </a:t>
            </a:r>
            <a:r>
              <a:rPr lang="en-US" dirty="0" smtClean="0"/>
              <a:t>MySQL, Hadoop, </a:t>
            </a:r>
            <a:r>
              <a:rPr lang="en-US" dirty="0" err="1" smtClean="0"/>
              <a:t>JSON</a:t>
            </a:r>
            <a:r>
              <a:rPr lang="en-US" dirty="0" smtClean="0"/>
              <a:t>, HDF5, </a:t>
            </a:r>
            <a:r>
              <a:rPr lang="en-US" sz="1200" dirty="0" smtClean="0"/>
              <a:t>SPSS, SAS, </a:t>
            </a:r>
            <a:r>
              <a:rPr lang="en-US" sz="1200" dirty="0" err="1" smtClean="0"/>
              <a:t>MiniTab</a:t>
            </a:r>
            <a:r>
              <a:rPr lang="en-US" sz="1200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Manipulate with </a:t>
            </a:r>
            <a:r>
              <a:rPr lang="en-US" b="1" dirty="0" err="1" smtClean="0"/>
              <a:t>readr</a:t>
            </a:r>
            <a:r>
              <a:rPr lang="en-US" b="1" dirty="0" smtClean="0"/>
              <a:t> </a:t>
            </a:r>
            <a:r>
              <a:rPr lang="en-US" dirty="0" smtClean="0"/>
              <a:t>&amp; </a:t>
            </a:r>
            <a:r>
              <a:rPr lang="en-US" b="1" dirty="0" err="1" smtClean="0"/>
              <a:t>dplyr</a:t>
            </a:r>
            <a:endParaRPr lang="en-US" dirty="0" smtClean="0"/>
          </a:p>
          <a:p>
            <a:pPr lvl="1"/>
            <a:r>
              <a:rPr lang="en-US" dirty="0" smtClean="0"/>
              <a:t>Markdown: Script </a:t>
            </a:r>
            <a:r>
              <a:rPr lang="en-US" dirty="0" smtClean="0"/>
              <a:t>once, run many</a:t>
            </a:r>
          </a:p>
          <a:p>
            <a:r>
              <a:rPr lang="en-US" dirty="0" smtClean="0"/>
              <a:t>Wide Support</a:t>
            </a:r>
          </a:p>
          <a:p>
            <a:pPr lvl="1"/>
            <a:r>
              <a:rPr lang="en-US" dirty="0" smtClean="0"/>
              <a:t>6,962 free libraries–statistical methodologies, data formats, integration with software…</a:t>
            </a:r>
          </a:p>
          <a:p>
            <a:pPr lvl="1"/>
            <a:r>
              <a:rPr lang="en-US" dirty="0" smtClean="0"/>
              <a:t>Built-in help, manuals, free online classes (Coursera)</a:t>
            </a:r>
          </a:p>
          <a:p>
            <a:r>
              <a:rPr lang="en-US" dirty="0" smtClean="0"/>
              <a:t>Free, free, and </a:t>
            </a:r>
            <a:r>
              <a:rPr lang="en-US" dirty="0" smtClean="0"/>
              <a:t>free</a:t>
            </a:r>
          </a:p>
          <a:p>
            <a:r>
              <a:rPr lang="en-US" dirty="0" smtClean="0"/>
              <a:t>Data Science is </a:t>
            </a:r>
            <a:r>
              <a:rPr lang="en-US" b="1" i="1" dirty="0" smtClean="0"/>
              <a:t>HOT</a:t>
            </a:r>
            <a:r>
              <a:rPr lang="en-US" dirty="0" smtClean="0"/>
              <a:t>, and R is the Lingua Franca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88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10 Things (R does really, really well)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10</a:t>
            </a:r>
            <a:r>
              <a:rPr lang="en-US" dirty="0"/>
              <a:t>. Download </a:t>
            </a:r>
            <a:r>
              <a:rPr lang="en-US" dirty="0" smtClean="0"/>
              <a:t>data</a:t>
            </a:r>
          </a:p>
          <a:p>
            <a:pPr lvl="0"/>
            <a:r>
              <a:rPr lang="en-US" dirty="0" smtClean="0"/>
              <a:t>9. Read in CSV files</a:t>
            </a:r>
          </a:p>
          <a:p>
            <a:pPr lvl="0"/>
            <a:r>
              <a:rPr lang="en-US" dirty="0" smtClean="0"/>
              <a:t>8. Slice and Visualize data</a:t>
            </a:r>
          </a:p>
          <a:p>
            <a:pPr lvl="0"/>
            <a:r>
              <a:rPr lang="en-US" dirty="0" smtClean="0"/>
              <a:t>7. Explore the data graphically</a:t>
            </a:r>
          </a:p>
          <a:p>
            <a:pPr lvl="0"/>
            <a:r>
              <a:rPr lang="en-US" dirty="0" smtClean="0"/>
              <a:t>6. Extend R with libraries</a:t>
            </a:r>
          </a:p>
          <a:p>
            <a:pPr lvl="0"/>
            <a:r>
              <a:rPr lang="en-US" dirty="0" smtClean="0"/>
              <a:t>5. Load Excel data</a:t>
            </a:r>
          </a:p>
          <a:p>
            <a:pPr lvl="0"/>
            <a:r>
              <a:rPr lang="en-US" dirty="0" smtClean="0"/>
              <a:t>4. Find missing data</a:t>
            </a:r>
          </a:p>
          <a:p>
            <a:pPr lvl="0"/>
            <a:r>
              <a:rPr lang="en-US" dirty="0" smtClean="0"/>
              <a:t>3. Model missing values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3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Regression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predictor variable (independent variable)</a:t>
            </a:r>
          </a:p>
          <a:p>
            <a:r>
              <a:rPr lang="en-US" dirty="0" smtClean="0"/>
              <a:t>One response variable (dependent variable)</a:t>
            </a:r>
          </a:p>
          <a:p>
            <a:r>
              <a:rPr lang="en-US" dirty="0" smtClean="0"/>
              <a:t>Model the underlying process</a:t>
            </a:r>
          </a:p>
          <a:p>
            <a:r>
              <a:rPr lang="en-US" dirty="0" smtClean="0"/>
              <a:t>Understand relationship</a:t>
            </a:r>
          </a:p>
          <a:p>
            <a:r>
              <a:rPr lang="en-US" dirty="0" smtClean="0"/>
              <a:t>Predict new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Multiple Regression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predictor variables</a:t>
            </a:r>
          </a:p>
          <a:p>
            <a:r>
              <a:rPr lang="en-US" dirty="0" smtClean="0"/>
              <a:t>One response variable</a:t>
            </a:r>
          </a:p>
          <a:p>
            <a:r>
              <a:rPr lang="en-US" dirty="0" smtClean="0"/>
              <a:t>Watch out for overmodeling!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About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Regression Basics</a:t>
            </a:r>
            <a:r>
              <a:rPr lang="en-US" dirty="0" smtClean="0"/>
              <a:t> – Leo H. Kahane – The best primer I’ve found</a:t>
            </a:r>
          </a:p>
          <a:p>
            <a:r>
              <a:rPr lang="en-US" i="1" dirty="0" smtClean="0"/>
              <a:t>R Cookbook – </a:t>
            </a:r>
            <a:r>
              <a:rPr lang="en-US" dirty="0" smtClean="0"/>
              <a:t>Paul </a:t>
            </a:r>
            <a:r>
              <a:rPr lang="en-US" dirty="0" err="1" smtClean="0"/>
              <a:t>Teetor</a:t>
            </a:r>
            <a:r>
              <a:rPr lang="en-US" dirty="0" smtClean="0"/>
              <a:t> – Explains diagnostics well</a:t>
            </a:r>
          </a:p>
          <a:p>
            <a:r>
              <a:rPr lang="en-US" i="1" dirty="0"/>
              <a:t>Empirical Model-Building and Response </a:t>
            </a:r>
            <a:r>
              <a:rPr lang="en-US" i="1" dirty="0" smtClean="0"/>
              <a:t>Surfaces – </a:t>
            </a:r>
            <a:r>
              <a:rPr lang="en-US" dirty="0" smtClean="0"/>
              <a:t>Box &amp; Draper – Definitive, great appendices for forgotten matrix math</a:t>
            </a:r>
            <a:endParaRPr lang="en-US" i="1" dirty="0"/>
          </a:p>
        </p:txBody>
      </p:sp>
      <p:pic>
        <p:nvPicPr>
          <p:cNvPr id="1028" name="Picture 4" descr="http://ecx.images-amazon.com/images/I/51NpC-muWhL._SX331_BO1,204,203,200_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586" y="2603500"/>
            <a:ext cx="227981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4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Supercharging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 advanced packages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dirty="0" smtClean="0"/>
              <a:t> – data manipulation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en-US" dirty="0" smtClean="0"/>
              <a:t> – advanced graphics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dirty="0" smtClean="0"/>
              <a:t> – query dataframes with </a:t>
            </a:r>
            <a:r>
              <a:rPr lang="en-US" dirty="0" smtClean="0"/>
              <a:t>SQL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lang="en-US" dirty="0" smtClean="0"/>
              <a:t> – sane data manipulation</a:t>
            </a:r>
            <a:endParaRPr lang="en-US" dirty="0" smtClean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dirty="0" smtClean="0"/>
              <a:t> – Natural Language Processing/Text Mining</a:t>
            </a:r>
          </a:p>
          <a:p>
            <a:r>
              <a:rPr lang="en-US" dirty="0" smtClean="0"/>
              <a:t>Take a Data Science course (free/cheap)</a:t>
            </a:r>
          </a:p>
          <a:p>
            <a:r>
              <a:rPr lang="en-US" dirty="0" smtClean="0"/>
              <a:t>Learn more stats</a:t>
            </a:r>
          </a:p>
          <a:p>
            <a:pPr lvl="1"/>
            <a:r>
              <a:rPr lang="en-US" dirty="0" smtClean="0"/>
              <a:t>What’s a </a:t>
            </a:r>
            <a:r>
              <a:rPr lang="en-US" i="1" dirty="0" smtClean="0"/>
              <a:t>p</a:t>
            </a:r>
            <a:r>
              <a:rPr lang="en-US" dirty="0" smtClean="0"/>
              <a:t>-value?</a:t>
            </a:r>
          </a:p>
        </p:txBody>
      </p:sp>
    </p:spTree>
    <p:extLst>
      <p:ext uri="{BB962C8B-B14F-4D97-AF65-F5344CB8AC3E}">
        <p14:creationId xmlns:p14="http://schemas.microsoft.com/office/powerpoint/2010/main" val="13722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685</TotalTime>
  <Words>286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Ion Boardroom</vt:lpstr>
      <vt:lpstr>Tim Allen</vt:lpstr>
      <vt:lpstr>Why R?</vt:lpstr>
      <vt:lpstr>Top 10 Things (R does really, really well)</vt:lpstr>
      <vt:lpstr>2. Regression Modeling</vt:lpstr>
      <vt:lpstr>1. Multiple Regression Modeling</vt:lpstr>
      <vt:lpstr>Books About Regression</vt:lpstr>
      <vt:lpstr>Supercharging R</vt:lpstr>
    </vt:vector>
  </TitlesOfParts>
  <Company>FEMA.NET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Introduction, “Why R?”</dc:title>
  <dc:creator>Allen, Tim</dc:creator>
  <cp:lastModifiedBy>Timothy Chen Allen</cp:lastModifiedBy>
  <cp:revision>27</cp:revision>
  <dcterms:created xsi:type="dcterms:W3CDTF">2015-07-31T17:23:25Z</dcterms:created>
  <dcterms:modified xsi:type="dcterms:W3CDTF">2015-08-04T13:42:59Z</dcterms:modified>
</cp:coreProperties>
</file>