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ggt3aIfzq03JjRs1D0T8NOi/+Tb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ion Fo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28e9e87e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" name="Google Shape;29;g328e9e87e8b_0_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28e9e87e8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g328e9e87e8b_0_2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/>
          <p:nvPr/>
        </p:nvSpPr>
        <p:spPr>
          <a:xfrm>
            <a:off x="2438400" y="6512700"/>
            <a:ext cx="73152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rPr lang="en-US" sz="9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Research Preview</a:t>
            </a:r>
            <a:endParaRPr sz="9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/>
        </p:nvSpPr>
        <p:spPr>
          <a:xfrm>
            <a:off x="0" y="6459045"/>
            <a:ext cx="3860800" cy="34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2025 IEEE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International Solid-State Circuits Conference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10460568" y="6535245"/>
            <a:ext cx="1731433" cy="20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28e9e87e8b_0_4"/>
          <p:cNvSpPr txBox="1">
            <a:spLocks noGrp="1"/>
          </p:cNvSpPr>
          <p:nvPr>
            <p:ph type="title" idx="4294967295"/>
          </p:nvPr>
        </p:nvSpPr>
        <p:spPr>
          <a:xfrm>
            <a:off x="304800" y="134762"/>
            <a:ext cx="11353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>
                <a:solidFill>
                  <a:srgbClr val="304443"/>
                </a:solidFill>
              </a:rPr>
              <a:t>Open-Source Implementation of IEEE P2427 </a:t>
            </a:r>
            <a:endParaRPr sz="3600" dirty="0">
              <a:solidFill>
                <a:srgbClr val="30444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>
                <a:solidFill>
                  <a:srgbClr val="304443"/>
                </a:solidFill>
              </a:rPr>
              <a:t>Defect Coverage Standard</a:t>
            </a:r>
            <a:endParaRPr sz="3600" dirty="0"/>
          </a:p>
        </p:txBody>
      </p:sp>
      <p:sp>
        <p:nvSpPr>
          <p:cNvPr id="32" name="Google Shape;32;g328e9e87e8b_0_4"/>
          <p:cNvSpPr txBox="1"/>
          <p:nvPr/>
        </p:nvSpPr>
        <p:spPr>
          <a:xfrm>
            <a:off x="1666240" y="2755206"/>
            <a:ext cx="247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Digital Test</a:t>
            </a:r>
            <a:endParaRPr sz="18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33" name="Google Shape;33;g328e9e87e8b_0_4"/>
          <p:cNvSpPr txBox="1"/>
          <p:nvPr/>
        </p:nvSpPr>
        <p:spPr>
          <a:xfrm>
            <a:off x="533400" y="1597444"/>
            <a:ext cx="111252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20000"/>
              </a:lnSpc>
              <a:buSzPts val="2400"/>
            </a:pPr>
            <a:r>
              <a:rPr lang="en-US" sz="2300" b="1" dirty="0">
                <a:solidFill>
                  <a:srgbClr val="304443"/>
                </a:solidFill>
              </a:rPr>
              <a:t>Timothy Newman (</a:t>
            </a:r>
            <a:r>
              <a:rPr lang="en-US" sz="2300" b="1" dirty="0" err="1">
                <a:solidFill>
                  <a:srgbClr val="304443"/>
                </a:solidFill>
              </a:rPr>
              <a:t>EnSilica</a:t>
            </a:r>
            <a:r>
              <a:rPr lang="en-US" sz="2300" b="1" dirty="0">
                <a:solidFill>
                  <a:srgbClr val="304443"/>
                </a:solidFill>
              </a:rPr>
              <a:t>), Feng Shen Foo (Independent), </a:t>
            </a:r>
            <a:r>
              <a:rPr lang="en-US" sz="2300" b="1" dirty="0" err="1">
                <a:solidFill>
                  <a:srgbClr val="304443"/>
                </a:solidFill>
              </a:rPr>
              <a:t>Ashcharya</a:t>
            </a:r>
            <a:r>
              <a:rPr lang="en-US" sz="2300" b="1" dirty="0">
                <a:solidFill>
                  <a:srgbClr val="304443"/>
                </a:solidFill>
              </a:rPr>
              <a:t> </a:t>
            </a:r>
            <a:r>
              <a:rPr lang="en-US" sz="2300" b="1" dirty="0" err="1">
                <a:solidFill>
                  <a:srgbClr val="304443"/>
                </a:solidFill>
              </a:rPr>
              <a:t>Kela</a:t>
            </a:r>
            <a:r>
              <a:rPr lang="en-US" sz="2300" b="1" dirty="0">
                <a:solidFill>
                  <a:srgbClr val="304443"/>
                </a:solidFill>
              </a:rPr>
              <a:t> (Independent), </a:t>
            </a:r>
            <a:r>
              <a:rPr lang="en-US" sz="2300" b="1" dirty="0" err="1">
                <a:solidFill>
                  <a:srgbClr val="304443"/>
                </a:solidFill>
              </a:rPr>
              <a:t>Weizheng</a:t>
            </a:r>
            <a:r>
              <a:rPr lang="en-US" sz="2300" b="1" dirty="0">
                <a:solidFill>
                  <a:srgbClr val="304443"/>
                </a:solidFill>
              </a:rPr>
              <a:t> Wang (Independent), United Kingdom</a:t>
            </a: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g328e9e87e8b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949" y="4083199"/>
            <a:ext cx="1088100" cy="10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328e9e87e8b_0_4"/>
          <p:cNvSpPr txBox="1"/>
          <p:nvPr/>
        </p:nvSpPr>
        <p:spPr>
          <a:xfrm>
            <a:off x="2688924" y="3949988"/>
            <a:ext cx="28329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IEEE 1804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Fault Coverage Measurement</a:t>
            </a:r>
            <a:endParaRPr b="1"/>
          </a:p>
        </p:txBody>
      </p:sp>
      <p:sp>
        <p:nvSpPr>
          <p:cNvPr id="36" name="Google Shape;36;g328e9e87e8b_0_4"/>
          <p:cNvSpPr txBox="1"/>
          <p:nvPr/>
        </p:nvSpPr>
        <p:spPr>
          <a:xfrm>
            <a:off x="4455603" y="3401700"/>
            <a:ext cx="328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8761D"/>
                </a:solidFill>
              </a:rPr>
              <a:t>Graded By</a:t>
            </a:r>
            <a:endParaRPr sz="1400" b="1" i="0" u="none" strike="noStrike" cap="none" dirty="0">
              <a:solidFill>
                <a:srgbClr val="38761D"/>
              </a:solidFill>
            </a:endParaRPr>
          </a:p>
        </p:txBody>
      </p:sp>
      <p:pic>
        <p:nvPicPr>
          <p:cNvPr id="37" name="Google Shape;37;g328e9e87e8b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" y="3634300"/>
            <a:ext cx="2315901" cy="19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328e9e87e8b_0_4"/>
          <p:cNvSpPr txBox="1"/>
          <p:nvPr/>
        </p:nvSpPr>
        <p:spPr>
          <a:xfrm>
            <a:off x="8264765" y="2755206"/>
            <a:ext cx="247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980000"/>
                </a:solidFill>
              </a:rPr>
              <a:t>Analog Test</a:t>
            </a:r>
            <a:endParaRPr sz="2800" b="1" i="0" u="none" strike="noStrike" cap="none">
              <a:solidFill>
                <a:srgbClr val="980000"/>
              </a:solidFill>
            </a:endParaRPr>
          </a:p>
        </p:txBody>
      </p:sp>
      <p:pic>
        <p:nvPicPr>
          <p:cNvPr id="39" name="Google Shape;39;g328e9e87e8b_0_4"/>
          <p:cNvPicPr preferRelativeResize="0"/>
          <p:nvPr/>
        </p:nvPicPr>
        <p:blipFill rotWithShape="1">
          <a:blip r:embed="rId5">
            <a:alphaModFix/>
          </a:blip>
          <a:srcRect r="14726"/>
          <a:stretch/>
        </p:blipFill>
        <p:spPr>
          <a:xfrm>
            <a:off x="9309024" y="3634300"/>
            <a:ext cx="2501976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g328e9e87e8b_0_4"/>
          <p:cNvSpPr txBox="1"/>
          <p:nvPr/>
        </p:nvSpPr>
        <p:spPr>
          <a:xfrm>
            <a:off x="6813450" y="3949988"/>
            <a:ext cx="26673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</a:rPr>
              <a:t>IEEE P2427</a:t>
            </a:r>
            <a:endParaRPr sz="2400" b="1">
              <a:solidFill>
                <a:srgbClr val="CC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</a:rPr>
              <a:t>Defect Coverage Measurement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41" name="Google Shape;41;g328e9e87e8b_0_4"/>
          <p:cNvSpPr txBox="1"/>
          <p:nvPr/>
        </p:nvSpPr>
        <p:spPr>
          <a:xfrm>
            <a:off x="8341875" y="5695700"/>
            <a:ext cx="2316000" cy="554100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04443"/>
                </a:solidFill>
              </a:rPr>
              <a:t>Open-Source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28e9e87e8b_0_25"/>
          <p:cNvSpPr/>
          <p:nvPr/>
        </p:nvSpPr>
        <p:spPr>
          <a:xfrm>
            <a:off x="9050544" y="2371300"/>
            <a:ext cx="3041755" cy="40819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g328e9e87e8b_0_25"/>
          <p:cNvSpPr txBox="1">
            <a:spLocks noGrp="1"/>
          </p:cNvSpPr>
          <p:nvPr>
            <p:ph type="title" idx="4294967295"/>
          </p:nvPr>
        </p:nvSpPr>
        <p:spPr>
          <a:xfrm>
            <a:off x="419100" y="112794"/>
            <a:ext cx="113538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>
                <a:solidFill>
                  <a:srgbClr val="304443"/>
                </a:solidFill>
              </a:rPr>
              <a:t>IEEE P2427 Defect Coverage Measurement Flow</a:t>
            </a:r>
            <a:endParaRPr sz="3600" dirty="0"/>
          </a:p>
        </p:txBody>
      </p:sp>
      <p:sp>
        <p:nvSpPr>
          <p:cNvPr id="49" name="Google Shape;49;g328e9e87e8b_0_25"/>
          <p:cNvSpPr txBox="1"/>
          <p:nvPr/>
        </p:nvSpPr>
        <p:spPr>
          <a:xfrm>
            <a:off x="546150" y="5425250"/>
            <a:ext cx="187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Obtain and Parse netlist</a:t>
            </a:r>
            <a:endParaRPr sz="1800"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50" name="Google Shape;50;g328e9e87e8b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91" y="2164061"/>
            <a:ext cx="2734939" cy="1046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g328e9e87e8b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925" y="3577061"/>
            <a:ext cx="2084650" cy="16210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g328e9e87e8b_0_25"/>
          <p:cNvGrpSpPr/>
          <p:nvPr/>
        </p:nvGrpSpPr>
        <p:grpSpPr>
          <a:xfrm>
            <a:off x="3179641" y="3956354"/>
            <a:ext cx="2084650" cy="1748172"/>
            <a:chOff x="3492925" y="1172400"/>
            <a:chExt cx="2084650" cy="1748172"/>
          </a:xfrm>
        </p:grpSpPr>
        <p:grpSp>
          <p:nvGrpSpPr>
            <p:cNvPr id="53" name="Google Shape;53;g328e9e87e8b_0_25"/>
            <p:cNvGrpSpPr/>
            <p:nvPr/>
          </p:nvGrpSpPr>
          <p:grpSpPr>
            <a:xfrm>
              <a:off x="3492925" y="1299486"/>
              <a:ext cx="2084650" cy="1621086"/>
              <a:chOff x="3356050" y="1573261"/>
              <a:chExt cx="2084650" cy="1621086"/>
            </a:xfrm>
          </p:grpSpPr>
          <p:sp>
            <p:nvSpPr>
              <p:cNvPr id="54" name="Google Shape;54;g328e9e87e8b_0_25"/>
              <p:cNvSpPr/>
              <p:nvPr/>
            </p:nvSpPr>
            <p:spPr>
              <a:xfrm>
                <a:off x="4614000" y="1918350"/>
                <a:ext cx="211200" cy="192300"/>
              </a:xfrm>
              <a:prstGeom prst="ellipse">
                <a:avLst/>
              </a:prstGeom>
              <a:solidFill>
                <a:srgbClr val="F4CCCC"/>
              </a:solidFill>
              <a:ln w="9525" cap="flat" cmpd="sng">
                <a:solidFill>
                  <a:srgbClr val="F4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highlight>
                    <a:schemeClr val="lt1"/>
                  </a:highlight>
                </a:endParaRPr>
              </a:p>
            </p:txBody>
          </p:sp>
          <p:pic>
            <p:nvPicPr>
              <p:cNvPr id="55" name="Google Shape;55;g328e9e87e8b_0_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356050" y="1573261"/>
                <a:ext cx="2084650" cy="16210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6" name="Google Shape;56;g328e9e87e8b_0_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04825" y="1172400"/>
              <a:ext cx="429500" cy="429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g328e9e87e8b_0_25"/>
          <p:cNvSpPr txBox="1"/>
          <p:nvPr/>
        </p:nvSpPr>
        <p:spPr>
          <a:xfrm>
            <a:off x="2918025" y="5630917"/>
            <a:ext cx="3194372" cy="859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spcBef>
                <a:spcPts val="480"/>
              </a:spcBef>
            </a:pPr>
            <a:r>
              <a:rPr lang="en-US" sz="1800" b="1" dirty="0">
                <a:solidFill>
                  <a:schemeClr val="dk1"/>
                </a:solidFill>
              </a:rPr>
              <a:t>Derive “defect universe” of size </a:t>
            </a:r>
            <a:r>
              <a:rPr lang="en-US" sz="1800" b="1" i="1" dirty="0">
                <a:solidFill>
                  <a:srgbClr val="980000"/>
                </a:solidFill>
              </a:rPr>
              <a:t>n</a:t>
            </a:r>
            <a:r>
              <a:rPr lang="en-US" sz="1800" b="1" dirty="0">
                <a:solidFill>
                  <a:schemeClr val="dk1"/>
                </a:solidFill>
              </a:rPr>
              <a:t> and generate </a:t>
            </a:r>
            <a:r>
              <a:rPr lang="en-US" sz="1800" b="1" i="1" dirty="0">
                <a:solidFill>
                  <a:srgbClr val="980000"/>
                </a:solidFill>
              </a:rPr>
              <a:t>n</a:t>
            </a:r>
            <a:r>
              <a:rPr lang="en-US" sz="1800" b="1" dirty="0">
                <a:solidFill>
                  <a:schemeClr val="dk1"/>
                </a:solidFill>
              </a:rPr>
              <a:t> netlists with 1 defect each</a:t>
            </a:r>
            <a:endParaRPr sz="18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60" name="Google Shape;60;g328e9e87e8b_0_25"/>
          <p:cNvSpPr txBox="1"/>
          <p:nvPr/>
        </p:nvSpPr>
        <p:spPr>
          <a:xfrm>
            <a:off x="6367152" y="5094917"/>
            <a:ext cx="2470200" cy="1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Simulate and obtain performance parameters</a:t>
            </a:r>
            <a:endParaRPr sz="1800" b="1" i="0" u="none" strike="noStrike" cap="none">
              <a:solidFill>
                <a:schemeClr val="dk1"/>
              </a:solidFill>
            </a:endParaRPr>
          </a:p>
        </p:txBody>
      </p:sp>
      <p:grpSp>
        <p:nvGrpSpPr>
          <p:cNvPr id="61" name="Google Shape;61;g328e9e87e8b_0_25"/>
          <p:cNvGrpSpPr/>
          <p:nvPr/>
        </p:nvGrpSpPr>
        <p:grpSpPr>
          <a:xfrm>
            <a:off x="8963656" y="2333539"/>
            <a:ext cx="3228344" cy="1875939"/>
            <a:chOff x="9245039" y="2482001"/>
            <a:chExt cx="2748973" cy="1875939"/>
          </a:xfrm>
        </p:grpSpPr>
        <p:sp>
          <p:nvSpPr>
            <p:cNvPr id="62" name="Google Shape;62;g328e9e87e8b_0_25"/>
            <p:cNvSpPr txBox="1"/>
            <p:nvPr/>
          </p:nvSpPr>
          <p:spPr>
            <a:xfrm>
              <a:off x="9245039" y="2482001"/>
              <a:ext cx="2748973" cy="443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</a:rPr>
                <a:t>Performance vs Specification</a:t>
              </a:r>
              <a:endParaRPr sz="1600" b="1" i="0" u="none" strike="noStrike" cap="none" dirty="0">
                <a:solidFill>
                  <a:schemeClr val="dk1"/>
                </a:solidFill>
              </a:endParaRPr>
            </a:p>
          </p:txBody>
        </p:sp>
        <p:cxnSp>
          <p:nvCxnSpPr>
            <p:cNvPr id="63" name="Google Shape;63;g328e9e87e8b_0_25"/>
            <p:cNvCxnSpPr/>
            <p:nvPr/>
          </p:nvCxnSpPr>
          <p:spPr>
            <a:xfrm>
              <a:off x="10643225" y="2943152"/>
              <a:ext cx="6900" cy="971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Google Shape;64;g328e9e87e8b_0_25"/>
            <p:cNvSpPr txBox="1"/>
            <p:nvPr/>
          </p:nvSpPr>
          <p:spPr>
            <a:xfrm>
              <a:off x="9471425" y="3158275"/>
              <a:ext cx="1598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8761D"/>
                  </a:solidFill>
                </a:rPr>
                <a:t>Pass</a:t>
              </a:r>
              <a:endParaRPr sz="1800" b="1" i="0" u="none" strike="noStrike" cap="none">
                <a:solidFill>
                  <a:srgbClr val="38761D"/>
                </a:solidFill>
              </a:endParaRPr>
            </a:p>
          </p:txBody>
        </p:sp>
        <p:sp>
          <p:nvSpPr>
            <p:cNvPr id="65" name="Google Shape;65;g328e9e87e8b_0_25"/>
            <p:cNvSpPr txBox="1"/>
            <p:nvPr/>
          </p:nvSpPr>
          <p:spPr>
            <a:xfrm>
              <a:off x="9319025" y="3959540"/>
              <a:ext cx="24702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None/>
              </a:pPr>
              <a:r>
                <a:rPr lang="en-US" sz="1800" b="1" i="1" u="sng">
                  <a:solidFill>
                    <a:srgbClr val="CC0000"/>
                  </a:solidFill>
                </a:rPr>
                <a:t>Detected</a:t>
              </a:r>
              <a:r>
                <a:rPr lang="en-US" sz="1800" b="1" u="sng">
                  <a:solidFill>
                    <a:schemeClr val="dk1"/>
                  </a:solidFill>
                </a:rPr>
                <a:t> list</a:t>
              </a:r>
              <a:endParaRPr sz="1800" b="1" i="0" u="sng" strike="noStrike" cap="none">
                <a:solidFill>
                  <a:schemeClr val="dk1"/>
                </a:solidFill>
              </a:endParaRPr>
            </a:p>
          </p:txBody>
        </p:sp>
      </p:grpSp>
      <p:sp>
        <p:nvSpPr>
          <p:cNvPr id="66" name="Google Shape;66;g328e9e87e8b_0_25"/>
          <p:cNvSpPr txBox="1"/>
          <p:nvPr/>
        </p:nvSpPr>
        <p:spPr>
          <a:xfrm>
            <a:off x="9330627" y="4381356"/>
            <a:ext cx="247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Defect Coverage %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= </a:t>
            </a:r>
            <a:r>
              <a:rPr lang="en-US" sz="1800" b="1" i="1" dirty="0">
                <a:solidFill>
                  <a:srgbClr val="CC0000"/>
                </a:solidFill>
              </a:rPr>
              <a:t>Detected</a:t>
            </a:r>
            <a:r>
              <a:rPr lang="en-US" sz="1800" b="1" dirty="0">
                <a:solidFill>
                  <a:schemeClr val="dk1"/>
                </a:solidFill>
              </a:rPr>
              <a:t> / </a:t>
            </a:r>
            <a:r>
              <a:rPr lang="en-US" sz="1800" b="1" i="1" dirty="0">
                <a:solidFill>
                  <a:srgbClr val="980000"/>
                </a:solidFill>
              </a:rPr>
              <a:t>n</a:t>
            </a:r>
            <a:endParaRPr sz="1800" b="1" i="1" dirty="0">
              <a:solidFill>
                <a:srgbClr val="980000"/>
              </a:solidFill>
            </a:endParaRPr>
          </a:p>
        </p:txBody>
      </p:sp>
      <p:sp>
        <p:nvSpPr>
          <p:cNvPr id="67" name="Google Shape;67;g328e9e87e8b_0_25"/>
          <p:cNvSpPr txBox="1"/>
          <p:nvPr/>
        </p:nvSpPr>
        <p:spPr>
          <a:xfrm>
            <a:off x="9330627" y="5425256"/>
            <a:ext cx="247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Calculate and report defect coverage</a:t>
            </a:r>
            <a:endParaRPr sz="1800" b="1" i="0" u="none" strike="noStrike" cap="none" dirty="0">
              <a:solidFill>
                <a:schemeClr val="dk1"/>
              </a:solidFill>
            </a:endParaRPr>
          </a:p>
        </p:txBody>
      </p:sp>
      <p:grpSp>
        <p:nvGrpSpPr>
          <p:cNvPr id="68" name="Google Shape;68;g328e9e87e8b_0_25"/>
          <p:cNvGrpSpPr/>
          <p:nvPr/>
        </p:nvGrpSpPr>
        <p:grpSpPr>
          <a:xfrm>
            <a:off x="936477" y="803892"/>
            <a:ext cx="10170175" cy="769927"/>
            <a:chOff x="940500" y="1189725"/>
            <a:chExt cx="10170175" cy="1036050"/>
          </a:xfrm>
        </p:grpSpPr>
        <p:sp>
          <p:nvSpPr>
            <p:cNvPr id="69" name="Google Shape;69;g328e9e87e8b_0_25"/>
            <p:cNvSpPr txBox="1"/>
            <p:nvPr/>
          </p:nvSpPr>
          <p:spPr>
            <a:xfrm>
              <a:off x="940500" y="1205775"/>
              <a:ext cx="1089900" cy="10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None/>
              </a:pPr>
              <a:r>
                <a:rPr lang="en-US" sz="4800" b="1" dirty="0">
                  <a:solidFill>
                    <a:schemeClr val="dk1"/>
                  </a:solidFill>
                </a:rPr>
                <a:t>1</a:t>
              </a:r>
              <a:endParaRPr sz="4800" b="1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g328e9e87e8b_0_25"/>
            <p:cNvSpPr txBox="1"/>
            <p:nvPr/>
          </p:nvSpPr>
          <p:spPr>
            <a:xfrm>
              <a:off x="3978725" y="1205775"/>
              <a:ext cx="1089900" cy="10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None/>
              </a:pPr>
              <a:r>
                <a:rPr lang="en-US" sz="4800" b="1" dirty="0">
                  <a:solidFill>
                    <a:schemeClr val="dk1"/>
                  </a:solidFill>
                </a:rPr>
                <a:t>2</a:t>
              </a:r>
              <a:endParaRPr sz="4800" b="1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g328e9e87e8b_0_25"/>
            <p:cNvSpPr txBox="1"/>
            <p:nvPr/>
          </p:nvSpPr>
          <p:spPr>
            <a:xfrm>
              <a:off x="7092225" y="1189725"/>
              <a:ext cx="1089900" cy="10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None/>
              </a:pPr>
              <a:r>
                <a:rPr lang="en-US" sz="4800" b="1">
                  <a:solidFill>
                    <a:schemeClr val="dk1"/>
                  </a:solidFill>
                </a:rPr>
                <a:t>3</a:t>
              </a:r>
              <a:endParaRPr sz="4800" b="1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g328e9e87e8b_0_25"/>
            <p:cNvSpPr txBox="1"/>
            <p:nvPr/>
          </p:nvSpPr>
          <p:spPr>
            <a:xfrm>
              <a:off x="10020775" y="1205775"/>
              <a:ext cx="1089900" cy="10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None/>
              </a:pPr>
              <a:r>
                <a:rPr lang="en-US" sz="4800" b="1">
                  <a:solidFill>
                    <a:schemeClr val="dk1"/>
                  </a:solidFill>
                </a:rPr>
                <a:t>4</a:t>
              </a:r>
              <a:endParaRPr sz="4800" b="1" i="0" u="none" strike="noStrike" cap="none">
                <a:solidFill>
                  <a:schemeClr val="dk1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41CF5B5-E5CD-4FA0-BE5E-674CBED80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756" y="3408213"/>
            <a:ext cx="2834296" cy="1314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BF9F3-47D9-4D98-ABF5-884B94FF6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272" y="2049989"/>
            <a:ext cx="2793960" cy="1318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F564F3-3FB7-4547-A994-A154C8B37B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3441" y="2040731"/>
            <a:ext cx="1848995" cy="1692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BBACAE-4C79-4282-89D7-CC08E07510CD}"/>
              </a:ext>
            </a:extLst>
          </p:cNvPr>
          <p:cNvSpPr/>
          <p:nvPr/>
        </p:nvSpPr>
        <p:spPr>
          <a:xfrm>
            <a:off x="3273026" y="1984868"/>
            <a:ext cx="2274867" cy="18041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oogle Shape;66;g328e9e87e8b_0_25">
            <a:extLst>
              <a:ext uri="{FF2B5EF4-FFF2-40B4-BE49-F238E27FC236}">
                <a16:creationId xmlns:a16="http://schemas.microsoft.com/office/drawing/2014/main" id="{E1D703D4-EDF8-4326-9ED6-39A44DB22E83}"/>
              </a:ext>
            </a:extLst>
          </p:cNvPr>
          <p:cNvSpPr txBox="1"/>
          <p:nvPr/>
        </p:nvSpPr>
        <p:spPr>
          <a:xfrm>
            <a:off x="2782992" y="1652552"/>
            <a:ext cx="247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rgbClr val="CC0000"/>
                </a:solidFill>
              </a:rPr>
              <a:t>Defect Models</a:t>
            </a:r>
            <a:endParaRPr sz="1600" b="1" i="1" dirty="0">
              <a:solidFill>
                <a:srgbClr val="98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E9E4B-DB0E-4BFD-9218-3B72B2CA4BC0}"/>
              </a:ext>
            </a:extLst>
          </p:cNvPr>
          <p:cNvSpPr txBox="1"/>
          <p:nvPr/>
        </p:nvSpPr>
        <p:spPr>
          <a:xfrm>
            <a:off x="4908206" y="4210847"/>
            <a:ext cx="111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Short / Open / Parametric defects</a:t>
            </a:r>
            <a:endParaRPr lang="en-US" sz="1200" b="1" dirty="0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8940ED0E-4D6F-4AA7-8E1C-10B041DF646B}"/>
              </a:ext>
            </a:extLst>
          </p:cNvPr>
          <p:cNvSpPr/>
          <p:nvPr/>
        </p:nvSpPr>
        <p:spPr>
          <a:xfrm>
            <a:off x="5428838" y="3272636"/>
            <a:ext cx="363288" cy="765320"/>
          </a:xfrm>
          <a:prstGeom prst="curved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98867-AB54-45B3-B156-6AF30BCCBCD6}"/>
              </a:ext>
            </a:extLst>
          </p:cNvPr>
          <p:cNvSpPr txBox="1"/>
          <p:nvPr/>
        </p:nvSpPr>
        <p:spPr>
          <a:xfrm>
            <a:off x="3212316" y="3780318"/>
            <a:ext cx="7232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/>
              <a:t>Source: [4] fig 3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116</Words>
  <Application>Microsoft Office PowerPoint</Application>
  <PresentationFormat>Widescreen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Times New Roman</vt:lpstr>
      <vt:lpstr>Default Design</vt:lpstr>
      <vt:lpstr>Open-Source Implementation of IEEE P2427  Defect Coverage Standard</vt:lpstr>
      <vt:lpstr>IEEE P2427 Defect Coverage Measurement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Open-Source Implementation of IEEE P2427  Defect Coverage Standard</dc:title>
  <dc:creator>i</dc:creator>
  <cp:lastModifiedBy>Timothy Newman</cp:lastModifiedBy>
  <cp:revision>12</cp:revision>
  <dcterms:created xsi:type="dcterms:W3CDTF">2011-08-16T23:24:29Z</dcterms:created>
  <dcterms:modified xsi:type="dcterms:W3CDTF">2025-01-25T23:57:51Z</dcterms:modified>
</cp:coreProperties>
</file>