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345" r:id="rId3"/>
    <p:sldId id="350" r:id="rId4"/>
    <p:sldId id="313" r:id="rId5"/>
    <p:sldId id="366" r:id="rId6"/>
    <p:sldId id="369" r:id="rId7"/>
    <p:sldId id="370" r:id="rId8"/>
    <p:sldId id="371" r:id="rId9"/>
    <p:sldId id="372" r:id="rId10"/>
    <p:sldId id="306" r:id="rId11"/>
    <p:sldId id="347" r:id="rId12"/>
    <p:sldId id="346" r:id="rId13"/>
    <p:sldId id="367" r:id="rId14"/>
    <p:sldId id="349" r:id="rId15"/>
    <p:sldId id="368" r:id="rId16"/>
    <p:sldId id="351" r:id="rId17"/>
    <p:sldId id="352" r:id="rId18"/>
    <p:sldId id="353" r:id="rId19"/>
    <p:sldId id="354" r:id="rId20"/>
    <p:sldId id="355" r:id="rId21"/>
    <p:sldId id="317" r:id="rId22"/>
    <p:sldId id="319" r:id="rId23"/>
    <p:sldId id="356" r:id="rId24"/>
    <p:sldId id="320" r:id="rId25"/>
    <p:sldId id="357" r:id="rId26"/>
    <p:sldId id="321" r:id="rId27"/>
    <p:sldId id="358" r:id="rId28"/>
    <p:sldId id="359" r:id="rId29"/>
    <p:sldId id="360" r:id="rId30"/>
    <p:sldId id="361" r:id="rId31"/>
    <p:sldId id="322" r:id="rId32"/>
    <p:sldId id="323" r:id="rId33"/>
    <p:sldId id="324" r:id="rId34"/>
    <p:sldId id="343" r:id="rId35"/>
    <p:sldId id="344" r:id="rId36"/>
    <p:sldId id="325" r:id="rId37"/>
    <p:sldId id="362" r:id="rId38"/>
    <p:sldId id="363" r:id="rId39"/>
    <p:sldId id="364" r:id="rId40"/>
    <p:sldId id="365" r:id="rId41"/>
    <p:sldId id="328" r:id="rId42"/>
    <p:sldId id="373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99"/>
    <a:srgbClr val="CC99FF"/>
    <a:srgbClr val="99FF66"/>
    <a:srgbClr val="6699FF"/>
    <a:srgbClr val="0080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10" autoAdjust="0"/>
    <p:restoredTop sz="98450" autoAdjust="0"/>
  </p:normalViewPr>
  <p:slideViewPr>
    <p:cSldViewPr>
      <p:cViewPr varScale="1">
        <p:scale>
          <a:sx n="119" d="100"/>
          <a:sy n="119" d="100"/>
        </p:scale>
        <p:origin x="192" y="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51E4A-BF22-7547-A3CF-514369C79BB7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AC9F7-100A-9447-81AD-7DF9FC15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7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13DE455-F6F3-4F4E-A0EB-B787F7D12FD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E455-F6F3-4F4E-A0EB-B787F7D12FDB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618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E455-F6F3-4F4E-A0EB-B787F7D12FDB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8350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E455-F6F3-4F4E-A0EB-B787F7D12FDB}" type="slidenum">
              <a:rPr lang="en-US" altLang="x-none" smtClean="0"/>
              <a:pPr/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916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x-none" altLang="x-none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x-none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000"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x-none" altLang="x-none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x-none" altLang="x-none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x-none" altLang="x-none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x-none" altLang="x-none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x-none" altLang="x-none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987A21-E039-AC42-9909-E4579A660C35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8976" y="6248400"/>
            <a:ext cx="301781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88540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1163"/>
            <a:ext cx="20574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163"/>
            <a:ext cx="6019800" cy="57197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3E6A8-C093-C84F-8482-5134BB1D8BDB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8976" y="6248400"/>
            <a:ext cx="301781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11818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575094-CFE5-6845-BA77-358456EEE97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944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B9DC1-1358-BC4B-B641-2C2A42F06E18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8976" y="6248400"/>
            <a:ext cx="301781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9428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5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74841-672B-DD4F-873B-241AE5DFC028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8976" y="6248400"/>
            <a:ext cx="301781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2332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FEF31-D98D-E64D-AE69-8E9E2BB968DD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08976" y="6248400"/>
            <a:ext cx="301781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95391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5950A-5284-F14A-8929-A5FDD999DDD8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8976" y="6248400"/>
            <a:ext cx="301781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50764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C63D3-51DD-C944-8AEA-B749D334FBF6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8976" y="6248400"/>
            <a:ext cx="301781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81989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26BFE0-1B2C-0E4B-8A9D-BEB6E74EC3D9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8976" y="6248400"/>
            <a:ext cx="301781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74798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182913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40488" y="5257780"/>
            <a:ext cx="301781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F3A25-4381-F748-9D2C-5621C5E9A25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131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5242" y="6248400"/>
            <a:ext cx="73155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B9A191E7-2071-B34D-84F0-74D03C8C3C56}" type="slidenum">
              <a:rPr lang="en-US" altLang="x-none"/>
              <a:pPr/>
              <a:t>‹#›</a:t>
            </a:fld>
            <a:endParaRPr lang="en-US" altLang="x-none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x-none" altLang="x-none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x-none" altLang="x-none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x-none" altLang="x-none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x-none" altLang="x-none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097318" y="6263609"/>
            <a:ext cx="180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Fall 2017: August 24</a:t>
            </a:r>
            <a:endParaRPr lang="en-US" sz="1000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218363" y="6263609"/>
            <a:ext cx="2999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x-none" sz="1000" dirty="0" smtClean="0"/>
              <a:t>CMPE 135: Object-Oriented Analysis and Design </a:t>
            </a:r>
          </a:p>
          <a:p>
            <a:pPr algn="ctr"/>
            <a:r>
              <a:rPr lang="en-US" altLang="x-none" sz="1000" dirty="0" smtClean="0"/>
              <a:t>© R. </a:t>
            </a:r>
            <a:r>
              <a:rPr lang="en-US" altLang="x-none" sz="1000" dirty="0" err="1" smtClean="0"/>
              <a:t>Mak</a:t>
            </a:r>
            <a:endParaRPr lang="en-US" altLang="x-none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2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o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on.mak@sjsu.edu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sjsu.edu/~mak/" TargetMode="External"/><Relationship Id="rId3" Type="http://schemas.openxmlformats.org/officeDocument/2006/relationships/hyperlink" Target="http://www.cs.sjsu.edu/~mak/CMPE180-92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mpe.sjsu.edu/content/Undergraduate-Permission-Number-Requests" TargetMode="External"/><Relationship Id="rId3" Type="http://schemas.openxmlformats.org/officeDocument/2006/relationships/hyperlink" Target="https://docs.google.com/a/sjsu.edu/forms/d/e/1FAIpQLSe9YgAea-QsgLZof-KIMmuQthoChL4micudyRukgWneiByN2A/viewfor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sz="3200" dirty="0" smtClean="0"/>
              <a:t>CMPE 135</a:t>
            </a:r>
            <a:br>
              <a:rPr lang="en-US" altLang="x-none" sz="3200" dirty="0" smtClean="0"/>
            </a:br>
            <a:r>
              <a:rPr lang="en-US" altLang="x-none" sz="3200" dirty="0" smtClean="0"/>
              <a:t>Object-Oriented Analysis and </a:t>
            </a:r>
            <a:r>
              <a:rPr lang="en-US" altLang="x-none" sz="3200" dirty="0"/>
              <a:t>Design</a:t>
            </a:r>
            <a:r>
              <a:rPr lang="en-US" altLang="x-none" sz="3600" dirty="0"/>
              <a:t/>
            </a:r>
            <a:br>
              <a:rPr lang="en-US" altLang="x-none" sz="3600" dirty="0"/>
            </a:br>
            <a:r>
              <a:rPr lang="en-US" altLang="x-none" sz="2400" dirty="0"/>
              <a:t>August </a:t>
            </a:r>
            <a:r>
              <a:rPr lang="en-US" altLang="x-none" sz="2400" dirty="0" smtClean="0"/>
              <a:t>24 </a:t>
            </a:r>
            <a:r>
              <a:rPr lang="en-US" altLang="x-none" sz="2400" dirty="0"/>
              <a:t>Class 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x-none" dirty="0"/>
              <a:t>Department of </a:t>
            </a:r>
            <a:r>
              <a:rPr lang="en-US" altLang="x-none" dirty="0" smtClean="0"/>
              <a:t>Computer Engineering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dirty="0"/>
              <a:t>San Jose State University</a:t>
            </a:r>
            <a:br>
              <a:rPr lang="en-US" altLang="x-none" dirty="0"/>
            </a:br>
            <a:r>
              <a:rPr lang="en-US" altLang="x-none" sz="1000" dirty="0"/>
              <a:t/>
            </a:r>
            <a:br>
              <a:rPr lang="en-US" altLang="x-none" sz="1000" dirty="0"/>
            </a:br>
            <a:r>
              <a:rPr lang="en-US" altLang="x-none" dirty="0"/>
              <a:t>Fall </a:t>
            </a:r>
            <a:r>
              <a:rPr lang="en-US" altLang="x-none" dirty="0" smtClean="0"/>
              <a:t>2017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dirty="0"/>
              <a:t>Instructor: Ron </a:t>
            </a:r>
            <a:r>
              <a:rPr lang="en-US" altLang="x-none" dirty="0" err="1"/>
              <a:t>Mak</a:t>
            </a:r>
            <a:endParaRPr lang="en-US" altLang="x-none" dirty="0"/>
          </a:p>
          <a:p>
            <a:pPr algn="ctr"/>
            <a:r>
              <a:rPr lang="en-US" altLang="x-none" dirty="0">
                <a:hlinkClick r:id="rId2"/>
              </a:rPr>
              <a:t>www.cs.sjsu.edu/~mak</a:t>
            </a:r>
            <a:endParaRPr lang="en-US" altLang="x-none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0" y="4434828"/>
            <a:ext cx="1013781" cy="13715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5A7A4AD9-282A-1D42-BDC8-5281B49D17AB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B832-D5B7-5644-A556-05EAC9C5DECC}" type="slidenum">
              <a:rPr lang="en-US" altLang="x-none"/>
              <a:pPr/>
              <a:t>10</a:t>
            </a:fld>
            <a:endParaRPr lang="en-US" altLang="x-none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Course Overview 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x-none" dirty="0" smtClean="0"/>
              <a:t>Analysis</a:t>
            </a:r>
          </a:p>
          <a:p>
            <a:pPr lvl="4">
              <a:lnSpc>
                <a:spcPct val="80000"/>
              </a:lnSpc>
            </a:pPr>
            <a:endParaRPr lang="en-US" altLang="x-none" dirty="0"/>
          </a:p>
          <a:p>
            <a:pPr lvl="1">
              <a:lnSpc>
                <a:spcPct val="80000"/>
              </a:lnSpc>
            </a:pPr>
            <a:r>
              <a:rPr lang="en-US" altLang="x-none" dirty="0"/>
              <a:t>Gather requirements</a:t>
            </a:r>
          </a:p>
          <a:p>
            <a:pPr lvl="1">
              <a:lnSpc>
                <a:spcPct val="80000"/>
              </a:lnSpc>
            </a:pPr>
            <a:r>
              <a:rPr lang="en-US" altLang="x-none" dirty="0"/>
              <a:t>Create use cases</a:t>
            </a:r>
          </a:p>
          <a:p>
            <a:pPr lvl="1">
              <a:lnSpc>
                <a:spcPct val="80000"/>
              </a:lnSpc>
            </a:pPr>
            <a:r>
              <a:rPr lang="en-US" altLang="x-none" dirty="0"/>
              <a:t>Identify objects, behaviors, and dependencies</a:t>
            </a:r>
          </a:p>
          <a:p>
            <a:pPr lvl="1">
              <a:lnSpc>
                <a:spcPct val="80000"/>
              </a:lnSpc>
            </a:pPr>
            <a:r>
              <a:rPr lang="en-US" altLang="x-none" dirty="0"/>
              <a:t>Functional </a:t>
            </a:r>
            <a:r>
              <a:rPr lang="en-US" altLang="x-none" dirty="0" smtClean="0"/>
              <a:t>Specification</a:t>
            </a:r>
          </a:p>
          <a:p>
            <a:pPr lvl="4">
              <a:lnSpc>
                <a:spcPct val="80000"/>
              </a:lnSpc>
            </a:pPr>
            <a:endParaRPr lang="en-US" altLang="x-none" dirty="0"/>
          </a:p>
          <a:p>
            <a:pPr>
              <a:lnSpc>
                <a:spcPct val="80000"/>
              </a:lnSpc>
            </a:pPr>
            <a:r>
              <a:rPr lang="en-US" altLang="x-none" dirty="0" smtClean="0"/>
              <a:t>Design</a:t>
            </a:r>
          </a:p>
          <a:p>
            <a:pPr lvl="4">
              <a:lnSpc>
                <a:spcPct val="80000"/>
              </a:lnSpc>
            </a:pPr>
            <a:endParaRPr lang="en-US" altLang="x-none" dirty="0"/>
          </a:p>
          <a:p>
            <a:pPr lvl="1">
              <a:lnSpc>
                <a:spcPct val="80000"/>
              </a:lnSpc>
            </a:pPr>
            <a:r>
              <a:rPr lang="en-US" altLang="x-none" dirty="0"/>
              <a:t>Encapsulation</a:t>
            </a:r>
          </a:p>
          <a:p>
            <a:pPr lvl="1">
              <a:lnSpc>
                <a:spcPct val="80000"/>
              </a:lnSpc>
            </a:pPr>
            <a:r>
              <a:rPr lang="en-US" altLang="x-none" dirty="0"/>
              <a:t>Loose coupling and high cohesion</a:t>
            </a:r>
          </a:p>
          <a:p>
            <a:pPr lvl="1">
              <a:lnSpc>
                <a:spcPct val="80000"/>
              </a:lnSpc>
            </a:pPr>
            <a:r>
              <a:rPr lang="en-US" altLang="x-none" dirty="0"/>
              <a:t>UML diagrams</a:t>
            </a:r>
          </a:p>
          <a:p>
            <a:pPr lvl="1">
              <a:lnSpc>
                <a:spcPct val="80000"/>
              </a:lnSpc>
            </a:pPr>
            <a:r>
              <a:rPr lang="en-US" altLang="x-none" dirty="0"/>
              <a:t>Design 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B832-D5B7-5644-A556-05EAC9C5DECC}" type="slidenum">
              <a:rPr lang="en-US" altLang="x-none"/>
              <a:pPr/>
              <a:t>11</a:t>
            </a:fld>
            <a:endParaRPr lang="en-US" altLang="x-none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Course Overview</a:t>
            </a:r>
            <a:r>
              <a:rPr lang="en-US" altLang="x-none" i="1" dirty="0" smtClean="0"/>
              <a:t>, cont’d</a:t>
            </a:r>
            <a:endParaRPr lang="en-US" altLang="x-none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x-none" dirty="0"/>
              <a:t>Object-oriented design </a:t>
            </a:r>
            <a:r>
              <a:rPr lang="en-US" altLang="x-none" dirty="0" smtClean="0"/>
              <a:t>techniques</a:t>
            </a:r>
          </a:p>
          <a:p>
            <a:pPr lvl="4">
              <a:lnSpc>
                <a:spcPct val="80000"/>
              </a:lnSpc>
            </a:pPr>
            <a:endParaRPr lang="en-US" altLang="x-none" dirty="0"/>
          </a:p>
          <a:p>
            <a:pPr lvl="1">
              <a:lnSpc>
                <a:spcPct val="80000"/>
              </a:lnSpc>
            </a:pPr>
            <a:r>
              <a:rPr lang="en-US" altLang="x-none" dirty="0"/>
              <a:t>Interfaces</a:t>
            </a:r>
          </a:p>
          <a:p>
            <a:pPr lvl="1">
              <a:lnSpc>
                <a:spcPct val="80000"/>
              </a:lnSpc>
            </a:pPr>
            <a:r>
              <a:rPr lang="en-US" altLang="x-none" dirty="0"/>
              <a:t>Inheritance</a:t>
            </a:r>
          </a:p>
          <a:p>
            <a:pPr lvl="1">
              <a:lnSpc>
                <a:spcPct val="80000"/>
              </a:lnSpc>
            </a:pPr>
            <a:r>
              <a:rPr lang="en-US" altLang="x-none" dirty="0" smtClean="0"/>
              <a:t>Polymorphism</a:t>
            </a:r>
          </a:p>
          <a:p>
            <a:pPr lvl="4">
              <a:lnSpc>
                <a:spcPct val="80000"/>
              </a:lnSpc>
            </a:pPr>
            <a:endParaRPr lang="en-US" altLang="x-none" dirty="0"/>
          </a:p>
          <a:p>
            <a:pPr>
              <a:lnSpc>
                <a:spcPct val="80000"/>
              </a:lnSpc>
            </a:pPr>
            <a:r>
              <a:rPr lang="en-US" altLang="x-none" dirty="0" smtClean="0"/>
              <a:t>Midterm</a:t>
            </a:r>
          </a:p>
        </p:txBody>
      </p:sp>
    </p:spTree>
    <p:extLst>
      <p:ext uri="{BB962C8B-B14F-4D97-AF65-F5344CB8AC3E}">
        <p14:creationId xmlns:p14="http://schemas.microsoft.com/office/powerpoint/2010/main" val="10050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Course Overview</a:t>
            </a:r>
            <a:r>
              <a:rPr lang="en-US" altLang="x-none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x-none" dirty="0" smtClean="0"/>
              <a:t>The C++ object model</a:t>
            </a:r>
          </a:p>
          <a:p>
            <a:pPr lvl="4">
              <a:lnSpc>
                <a:spcPct val="80000"/>
              </a:lnSpc>
            </a:pPr>
            <a:endParaRPr lang="en-US" altLang="x-none" dirty="0"/>
          </a:p>
          <a:p>
            <a:pPr lvl="1">
              <a:lnSpc>
                <a:spcPct val="80000"/>
              </a:lnSpc>
            </a:pPr>
            <a:r>
              <a:rPr lang="en-US" altLang="x-none" dirty="0" smtClean="0"/>
              <a:t>Pointers and references</a:t>
            </a:r>
          </a:p>
          <a:p>
            <a:pPr lvl="1">
              <a:lnSpc>
                <a:spcPct val="80000"/>
              </a:lnSpc>
            </a:pPr>
            <a:r>
              <a:rPr lang="en-US" altLang="x-none" dirty="0" smtClean="0"/>
              <a:t>Constructors</a:t>
            </a:r>
          </a:p>
          <a:p>
            <a:pPr lvl="1"/>
            <a:r>
              <a:rPr lang="en-US" dirty="0" smtClean="0"/>
              <a:t>Public, protected, and private members</a:t>
            </a:r>
          </a:p>
          <a:p>
            <a:pPr lvl="1"/>
            <a:r>
              <a:rPr lang="en-US" dirty="0" smtClean="0"/>
              <a:t>Concrete, abstract, overridden, and overloaded member functions </a:t>
            </a:r>
            <a:endParaRPr lang="en-US" altLang="x-none" dirty="0" smtClean="0"/>
          </a:p>
          <a:p>
            <a:pPr lvl="1"/>
            <a:r>
              <a:rPr lang="en-US" dirty="0" smtClean="0"/>
              <a:t>Friend functions</a:t>
            </a:r>
          </a:p>
          <a:p>
            <a:pPr lvl="1"/>
            <a:r>
              <a:rPr lang="en-US" dirty="0" smtClean="0"/>
              <a:t>Exception handling</a:t>
            </a:r>
          </a:p>
          <a:p>
            <a:pPr lvl="4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522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Course Overview</a:t>
            </a:r>
            <a:r>
              <a:rPr lang="en-US" altLang="x-none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Test-driven design (TDD)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7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Course Overview</a:t>
            </a:r>
            <a:r>
              <a:rPr lang="en-US" altLang="x-none" i="1" dirty="0" smtClean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Frameworks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C++ templates</a:t>
            </a:r>
          </a:p>
          <a:p>
            <a:pPr lvl="1"/>
            <a:r>
              <a:rPr lang="en-US" dirty="0" smtClean="0"/>
              <a:t>The Standard Template Library (STL)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GUI programming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Inversion of control</a:t>
            </a:r>
          </a:p>
          <a:p>
            <a:pPr lvl="1"/>
            <a:r>
              <a:rPr lang="en-US" dirty="0" smtClean="0"/>
              <a:t>Dependency injection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Multi-threaded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019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Textbooks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None!</a:t>
            </a:r>
          </a:p>
          <a:p>
            <a:pPr lvl="4"/>
            <a:endParaRPr lang="en-US" dirty="0"/>
          </a:p>
          <a:p>
            <a:r>
              <a:rPr lang="en-US" dirty="0" smtClean="0"/>
              <a:t>Current textbooks on object-oriented analysis and design use Java programming examples.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This class will use C++.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You will receive reference material throughout the semester, or access it on the Internet.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51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F9D-4AD1-E847-9BE7-B46EB8CAFD8F}" type="slidenum">
              <a:rPr lang="en-US"/>
              <a:pPr/>
              <a:t>16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Teams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rojects </a:t>
            </a:r>
            <a:r>
              <a:rPr lang="en-US" dirty="0"/>
              <a:t>will be done by small project teams.</a:t>
            </a:r>
          </a:p>
          <a:p>
            <a:pPr lvl="1"/>
            <a:r>
              <a:rPr lang="en-US" dirty="0"/>
              <a:t>Projects will be broken up into assignments.</a:t>
            </a:r>
          </a:p>
          <a:p>
            <a:pPr lvl="4"/>
            <a:endParaRPr lang="en-US" dirty="0"/>
          </a:p>
          <a:p>
            <a:r>
              <a:rPr lang="en-US" dirty="0"/>
              <a:t>Form your own teams of 4 members each.</a:t>
            </a:r>
          </a:p>
          <a:p>
            <a:pPr lvl="4"/>
            <a:endParaRPr lang="en-US" dirty="0"/>
          </a:p>
          <a:p>
            <a:r>
              <a:rPr lang="en-US" dirty="0"/>
              <a:t>Choose your team members wisely!</a:t>
            </a:r>
          </a:p>
          <a:p>
            <a:pPr lvl="1"/>
            <a:r>
              <a:rPr lang="en-US" dirty="0"/>
              <a:t>Be sure </a:t>
            </a:r>
            <a:r>
              <a:rPr lang="en-US" dirty="0" smtClean="0"/>
              <a:t>you’ll </a:t>
            </a:r>
            <a:r>
              <a:rPr lang="en-US" dirty="0"/>
              <a:t>be able to meet and communicate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each other and work together well.</a:t>
            </a:r>
          </a:p>
          <a:p>
            <a:pPr lvl="1"/>
            <a:r>
              <a:rPr lang="en-US" dirty="0"/>
              <a:t>No moving </a:t>
            </a:r>
            <a:r>
              <a:rPr lang="en-US" dirty="0" smtClean="0"/>
              <a:t>from team to team.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Each team member will receive the same score </a:t>
            </a:r>
            <a:r>
              <a:rPr lang="en-US" dirty="0"/>
              <a:t>on each team assignment and team project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Teams</a:t>
            </a:r>
            <a:r>
              <a:rPr lang="en-US" i="1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team email to </a:t>
            </a:r>
            <a:r>
              <a:rPr lang="en-US" dirty="0">
                <a:hlinkClick r:id="rId2"/>
              </a:rPr>
              <a:t>ron.mak@sjsu.edu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by </a:t>
            </a:r>
            <a:r>
              <a:rPr lang="en-US" dirty="0">
                <a:solidFill>
                  <a:srgbClr val="B23C00"/>
                </a:solidFill>
              </a:rPr>
              <a:t>Wednesday, </a:t>
            </a:r>
            <a:r>
              <a:rPr lang="en-US" dirty="0" smtClean="0">
                <a:solidFill>
                  <a:srgbClr val="B23C00"/>
                </a:solidFill>
              </a:rPr>
              <a:t>August 30</a:t>
            </a:r>
            <a:r>
              <a:rPr lang="en-US" dirty="0" smtClean="0"/>
              <a:t>:</a:t>
            </a:r>
            <a:endParaRPr lang="en-US" dirty="0"/>
          </a:p>
          <a:p>
            <a:pPr lvl="4"/>
            <a:endParaRPr lang="en-US" dirty="0"/>
          </a:p>
          <a:p>
            <a:pPr lvl="1"/>
            <a:r>
              <a:rPr lang="en-US" dirty="0"/>
              <a:t>Your team name</a:t>
            </a:r>
          </a:p>
          <a:p>
            <a:pPr lvl="1"/>
            <a:r>
              <a:rPr lang="en-US" dirty="0"/>
              <a:t>A list of team members and email addresses</a:t>
            </a:r>
          </a:p>
          <a:p>
            <a:pPr marL="2773363" lvl="6" indent="-469900">
              <a:buSzPct val="70000"/>
            </a:pPr>
            <a:endParaRPr lang="en-US" dirty="0"/>
          </a:p>
          <a:p>
            <a:pPr>
              <a:tabLst>
                <a:tab pos="1830388" algn="l"/>
              </a:tabLst>
            </a:pPr>
            <a:r>
              <a:rPr lang="en-US" dirty="0"/>
              <a:t>Subject:	</a:t>
            </a:r>
            <a:r>
              <a:rPr lang="en-US" b="1" dirty="0">
                <a:latin typeface="Courier New"/>
                <a:cs typeface="Courier New"/>
              </a:rPr>
              <a:t>CMPE </a:t>
            </a:r>
            <a:r>
              <a:rPr lang="en-US" b="1" dirty="0" smtClean="0">
                <a:latin typeface="Courier New"/>
                <a:cs typeface="Courier New"/>
              </a:rPr>
              <a:t>135 Team</a:t>
            </a:r>
            <a:r>
              <a:rPr lang="en-US" dirty="0" smtClean="0"/>
              <a:t> </a:t>
            </a:r>
            <a:r>
              <a:rPr lang="en-US" i="1" dirty="0">
                <a:latin typeface="Times New Roman"/>
                <a:cs typeface="Times New Roman"/>
              </a:rPr>
              <a:t>Team Name</a:t>
            </a:r>
          </a:p>
          <a:p>
            <a:pPr lvl="1">
              <a:tabLst>
                <a:tab pos="2400300" algn="l"/>
              </a:tabLst>
            </a:pPr>
            <a:r>
              <a:rPr lang="en-US" dirty="0"/>
              <a:t>Example:	</a:t>
            </a:r>
            <a:r>
              <a:rPr lang="en-US" b="1" dirty="0">
                <a:latin typeface="Courier New"/>
                <a:cs typeface="Courier New"/>
              </a:rPr>
              <a:t>CMPE </a:t>
            </a:r>
            <a:r>
              <a:rPr lang="en-US" b="1" dirty="0" smtClean="0">
                <a:latin typeface="Courier New"/>
                <a:cs typeface="Courier New"/>
              </a:rPr>
              <a:t>135 </a:t>
            </a:r>
            <a:r>
              <a:rPr lang="en-US" b="1" dirty="0">
                <a:latin typeface="Courier New"/>
                <a:cs typeface="Courier New"/>
              </a:rPr>
              <a:t>Team Hyper Hackers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42CD-3E8A-7144-B073-22D37694D12E}" type="slidenum">
              <a:rPr lang="en-US"/>
              <a:pPr/>
              <a:t>18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Individual Responsibilities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822325" y="2151063"/>
            <a:ext cx="7589838" cy="1590675"/>
          </a:xfrm>
          <a:prstGeom prst="rect">
            <a:avLst/>
          </a:prstGeom>
          <a:solidFill>
            <a:srgbClr val="FFFF66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114300" indent="15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 algn="ctr"/>
            <a:r>
              <a:rPr lang="en-US" sz="2400" dirty="0">
                <a:solidFill>
                  <a:schemeClr val="folHlink"/>
                </a:solidFill>
              </a:rPr>
              <a:t>You are personally responsible for participating </a:t>
            </a:r>
            <a:br>
              <a:rPr lang="en-US" sz="2400" dirty="0">
                <a:solidFill>
                  <a:schemeClr val="folHlink"/>
                </a:solidFill>
              </a:rPr>
            </a:br>
            <a:r>
              <a:rPr lang="en-US" sz="2400" dirty="0">
                <a:solidFill>
                  <a:schemeClr val="folHlink"/>
                </a:solidFill>
              </a:rPr>
              <a:t>and contributing to your </a:t>
            </a:r>
            <a:r>
              <a:rPr lang="en-US" sz="2400" dirty="0" smtClean="0">
                <a:solidFill>
                  <a:schemeClr val="folHlink"/>
                </a:solidFill>
              </a:rPr>
              <a:t>team</a:t>
            </a:r>
            <a:r>
              <a:rPr lang="en-US" sz="2400" dirty="0" smtClean="0">
                <a:solidFill>
                  <a:schemeClr val="folHlink"/>
                </a:solidFill>
                <a:latin typeface="Arial"/>
              </a:rPr>
              <a:t>’</a:t>
            </a:r>
            <a:r>
              <a:rPr lang="en-US" sz="2400" dirty="0" smtClean="0">
                <a:solidFill>
                  <a:schemeClr val="folHlink"/>
                </a:solidFill>
              </a:rPr>
              <a:t>s </a:t>
            </a:r>
            <a:r>
              <a:rPr lang="en-US" sz="2400" dirty="0">
                <a:solidFill>
                  <a:schemeClr val="folHlink"/>
                </a:solidFill>
              </a:rPr>
              <a:t>work, and for </a:t>
            </a:r>
            <a:br>
              <a:rPr lang="en-US" sz="2400" dirty="0">
                <a:solidFill>
                  <a:schemeClr val="folHlink"/>
                </a:solidFill>
              </a:rPr>
            </a:br>
            <a:r>
              <a:rPr lang="en-US" sz="2400" dirty="0">
                <a:solidFill>
                  <a:schemeClr val="folHlink"/>
                </a:solidFill>
              </a:rPr>
              <a:t>understanding each part of the work for every </a:t>
            </a:r>
            <a:br>
              <a:rPr lang="en-US" sz="2400" dirty="0">
                <a:solidFill>
                  <a:schemeClr val="folHlink"/>
                </a:solidFill>
              </a:rPr>
            </a:br>
            <a:r>
              <a:rPr lang="en-US" sz="2400" dirty="0">
                <a:solidFill>
                  <a:schemeClr val="folHlink"/>
                </a:solidFill>
              </a:rPr>
              <a:t>assignment whether or not you worked on that part.</a:t>
            </a:r>
          </a:p>
        </p:txBody>
      </p:sp>
    </p:spTree>
    <p:extLst>
      <p:ext uri="{BB962C8B-B14F-4D97-AF65-F5344CB8AC3E}">
        <p14:creationId xmlns:p14="http://schemas.microsoft.com/office/powerpoint/2010/main" val="114925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3680-C591-9948-9B2D-ABC4362CDBAA}" type="slidenum">
              <a:rPr lang="en-US"/>
              <a:pPr/>
              <a:t>19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Postmortem Assessment Report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end of the semester, each student will </a:t>
            </a:r>
            <a:r>
              <a:rPr lang="en-US" u="sng" dirty="0"/>
              <a:t>individually</a:t>
            </a:r>
            <a:r>
              <a:rPr lang="en-US" dirty="0"/>
              <a:t> turn in a short </a:t>
            </a:r>
            <a:r>
              <a:rPr lang="en-US" dirty="0" smtClean="0"/>
              <a:t>(one page) </a:t>
            </a:r>
            <a:r>
              <a:rPr lang="en-US" dirty="0"/>
              <a:t>report: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A brief description of </a:t>
            </a:r>
            <a:r>
              <a:rPr lang="en-US" u="sng" dirty="0"/>
              <a:t>what you learned </a:t>
            </a:r>
            <a:r>
              <a:rPr lang="en-US" dirty="0"/>
              <a:t>in the course.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An assessment of your </a:t>
            </a:r>
            <a:r>
              <a:rPr lang="en-US" u="sng" dirty="0"/>
              <a:t>personal accomplishments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your project team. 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An assessment </a:t>
            </a:r>
            <a:r>
              <a:rPr lang="en-US" dirty="0" smtClean="0"/>
              <a:t>of the contributions of </a:t>
            </a:r>
            <a:r>
              <a:rPr lang="en-US" dirty="0"/>
              <a:t>each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your </a:t>
            </a:r>
            <a:r>
              <a:rPr lang="en-US" u="sng" dirty="0"/>
              <a:t>project team members</a:t>
            </a:r>
            <a:r>
              <a:rPr lang="en-US" dirty="0"/>
              <a:t>. </a:t>
            </a:r>
            <a:endParaRPr lang="en-US" dirty="0" smtClean="0"/>
          </a:p>
          <a:p>
            <a:pPr lvl="5"/>
            <a:endParaRPr lang="en-US" dirty="0"/>
          </a:p>
          <a:p>
            <a:r>
              <a:rPr lang="en-US" dirty="0" smtClean="0"/>
              <a:t>This report will be seen only by the instructor.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835525"/>
          </a:xfrm>
        </p:spPr>
        <p:txBody>
          <a:bodyPr/>
          <a:lstStyle/>
          <a:p>
            <a:r>
              <a:rPr lang="en-US" dirty="0" smtClean="0"/>
              <a:t>Office hours</a:t>
            </a:r>
          </a:p>
          <a:p>
            <a:pPr lvl="1"/>
            <a:r>
              <a:rPr lang="en-US" dirty="0" err="1" smtClean="0"/>
              <a:t>TuTh</a:t>
            </a:r>
            <a:r>
              <a:rPr lang="en-US" dirty="0" smtClean="0"/>
              <a:t> 3:00 – 4:00 PM</a:t>
            </a:r>
          </a:p>
          <a:p>
            <a:pPr lvl="1"/>
            <a:r>
              <a:rPr lang="en-US" dirty="0" smtClean="0"/>
              <a:t>ENG 250</a:t>
            </a:r>
          </a:p>
          <a:p>
            <a:pPr lvl="5"/>
            <a:endParaRPr lang="en-US" dirty="0"/>
          </a:p>
          <a:p>
            <a:r>
              <a:rPr lang="en-US" dirty="0" smtClean="0"/>
              <a:t>Website</a:t>
            </a:r>
          </a:p>
          <a:p>
            <a:pPr lvl="1"/>
            <a:r>
              <a:rPr lang="en-US" dirty="0" smtClean="0"/>
              <a:t>Faculty webpage: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://www.cs.sjsu.edu/~mak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Class </a:t>
            </a:r>
            <a:r>
              <a:rPr lang="en-US" dirty="0" smtClean="0"/>
              <a:t>webpage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://www.cs.sjsu.edu/~</a:t>
            </a:r>
            <a:r>
              <a:rPr lang="en-US" dirty="0" smtClean="0">
                <a:hlinkClick r:id="rId3"/>
              </a:rPr>
              <a:t>mak/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Syllabus</a:t>
            </a:r>
          </a:p>
          <a:p>
            <a:pPr lvl="1"/>
            <a:r>
              <a:rPr lang="en-US" dirty="0" smtClean="0"/>
              <a:t>Assignments</a:t>
            </a:r>
          </a:p>
          <a:p>
            <a:pPr lvl="1"/>
            <a:r>
              <a:rPr lang="en-US" dirty="0" smtClean="0"/>
              <a:t>Lecture notes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1472-C459-A34F-84AF-B644A09DA17F}" type="slidenum">
              <a:rPr lang="en-US"/>
              <a:pPr/>
              <a:t>20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Individual Overall </a:t>
            </a:r>
            <a:r>
              <a:rPr lang="en-US" dirty="0"/>
              <a:t>Class Grade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30% assignments</a:t>
            </a:r>
          </a:p>
          <a:p>
            <a:pPr>
              <a:lnSpc>
                <a:spcPct val="80000"/>
              </a:lnSpc>
            </a:pPr>
            <a:r>
              <a:rPr lang="en-US" dirty="0"/>
              <a:t>35% project</a:t>
            </a:r>
          </a:p>
          <a:p>
            <a:pPr>
              <a:lnSpc>
                <a:spcPct val="80000"/>
              </a:lnSpc>
            </a:pPr>
            <a:r>
              <a:rPr lang="en-US" dirty="0"/>
              <a:t>15% midterm</a:t>
            </a:r>
          </a:p>
          <a:p>
            <a:pPr>
              <a:lnSpc>
                <a:spcPct val="80000"/>
              </a:lnSpc>
            </a:pPr>
            <a:r>
              <a:rPr lang="en-US" dirty="0"/>
              <a:t>20% final</a:t>
            </a:r>
          </a:p>
          <a:p>
            <a:pPr lvl="4">
              <a:lnSpc>
                <a:spcPct val="80000"/>
              </a:lnSpc>
            </a:pPr>
            <a:endParaRPr lang="en-US" dirty="0"/>
          </a:p>
          <a:p>
            <a:r>
              <a:rPr lang="en-US" sz="2200" dirty="0" smtClean="0"/>
              <a:t>During the semester, keep track of your progress in Canvas. </a:t>
            </a:r>
            <a:endParaRPr lang="en-US" sz="2200" dirty="0"/>
          </a:p>
          <a:p>
            <a:r>
              <a:rPr lang="en-US" sz="2200" dirty="0" smtClean="0"/>
              <a:t>At the end of the semester, students with the median score will get the B grade. </a:t>
            </a:r>
          </a:p>
          <a:p>
            <a:r>
              <a:rPr lang="en-US" sz="2200" dirty="0"/>
              <a:t>Higher and lower grades will then be assigned </a:t>
            </a:r>
            <a:r>
              <a:rPr lang="en-US" sz="2200" dirty="0" smtClean="0"/>
              <a:t>based on</a:t>
            </a:r>
            <a:br>
              <a:rPr lang="en-US" sz="2200" dirty="0" smtClean="0"/>
            </a:br>
            <a:r>
              <a:rPr lang="en-US" sz="2200" dirty="0" smtClean="0"/>
              <a:t>how </a:t>
            </a:r>
            <a:r>
              <a:rPr lang="en-US" sz="2200" dirty="0"/>
              <a:t>the scores cluster above and below the median.</a:t>
            </a:r>
          </a:p>
          <a:p>
            <a:r>
              <a:rPr lang="en-US" sz="2200" dirty="0" smtClean="0"/>
              <a:t>Therefore, your final class grade will be based primarily on your performance relative to the other students in the class.</a:t>
            </a:r>
            <a:endParaRPr lang="en-US" dirty="0" smtClean="0"/>
          </a:p>
          <a:p>
            <a:pPr marL="0" marR="0" lvl="4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5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259965" y="1234464"/>
            <a:ext cx="4452566" cy="1631216"/>
          </a:xfrm>
          <a:prstGeom prst="rect">
            <a:avLst/>
          </a:prstGeom>
          <a:solidFill>
            <a:srgbClr val="FFFFCC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Your </a:t>
            </a:r>
            <a:r>
              <a:rPr lang="en-US" sz="2000" dirty="0" smtClean="0"/>
              <a:t>final class </a:t>
            </a:r>
            <a:r>
              <a:rPr lang="en-US" sz="2000" dirty="0"/>
              <a:t>grade </a:t>
            </a:r>
            <a:r>
              <a:rPr lang="en-US" sz="2000" dirty="0" smtClean="0"/>
              <a:t>will be </a:t>
            </a:r>
            <a:r>
              <a:rPr lang="en-US" sz="2000" dirty="0"/>
              <a:t>adjusted</a:t>
            </a:r>
            <a:br>
              <a:rPr lang="en-US" sz="2000" dirty="0"/>
            </a:br>
            <a:r>
              <a:rPr lang="en-US" sz="2000" dirty="0"/>
              <a:t>up or down depending on your </a:t>
            </a:r>
          </a:p>
          <a:p>
            <a:pPr algn="ctr"/>
            <a:r>
              <a:rPr lang="en-US" sz="2000" dirty="0">
                <a:solidFill>
                  <a:srgbClr val="B23C00"/>
                </a:solidFill>
              </a:rPr>
              <a:t>level and quality of participation</a:t>
            </a:r>
            <a:r>
              <a:rPr lang="en-US" sz="2000" dirty="0"/>
              <a:t>,</a:t>
            </a:r>
          </a:p>
          <a:p>
            <a:pPr algn="ctr"/>
            <a:r>
              <a:rPr lang="en-US" sz="2000" dirty="0"/>
              <a:t>as </a:t>
            </a:r>
            <a:r>
              <a:rPr lang="en-US" sz="2000" dirty="0" smtClean="0"/>
              <a:t>reported by your </a:t>
            </a:r>
          </a:p>
          <a:p>
            <a:pPr algn="ctr"/>
            <a:r>
              <a:rPr lang="en-US" sz="2000" dirty="0" smtClean="0"/>
              <a:t>teammates</a:t>
            </a:r>
            <a:r>
              <a:rPr lang="en-US" sz="2000" dirty="0" smtClean="0">
                <a:latin typeface="Arial"/>
              </a:rPr>
              <a:t>’ </a:t>
            </a:r>
            <a:r>
              <a:rPr lang="en-US" sz="2000" dirty="0" smtClean="0"/>
              <a:t>postmortem </a:t>
            </a:r>
            <a:r>
              <a:rPr lang="en-US" sz="2000" dirty="0"/>
              <a:t>reports.</a:t>
            </a:r>
          </a:p>
        </p:txBody>
      </p:sp>
    </p:spTree>
    <p:extLst>
      <p:ext uri="{BB962C8B-B14F-4D97-AF65-F5344CB8AC3E}">
        <p14:creationId xmlns:p14="http://schemas.microsoft.com/office/powerpoint/2010/main" val="142882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DF27E-F515-B247-971B-A78321FF5C40}" type="slidenum">
              <a:rPr lang="en-US" altLang="x-none"/>
              <a:pPr/>
              <a:t>21</a:t>
            </a:fld>
            <a:endParaRPr lang="en-US" altLang="x-none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3505200" y="2413000"/>
            <a:ext cx="2073275" cy="6508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3600">
                <a:solidFill>
                  <a:schemeClr val="folHlink"/>
                </a:solidFill>
              </a:rPr>
              <a:t>Take roll!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2477-34FA-0D4D-AB35-797F0E8E4E97}" type="slidenum">
              <a:rPr lang="en-US" altLang="x-none"/>
              <a:pPr/>
              <a:t>22</a:t>
            </a:fld>
            <a:endParaRPr lang="en-US" altLang="x-none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What Makes a Software Application Good?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It does what it’s supposed to do.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It’s well-designed.</a:t>
            </a:r>
          </a:p>
          <a:p>
            <a:pPr lvl="1"/>
            <a:r>
              <a:rPr lang="en-US" altLang="x-none" dirty="0"/>
              <a:t>reliable</a:t>
            </a:r>
          </a:p>
          <a:p>
            <a:pPr lvl="1"/>
            <a:r>
              <a:rPr lang="en-US" altLang="x-none" dirty="0"/>
              <a:t>robust</a:t>
            </a:r>
          </a:p>
          <a:p>
            <a:pPr lvl="1"/>
            <a:r>
              <a:rPr lang="en-US" altLang="x-none" dirty="0"/>
              <a:t>flexible</a:t>
            </a:r>
          </a:p>
          <a:p>
            <a:pPr lvl="1"/>
            <a:r>
              <a:rPr lang="en-US" altLang="x-none" dirty="0"/>
              <a:t>object-oriented architecture?</a:t>
            </a:r>
          </a:p>
          <a:p>
            <a:pPr lvl="1"/>
            <a:r>
              <a:rPr lang="en-US" altLang="x-none" dirty="0"/>
              <a:t>uses design patterns?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It’s easy to modify and maintain.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and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is becoming increasingly complex.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Requirements are always changing.</a:t>
            </a:r>
          </a:p>
          <a:p>
            <a:pPr lvl="1"/>
            <a:r>
              <a:rPr lang="en-US" dirty="0" smtClean="0"/>
              <a:t>During requirements gathering.</a:t>
            </a:r>
          </a:p>
          <a:p>
            <a:pPr lvl="1"/>
            <a:r>
              <a:rPr lang="en-US" dirty="0" smtClean="0"/>
              <a:t>During design.</a:t>
            </a:r>
          </a:p>
          <a:p>
            <a:pPr lvl="1"/>
            <a:r>
              <a:rPr lang="en-US" dirty="0" smtClean="0"/>
              <a:t>During implementation.</a:t>
            </a:r>
          </a:p>
          <a:p>
            <a:pPr lvl="1"/>
            <a:r>
              <a:rPr lang="en-US" dirty="0" smtClean="0"/>
              <a:t>After the product is already out in the field.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 key measure of good design is how well you manage change and complexity.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684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9989-6C9E-F646-BF99-4492246D44C8}" type="slidenum">
              <a:rPr lang="en-US" altLang="x-none"/>
              <a:pPr/>
              <a:t>24</a:t>
            </a:fld>
            <a:endParaRPr lang="en-US" altLang="x-none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Do You Achieve “Good Design”?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Sorry, there is </a:t>
            </a:r>
            <a:r>
              <a:rPr lang="en-US" altLang="x-none" dirty="0">
                <a:solidFill>
                  <a:srgbClr val="C00000"/>
                </a:solidFill>
              </a:rPr>
              <a:t>no magic formula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Learning lots of object-oriented tools and techniques alone won’t give you good design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Just using design patterns won’t give you good design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For a nontrivial application, good design won’t simply “happen</a:t>
            </a:r>
            <a:r>
              <a:rPr lang="en-US" altLang="x-none" dirty="0" smtClean="0"/>
              <a:t>”.</a:t>
            </a:r>
            <a:endParaRPr lang="en-US" altLang="x-non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9989-6C9E-F646-BF99-4492246D44C8}" type="slidenum">
              <a:rPr lang="en-US" altLang="x-none"/>
              <a:pPr/>
              <a:t>25</a:t>
            </a:fld>
            <a:endParaRPr lang="en-US" altLang="x-none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How Do You Achieve “Good Design</a:t>
            </a:r>
            <a:r>
              <a:rPr lang="en-US" altLang="x-none" dirty="0" smtClean="0"/>
              <a:t>”? </a:t>
            </a:r>
            <a:r>
              <a:rPr lang="en-US" altLang="x-none" i="1" dirty="0" smtClean="0"/>
              <a:t>cont’d</a:t>
            </a:r>
            <a:endParaRPr lang="en-US" altLang="x-none" i="1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Good design is reached after a journey.</a:t>
            </a:r>
          </a:p>
          <a:p>
            <a:pPr lvl="4"/>
            <a:endParaRPr lang="en-US" altLang="x-none" dirty="0">
              <a:solidFill>
                <a:srgbClr val="C00000"/>
              </a:solidFill>
            </a:endParaRPr>
          </a:p>
          <a:p>
            <a:r>
              <a:rPr lang="en-US" altLang="x-none" dirty="0"/>
              <a:t>Every programmer must take this trip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for </a:t>
            </a:r>
            <a:r>
              <a:rPr lang="en-US" altLang="x-none" dirty="0"/>
              <a:t>every application</a:t>
            </a:r>
            <a:r>
              <a:rPr lang="en-US" altLang="x-none" dirty="0" smtClean="0"/>
              <a:t>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The journey can be longer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for </a:t>
            </a:r>
            <a:r>
              <a:rPr lang="en-US" altLang="x-none" dirty="0"/>
              <a:t>less-experienced programmers.</a:t>
            </a:r>
          </a:p>
          <a:p>
            <a:pPr lvl="1"/>
            <a:r>
              <a:rPr lang="en-US" altLang="x-none" dirty="0"/>
              <a:t>false starts</a:t>
            </a:r>
          </a:p>
          <a:p>
            <a:pPr lvl="1"/>
            <a:r>
              <a:rPr lang="en-US" altLang="x-none" dirty="0"/>
              <a:t>meandering</a:t>
            </a:r>
          </a:p>
          <a:p>
            <a:pPr lvl="1"/>
            <a:r>
              <a:rPr lang="en-US" altLang="x-none" dirty="0"/>
              <a:t>wrong paths</a:t>
            </a:r>
          </a:p>
          <a:p>
            <a:pPr lvl="1"/>
            <a:r>
              <a:rPr lang="en-US" altLang="x-none" dirty="0" smtClean="0"/>
              <a:t>backtracking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99381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710A-99DC-5B48-A13B-04CB3C3E662A}" type="slidenum">
              <a:rPr lang="en-US" altLang="x-none"/>
              <a:pPr/>
              <a:t>26</a:t>
            </a:fld>
            <a:endParaRPr lang="en-US" altLang="x-none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It’s an Iterative </a:t>
            </a:r>
            <a:r>
              <a:rPr lang="en-US" altLang="x-none" dirty="0" smtClean="0"/>
              <a:t>Process</a:t>
            </a:r>
            <a:endParaRPr lang="en-US" altLang="x-none" i="1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Achieving good design is an </a:t>
            </a:r>
            <a:r>
              <a:rPr lang="en-US" altLang="x-none" u="sng" dirty="0"/>
              <a:t>iterative process</a:t>
            </a:r>
            <a:r>
              <a:rPr lang="en-US" altLang="x-none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/>
              <a:t>As you’re developing the application, </a:t>
            </a:r>
            <a:br>
              <a:rPr lang="en-US" altLang="x-none" dirty="0"/>
            </a:br>
            <a:r>
              <a:rPr lang="en-US" altLang="x-none" dirty="0"/>
              <a:t>you will revisit your design several times</a:t>
            </a:r>
            <a:r>
              <a:rPr lang="en-US" altLang="x-none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/>
              <a:t>Even the very best programmers </a:t>
            </a:r>
            <a:r>
              <a:rPr lang="en-US" altLang="x-none" dirty="0" smtClean="0"/>
              <a:t>cannot achieve a perfect </a:t>
            </a:r>
            <a:r>
              <a:rPr lang="en-US" altLang="x-none" dirty="0"/>
              <a:t>good design the first time every time</a:t>
            </a:r>
            <a:r>
              <a:rPr lang="en-US" altLang="x-none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/>
              <a:t>The journey to good design requires that you make corrections, refinements, and other improvements along the way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710A-99DC-5B48-A13B-04CB3C3E662A}" type="slidenum">
              <a:rPr lang="en-US" altLang="x-none"/>
              <a:pPr/>
              <a:t>27</a:t>
            </a:fld>
            <a:endParaRPr lang="en-US" altLang="x-none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It’s an Iterative Process</a:t>
            </a:r>
            <a:r>
              <a:rPr lang="en-US" altLang="x-none" i="1" dirty="0" smtClean="0"/>
              <a:t>, cont’d</a:t>
            </a:r>
            <a:endParaRPr lang="en-US" altLang="x-none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 smtClean="0"/>
              <a:t>The </a:t>
            </a:r>
            <a:r>
              <a:rPr lang="en-US" altLang="x-none" dirty="0"/>
              <a:t>journeys will become shorter </a:t>
            </a:r>
            <a:br>
              <a:rPr lang="en-US" altLang="x-none" dirty="0"/>
            </a:br>
            <a:r>
              <a:rPr lang="en-US" altLang="x-none" dirty="0"/>
              <a:t>as you become more experienced</a:t>
            </a:r>
            <a:r>
              <a:rPr lang="en-US" altLang="x-none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>
                <a:solidFill>
                  <a:schemeClr val="folHlink"/>
                </a:solidFill>
              </a:rPr>
              <a:t>Practice, practice, practice</a:t>
            </a:r>
            <a:r>
              <a:rPr lang="en-US" altLang="x-none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/>
              <a:t>Learn object-oriented tools and techniques</a:t>
            </a:r>
            <a:r>
              <a:rPr lang="en-US" altLang="x-none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/>
              <a:t>Learn when to use design patterns</a:t>
            </a:r>
            <a:r>
              <a:rPr lang="en-US" altLang="x-none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>
                <a:solidFill>
                  <a:schemeClr val="folHlink"/>
                </a:solidFill>
              </a:rPr>
              <a:t>More practice, practice, practice</a:t>
            </a:r>
            <a:r>
              <a:rPr lang="en-US" altLang="x-none" dirty="0" smtClean="0">
                <a:solidFill>
                  <a:schemeClr val="folHlink"/>
                </a:solidFill>
              </a:rPr>
              <a:t>.</a:t>
            </a:r>
            <a:endParaRPr lang="en-US" altLang="x-none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4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6E85-7FD2-5543-B834-F39F901723E4}" type="slidenum">
              <a:rPr lang="en-US" altLang="x-none"/>
              <a:pPr/>
              <a:t>28</a:t>
            </a:fld>
            <a:endParaRPr lang="en-US" altLang="x-none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Application Development Big Picture</a:t>
            </a:r>
          </a:p>
        </p:txBody>
      </p:sp>
      <p:pic>
        <p:nvPicPr>
          <p:cNvPr id="126980" name="Picture 4" descr="fig02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508125"/>
            <a:ext cx="8504237" cy="394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981" name="Oval 5"/>
          <p:cNvSpPr>
            <a:spLocks noChangeArrowheads="1"/>
          </p:cNvSpPr>
          <p:nvPr/>
        </p:nvSpPr>
        <p:spPr bwMode="auto">
          <a:xfrm>
            <a:off x="3292475" y="2332038"/>
            <a:ext cx="3657600" cy="1828800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1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8E35-3E8E-9547-B65C-A16F72222B79}" type="slidenum">
              <a:rPr lang="en-US" altLang="x-none"/>
              <a:pPr/>
              <a:t>29</a:t>
            </a:fld>
            <a:endParaRPr lang="en-US" altLang="x-none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Iterative Development</a:t>
            </a:r>
          </a:p>
        </p:txBody>
      </p:sp>
      <p:pic>
        <p:nvPicPr>
          <p:cNvPr id="128004" name="Picture 4" descr="fig02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1722438"/>
            <a:ext cx="877887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08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Permission Codes?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0994" cy="4835525"/>
          </a:xfrm>
        </p:spPr>
        <p:txBody>
          <a:bodyPr/>
          <a:lstStyle/>
          <a:p>
            <a:pPr lvl="5"/>
            <a:endParaRPr lang="en-US" sz="800" dirty="0" smtClean="0"/>
          </a:p>
          <a:p>
            <a:r>
              <a:rPr lang="en-US" dirty="0"/>
              <a:t>If you need a permission code to enroll in this class, see the department’s instructions at </a:t>
            </a:r>
            <a:r>
              <a:rPr lang="en-US" dirty="0">
                <a:hlinkClick r:id="rId2"/>
              </a:rPr>
              <a:t>https://cmpe.sjsu.edu/content/Undergraduate-Permission-Number-Requests</a:t>
            </a:r>
            <a:r>
              <a:rPr lang="en-US" dirty="0"/>
              <a:t> </a:t>
            </a:r>
          </a:p>
          <a:p>
            <a:pPr lvl="4"/>
            <a:endParaRPr lang="en-US" dirty="0"/>
          </a:p>
          <a:p>
            <a:r>
              <a:rPr lang="en-US" dirty="0"/>
              <a:t>Complete </a:t>
            </a:r>
            <a:r>
              <a:rPr lang="en-US" dirty="0" smtClean="0"/>
              <a:t>the Google </a:t>
            </a:r>
            <a:r>
              <a:rPr lang="en-US" dirty="0"/>
              <a:t>form </a:t>
            </a:r>
            <a:r>
              <a:rPr lang="en-US" dirty="0" smtClean="0"/>
              <a:t>at </a:t>
            </a:r>
            <a:r>
              <a:rPr lang="en-US" dirty="0" smtClean="0">
                <a:hlinkClick r:id="rId3"/>
              </a:rPr>
              <a:t>https://docs.google.com/a/sjsu.edu/forms/d/e/1FAIpQLSe9YgAea-QsgLZof-KIMmuQthoChL4micudyRukgWneiByN2A/viewform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6E3E-A15E-8945-8438-BECDE139A8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7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7608-6DA3-744D-B3F5-50D829BB094B}" type="slidenum">
              <a:rPr lang="en-US" altLang="x-none"/>
              <a:pPr/>
              <a:t>30</a:t>
            </a:fld>
            <a:endParaRPr lang="en-US" altLang="x-none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Incremental Development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705225"/>
            <a:ext cx="8229600" cy="1644650"/>
          </a:xfrm>
        </p:spPr>
        <p:txBody>
          <a:bodyPr/>
          <a:lstStyle/>
          <a:p>
            <a:r>
              <a:rPr lang="en-US" altLang="x-none" dirty="0"/>
              <a:t>Each iteration adds functionality to </a:t>
            </a:r>
            <a:br>
              <a:rPr lang="en-US" altLang="x-none" dirty="0"/>
            </a:br>
            <a:r>
              <a:rPr lang="en-US" altLang="x-none" dirty="0">
                <a:solidFill>
                  <a:srgbClr val="C00000"/>
                </a:solidFill>
              </a:rPr>
              <a:t>code that already works</a:t>
            </a:r>
            <a:r>
              <a:rPr lang="en-US" altLang="x-none" dirty="0"/>
              <a:t>.</a:t>
            </a:r>
          </a:p>
          <a:p>
            <a:r>
              <a:rPr lang="en-US" altLang="x-none" dirty="0"/>
              <a:t>No Big Bang</a:t>
            </a:r>
            <a:r>
              <a:rPr lang="en-US" altLang="x-none" dirty="0" smtClean="0"/>
              <a:t>!</a:t>
            </a:r>
            <a:endParaRPr lang="en-US" altLang="x-none" dirty="0"/>
          </a:p>
        </p:txBody>
      </p:sp>
      <p:sp>
        <p:nvSpPr>
          <p:cNvPr id="129028" name="Oval 5"/>
          <p:cNvSpPr>
            <a:spLocks/>
          </p:cNvSpPr>
          <p:nvPr/>
        </p:nvSpPr>
        <p:spPr bwMode="auto">
          <a:xfrm>
            <a:off x="846138" y="2824163"/>
            <a:ext cx="127000" cy="127000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x-none" altLang="x-none" sz="2400">
              <a:ea typeface="ヒラギノ角ゴ ProN W3" charset="-128"/>
            </a:endParaRPr>
          </a:p>
        </p:txBody>
      </p:sp>
      <p:sp>
        <p:nvSpPr>
          <p:cNvPr id="129029" name="Text Box 6"/>
          <p:cNvSpPr txBox="1">
            <a:spLocks/>
          </p:cNvSpPr>
          <p:nvPr/>
        </p:nvSpPr>
        <p:spPr bwMode="auto">
          <a:xfrm>
            <a:off x="639763" y="2493963"/>
            <a:ext cx="5318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1200" b="1">
                <a:ea typeface="ヒラギノ角ゴ ProN W3" charset="-128"/>
              </a:rPr>
              <a:t>Start</a:t>
            </a:r>
            <a:endParaRPr lang="en-US" altLang="x-none" sz="2400">
              <a:ea typeface="ヒラギノ角ゴ ProN W3" charset="-128"/>
            </a:endParaRPr>
          </a:p>
        </p:txBody>
      </p:sp>
      <p:sp>
        <p:nvSpPr>
          <p:cNvPr id="129030" name="Text Box 8"/>
          <p:cNvSpPr txBox="1">
            <a:spLocks/>
          </p:cNvSpPr>
          <p:nvPr/>
        </p:nvSpPr>
        <p:spPr bwMode="auto">
          <a:xfrm>
            <a:off x="7853363" y="1325563"/>
            <a:ext cx="522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 sz="1200" b="1">
                <a:ea typeface="ヒラギノ角ゴ ProN W3" charset="-128"/>
              </a:rPr>
              <a:t>Goal</a:t>
            </a:r>
            <a:endParaRPr lang="en-US" altLang="x-none" sz="2400">
              <a:ea typeface="ヒラギノ角ゴ ProN W3" charset="-128"/>
            </a:endParaRPr>
          </a:p>
        </p:txBody>
      </p:sp>
      <p:grpSp>
        <p:nvGrpSpPr>
          <p:cNvPr id="129031" name="Group 17"/>
          <p:cNvGrpSpPr>
            <a:grpSpLocks/>
          </p:cNvGrpSpPr>
          <p:nvPr/>
        </p:nvGrpSpPr>
        <p:grpSpPr bwMode="auto">
          <a:xfrm>
            <a:off x="7729538" y="1630363"/>
            <a:ext cx="787400" cy="787400"/>
            <a:chOff x="4984" y="2352"/>
            <a:chExt cx="496" cy="496"/>
          </a:xfrm>
        </p:grpSpPr>
        <p:sp>
          <p:nvSpPr>
            <p:cNvPr id="129032" name="Oval 7"/>
            <p:cNvSpPr>
              <a:spLocks/>
            </p:cNvSpPr>
            <p:nvPr/>
          </p:nvSpPr>
          <p:spPr bwMode="auto">
            <a:xfrm>
              <a:off x="5200" y="2568"/>
              <a:ext cx="80" cy="80"/>
            </a:xfrm>
            <a:prstGeom prst="ellipse">
              <a:avLst/>
            </a:prstGeom>
            <a:solidFill>
              <a:srgbClr val="4C4C4C"/>
            </a:solidFill>
            <a:ln w="25400">
              <a:solidFill>
                <a:srgbClr val="4C4C4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x-none" altLang="x-none" sz="2400">
                <a:ea typeface="ヒラギノ角ゴ ProN W3" charset="-128"/>
              </a:endParaRPr>
            </a:p>
          </p:txBody>
        </p:sp>
        <p:sp>
          <p:nvSpPr>
            <p:cNvPr id="129033" name="Oval 9"/>
            <p:cNvSpPr>
              <a:spLocks/>
            </p:cNvSpPr>
            <p:nvPr/>
          </p:nvSpPr>
          <p:spPr bwMode="auto">
            <a:xfrm>
              <a:off x="5096" y="2464"/>
              <a:ext cx="280" cy="280"/>
            </a:xfrm>
            <a:prstGeom prst="ellipse">
              <a:avLst/>
            </a:prstGeom>
            <a:noFill/>
            <a:ln w="69850">
              <a:solidFill>
                <a:srgbClr val="4C4C4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x-none" altLang="x-none" sz="2400">
                <a:ea typeface="ヒラギノ角ゴ ProN W3" charset="-128"/>
              </a:endParaRPr>
            </a:p>
          </p:txBody>
        </p:sp>
        <p:sp>
          <p:nvSpPr>
            <p:cNvPr id="129034" name="Oval 10"/>
            <p:cNvSpPr>
              <a:spLocks/>
            </p:cNvSpPr>
            <p:nvPr/>
          </p:nvSpPr>
          <p:spPr bwMode="auto">
            <a:xfrm>
              <a:off x="4984" y="2352"/>
              <a:ext cx="496" cy="496"/>
            </a:xfrm>
            <a:prstGeom prst="ellipse">
              <a:avLst/>
            </a:prstGeom>
            <a:noFill/>
            <a:ln w="69850">
              <a:solidFill>
                <a:srgbClr val="4C4C4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x-none" altLang="x-none" sz="2400">
                <a:ea typeface="ヒラギノ角ゴ ProN W3" charset="-128"/>
              </a:endParaRPr>
            </a:p>
          </p:txBody>
        </p:sp>
      </p:grpSp>
      <p:sp>
        <p:nvSpPr>
          <p:cNvPr id="129035" name="Line 22"/>
          <p:cNvSpPr>
            <a:spLocks noChangeShapeType="1"/>
          </p:cNvSpPr>
          <p:nvPr/>
        </p:nvSpPr>
        <p:spPr bwMode="auto">
          <a:xfrm flipV="1">
            <a:off x="1074738" y="2659063"/>
            <a:ext cx="406400" cy="203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6" name="Line 23"/>
          <p:cNvSpPr>
            <a:spLocks noChangeShapeType="1"/>
          </p:cNvSpPr>
          <p:nvPr/>
        </p:nvSpPr>
        <p:spPr bwMode="auto">
          <a:xfrm>
            <a:off x="1465263" y="2659063"/>
            <a:ext cx="561975" cy="2111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7" name="Line 24"/>
          <p:cNvSpPr>
            <a:spLocks noChangeShapeType="1"/>
          </p:cNvSpPr>
          <p:nvPr/>
        </p:nvSpPr>
        <p:spPr bwMode="auto">
          <a:xfrm flipV="1">
            <a:off x="2014538" y="2532063"/>
            <a:ext cx="685800" cy="342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8" name="Line 25"/>
          <p:cNvSpPr>
            <a:spLocks noChangeShapeType="1"/>
          </p:cNvSpPr>
          <p:nvPr/>
        </p:nvSpPr>
        <p:spPr bwMode="auto">
          <a:xfrm>
            <a:off x="2681288" y="2538413"/>
            <a:ext cx="628650" cy="2349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9" name="Line 26"/>
          <p:cNvSpPr>
            <a:spLocks noChangeShapeType="1"/>
          </p:cNvSpPr>
          <p:nvPr/>
        </p:nvSpPr>
        <p:spPr bwMode="auto">
          <a:xfrm flipV="1">
            <a:off x="3281363" y="2506663"/>
            <a:ext cx="600075" cy="2746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0" name="Line 27"/>
          <p:cNvSpPr>
            <a:spLocks noChangeShapeType="1"/>
          </p:cNvSpPr>
          <p:nvPr/>
        </p:nvSpPr>
        <p:spPr bwMode="auto">
          <a:xfrm>
            <a:off x="3862388" y="2493963"/>
            <a:ext cx="1339850" cy="596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1" name="Line 28"/>
          <p:cNvSpPr>
            <a:spLocks noChangeShapeType="1"/>
          </p:cNvSpPr>
          <p:nvPr/>
        </p:nvSpPr>
        <p:spPr bwMode="auto">
          <a:xfrm flipV="1">
            <a:off x="5202238" y="2519363"/>
            <a:ext cx="787400" cy="565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2" name="Line 29"/>
          <p:cNvSpPr>
            <a:spLocks noChangeShapeType="1"/>
          </p:cNvSpPr>
          <p:nvPr/>
        </p:nvSpPr>
        <p:spPr bwMode="auto">
          <a:xfrm>
            <a:off x="5972175" y="2519363"/>
            <a:ext cx="1020763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3" name="Line 30"/>
          <p:cNvSpPr>
            <a:spLocks noChangeShapeType="1"/>
          </p:cNvSpPr>
          <p:nvPr/>
        </p:nvSpPr>
        <p:spPr bwMode="auto">
          <a:xfrm flipV="1">
            <a:off x="6972300" y="2125663"/>
            <a:ext cx="592138" cy="774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4" name="Line 31"/>
          <p:cNvSpPr>
            <a:spLocks noChangeShapeType="1"/>
          </p:cNvSpPr>
          <p:nvPr/>
        </p:nvSpPr>
        <p:spPr bwMode="auto">
          <a:xfrm flipV="1">
            <a:off x="7551738" y="2036763"/>
            <a:ext cx="584200" cy="88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9045" name="Picture 35" descr="it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801938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46" name="Picture 36" descr="it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218440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47" name="Picture 37" descr="it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274320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48" name="Picture 38" descr="it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25" y="215900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49" name="Picture 39" descr="it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887663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50" name="Picture 40" descr="it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1812925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51" name="Freeform 42"/>
          <p:cNvSpPr>
            <a:spLocks/>
          </p:cNvSpPr>
          <p:nvPr/>
        </p:nvSpPr>
        <p:spPr bwMode="auto">
          <a:xfrm>
            <a:off x="1062038" y="2062163"/>
            <a:ext cx="6992937" cy="871537"/>
          </a:xfrm>
          <a:custGeom>
            <a:avLst/>
            <a:gdLst>
              <a:gd name="T0" fmla="*/ 0 w 4405"/>
              <a:gd name="T1" fmla="*/ 795338 h 549"/>
              <a:gd name="T2" fmla="*/ 25400 w 4405"/>
              <a:gd name="T3" fmla="*/ 787400 h 549"/>
              <a:gd name="T4" fmla="*/ 50800 w 4405"/>
              <a:gd name="T5" fmla="*/ 769938 h 549"/>
              <a:gd name="T6" fmla="*/ 134938 w 4405"/>
              <a:gd name="T7" fmla="*/ 744538 h 549"/>
              <a:gd name="T8" fmla="*/ 271463 w 4405"/>
              <a:gd name="T9" fmla="*/ 693738 h 549"/>
              <a:gd name="T10" fmla="*/ 439738 w 4405"/>
              <a:gd name="T11" fmla="*/ 701675 h 549"/>
              <a:gd name="T12" fmla="*/ 693738 w 4405"/>
              <a:gd name="T13" fmla="*/ 752475 h 549"/>
              <a:gd name="T14" fmla="*/ 1058863 w 4405"/>
              <a:gd name="T15" fmla="*/ 736600 h 549"/>
              <a:gd name="T16" fmla="*/ 1135063 w 4405"/>
              <a:gd name="T17" fmla="*/ 701675 h 549"/>
              <a:gd name="T18" fmla="*/ 1185863 w 4405"/>
              <a:gd name="T19" fmla="*/ 685800 h 549"/>
              <a:gd name="T20" fmla="*/ 1236663 w 4405"/>
              <a:gd name="T21" fmla="*/ 650875 h 549"/>
              <a:gd name="T22" fmla="*/ 1287463 w 4405"/>
              <a:gd name="T23" fmla="*/ 635000 h 549"/>
              <a:gd name="T24" fmla="*/ 1414463 w 4405"/>
              <a:gd name="T25" fmla="*/ 574675 h 549"/>
              <a:gd name="T26" fmla="*/ 1600200 w 4405"/>
              <a:gd name="T27" fmla="*/ 508000 h 549"/>
              <a:gd name="T28" fmla="*/ 1922463 w 4405"/>
              <a:gd name="T29" fmla="*/ 566738 h 549"/>
              <a:gd name="T30" fmla="*/ 2159000 w 4405"/>
              <a:gd name="T31" fmla="*/ 625475 h 549"/>
              <a:gd name="T32" fmla="*/ 2387600 w 4405"/>
              <a:gd name="T33" fmla="*/ 668338 h 549"/>
              <a:gd name="T34" fmla="*/ 2667000 w 4405"/>
              <a:gd name="T35" fmla="*/ 642938 h 549"/>
              <a:gd name="T36" fmla="*/ 2786063 w 4405"/>
              <a:gd name="T37" fmla="*/ 600075 h 549"/>
              <a:gd name="T38" fmla="*/ 3022600 w 4405"/>
              <a:gd name="T39" fmla="*/ 617538 h 549"/>
              <a:gd name="T40" fmla="*/ 3276600 w 4405"/>
              <a:gd name="T41" fmla="*/ 650875 h 549"/>
              <a:gd name="T42" fmla="*/ 3436938 w 4405"/>
              <a:gd name="T43" fmla="*/ 719138 h 549"/>
              <a:gd name="T44" fmla="*/ 3522663 w 4405"/>
              <a:gd name="T45" fmla="*/ 762000 h 549"/>
              <a:gd name="T46" fmla="*/ 3598863 w 4405"/>
              <a:gd name="T47" fmla="*/ 795338 h 549"/>
              <a:gd name="T48" fmla="*/ 3860800 w 4405"/>
              <a:gd name="T49" fmla="*/ 871538 h 549"/>
              <a:gd name="T50" fmla="*/ 3929063 w 4405"/>
              <a:gd name="T51" fmla="*/ 863600 h 549"/>
              <a:gd name="T52" fmla="*/ 3987800 w 4405"/>
              <a:gd name="T53" fmla="*/ 846138 h 549"/>
              <a:gd name="T54" fmla="*/ 4106863 w 4405"/>
              <a:gd name="T55" fmla="*/ 863600 h 549"/>
              <a:gd name="T56" fmla="*/ 4191000 w 4405"/>
              <a:gd name="T57" fmla="*/ 838200 h 549"/>
              <a:gd name="T58" fmla="*/ 4224338 w 4405"/>
              <a:gd name="T59" fmla="*/ 828675 h 549"/>
              <a:gd name="T60" fmla="*/ 4478338 w 4405"/>
              <a:gd name="T61" fmla="*/ 752475 h 549"/>
              <a:gd name="T62" fmla="*/ 4665663 w 4405"/>
              <a:gd name="T63" fmla="*/ 719138 h 549"/>
              <a:gd name="T64" fmla="*/ 4808538 w 4405"/>
              <a:gd name="T65" fmla="*/ 660400 h 549"/>
              <a:gd name="T66" fmla="*/ 5062538 w 4405"/>
              <a:gd name="T67" fmla="*/ 592138 h 549"/>
              <a:gd name="T68" fmla="*/ 5156200 w 4405"/>
              <a:gd name="T69" fmla="*/ 609600 h 549"/>
              <a:gd name="T70" fmla="*/ 5207000 w 4405"/>
              <a:gd name="T71" fmla="*/ 625475 h 549"/>
              <a:gd name="T72" fmla="*/ 5341938 w 4405"/>
              <a:gd name="T73" fmla="*/ 693738 h 549"/>
              <a:gd name="T74" fmla="*/ 5529263 w 4405"/>
              <a:gd name="T75" fmla="*/ 744538 h 549"/>
              <a:gd name="T76" fmla="*/ 5808663 w 4405"/>
              <a:gd name="T77" fmla="*/ 711200 h 549"/>
              <a:gd name="T78" fmla="*/ 5900738 w 4405"/>
              <a:gd name="T79" fmla="*/ 592138 h 549"/>
              <a:gd name="T80" fmla="*/ 6027738 w 4405"/>
              <a:gd name="T81" fmla="*/ 414338 h 549"/>
              <a:gd name="T82" fmla="*/ 6146800 w 4405"/>
              <a:gd name="T83" fmla="*/ 185738 h 549"/>
              <a:gd name="T84" fmla="*/ 6596063 w 4405"/>
              <a:gd name="T85" fmla="*/ 0 h 549"/>
              <a:gd name="T86" fmla="*/ 6832600 w 4405"/>
              <a:gd name="T87" fmla="*/ 15875 h 549"/>
              <a:gd name="T88" fmla="*/ 6992938 w 4405"/>
              <a:gd name="T89" fmla="*/ 50800 h 549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4405"/>
              <a:gd name="T136" fmla="*/ 0 h 549"/>
              <a:gd name="T137" fmla="*/ 4405 w 4405"/>
              <a:gd name="T138" fmla="*/ 549 h 549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4405" h="549">
                <a:moveTo>
                  <a:pt x="0" y="501"/>
                </a:moveTo>
                <a:cubicBezTo>
                  <a:pt x="5" y="499"/>
                  <a:pt x="11" y="498"/>
                  <a:pt x="16" y="496"/>
                </a:cubicBezTo>
                <a:cubicBezTo>
                  <a:pt x="21" y="493"/>
                  <a:pt x="26" y="487"/>
                  <a:pt x="32" y="485"/>
                </a:cubicBezTo>
                <a:cubicBezTo>
                  <a:pt x="47" y="478"/>
                  <a:pt x="68" y="474"/>
                  <a:pt x="85" y="469"/>
                </a:cubicBezTo>
                <a:cubicBezTo>
                  <a:pt x="109" y="452"/>
                  <a:pt x="141" y="443"/>
                  <a:pt x="171" y="437"/>
                </a:cubicBezTo>
                <a:cubicBezTo>
                  <a:pt x="206" y="438"/>
                  <a:pt x="241" y="438"/>
                  <a:pt x="277" y="442"/>
                </a:cubicBezTo>
                <a:cubicBezTo>
                  <a:pt x="329" y="446"/>
                  <a:pt x="382" y="468"/>
                  <a:pt x="437" y="474"/>
                </a:cubicBezTo>
                <a:cubicBezTo>
                  <a:pt x="515" y="495"/>
                  <a:pt x="589" y="476"/>
                  <a:pt x="667" y="464"/>
                </a:cubicBezTo>
                <a:cubicBezTo>
                  <a:pt x="684" y="457"/>
                  <a:pt x="698" y="449"/>
                  <a:pt x="715" y="442"/>
                </a:cubicBezTo>
                <a:cubicBezTo>
                  <a:pt x="725" y="437"/>
                  <a:pt x="747" y="432"/>
                  <a:pt x="747" y="432"/>
                </a:cubicBezTo>
                <a:cubicBezTo>
                  <a:pt x="757" y="424"/>
                  <a:pt x="766" y="413"/>
                  <a:pt x="779" y="410"/>
                </a:cubicBezTo>
                <a:cubicBezTo>
                  <a:pt x="789" y="406"/>
                  <a:pt x="811" y="400"/>
                  <a:pt x="811" y="400"/>
                </a:cubicBezTo>
                <a:cubicBezTo>
                  <a:pt x="834" y="384"/>
                  <a:pt x="864" y="371"/>
                  <a:pt x="891" y="362"/>
                </a:cubicBezTo>
                <a:cubicBezTo>
                  <a:pt x="919" y="333"/>
                  <a:pt x="969" y="325"/>
                  <a:pt x="1008" y="320"/>
                </a:cubicBezTo>
                <a:cubicBezTo>
                  <a:pt x="1076" y="330"/>
                  <a:pt x="1143" y="341"/>
                  <a:pt x="1211" y="357"/>
                </a:cubicBezTo>
                <a:cubicBezTo>
                  <a:pt x="1261" y="368"/>
                  <a:pt x="1309" y="386"/>
                  <a:pt x="1360" y="394"/>
                </a:cubicBezTo>
                <a:cubicBezTo>
                  <a:pt x="1404" y="410"/>
                  <a:pt x="1456" y="415"/>
                  <a:pt x="1504" y="421"/>
                </a:cubicBezTo>
                <a:cubicBezTo>
                  <a:pt x="1562" y="416"/>
                  <a:pt x="1620" y="408"/>
                  <a:pt x="1680" y="405"/>
                </a:cubicBezTo>
                <a:cubicBezTo>
                  <a:pt x="1710" y="399"/>
                  <a:pt x="1726" y="392"/>
                  <a:pt x="1755" y="378"/>
                </a:cubicBezTo>
                <a:cubicBezTo>
                  <a:pt x="1810" y="407"/>
                  <a:pt x="1816" y="392"/>
                  <a:pt x="1904" y="389"/>
                </a:cubicBezTo>
                <a:cubicBezTo>
                  <a:pt x="1953" y="377"/>
                  <a:pt x="2015" y="394"/>
                  <a:pt x="2064" y="410"/>
                </a:cubicBezTo>
                <a:cubicBezTo>
                  <a:pt x="2088" y="427"/>
                  <a:pt x="2135" y="443"/>
                  <a:pt x="2165" y="453"/>
                </a:cubicBezTo>
                <a:cubicBezTo>
                  <a:pt x="2203" y="478"/>
                  <a:pt x="2184" y="470"/>
                  <a:pt x="2219" y="480"/>
                </a:cubicBezTo>
                <a:cubicBezTo>
                  <a:pt x="2234" y="489"/>
                  <a:pt x="2249" y="495"/>
                  <a:pt x="2267" y="501"/>
                </a:cubicBezTo>
                <a:cubicBezTo>
                  <a:pt x="2313" y="532"/>
                  <a:pt x="2379" y="532"/>
                  <a:pt x="2432" y="549"/>
                </a:cubicBezTo>
                <a:cubicBezTo>
                  <a:pt x="2446" y="547"/>
                  <a:pt x="2460" y="546"/>
                  <a:pt x="2475" y="544"/>
                </a:cubicBezTo>
                <a:cubicBezTo>
                  <a:pt x="2487" y="541"/>
                  <a:pt x="2512" y="533"/>
                  <a:pt x="2512" y="533"/>
                </a:cubicBezTo>
                <a:cubicBezTo>
                  <a:pt x="2544" y="549"/>
                  <a:pt x="2547" y="549"/>
                  <a:pt x="2587" y="544"/>
                </a:cubicBezTo>
                <a:cubicBezTo>
                  <a:pt x="2604" y="538"/>
                  <a:pt x="2622" y="533"/>
                  <a:pt x="2640" y="528"/>
                </a:cubicBezTo>
                <a:cubicBezTo>
                  <a:pt x="2646" y="525"/>
                  <a:pt x="2661" y="522"/>
                  <a:pt x="2661" y="522"/>
                </a:cubicBezTo>
                <a:cubicBezTo>
                  <a:pt x="2709" y="491"/>
                  <a:pt x="2768" y="493"/>
                  <a:pt x="2821" y="474"/>
                </a:cubicBezTo>
                <a:cubicBezTo>
                  <a:pt x="2862" y="432"/>
                  <a:pt x="2825" y="462"/>
                  <a:pt x="2939" y="453"/>
                </a:cubicBezTo>
                <a:cubicBezTo>
                  <a:pt x="2970" y="450"/>
                  <a:pt x="2999" y="422"/>
                  <a:pt x="3029" y="416"/>
                </a:cubicBezTo>
                <a:cubicBezTo>
                  <a:pt x="3083" y="403"/>
                  <a:pt x="3134" y="381"/>
                  <a:pt x="3189" y="373"/>
                </a:cubicBezTo>
                <a:cubicBezTo>
                  <a:pt x="3252" y="380"/>
                  <a:pt x="3212" y="372"/>
                  <a:pt x="3248" y="384"/>
                </a:cubicBezTo>
                <a:cubicBezTo>
                  <a:pt x="3258" y="387"/>
                  <a:pt x="3280" y="394"/>
                  <a:pt x="3280" y="394"/>
                </a:cubicBezTo>
                <a:cubicBezTo>
                  <a:pt x="3305" y="411"/>
                  <a:pt x="3334" y="429"/>
                  <a:pt x="3365" y="437"/>
                </a:cubicBezTo>
                <a:cubicBezTo>
                  <a:pt x="3402" y="455"/>
                  <a:pt x="3441" y="464"/>
                  <a:pt x="3483" y="469"/>
                </a:cubicBezTo>
                <a:cubicBezTo>
                  <a:pt x="3542" y="465"/>
                  <a:pt x="3601" y="465"/>
                  <a:pt x="3659" y="448"/>
                </a:cubicBezTo>
                <a:cubicBezTo>
                  <a:pt x="3686" y="428"/>
                  <a:pt x="3696" y="398"/>
                  <a:pt x="3717" y="373"/>
                </a:cubicBezTo>
                <a:cubicBezTo>
                  <a:pt x="3745" y="338"/>
                  <a:pt x="3776" y="301"/>
                  <a:pt x="3797" y="261"/>
                </a:cubicBezTo>
                <a:cubicBezTo>
                  <a:pt x="3814" y="226"/>
                  <a:pt x="3843" y="145"/>
                  <a:pt x="3872" y="117"/>
                </a:cubicBezTo>
                <a:cubicBezTo>
                  <a:pt x="3948" y="40"/>
                  <a:pt x="4049" y="9"/>
                  <a:pt x="4155" y="0"/>
                </a:cubicBezTo>
                <a:cubicBezTo>
                  <a:pt x="4177" y="1"/>
                  <a:pt x="4267" y="3"/>
                  <a:pt x="4304" y="10"/>
                </a:cubicBezTo>
                <a:cubicBezTo>
                  <a:pt x="4337" y="15"/>
                  <a:pt x="4370" y="32"/>
                  <a:pt x="4405" y="32"/>
                </a:cubicBezTo>
              </a:path>
            </a:pathLst>
          </a:custGeom>
          <a:noFill/>
          <a:ln w="25400">
            <a:solidFill>
              <a:schemeClr val="bg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x-none" altLang="x-none" sz="2400">
              <a:ea typeface="ヒラギノ角ゴ ProN W3" charset="-128"/>
            </a:endParaRPr>
          </a:p>
        </p:txBody>
      </p:sp>
      <p:grpSp>
        <p:nvGrpSpPr>
          <p:cNvPr id="129052" name="Group 50"/>
          <p:cNvGrpSpPr>
            <a:grpSpLocks/>
          </p:cNvGrpSpPr>
          <p:nvPr/>
        </p:nvGrpSpPr>
        <p:grpSpPr bwMode="auto">
          <a:xfrm>
            <a:off x="5775325" y="4210050"/>
            <a:ext cx="2271713" cy="2144713"/>
            <a:chOff x="3155" y="1281"/>
            <a:chExt cx="1184" cy="1146"/>
          </a:xfrm>
        </p:grpSpPr>
        <p:pic>
          <p:nvPicPr>
            <p:cNvPr id="129053" name="Picture 45" descr="bigba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5" y="1402"/>
              <a:ext cx="1170" cy="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054" name="Oval 47"/>
            <p:cNvSpPr>
              <a:spLocks/>
            </p:cNvSpPr>
            <p:nvPr/>
          </p:nvSpPr>
          <p:spPr bwMode="auto">
            <a:xfrm>
              <a:off x="3193" y="1281"/>
              <a:ext cx="1146" cy="1146"/>
            </a:xfrm>
            <a:prstGeom prst="ellipse">
              <a:avLst/>
            </a:prstGeom>
            <a:noFill/>
            <a:ln w="1270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x-none" altLang="x-none" sz="2400">
                <a:ea typeface="ヒラギノ角ゴ ProN W3" charset="-128"/>
              </a:endParaRPr>
            </a:p>
          </p:txBody>
        </p:sp>
        <p:sp>
          <p:nvSpPr>
            <p:cNvPr id="129055" name="Line 48"/>
            <p:cNvSpPr>
              <a:spLocks noChangeShapeType="1"/>
            </p:cNvSpPr>
            <p:nvPr/>
          </p:nvSpPr>
          <p:spPr bwMode="auto">
            <a:xfrm>
              <a:off x="3378" y="1419"/>
              <a:ext cx="828" cy="790"/>
            </a:xfrm>
            <a:prstGeom prst="line">
              <a:avLst/>
            </a:prstGeom>
            <a:noFill/>
            <a:ln w="1270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9057" name="Text Box 33"/>
          <p:cNvSpPr txBox="1">
            <a:spLocks noChangeArrowheads="1"/>
          </p:cNvSpPr>
          <p:nvPr/>
        </p:nvSpPr>
        <p:spPr bwMode="auto">
          <a:xfrm>
            <a:off x="547688" y="5927725"/>
            <a:ext cx="4206875" cy="24447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x-none" sz="1000">
                <a:solidFill>
                  <a:srgbClr val="808080"/>
                </a:solidFill>
              </a:rPr>
              <a:t>From: </a:t>
            </a:r>
            <a:r>
              <a:rPr lang="en-US" altLang="x-none" sz="1000" b="1">
                <a:solidFill>
                  <a:srgbClr val="808080"/>
                </a:solidFill>
              </a:rPr>
              <a:t>Head First Object-Oriented Analysis &amp; Design</a:t>
            </a:r>
            <a:r>
              <a:rPr lang="en-US" altLang="x-none" sz="1000">
                <a:solidFill>
                  <a:srgbClr val="808080"/>
                </a:solidFill>
              </a:rPr>
              <a:t>, O’Reilly, 2006.</a:t>
            </a:r>
            <a:endParaRPr lang="en-US" altLang="x-none" sz="1000" b="1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62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E521-2AC3-2F4B-9A7A-219542DF1113}" type="slidenum">
              <a:rPr lang="en-US" altLang="x-none"/>
              <a:pPr/>
              <a:t>31</a:t>
            </a:fld>
            <a:endParaRPr lang="en-US" altLang="x-none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11163"/>
            <a:ext cx="8504237" cy="655637"/>
          </a:xfrm>
        </p:spPr>
        <p:txBody>
          <a:bodyPr/>
          <a:lstStyle/>
          <a:p>
            <a:r>
              <a:rPr lang="en-US" altLang="x-none"/>
              <a:t>A Poor Design is Not Necessarily a Failure ...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... if it soon leads to a better design.</a:t>
            </a:r>
          </a:p>
          <a:p>
            <a:pPr lvl="1"/>
            <a:r>
              <a:rPr lang="en-US" altLang="x-none" dirty="0"/>
              <a:t>Don’t paralyze yourself trying to come up with a perfect design right from the start.</a:t>
            </a:r>
          </a:p>
          <a:p>
            <a:pPr lvl="4"/>
            <a:endParaRPr lang="en-US" altLang="x-none" dirty="0"/>
          </a:p>
          <a:p>
            <a:r>
              <a:rPr lang="en-US" altLang="x-none" b="1" dirty="0">
                <a:solidFill>
                  <a:srgbClr val="C00000"/>
                </a:solidFill>
              </a:rPr>
              <a:t>Goal:</a:t>
            </a:r>
            <a:r>
              <a:rPr lang="en-US" altLang="x-none" dirty="0">
                <a:solidFill>
                  <a:srgbClr val="C00000"/>
                </a:solidFill>
              </a:rPr>
              <a:t> </a:t>
            </a:r>
            <a:r>
              <a:rPr lang="en-US" altLang="x-none" dirty="0"/>
              <a:t>Recognize a poor design </a:t>
            </a:r>
            <a:r>
              <a:rPr lang="en-US" altLang="x-none" u="sng" dirty="0"/>
              <a:t>early</a:t>
            </a:r>
            <a:r>
              <a:rPr lang="en-US" altLang="x-none" dirty="0"/>
              <a:t> during development and start to </a:t>
            </a:r>
            <a:r>
              <a:rPr lang="en-US" altLang="x-none" u="sng" dirty="0"/>
              <a:t>improve it iteratively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dirty="0"/>
              <a:t>as soon as possible.</a:t>
            </a:r>
          </a:p>
          <a:p>
            <a:pPr lvl="4"/>
            <a:endParaRPr lang="en-US" altLang="x-none" dirty="0"/>
          </a:p>
          <a:p>
            <a:r>
              <a:rPr lang="en-US" altLang="x-none" b="1" dirty="0">
                <a:solidFill>
                  <a:srgbClr val="C00000"/>
                </a:solidFill>
              </a:rPr>
              <a:t>Even better:</a:t>
            </a:r>
            <a:r>
              <a:rPr lang="en-US" altLang="x-none" dirty="0">
                <a:solidFill>
                  <a:srgbClr val="C00000"/>
                </a:solidFill>
              </a:rPr>
              <a:t> </a:t>
            </a:r>
            <a:r>
              <a:rPr lang="en-US" altLang="x-none" dirty="0"/>
              <a:t>Try not to start with a really bad design.</a:t>
            </a:r>
          </a:p>
          <a:p>
            <a:pPr lvl="1"/>
            <a:r>
              <a:rPr lang="en-US" altLang="x-none" dirty="0"/>
              <a:t>You will learn quickly how </a:t>
            </a:r>
            <a:r>
              <a:rPr lang="en-US" altLang="x-none" u="sng" dirty="0"/>
              <a:t>not</a:t>
            </a:r>
            <a:r>
              <a:rPr lang="en-US" altLang="x-none" dirty="0"/>
              <a:t> to do a bad design</a:t>
            </a:r>
            <a:r>
              <a:rPr lang="en-US" altLang="x-none" dirty="0" smtClean="0"/>
              <a:t>!</a:t>
            </a:r>
            <a:endParaRPr lang="en-US" altLang="x-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890C-6299-E04F-8CF5-6C9D0041689F}" type="slidenum">
              <a:rPr lang="en-US" altLang="x-none"/>
              <a:pPr/>
              <a:t>32</a:t>
            </a:fld>
            <a:endParaRPr lang="en-US" altLang="x-none"/>
          </a:p>
        </p:txBody>
      </p:sp>
      <p:pic>
        <p:nvPicPr>
          <p:cNvPr id="10854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1568450"/>
            <a:ext cx="8869363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Example: Rick’s Guitars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8325" y="1295400"/>
            <a:ext cx="5578475" cy="1951038"/>
          </a:xfrm>
        </p:spPr>
        <p:txBody>
          <a:bodyPr/>
          <a:lstStyle/>
          <a:p>
            <a:r>
              <a:rPr lang="en-US" altLang="x-none" dirty="0">
                <a:solidFill>
                  <a:srgbClr val="0033CC"/>
                </a:solidFill>
              </a:rPr>
              <a:t>Inventory Management Application </a:t>
            </a:r>
            <a:r>
              <a:rPr lang="en-US" altLang="x-none" dirty="0"/>
              <a:t>for </a:t>
            </a:r>
            <a:r>
              <a:rPr lang="en-US" altLang="x-none" sz="2900" dirty="0"/>
              <a:t>Rick’s Guitars</a:t>
            </a:r>
          </a:p>
          <a:p>
            <a:pPr lvl="1"/>
            <a:r>
              <a:rPr lang="en-US" altLang="x-none" dirty="0"/>
              <a:t>Maintain a guitar inventory.</a:t>
            </a:r>
          </a:p>
          <a:p>
            <a:pPr lvl="1"/>
            <a:r>
              <a:rPr lang="en-US" altLang="x-none" dirty="0"/>
              <a:t>Locate guitars for customers.</a:t>
            </a:r>
          </a:p>
        </p:txBody>
      </p:sp>
      <p:grpSp>
        <p:nvGrpSpPr>
          <p:cNvPr id="108554" name="Group 10"/>
          <p:cNvGrpSpPr>
            <a:grpSpLocks/>
          </p:cNvGrpSpPr>
          <p:nvPr/>
        </p:nvGrpSpPr>
        <p:grpSpPr bwMode="auto">
          <a:xfrm>
            <a:off x="2743200" y="3611563"/>
            <a:ext cx="2759075" cy="1006475"/>
            <a:chOff x="1728" y="2275"/>
            <a:chExt cx="1738" cy="634"/>
          </a:xfrm>
        </p:grpSpPr>
        <p:sp>
          <p:nvSpPr>
            <p:cNvPr id="108549" name="Text Box 5"/>
            <p:cNvSpPr txBox="1">
              <a:spLocks noChangeArrowheads="1"/>
            </p:cNvSpPr>
            <p:nvPr/>
          </p:nvSpPr>
          <p:spPr bwMode="auto">
            <a:xfrm>
              <a:off x="2189" y="2275"/>
              <a:ext cx="1277" cy="214"/>
            </a:xfrm>
            <a:prstGeom prst="rect">
              <a:avLst/>
            </a:prstGeom>
            <a:noFill/>
            <a:ln w="31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x-none">
                  <a:solidFill>
                    <a:schemeClr val="folHlink"/>
                  </a:solidFill>
                </a:rPr>
                <a:t>UML class diagrams</a:t>
              </a:r>
            </a:p>
          </p:txBody>
        </p:sp>
        <p:sp>
          <p:nvSpPr>
            <p:cNvPr id="108550" name="Line 6"/>
            <p:cNvSpPr>
              <a:spLocks noChangeShapeType="1"/>
            </p:cNvSpPr>
            <p:nvPr/>
          </p:nvSpPr>
          <p:spPr bwMode="auto">
            <a:xfrm flipH="1">
              <a:off x="1728" y="2390"/>
              <a:ext cx="461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52" name="Line 8"/>
            <p:cNvSpPr>
              <a:spLocks noChangeShapeType="1"/>
            </p:cNvSpPr>
            <p:nvPr/>
          </p:nvSpPr>
          <p:spPr bwMode="auto">
            <a:xfrm>
              <a:off x="2822" y="2506"/>
              <a:ext cx="0" cy="403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6675097" y="6095338"/>
            <a:ext cx="155478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x-none" sz="800" b="1" dirty="0" smtClean="0">
                <a:solidFill>
                  <a:schemeClr val="bg1">
                    <a:lumMod val="65000"/>
                  </a:schemeClr>
                </a:solidFill>
              </a:rPr>
              <a:t>Head </a:t>
            </a:r>
            <a:r>
              <a:rPr lang="en-US" altLang="x-none" sz="800" b="1" dirty="0">
                <a:solidFill>
                  <a:schemeClr val="bg1">
                    <a:lumMod val="65000"/>
                  </a:schemeClr>
                </a:solidFill>
              </a:rPr>
              <a:t>First Object-Oriented </a:t>
            </a:r>
            <a:endParaRPr lang="en-US" altLang="x-none" sz="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x-none" sz="800" b="1" dirty="0" smtClean="0">
                <a:solidFill>
                  <a:schemeClr val="bg1">
                    <a:lumMod val="65000"/>
                  </a:schemeClr>
                </a:solidFill>
              </a:rPr>
              <a:t>Analysis </a:t>
            </a:r>
            <a:r>
              <a:rPr lang="en-US" altLang="x-none" sz="800" b="1" dirty="0">
                <a:solidFill>
                  <a:schemeClr val="bg1">
                    <a:lumMod val="65000"/>
                  </a:schemeClr>
                </a:solidFill>
              </a:rPr>
              <a:t>&amp; </a:t>
            </a:r>
            <a:r>
              <a:rPr lang="en-US" altLang="x-none" sz="800" b="1" dirty="0" smtClean="0">
                <a:solidFill>
                  <a:schemeClr val="bg1">
                    <a:lumMod val="65000"/>
                  </a:schemeClr>
                </a:solidFill>
              </a:rPr>
              <a:t>Design</a:t>
            </a:r>
            <a:endParaRPr lang="en-US" altLang="x-non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x-none" sz="800" dirty="0" smtClean="0">
                <a:solidFill>
                  <a:schemeClr val="bg1">
                    <a:lumMod val="65000"/>
                  </a:schemeClr>
                </a:solidFill>
              </a:rPr>
              <a:t>by Brett D. McLaughlin, et al.</a:t>
            </a:r>
          </a:p>
          <a:p>
            <a:r>
              <a:rPr lang="en-US" altLang="x-none" sz="800" dirty="0" smtClean="0">
                <a:solidFill>
                  <a:schemeClr val="bg1">
                    <a:lumMod val="65000"/>
                  </a:schemeClr>
                </a:solidFill>
              </a:rPr>
              <a:t>O’Reilly</a:t>
            </a:r>
            <a:r>
              <a:rPr lang="en-US" altLang="x-none" sz="800" dirty="0">
                <a:solidFill>
                  <a:schemeClr val="bg1">
                    <a:lumMod val="65000"/>
                  </a:schemeClr>
                </a:solidFill>
              </a:rPr>
              <a:t>, 2006.</a:t>
            </a:r>
            <a:endParaRPr lang="en-US" altLang="x-none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E063-1597-E449-AFB6-4686B0C4B6BF}" type="slidenum">
              <a:rPr lang="en-US" altLang="x-none"/>
              <a:pPr/>
              <a:t>33</a:t>
            </a:fld>
            <a:endParaRPr lang="en-US" altLang="x-none"/>
          </a:p>
        </p:txBody>
      </p:sp>
      <p:sp>
        <p:nvSpPr>
          <p:cNvPr id="6" name="Process 5"/>
          <p:cNvSpPr>
            <a:spLocks noChangeArrowheads="1"/>
          </p:cNvSpPr>
          <p:nvPr/>
        </p:nvSpPr>
        <p:spPr bwMode="auto">
          <a:xfrm>
            <a:off x="1325915" y="1234772"/>
            <a:ext cx="6492169" cy="4845656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91421" tIns="45711" rIns="91421" bIns="4571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#include &lt;string&gt;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Guitar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    string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serial_number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, builder, model, type,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    double price;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2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    Guitar(string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serial_number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, double price,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           string builder, string model, string type,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           string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, string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2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    string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get_serial_number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    double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get_price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    void  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set_price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(float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new_price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    string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get_builder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    string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get_model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    string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get_type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    string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get_back_wood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    string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get_top_wood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Iteration #1: The </a:t>
            </a:r>
            <a:r>
              <a:rPr lang="en-US" altLang="x-none" b="1" dirty="0">
                <a:latin typeface="Courier New" charset="0"/>
              </a:rPr>
              <a:t>Guitar</a:t>
            </a:r>
            <a:r>
              <a:rPr lang="en-US" altLang="x-none" dirty="0"/>
              <a:t> Class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823001" y="2606049"/>
            <a:ext cx="821059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x-none" sz="1400">
                <a:solidFill>
                  <a:srgbClr val="FFFF00"/>
                </a:solidFill>
              </a:rPr>
              <a:t>Why</a:t>
            </a:r>
          </a:p>
          <a:p>
            <a:r>
              <a:rPr lang="en-US" altLang="x-none" sz="1400">
                <a:solidFill>
                  <a:srgbClr val="FFFF00"/>
                </a:solidFill>
              </a:rPr>
              <a:t>private?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23731" y="1343852"/>
            <a:ext cx="90435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Guitar.h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70B6-BD0F-DB4C-B692-7C240D7C9C5F}" type="slidenum">
              <a:rPr lang="en-US" altLang="x-none"/>
              <a:pPr/>
              <a:t>34</a:t>
            </a:fld>
            <a:endParaRPr lang="en-US" altLang="x-none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</a:t>
            </a:r>
            <a:r>
              <a:rPr lang="en-US" altLang="x-none" b="1">
                <a:latin typeface="Courier New" charset="0"/>
              </a:rPr>
              <a:t>Guitar</a:t>
            </a:r>
            <a:r>
              <a:rPr lang="en-US" altLang="x-none"/>
              <a:t> Class</a:t>
            </a:r>
            <a:r>
              <a:rPr lang="en-US" altLang="x-none" i="1"/>
              <a:t>, cont’d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3224" y="1325903"/>
            <a:ext cx="7917552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#include &lt;string&gt;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Guitar.h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Guitar::Guitar(string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serial_number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double price,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   string builder, string model, string type,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   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: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serial_number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serial_number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), builder(builder), model(model),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type(type),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), price(price)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string Guitar::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get_serial_number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{ return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serial_number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double Guitar::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get_price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{ return price;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void   Guitar::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set_price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(float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new_price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 { price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new_price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string Guitar::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get_builder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{ return builder;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string Guitar::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get_model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{ return model;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string Guitar::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get_type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{ return type;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string Guitar::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get_back_wood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{ return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string Guitar::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get_top_wood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{ return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0926" y="1508781"/>
            <a:ext cx="112075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Guitar.cpp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A8DF-FB13-5948-AC7D-364E89B34B8A}" type="slidenum">
              <a:rPr lang="en-US" altLang="x-none"/>
              <a:pPr/>
              <a:t>35</a:t>
            </a:fld>
            <a:endParaRPr lang="en-US" altLang="x-none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</a:t>
            </a:r>
            <a:r>
              <a:rPr lang="en-US" altLang="x-none" b="1">
                <a:latin typeface="Courier New" charset="0"/>
              </a:rPr>
              <a:t>Inventory</a:t>
            </a:r>
            <a:r>
              <a:rPr lang="en-US" altLang="x-none"/>
              <a:t> Class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0792" y="1234464"/>
            <a:ext cx="783740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&lt;list&gt;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Guitar.h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Inventory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list&lt;Guitar *&gt; guitars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Inventory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void </a:t>
            </a: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add_guitar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(string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serial_number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double price,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            string builder, string model, string type,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            string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string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Guitar *</a:t>
            </a: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get_guitar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(string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serial_number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Guitar *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search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(Guitar *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search_guitar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66737" y="1325903"/>
            <a:ext cx="118577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Inventory.h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41C3-00D5-5341-994E-B4CEB6965827}" type="slidenum">
              <a:rPr lang="en-US" altLang="x-none"/>
              <a:pPr/>
              <a:t>36</a:t>
            </a:fld>
            <a:endParaRPr lang="en-US" altLang="x-none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</a:t>
            </a:r>
            <a:r>
              <a:rPr lang="en-US" altLang="x-none" b="1">
                <a:latin typeface="Courier New" charset="0"/>
              </a:rPr>
              <a:t>Inventory</a:t>
            </a:r>
            <a:r>
              <a:rPr lang="en-US" altLang="x-none"/>
              <a:t> Class</a:t>
            </a:r>
            <a:r>
              <a:rPr lang="en-US" altLang="x-none" i="1"/>
              <a:t>, cont’d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123" y="1234464"/>
            <a:ext cx="8148384" cy="4939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void Inventory::</a:t>
            </a:r>
            <a:r>
              <a:rPr lang="en-US" sz="15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add_guitar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(string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serial_number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, double price,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                          string builder, string model, string type,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                          string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, string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Guitar *guitar = new Guitar(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serial_number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, price, builder,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                              model, type,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guitars.push_back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(guitar);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Guitar *Inventory::</a:t>
            </a:r>
            <a:r>
              <a:rPr lang="en-US" sz="15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get_guitar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(string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serial_number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list&lt;Guitar *&gt;::iterator it;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for (it =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guitars.begin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(); it !=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guitars.end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(); it++)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Guitar *guitar = *it;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if (guitar-&gt;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get_serial_number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() ==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serial_number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 return *it;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return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4576" y="5703508"/>
            <a:ext cx="1402179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Inventory.cpp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The </a:t>
            </a:r>
            <a:r>
              <a:rPr lang="en-US" altLang="x-none" b="1" dirty="0" smtClean="0">
                <a:latin typeface="Courier New" charset="0"/>
              </a:rPr>
              <a:t>Inventory</a:t>
            </a:r>
            <a:r>
              <a:rPr lang="en-US" altLang="x-none" dirty="0" smtClean="0"/>
              <a:t> Class</a:t>
            </a:r>
            <a:r>
              <a:rPr lang="en-US" altLang="x-none" i="1" dirty="0" smtClean="0"/>
              <a:t>, cont’d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37</a:t>
            </a:fld>
            <a:endParaRPr lang="en-US" altLang="x-none"/>
          </a:p>
        </p:txBody>
      </p:sp>
      <p:sp>
        <p:nvSpPr>
          <p:cNvPr id="6" name="TextBox 5"/>
          <p:cNvSpPr txBox="1"/>
          <p:nvPr/>
        </p:nvSpPr>
        <p:spPr>
          <a:xfrm>
            <a:off x="1097318" y="1234464"/>
            <a:ext cx="5763116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Guitar *Inventory</a:t>
            </a:r>
            <a:r>
              <a:rPr lang="en-US" sz="1250" b="1" dirty="0" smtClean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250" b="1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search</a:t>
            </a:r>
            <a:r>
              <a:rPr lang="en-US" sz="1250" b="1" dirty="0" smtClean="0">
                <a:latin typeface="Courier New" charset="0"/>
                <a:ea typeface="Courier New" charset="0"/>
                <a:cs typeface="Courier New" charset="0"/>
              </a:rPr>
              <a:t>(Guitar *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search_guitar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25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sz="12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list&lt;Guitar *&gt;::iterator it;</a:t>
            </a: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25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for (it = 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guitars.begin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(); it != 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guitars.end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(); it++)</a:t>
            </a: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    Guitar *guitar = *it;</a:t>
            </a: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25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    string </a:t>
            </a:r>
            <a:r>
              <a:rPr lang="en-US" sz="1250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builder 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search_guitar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get_builder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    if (builder != guitar-&gt;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get_builder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())  continue;</a:t>
            </a:r>
          </a:p>
          <a:p>
            <a:endParaRPr lang="en-US" sz="12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    string </a:t>
            </a:r>
            <a:r>
              <a:rPr lang="en-US" sz="1250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model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search_guitar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get_model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    if (model != guitar-&gt;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get_model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()) continue;</a:t>
            </a:r>
          </a:p>
          <a:p>
            <a:endParaRPr lang="en-US" sz="12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    string </a:t>
            </a:r>
            <a:r>
              <a:rPr lang="en-US" sz="1250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type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search_guitar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get_type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    if (type != guitar-&gt;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get_type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()) continue;</a:t>
            </a:r>
          </a:p>
          <a:p>
            <a:endParaRPr lang="en-US" sz="12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    string </a:t>
            </a:r>
            <a:r>
              <a:rPr lang="en-US" sz="1250" b="1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sz="1250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search_guitar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get_back_wood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    if (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!= guitar-&gt;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get_back_wood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()) continue;</a:t>
            </a: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25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    string </a:t>
            </a:r>
            <a:r>
              <a:rPr lang="en-US" sz="1250" b="1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sz="1250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search_guitar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get_top_wood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    if (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 != guitar-&gt;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get_top_wood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()) continue;</a:t>
            </a: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25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250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return *it</a:t>
            </a:r>
            <a:r>
              <a:rPr lang="en-US" sz="1250" b="1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;  </a:t>
            </a:r>
            <a:r>
              <a:rPr lang="en-US" sz="1250" b="1" dirty="0" smtClean="0">
                <a:latin typeface="Courier New" charset="0"/>
                <a:ea typeface="Courier New" charset="0"/>
                <a:cs typeface="Courier New" charset="0"/>
              </a:rPr>
              <a:t>// found a match</a:t>
            </a:r>
            <a:endParaRPr lang="en-US" sz="12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endParaRPr lang="en-US" sz="12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250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sz="1250" b="1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sz="1250" b="1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;  </a:t>
            </a:r>
            <a:r>
              <a:rPr lang="en-US" sz="1250" b="1" dirty="0" smtClean="0">
                <a:latin typeface="Courier New" charset="0"/>
                <a:ea typeface="Courier New" charset="0"/>
                <a:cs typeface="Courier New" charset="0"/>
              </a:rPr>
              <a:t>// no match</a:t>
            </a:r>
            <a:endParaRPr lang="en-US" sz="12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5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25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585" y="3881725"/>
            <a:ext cx="2941831" cy="461665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Ignore serial number since that's unique.</a:t>
            </a:r>
          </a:p>
          <a:p>
            <a:r>
              <a:rPr lang="en-US" sz="1200" dirty="0">
                <a:solidFill>
                  <a:srgbClr val="FFFF00"/>
                </a:solidFill>
              </a:rPr>
              <a:t>Ignore price since that's unique</a:t>
            </a:r>
            <a:r>
              <a:rPr lang="en-US" sz="1200" dirty="0" smtClean="0">
                <a:solidFill>
                  <a:srgbClr val="FFFF00"/>
                </a:solidFill>
              </a:rPr>
              <a:t>.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2495" y="6201413"/>
            <a:ext cx="1402179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Inventory.cpp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77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The </a:t>
            </a:r>
            <a:r>
              <a:rPr lang="en-US" altLang="x-none" b="1" dirty="0" err="1" smtClean="0">
                <a:latin typeface="Courier New" charset="0"/>
              </a:rPr>
              <a:t>FindGuitarTester</a:t>
            </a:r>
            <a:r>
              <a:rPr lang="en-US" altLang="x-none" dirty="0" smtClean="0"/>
              <a:t> Class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38</a:t>
            </a:fld>
            <a:endParaRPr lang="en-US" altLang="x-none"/>
          </a:p>
        </p:txBody>
      </p:sp>
      <p:sp>
        <p:nvSpPr>
          <p:cNvPr id="6" name="TextBox 5"/>
          <p:cNvSpPr txBox="1"/>
          <p:nvPr/>
        </p:nvSpPr>
        <p:spPr>
          <a:xfrm>
            <a:off x="838445" y="1600220"/>
            <a:ext cx="746710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Inventory.h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FindGuitarTester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static void </a:t>
            </a:r>
            <a:r>
              <a:rPr lang="en-US" b="1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initialize_inventory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(Inventory *inventory);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0780" y="1430943"/>
            <a:ext cx="1734642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FindGuitarTest.h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6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The </a:t>
            </a:r>
            <a:r>
              <a:rPr lang="en-US" altLang="x-none" b="1" dirty="0" err="1" smtClean="0">
                <a:latin typeface="Courier New" charset="0"/>
              </a:rPr>
              <a:t>FindGuitarTester</a:t>
            </a:r>
            <a:r>
              <a:rPr lang="en-US" altLang="x-none" dirty="0" smtClean="0"/>
              <a:t> Class</a:t>
            </a:r>
            <a:r>
              <a:rPr lang="en-US" altLang="x-none" i="1" dirty="0" smtClean="0"/>
              <a:t>, cont’d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39</a:t>
            </a:fld>
            <a:endParaRPr lang="en-US" altLang="x-none"/>
          </a:p>
        </p:txBody>
      </p:sp>
      <p:sp>
        <p:nvSpPr>
          <p:cNvPr id="6" name="TextBox 5"/>
          <p:cNvSpPr txBox="1"/>
          <p:nvPr/>
        </p:nvSpPr>
        <p:spPr>
          <a:xfrm>
            <a:off x="60947" y="1286634"/>
            <a:ext cx="8991564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void FindGuitarTester::initialize_inventory(Inventory *inventory)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inventory-&gt;add_guitar("11277", 3999.95, "Collings", "CJ", "acoustic",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"Indian Rosewood", "Sitka");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inventory-&gt;add_guitar("V95693", 1499.95, "Fender", "Stratocastor", "electric",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                        "Alder", "Alder");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inventory-&gt;add_guitar("V9512", 1549.95, "Fender", "Stratocastor", "electric",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"Alder", "Alder");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inventory-&gt;add_guitar("122784", 5495.95, "Martin", "D-18", "acoustic",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"Mahogany", "Adirondack");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inventory-&gt;add_guitar("76531", 6295.95, "Martin", "OM-28", "acoustic",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"Brazilian Rosewood", "Adriondack");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inventory-&gt;add_guitar("70108276", 2295.95, "Gibson", "Les Paul", "electric",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"Mahogany", "Maple");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inventory-&gt;add_guitar("82765501", 1890.95, "Gibson", "SG '61 Reissue",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"electric", "Mahogany", "Mahogany");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inventory-&gt;add_guitar("77023", 6275.95, "Martin", "D-28", "acoustic",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"Brazilian Rosewood", "Adirondack");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inventory-&gt;add_guitar("1092", 12995.95, "Olson", "SJ", "acoustic",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"Indian Rosewood", "Cedar");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inventory-&gt;add_guitar("566-62", 8999.95, "Ryan", "Cathedral", "acoustic",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"Cocobolo", "Cedar");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inventory-&gt;add_guitar("6 29584", 2100.95, "PRS", "Dave Navarro Signature",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"electric", "Mahogany", "Maple");</a:t>
            </a:r>
          </a:p>
          <a:p>
            <a:r>
              <a:rPr lang="is-I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is-I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2160" y="6307723"/>
            <a:ext cx="1906163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FindGuitarTest.cpp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96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A1B6-21FD-074A-8C3F-C98C75791A7E}" type="slidenum">
              <a:rPr lang="en-US" altLang="x-none"/>
              <a:pPr/>
              <a:t>4</a:t>
            </a:fld>
            <a:endParaRPr lang="en-US" altLang="x-none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Goals of the Course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800" dirty="0" smtClean="0"/>
              <a:t>Develop </a:t>
            </a:r>
            <a:r>
              <a:rPr lang="en-US" altLang="x-none" sz="2800" dirty="0"/>
              <a:t>well-designed software applications that do what they're supposed to </a:t>
            </a:r>
            <a:r>
              <a:rPr lang="en-US" altLang="x-none" sz="2800" dirty="0" smtClean="0"/>
              <a:t>do.</a:t>
            </a:r>
          </a:p>
          <a:p>
            <a:pPr lvl="4"/>
            <a:endParaRPr lang="en-US" altLang="x-none" sz="1050" dirty="0"/>
          </a:p>
          <a:p>
            <a:r>
              <a:rPr lang="en-US" altLang="x-none" dirty="0" smtClean="0"/>
              <a:t>Create applications that</a:t>
            </a:r>
            <a:r>
              <a:rPr lang="en-US" altLang="x-none" sz="2800" dirty="0" smtClean="0"/>
              <a:t> </a:t>
            </a:r>
            <a:r>
              <a:rPr lang="en-US" altLang="x-none" sz="2800" dirty="0"/>
              <a:t>are flexible, reliable, and maintainable</a:t>
            </a:r>
            <a:r>
              <a:rPr lang="en-US" altLang="x-none" sz="2800" dirty="0" smtClean="0"/>
              <a:t>.</a:t>
            </a:r>
          </a:p>
          <a:p>
            <a:pPr lvl="4"/>
            <a:endParaRPr lang="en-US" altLang="x-none" sz="1050" dirty="0"/>
          </a:p>
          <a:p>
            <a:r>
              <a:rPr lang="en-US" altLang="x-none" sz="2800" dirty="0"/>
              <a:t>Use proven </a:t>
            </a:r>
            <a:r>
              <a:rPr lang="en-US" altLang="x-none" sz="2800" dirty="0" smtClean="0"/>
              <a:t>object-oriented techniques</a:t>
            </a:r>
            <a:r>
              <a:rPr lang="en-US" altLang="x-none" sz="2800" dirty="0"/>
              <a:t>.</a:t>
            </a:r>
          </a:p>
          <a:p>
            <a:pPr lvl="4"/>
            <a:endParaRPr lang="en-US" altLang="x-none" sz="1050" dirty="0"/>
          </a:p>
          <a:p>
            <a:r>
              <a:rPr lang="en-US" altLang="x-none" dirty="0"/>
              <a:t>Learn important job skills that employers want.</a:t>
            </a:r>
          </a:p>
          <a:p>
            <a:pPr lvl="1"/>
            <a:r>
              <a:rPr lang="en-US" altLang="x-none" sz="2400" dirty="0"/>
              <a:t>Work as a member of a small programming team.</a:t>
            </a:r>
          </a:p>
          <a:p>
            <a:pPr lvl="1"/>
            <a:r>
              <a:rPr lang="en-US" altLang="x-none" sz="2400" dirty="0" smtClean="0"/>
              <a:t>Employ </a:t>
            </a:r>
            <a:r>
              <a:rPr lang="en-US" altLang="x-none" sz="2400" dirty="0"/>
              <a:t>modern industry-standard software engineering practices</a:t>
            </a:r>
            <a:r>
              <a:rPr lang="en-US" altLang="x-none" sz="2400" dirty="0" smtClean="0"/>
              <a:t>.</a:t>
            </a:r>
            <a:endParaRPr lang="en-US" altLang="x-non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The </a:t>
            </a:r>
            <a:r>
              <a:rPr lang="en-US" altLang="x-none" b="1" dirty="0" err="1" smtClean="0">
                <a:latin typeface="Courier New" charset="0"/>
              </a:rPr>
              <a:t>FindGuitarTester</a:t>
            </a:r>
            <a:r>
              <a:rPr lang="en-US" altLang="x-none" dirty="0" smtClean="0"/>
              <a:t> Class</a:t>
            </a:r>
            <a:r>
              <a:rPr lang="en-US" altLang="x-none" i="1" dirty="0" smtClean="0"/>
              <a:t>, cont’d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40</a:t>
            </a:fld>
            <a:endParaRPr lang="en-US" altLang="x-none"/>
          </a:p>
        </p:txBody>
      </p:sp>
      <p:sp>
        <p:nvSpPr>
          <p:cNvPr id="6" name="TextBox 5"/>
          <p:cNvSpPr txBox="1"/>
          <p:nvPr/>
        </p:nvSpPr>
        <p:spPr>
          <a:xfrm>
            <a:off x="344720" y="1227177"/>
            <a:ext cx="8454559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int main()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// Set up Rick's guitar inventory.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Inventory *inventory = new Inventory();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FindGuitarTester::initialize_inventory(inventory</a:t>
            </a:r>
            <a:r>
              <a:rPr lang="is-IS" sz="14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Guitar *what_erin_likes = new Guitar("", 0, "fender", "Stratocastor",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                                        "electric", "Alder", "Alder");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is-IS" sz="1400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Guitar *guitar = inventory-&gt;search(what_erin_likes</a:t>
            </a:r>
            <a:r>
              <a:rPr lang="is-IS" sz="1400" b="1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is-IS" sz="1400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sz="1400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is-IS" sz="1400" b="1" dirty="0">
              <a:solidFill>
                <a:srgbClr val="C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if (guitar != nullptr)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cout &lt;&lt; "Erin, you might like this "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            &lt;&lt; guitar-&gt;get_builder() &lt;&lt; " "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            &lt;&lt; guitar-&gt;get_model() &lt;&lt; " "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            &lt;&lt; guitar-&gt;get_type() &lt;&lt; " guitar:\n   "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            &lt;&lt; guitar-&gt;</a:t>
            </a:r>
            <a:r>
              <a:rPr lang="is-IS" sz="1200" b="1" dirty="0">
                <a:latin typeface="Courier New" charset="0"/>
                <a:ea typeface="Courier New" charset="0"/>
                <a:cs typeface="Courier New" charset="0"/>
              </a:rPr>
              <a:t>get_back_wood</a:t>
            </a:r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() &lt;&lt; " back and sides,\n   "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            &lt;&lt; guitar-&gt;get_top_wood() &lt;&lt; " top.\nYou can have it for only $"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            &lt;&lt; guitar-&gt;get_price() &lt;&lt; "!";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else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cout &lt;&lt; "Sorry, Erin, we have nothing for you.";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is-I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is-I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21652" y="6138446"/>
            <a:ext cx="731290" cy="33855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Demo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3600" y="1325903"/>
            <a:ext cx="1906163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FindGuitarTest.cpp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5F21-7F41-E849-BFA2-53F5AC4F0C73}" type="slidenum">
              <a:rPr lang="en-US" altLang="x-none"/>
              <a:pPr/>
              <a:t>41</a:t>
            </a:fld>
            <a:endParaRPr lang="en-US" altLang="x-none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Problems!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Case-sensitive string comparisons.</a:t>
            </a:r>
          </a:p>
          <a:p>
            <a:pPr lvl="1"/>
            <a:r>
              <a:rPr lang="en-US" altLang="x-none" dirty="0"/>
              <a:t>Make them case insensitive.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Badly used string fields.</a:t>
            </a:r>
          </a:p>
          <a:p>
            <a:pPr lvl="1"/>
            <a:r>
              <a:rPr lang="en-US" altLang="x-none" dirty="0"/>
              <a:t>Replace them with enumerated types.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Assumes at most only one guitar match.</a:t>
            </a:r>
          </a:p>
          <a:p>
            <a:pPr lvl="1"/>
            <a:r>
              <a:rPr lang="en-US" altLang="x-none" dirty="0"/>
              <a:t>Return a list of matching guitars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By </a:t>
            </a:r>
            <a:r>
              <a:rPr lang="en-US" dirty="0" smtClean="0"/>
              <a:t>Wednesday, </a:t>
            </a:r>
            <a:r>
              <a:rPr lang="en-US" smtClean="0"/>
              <a:t>August </a:t>
            </a:r>
            <a:r>
              <a:rPr lang="en-US" smtClean="0"/>
              <a:t>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teams.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Email me your team information.</a:t>
            </a:r>
          </a:p>
          <a:p>
            <a:pPr lvl="1"/>
            <a:r>
              <a:rPr lang="en-US" dirty="0" smtClean="0"/>
              <a:t>team name</a:t>
            </a:r>
          </a:p>
          <a:p>
            <a:pPr lvl="1"/>
            <a:r>
              <a:rPr lang="en-US" dirty="0" smtClean="0"/>
              <a:t>team members and email addresses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1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Ultimate Goal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5</a:t>
            </a:fld>
            <a:endParaRPr lang="en-US" altLang="x-none"/>
          </a:p>
        </p:txBody>
      </p:sp>
      <p:sp>
        <p:nvSpPr>
          <p:cNvPr id="6" name="TextBox 5"/>
          <p:cNvSpPr txBox="1"/>
          <p:nvPr/>
        </p:nvSpPr>
        <p:spPr>
          <a:xfrm>
            <a:off x="1401901" y="1874537"/>
            <a:ext cx="6340197" cy="646331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99"/>
                </a:solidFill>
              </a:rPr>
              <a:t>Become a </a:t>
            </a:r>
            <a:r>
              <a:rPr lang="en-US" sz="3600" smtClean="0">
                <a:solidFill>
                  <a:srgbClr val="FFFF99"/>
                </a:solidFill>
              </a:rPr>
              <a:t>better programmer!</a:t>
            </a:r>
            <a:endParaRPr lang="en-US" sz="3600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Requirements </a:t>
            </a:r>
            <a:r>
              <a:rPr lang="en-US" dirty="0" smtClean="0"/>
              <a:t>gathering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Gather </a:t>
            </a:r>
            <a:r>
              <a:rPr lang="en-US" dirty="0"/>
              <a:t>the requirements for a software application, to distinguish between functional and nonfunctional requirements, and to express the requirements in the form of use cases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0"/>
            <a:r>
              <a:rPr lang="en-US" dirty="0"/>
              <a:t>Object-oriented </a:t>
            </a:r>
            <a:r>
              <a:rPr lang="en-US" dirty="0" smtClean="0"/>
              <a:t>analysis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Derive </a:t>
            </a:r>
            <a:r>
              <a:rPr lang="en-US" dirty="0"/>
              <a:t>the appropriate objects from the requirements and to define their internal structures, behaviors, and interrelationships.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6750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Learning Outcomes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Unified Modeling Language (</a:t>
            </a:r>
            <a:r>
              <a:rPr lang="en-US" dirty="0" smtClean="0"/>
              <a:t>UML)</a:t>
            </a:r>
          </a:p>
          <a:p>
            <a:pPr lvl="1"/>
            <a:r>
              <a:rPr lang="en-US" dirty="0" smtClean="0"/>
              <a:t>Draw </a:t>
            </a:r>
            <a:r>
              <a:rPr lang="en-US" dirty="0"/>
              <a:t>UML use case, class, and sequence diagrams to document and communicate the analysis results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0"/>
            <a:r>
              <a:rPr lang="en-US" dirty="0"/>
              <a:t>Object-oriented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Apply </a:t>
            </a:r>
            <a:r>
              <a:rPr lang="en-US" dirty="0"/>
              <a:t>the results of analysis and write well-designed programs in an object-oriented language. Design classes and interfaces at various abstraction levels.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341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Learning Outcomes</a:t>
            </a:r>
            <a:r>
              <a:rPr lang="en-US" i="1" dirty="0" smtClean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Object-oriented concepts and </a:t>
            </a:r>
            <a:r>
              <a:rPr lang="en-US" dirty="0" smtClean="0"/>
              <a:t>techniques 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Apply </a:t>
            </a:r>
            <a:r>
              <a:rPr lang="en-US" dirty="0"/>
              <a:t>important concepts such as inheritance and polymorphism, Programming by Contract, Programming to the Interface, the Open-Closed Principle, and the </a:t>
            </a:r>
            <a:r>
              <a:rPr lang="en-US" dirty="0" err="1"/>
              <a:t>Liskov</a:t>
            </a:r>
            <a:r>
              <a:rPr lang="en-US" dirty="0"/>
              <a:t> Substitution Principle. Learn key testing techniques and how to design code that is easily tested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0"/>
            <a:r>
              <a:rPr lang="en-US" dirty="0"/>
              <a:t>The C++ object </a:t>
            </a:r>
            <a:r>
              <a:rPr lang="en-US" dirty="0" smtClean="0"/>
              <a:t>model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Understand </a:t>
            </a:r>
            <a:r>
              <a:rPr lang="en-US" dirty="0"/>
              <a:t>how C++ implements the object model, including the Standard Template Library (STL).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784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Learning Outcomes</a:t>
            </a:r>
            <a:r>
              <a:rPr lang="en-US" i="1" dirty="0" smtClean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Design </a:t>
            </a:r>
            <a:r>
              <a:rPr lang="en-US" dirty="0" smtClean="0"/>
              <a:t>patterns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Know </a:t>
            </a:r>
            <a:r>
              <a:rPr lang="en-US" dirty="0"/>
              <a:t>the major “Gang of Four” design patterns and recognize when it is appropriate to apply which design patterns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0"/>
            <a:r>
              <a:rPr lang="en-US" dirty="0"/>
              <a:t>Industry-standard best practices and </a:t>
            </a:r>
            <a:r>
              <a:rPr lang="en-US" dirty="0" smtClean="0"/>
              <a:t>tools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Follow </a:t>
            </a:r>
            <a:r>
              <a:rPr lang="en-US" dirty="0"/>
              <a:t>the best practices and to use the software development tools that are standard in today’s software development industry.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318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15352</TotalTime>
  <Words>1227</Words>
  <Application>Microsoft Macintosh PowerPoint</Application>
  <PresentationFormat>On-screen Show (4:3)</PresentationFormat>
  <Paragraphs>489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Courier New</vt:lpstr>
      <vt:lpstr>ＭＳ Ｐゴシック</vt:lpstr>
      <vt:lpstr>Times New Roman</vt:lpstr>
      <vt:lpstr>Wingdings</vt:lpstr>
      <vt:lpstr>ヒラギノ角ゴ ProN W3</vt:lpstr>
      <vt:lpstr>Arial</vt:lpstr>
      <vt:lpstr>Quadrant</vt:lpstr>
      <vt:lpstr>CMPE 135 Object-Oriented Analysis and Design August 24 Class Meeting</vt:lpstr>
      <vt:lpstr>Basic Info</vt:lpstr>
      <vt:lpstr>Permission Codes?</vt:lpstr>
      <vt:lpstr>Goals of the Course</vt:lpstr>
      <vt:lpstr>The Ultimate Goal</vt:lpstr>
      <vt:lpstr>Course Learning Outcomes</vt:lpstr>
      <vt:lpstr>Course Learning Outcomes, cont’d</vt:lpstr>
      <vt:lpstr>Course Learning Outcomes, cont’d</vt:lpstr>
      <vt:lpstr>Course Learning Outcomes, cont’d</vt:lpstr>
      <vt:lpstr>Course Overview </vt:lpstr>
      <vt:lpstr>Course Overview, cont’d</vt:lpstr>
      <vt:lpstr>Course Overview, cont’d</vt:lpstr>
      <vt:lpstr>Course Overview, cont’d</vt:lpstr>
      <vt:lpstr>Course Overview, cont’d</vt:lpstr>
      <vt:lpstr>Required Textbooks</vt:lpstr>
      <vt:lpstr>Project Teams</vt:lpstr>
      <vt:lpstr>Project Teams, cont’d</vt:lpstr>
      <vt:lpstr>Individual Responsibilities</vt:lpstr>
      <vt:lpstr>Postmortem Assessment Report</vt:lpstr>
      <vt:lpstr>Your Individual Overall Class Grade</vt:lpstr>
      <vt:lpstr>PowerPoint Presentation</vt:lpstr>
      <vt:lpstr>What Makes a Software Application Good?</vt:lpstr>
      <vt:lpstr>Change and Complexity</vt:lpstr>
      <vt:lpstr>How Do You Achieve “Good Design”?</vt:lpstr>
      <vt:lpstr>How Do You Achieve “Good Design”? cont’d</vt:lpstr>
      <vt:lpstr>It’s an Iterative Process</vt:lpstr>
      <vt:lpstr>It’s an Iterative Process, cont’d</vt:lpstr>
      <vt:lpstr>Application Development Big Picture</vt:lpstr>
      <vt:lpstr>Iterative Development</vt:lpstr>
      <vt:lpstr>Incremental Development</vt:lpstr>
      <vt:lpstr>A Poor Design is Not Necessarily a Failure ...</vt:lpstr>
      <vt:lpstr>Example: Rick’s Guitars</vt:lpstr>
      <vt:lpstr>Iteration #1: The Guitar Class</vt:lpstr>
      <vt:lpstr>The Guitar Class, cont’d</vt:lpstr>
      <vt:lpstr>The Inventory Class</vt:lpstr>
      <vt:lpstr>The Inventory Class, cont’d</vt:lpstr>
      <vt:lpstr>The Inventory Class, cont’d</vt:lpstr>
      <vt:lpstr>The FindGuitarTester Class</vt:lpstr>
      <vt:lpstr>The FindGuitarTester Class, cont’d</vt:lpstr>
      <vt:lpstr>The FindGuitarTester Class, cont’d</vt:lpstr>
      <vt:lpstr>Problems!</vt:lpstr>
      <vt:lpstr>Reminder: By Wednesday, August 30</vt:lpstr>
    </vt:vector>
  </TitlesOfParts>
  <Company>Apropos Logic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151: Object-Oriented Design</dc:title>
  <dc:creator>Ronald Mak</dc:creator>
  <cp:lastModifiedBy>Ronald Mak</cp:lastModifiedBy>
  <cp:revision>166</cp:revision>
  <dcterms:created xsi:type="dcterms:W3CDTF">2008-01-12T03:52:55Z</dcterms:created>
  <dcterms:modified xsi:type="dcterms:W3CDTF">2017-08-25T05:56:33Z</dcterms:modified>
</cp:coreProperties>
</file>