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9" r:id="rId3"/>
    <p:sldId id="294" r:id="rId4"/>
    <p:sldId id="295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01" r:id="rId14"/>
    <p:sldId id="302" r:id="rId15"/>
    <p:sldId id="303" r:id="rId16"/>
    <p:sldId id="304" r:id="rId17"/>
    <p:sldId id="315" r:id="rId18"/>
    <p:sldId id="316" r:id="rId19"/>
    <p:sldId id="317" r:id="rId20"/>
    <p:sldId id="318" r:id="rId21"/>
    <p:sldId id="306" r:id="rId22"/>
    <p:sldId id="307" r:id="rId23"/>
    <p:sldId id="327" r:id="rId24"/>
    <p:sldId id="308" r:id="rId25"/>
    <p:sldId id="309" r:id="rId26"/>
    <p:sldId id="328" r:id="rId27"/>
    <p:sldId id="310" r:id="rId28"/>
    <p:sldId id="311" r:id="rId29"/>
    <p:sldId id="329" r:id="rId30"/>
    <p:sldId id="330" r:id="rId31"/>
    <p:sldId id="331" r:id="rId32"/>
    <p:sldId id="332" r:id="rId33"/>
    <p:sldId id="333" r:id="rId34"/>
    <p:sldId id="312" r:id="rId35"/>
    <p:sldId id="334" r:id="rId36"/>
    <p:sldId id="313" r:id="rId37"/>
    <p:sldId id="335" r:id="rId38"/>
    <p:sldId id="314" r:id="rId39"/>
    <p:sldId id="336" r:id="rId40"/>
    <p:sldId id="27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8F0000"/>
    <a:srgbClr val="DEF0F2"/>
    <a:srgbClr val="F2E5D0"/>
    <a:srgbClr val="464646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90" autoAdjust="0"/>
    <p:restoredTop sz="86364" autoAdjust="0"/>
  </p:normalViewPr>
  <p:slideViewPr>
    <p:cSldViewPr>
      <p:cViewPr varScale="1">
        <p:scale>
          <a:sx n="153" d="100"/>
          <a:sy n="153" d="100"/>
        </p:scale>
        <p:origin x="168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CMPE 135: Object-Oriented Analysis and Design © R. Mak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August 29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" TargetMode="External"/><Relationship Id="rId3" Type="http://schemas.openxmlformats.org/officeDocument/2006/relationships/hyperlink" Target="http://www.cs.sjsu.edu/~mak/CMPE280/index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mpe.sjsu.edu/content/Undergraduate-Permission-Number-Requests" TargetMode="External"/><Relationship Id="rId3" Type="http://schemas.openxmlformats.org/officeDocument/2006/relationships/hyperlink" Target="https://docs.google.com/a/sjsu.edu/forms/d/e/1FAIpQLSe9YgAea-QsgLZof-KIMmuQthoChL4micudyRukgWneiByN2A/viewfor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August 29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06" y="411163"/>
            <a:ext cx="8320994" cy="655637"/>
          </a:xfrm>
        </p:spPr>
        <p:txBody>
          <a:bodyPr/>
          <a:lstStyle/>
          <a:p>
            <a:r>
              <a:rPr lang="en-US" altLang="x-none" dirty="0"/>
              <a:t>Iteration #1: The </a:t>
            </a:r>
            <a:r>
              <a:rPr lang="en-US" altLang="x-none" b="1" dirty="0" err="1" smtClean="0">
                <a:latin typeface="Courier New" charset="0"/>
              </a:rPr>
              <a:t>FindGuitarTester</a:t>
            </a:r>
            <a:r>
              <a:rPr lang="en-US" altLang="x-none" dirty="0" smtClean="0"/>
              <a:t> Class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10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838445" y="1600220"/>
            <a:ext cx="746710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Inventory.h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FindGuitarTester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static void </a:t>
            </a:r>
            <a:r>
              <a:rPr lang="en-US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initialize_inventory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(Inventory *inventory);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0780" y="1430943"/>
            <a:ext cx="173464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FindGuitarTest.h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b="1" dirty="0" err="1" smtClean="0">
                <a:latin typeface="Courier New" charset="0"/>
              </a:rPr>
              <a:t>FindGuitarTester</a:t>
            </a:r>
            <a:r>
              <a:rPr lang="en-US" altLang="x-none" dirty="0" smtClean="0"/>
              <a:t> Class</a:t>
            </a:r>
            <a:r>
              <a:rPr lang="en-US" altLang="x-none" i="1" dirty="0" smtClean="0"/>
              <a:t>, cont’d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11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60947" y="1286634"/>
            <a:ext cx="899156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void FindGuitarTester::initialize_inventory(Inventory *inventory)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inventory-&gt;add_guitar("11277", 3999.95, "Collings", "CJ",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"Indian Rosewood", "Sitka");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inventory-&gt;add_guitar("V95693", 1499.95, "Fender", "Stratocastor", "electric",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"Alder", "Alder");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inventory-&gt;add_guitar("V9512", 1549.95, "Fender", "Stratocastor", "electric",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"Alder", "Alder");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inventory-&gt;add_guitar("122784", 5495.95, "Martin", "D-18",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"Mahogany", "Adirondack");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inventory-&gt;add_guitar("76531", 6295.95, "Martin", "OM-28",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"Brazilian Rosewood", "Adriondack");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inventory-&gt;add_guitar("70108276", 2295.95, "Gibson", "Les Paul", "electric",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"Mahogany", "Maple");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inventory-&gt;add_guitar("82765501", 1890.95, "Gibson", "SG '61 Reissue",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"electric", "Mahogany", "Mahogany");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inventory-&gt;add_guitar("77023", 6275.95, "Martin", "D-28",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"Brazilian Rosewood", "Adirondack");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inventory-&gt;add_guitar("1092", 12995.95, "Olson", "SJ",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"Indian Rosewood", "Cedar");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inventory-&gt;add_guitar("566-62", 8999.95, "Ryan", "Cathedral", "acoustic",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"Cocobolo", "Cedar");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inventory-&gt;add_guitar("6 29584", 2100.95, "PRS", "Dave Navarro Signature",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                  "electric", "Mahogany", "Maple");</a:t>
            </a:r>
          </a:p>
          <a:p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2160" y="6307723"/>
            <a:ext cx="190616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FindGuitarTest.cpp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b="1" dirty="0" err="1" smtClean="0">
                <a:latin typeface="Courier New" charset="0"/>
              </a:rPr>
              <a:t>FindGuitarTester</a:t>
            </a:r>
            <a:r>
              <a:rPr lang="en-US" altLang="x-none" dirty="0" smtClean="0"/>
              <a:t> Class</a:t>
            </a:r>
            <a:r>
              <a:rPr lang="en-US" altLang="x-none" i="1" dirty="0" smtClean="0"/>
              <a:t>, cont’d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12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344720" y="1227177"/>
            <a:ext cx="8454559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int main()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// Set up Rick's guitar inventory.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Inventory *inventory = new Inventory();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FindGuitarTester::initialize_inventory(inventory</a:t>
            </a:r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is-I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Guitar *what_erin_likes = new Guitar("", 0, "fender", "Stratocastor",</a:t>
            </a:r>
          </a:p>
          <a:p>
            <a:r>
              <a:rPr lang="is-I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                                        "electric", "Alder", "Alder");</a:t>
            </a:r>
          </a:p>
          <a:p>
            <a:r>
              <a:rPr lang="is-I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Guitar *guitar = inventory-&gt;search(what_erin_likes</a:t>
            </a:r>
            <a:r>
              <a:rPr lang="is-IS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is-I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is-I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is-IS" sz="1400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if (guitar != nullptr)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cout &lt;&lt; "Erin, you might like this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guitar-&gt;get_builder() &lt;&lt; "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guitar-&gt;get_model() &lt;&lt; "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guitar-&gt;get_type() &lt;&lt; " guitar:\n  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</a:t>
            </a:r>
            <a:r>
              <a:rPr lang="is-IS" sz="1200" b="1" dirty="0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() &lt;&lt; " back and sides,\n   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guitar-&gt;get_top_wood() &lt;&lt; " top.\nYou can have it for only $"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            &lt;&lt; guitar-&gt;get_price() &lt;&lt; "!";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else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cout &lt;&lt; "Sorry, Erin, we have nothing for you.";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1652" y="6138446"/>
            <a:ext cx="731290" cy="33855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Demo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3600" y="1325903"/>
            <a:ext cx="190616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FindGuitarTest.cpp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5F21-7F41-E849-BFA2-53F5AC4F0C73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Problems!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Case-sensitive string comparisons.</a:t>
            </a:r>
          </a:p>
          <a:p>
            <a:pPr lvl="1"/>
            <a:r>
              <a:rPr lang="en-US" altLang="x-none" dirty="0"/>
              <a:t>Make them case insensitive.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Badly used string fields.</a:t>
            </a:r>
          </a:p>
          <a:p>
            <a:pPr lvl="1"/>
            <a:r>
              <a:rPr lang="en-US" altLang="x-none" dirty="0"/>
              <a:t>Replace them with enumerated types.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Assumes at most only one guitar match.</a:t>
            </a:r>
          </a:p>
          <a:p>
            <a:pPr lvl="1"/>
            <a:r>
              <a:rPr lang="en-US" altLang="x-none" dirty="0"/>
              <a:t>Return a list of matching guitars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3380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7A7C-CD9E-824C-823E-8F048B2BEDA7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</a:t>
            </a:r>
            <a:r>
              <a:rPr lang="en-US" altLang="x-none" dirty="0" smtClean="0"/>
              <a:t>#2: </a:t>
            </a:r>
            <a:r>
              <a:rPr lang="en-US" altLang="x-none" dirty="0"/>
              <a:t>Remove String Fields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668" y="1303554"/>
            <a:ext cx="759053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ifndef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BUILDER_H_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#define BUILDER_H_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class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Builder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FENDER, MARTIN, GIBSON, COLLINGS, OLSON, RYAN, PRS, ANY,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/* BUILDER_H_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*/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015" y="4166259"/>
            <a:ext cx="722024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ifndef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WOOD_H_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#define WOOD_H_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class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Wood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INDIAN_ROSEWOOD, BRAZILIAN_ROSEWOOD, MAHOGANY, MAPLE,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COCOBOLO, CEDAR, ADIRONDACK, ALDER, SITKA,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/* WOOD_H_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*/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2285" y="2971805"/>
            <a:ext cx="290015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ifndef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TYPE_H_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#define TYPE_H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enum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class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ACOUSTIC, ELECTRIC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endif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/* TYPE_H_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*/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75" y="1444544"/>
            <a:ext cx="98129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Builder</a:t>
            </a:r>
            <a:r>
              <a:rPr lang="en-US" smtClean="0">
                <a:solidFill>
                  <a:schemeClr val="bg1"/>
                </a:solidFill>
              </a:rPr>
              <a:t>.h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8737" y="6248400"/>
            <a:ext cx="88787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Wood</a:t>
            </a:r>
            <a:r>
              <a:rPr lang="en-US" smtClean="0">
                <a:solidFill>
                  <a:schemeClr val="bg1"/>
                </a:solidFill>
              </a:rPr>
              <a:t>.h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039" y="3085593"/>
            <a:ext cx="80015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Type</a:t>
            </a:r>
            <a:r>
              <a:rPr lang="en-US" dirty="0" err="1" smtClean="0">
                <a:solidFill>
                  <a:schemeClr val="bg1"/>
                </a:solidFill>
              </a:rPr>
              <a:t>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#2: Remove String </a:t>
            </a:r>
            <a:r>
              <a:rPr lang="en-US" altLang="x-none" dirty="0" smtClean="0"/>
              <a:t>Fields</a:t>
            </a:r>
            <a:r>
              <a:rPr lang="en-US" altLang="x-none" i="1" dirty="0" smtClean="0"/>
              <a:t>, cont’</a:t>
            </a:r>
            <a:r>
              <a:rPr lang="en-US" altLang="x-none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15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1687236" y="1221125"/>
            <a:ext cx="576952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Guitar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model;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double price;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Builder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builder;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type;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Guitar(string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Builder builder, string model, Type type,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Wood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get_serial_number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get_price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void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set_price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(float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Builder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Type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Wood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Wood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7975" y="1325903"/>
            <a:ext cx="90435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#2: </a:t>
            </a:r>
            <a:r>
              <a:rPr lang="en-US" altLang="x-none" dirty="0" smtClean="0"/>
              <a:t>Return Multiple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16</a:t>
            </a:fld>
            <a:endParaRPr lang="en-US" altLang="x-none"/>
          </a:p>
        </p:txBody>
      </p:sp>
      <p:sp>
        <p:nvSpPr>
          <p:cNvPr id="5" name="TextBox 4"/>
          <p:cNvSpPr txBox="1"/>
          <p:nvPr/>
        </p:nvSpPr>
        <p:spPr>
          <a:xfrm>
            <a:off x="1188757" y="1211604"/>
            <a:ext cx="5112297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list&lt;Guitar *&gt; Inventory::search(Guitar *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list&lt;Guitar *&gt; </a:t>
            </a:r>
            <a:r>
              <a:rPr lang="en-US" sz="11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matching_guitars</a:t>
            </a:r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list&lt;Guitar *&gt;::iterator it</a:t>
            </a:r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for (it 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guitars.begin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 it !=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guitars.end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 it++)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Guitar *guitar = *it;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// Ignore serial number since that's unique.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// Ignore price since that's unique</a:t>
            </a:r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Builder builder 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if (builder != guitar-&gt;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if (  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    !=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(guitar-&gt;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())) continue;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Type type 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if (type != guitar-&gt;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()) continue</a:t>
            </a:r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Wood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!= guitar-&gt;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Wood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 != guitar-&gt;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()) continue</a:t>
            </a:r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1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matching_guitars.push_back</a:t>
            </a:r>
            <a:r>
              <a:rPr lang="en-US" sz="11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(guitar);</a:t>
            </a:r>
            <a:endParaRPr lang="en-US" sz="1100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1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100" b="1" dirty="0" err="1">
                <a:latin typeface="Courier New" charset="0"/>
                <a:ea typeface="Courier New" charset="0"/>
                <a:cs typeface="Courier New" charset="0"/>
              </a:rPr>
              <a:t>matching_guitars</a:t>
            </a:r>
            <a:r>
              <a:rPr lang="en-US" sz="11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1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1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4878" y="6248400"/>
            <a:ext cx="14021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Inventory.cpp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#2: Return Multiple Matches</a:t>
            </a:r>
            <a:r>
              <a:rPr lang="en-US" altLang="x-none" i="1" dirty="0" smtClean="0"/>
              <a:t>, </a:t>
            </a:r>
            <a:r>
              <a:rPr lang="en-US" altLang="x-none" i="1" dirty="0"/>
              <a:t>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0422" y="1413933"/>
            <a:ext cx="783740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Inventory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transform(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str.end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(), 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tolower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9849" y="1244656"/>
            <a:ext cx="14021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Inventory.cpp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#2: Return Multiple Matches</a:t>
            </a:r>
            <a:r>
              <a:rPr lang="en-US" altLang="x-none" i="1" dirty="0" smtClean="0"/>
              <a:t>, </a:t>
            </a:r>
            <a:r>
              <a:rPr lang="en-US" altLang="x-none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318" y="1211604"/>
            <a:ext cx="706635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int main()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// Set up Rick's guitar inventory.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Inventory *inventory = new Inventory();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FindGuitarTester::initialize_inventory(inventory);</a:t>
            </a:r>
          </a:p>
          <a:p>
            <a:endParaRPr lang="is-I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Guitar *what_erin_likes = new Guitar("", 0, Builder::FENDER,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              "stratocastor", Type::ELECTRIC,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              Wood::ALDER, Wood::ALDER);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list&lt;Guitar *&gt; matching_guitars = inventory-&gt;search(what_erin_likes);</a:t>
            </a:r>
          </a:p>
          <a:p>
            <a:endParaRPr lang="is-IS" sz="11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if (matching_guitars.size() &gt; 0)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    cout &lt;&lt; "Erin, you might like these guitars:" &lt;&lt; endl;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    list&lt;Guitar *&gt;::iterator it;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    for (it = matching_guitars.begin(); it != matching_guitars.end(); it++)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        Guitar *guitar = *it;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        cout &lt;&lt; guitar-&gt;get_builder() &lt;&lt; " "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                &lt;&lt; guitar-&gt;get_model() &lt;&lt; " "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                &lt;&lt; guitar-&gt;get_type() &lt;&lt; " guitar:\n   "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                &lt;&lt; guitar-&gt;get_back_wood() &lt;&lt; " back and sides,\n   "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                &lt;&lt; guitar-&gt;get_top_wood() &lt;&lt; " top.\nYou can have it for only $"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                &lt;&lt; guitar-&gt;get_price() &lt;&lt; "!" &lt;&lt; endl;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        cout &lt;&lt; "  ----" &lt;&lt; endl;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else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    cout &lt;&lt; "Sorry, Erin, we have nothing for you.";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sz="11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6296" y="1325903"/>
            <a:ext cx="190616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FindGuitarTest.cpp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#2: Return Multiple Matches</a:t>
            </a:r>
            <a:r>
              <a:rPr lang="en-US" altLang="x-none" i="1" dirty="0" smtClean="0"/>
              <a:t>, </a:t>
            </a:r>
            <a:r>
              <a:rPr lang="en-US" altLang="x-none" i="1" dirty="0"/>
              <a:t>cont’</a:t>
            </a:r>
            <a:r>
              <a:rPr lang="en-US" altLang="x-none" dirty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8757" y="1278467"/>
            <a:ext cx="6048451" cy="5493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&amp; operator &lt;&lt; 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Builder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builder)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switch (builder)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Builder::FENDER: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"Fender";  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Builder::MARTIN: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"Martin";  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Builder::GIBSON: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"Gibson";  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Builder::COLLINGS: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"Collings";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Builder::OLSON: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"Olson";   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Builder::RYAN: 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"Ryan";    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Builder::PRS : 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"PRS";     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default:            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"Unspecified";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3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&amp; operator &lt;&lt; (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ostream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type)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switch (type)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Type::ACOUSTIC: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"acoustic";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case Type::ELECTRIC: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"electric"; break;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    default:               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 &lt;&lt; "unspecified";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ostr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3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2073" y="6290753"/>
            <a:ext cx="190616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FindGuitarTest.cpp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dirty="0" smtClean="0"/>
              <a:t>Office hours</a:t>
            </a:r>
          </a:p>
          <a:p>
            <a:pPr lvl="1"/>
            <a:r>
              <a:rPr lang="en-US" dirty="0" err="1" smtClean="0"/>
              <a:t>TuTh</a:t>
            </a:r>
            <a:r>
              <a:rPr lang="en-US" dirty="0" smtClean="0"/>
              <a:t> 3:00 – 4:00 PM</a:t>
            </a:r>
          </a:p>
          <a:p>
            <a:pPr lvl="1"/>
            <a:r>
              <a:rPr lang="en-US" dirty="0" smtClean="0"/>
              <a:t>ENG 250</a:t>
            </a:r>
          </a:p>
          <a:p>
            <a:pPr lvl="5"/>
            <a:endParaRPr lang="en-US" dirty="0"/>
          </a:p>
          <a:p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Faculty webpage: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://www.cs.sjsu.edu/~mak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Class </a:t>
            </a:r>
            <a:r>
              <a:rPr lang="en-US" dirty="0" smtClean="0"/>
              <a:t>webpage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http://www.cs.sjsu.edu/~</a:t>
            </a:r>
            <a:r>
              <a:rPr lang="en-US" dirty="0" smtClean="0">
                <a:hlinkClick r:id="rId3"/>
              </a:rPr>
              <a:t>mak/CMPE280/index.html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Syllabus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Lecture notes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#2: Return Multiple Matches</a:t>
            </a:r>
            <a:r>
              <a:rPr lang="en-US" altLang="x-none" i="1" dirty="0" smtClean="0"/>
              <a:t>, </a:t>
            </a:r>
            <a:r>
              <a:rPr lang="en-US" altLang="x-none" i="1" dirty="0"/>
              <a:t>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67" y="1413933"/>
            <a:ext cx="8561959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ostream&amp; operator &lt;&lt; (ostream&amp; ostr, const </a:t>
            </a:r>
            <a:r>
              <a:rPr lang="is-I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Wood</a:t>
            </a:r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 wood)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switch (wood)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case Wood::INDIAN_ROSEWOOD:     ostr &lt;&lt; "Indian Rosewood";      break;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case Wood::BRAZILIAN_ROSEWOOD:  ostr &lt;&lt; "Brazilian Rosewood";   break;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case Wood::MAHOGANY:            ostr &lt;&lt; "Mahogany";             break;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case Wood::MAPLE:               ostr &lt;&lt; "Maple";                break;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case Wood::COCOBOLO:            ostr &lt;&lt; "Cocobolo";             break;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case Wood::CEDAR:               ostr &lt;&lt; "Cedar";                break;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case Wood::ADIRONDACK:          ostr &lt;&lt; "Adirondack";           break;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case Wood::ALDER:               ostr &lt;&lt; "Alder";                break;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case Wood::SITKA:               ostr &lt;&lt; "Sitka";                break;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    default:                        ostr &lt;&lt; "unspecified";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is-IS" sz="1400" b="1" dirty="0">
                <a:latin typeface="Courier New" charset="0"/>
                <a:ea typeface="Courier New" charset="0"/>
                <a:cs typeface="Courier New" charset="0"/>
              </a:rPr>
              <a:t>    return ostr;</a:t>
            </a:r>
          </a:p>
          <a:p>
            <a:r>
              <a:rPr lang="is-I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is-I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0636" y="1244656"/>
            <a:ext cx="190616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FindGuitarTest.cpp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E727-FB46-234A-9DA4-2E8D4938F4EC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Still More Problems!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folHlink"/>
                </a:solidFill>
              </a:rPr>
              <a:t>Customers don’t always know</a:t>
            </a:r>
            <a:r>
              <a:rPr lang="en-US" altLang="x-none" dirty="0"/>
              <a:t> all the characteristics </a:t>
            </a:r>
            <a:r>
              <a:rPr lang="en-US" altLang="x-none" dirty="0" smtClean="0"/>
              <a:t>of </a:t>
            </a:r>
            <a:r>
              <a:rPr lang="en-US" altLang="x-none" dirty="0"/>
              <a:t>the guitar they want.</a:t>
            </a:r>
          </a:p>
          <a:p>
            <a:pPr lvl="1"/>
            <a:r>
              <a:rPr lang="en-US" altLang="x-none" dirty="0"/>
              <a:t>Need wildcard search fields?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Rick may decide to </a:t>
            </a:r>
            <a:r>
              <a:rPr lang="en-US" altLang="x-none" dirty="0">
                <a:solidFill>
                  <a:schemeClr val="folHlink"/>
                </a:solidFill>
              </a:rPr>
              <a:t>add more guitar characteristics</a:t>
            </a:r>
            <a:r>
              <a:rPr lang="en-US" altLang="x-none" dirty="0"/>
              <a:t> </a:t>
            </a:r>
            <a:r>
              <a:rPr lang="en-US" altLang="x-none" dirty="0" smtClean="0"/>
              <a:t>to </a:t>
            </a:r>
            <a:r>
              <a:rPr lang="en-US" altLang="x-none" dirty="0"/>
              <a:t>his inventory.</a:t>
            </a:r>
          </a:p>
          <a:p>
            <a:pPr lvl="1"/>
            <a:r>
              <a:rPr lang="en-US" altLang="x-none" dirty="0"/>
              <a:t>Example: Number of guitar strings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search()</a:t>
            </a:r>
            <a:r>
              <a:rPr lang="en-US" altLang="x-none" dirty="0"/>
              <a:t> method of class</a:t>
            </a:r>
            <a:r>
              <a:rPr lang="en-US" altLang="x-none" b="1" dirty="0">
                <a:latin typeface="Courier New" charset="0"/>
              </a:rPr>
              <a:t>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Inventory</a:t>
            </a:r>
            <a:r>
              <a:rPr lang="en-US" altLang="x-none" b="1" dirty="0">
                <a:latin typeface="Courier New" charset="0"/>
              </a:rPr>
              <a:t> </a:t>
            </a:r>
            <a:br>
              <a:rPr lang="en-US" altLang="x-none" b="1" dirty="0">
                <a:latin typeface="Courier New" charset="0"/>
              </a:rPr>
            </a:br>
            <a:r>
              <a:rPr lang="en-US" altLang="x-none" dirty="0"/>
              <a:t>is going to get complicated really fast.</a:t>
            </a:r>
          </a:p>
          <a:p>
            <a:pPr lvl="1"/>
            <a:r>
              <a:rPr lang="en-US" altLang="x-none" dirty="0"/>
              <a:t>It will be difficult to maintain as more guitar characteristics </a:t>
            </a:r>
            <a:r>
              <a:rPr lang="en-US" altLang="x-none" dirty="0" smtClean="0"/>
              <a:t>are </a:t>
            </a:r>
            <a:r>
              <a:rPr lang="en-US" altLang="x-none" dirty="0"/>
              <a:t>added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0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6AEC5-883B-7441-9FFA-A1B01723999F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What’s Changing?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The characteristics of a guitar can change.</a:t>
            </a:r>
          </a:p>
          <a:p>
            <a:pPr lvl="1"/>
            <a:r>
              <a:rPr lang="en-US" altLang="x-none" dirty="0"/>
              <a:t>Rick can decide to add, remove, or modify them.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The inventory keeps track of guitars, </a:t>
            </a:r>
            <a:br>
              <a:rPr lang="en-US" altLang="x-none" dirty="0"/>
            </a:br>
            <a:r>
              <a:rPr lang="en-US" altLang="x-none" dirty="0"/>
              <a:t>not guitar characteristics.</a:t>
            </a:r>
          </a:p>
          <a:p>
            <a:pPr lvl="1"/>
            <a:r>
              <a:rPr lang="en-US" altLang="x-none" dirty="0"/>
              <a:t>Therefore, the inventory code should </a:t>
            </a:r>
            <a:r>
              <a:rPr lang="en-US" altLang="x-none" u="sng" dirty="0"/>
              <a:t>not</a:t>
            </a:r>
            <a:r>
              <a:rPr lang="en-US" altLang="x-none" dirty="0"/>
              <a:t> change </a:t>
            </a:r>
            <a:br>
              <a:rPr lang="en-US" altLang="x-none" dirty="0"/>
            </a:br>
            <a:r>
              <a:rPr lang="en-US" altLang="x-none" dirty="0"/>
              <a:t>when the guitar characteristics change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5359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What’s Changing</a:t>
            </a:r>
            <a:r>
              <a:rPr lang="en-US" altLang="x-none" dirty="0" smtClean="0"/>
              <a:t>? </a:t>
            </a:r>
            <a:r>
              <a:rPr lang="en-US" altLang="x-none" i="1" dirty="0"/>
              <a:t>c</a:t>
            </a:r>
            <a:r>
              <a:rPr lang="en-US" altLang="x-none" i="1" dirty="0" smtClean="0"/>
              <a:t>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If we </a:t>
            </a:r>
            <a:r>
              <a:rPr lang="en-US" altLang="x-none" dirty="0">
                <a:solidFill>
                  <a:schemeClr val="folHlink"/>
                </a:solidFill>
              </a:rPr>
              <a:t>encapsulate what </a:t>
            </a:r>
            <a:r>
              <a:rPr lang="en-US" altLang="x-none" dirty="0" smtClean="0">
                <a:solidFill>
                  <a:schemeClr val="folHlink"/>
                </a:solidFill>
              </a:rPr>
              <a:t>changes, </a:t>
            </a:r>
            <a:r>
              <a:rPr lang="en-US" altLang="x-none" dirty="0" smtClean="0"/>
              <a:t>we can </a:t>
            </a:r>
            <a:br>
              <a:rPr lang="en-US" altLang="x-none" dirty="0" smtClean="0"/>
            </a:br>
            <a:r>
              <a:rPr lang="en-US" altLang="x-none" dirty="0" smtClean="0">
                <a:solidFill>
                  <a:schemeClr val="folHlink"/>
                </a:solidFill>
              </a:rPr>
              <a:t>isolate the changes</a:t>
            </a:r>
            <a:r>
              <a:rPr lang="en-US" altLang="x-none" dirty="0" smtClean="0"/>
              <a:t> from the </a:t>
            </a:r>
            <a:r>
              <a:rPr lang="en-US" altLang="x-none" dirty="0"/>
              <a:t>rest of the code</a:t>
            </a:r>
            <a:r>
              <a:rPr lang="en-US" altLang="x-none" dirty="0" smtClean="0"/>
              <a:t>.</a:t>
            </a:r>
          </a:p>
          <a:p>
            <a:pPr lvl="5"/>
            <a:endParaRPr lang="en-US" altLang="x-none" dirty="0" smtClean="0"/>
          </a:p>
          <a:p>
            <a:pPr lvl="1"/>
            <a:r>
              <a:rPr lang="en-US" altLang="x-none" dirty="0" smtClean="0"/>
              <a:t>What changes? The guitar characteristics</a:t>
            </a:r>
          </a:p>
          <a:p>
            <a:pPr lvl="4"/>
            <a:endParaRPr lang="en-US" altLang="x-none" dirty="0"/>
          </a:p>
          <a:p>
            <a:r>
              <a:rPr lang="en-US" altLang="x-none" b="1" dirty="0">
                <a:solidFill>
                  <a:srgbClr val="0033CC"/>
                </a:solidFill>
              </a:rPr>
              <a:t>Goal:</a:t>
            </a:r>
            <a:r>
              <a:rPr lang="en-US" altLang="x-none" dirty="0"/>
              <a:t> When the guitar characteristics change, </a:t>
            </a:r>
            <a:br>
              <a:rPr lang="en-US" altLang="x-none" dirty="0"/>
            </a:br>
            <a:r>
              <a:rPr lang="en-US" altLang="x-none" dirty="0"/>
              <a:t>the rest of the code </a:t>
            </a:r>
            <a:r>
              <a:rPr lang="en-US" altLang="x-none" dirty="0" smtClean="0"/>
              <a:t>does not </a:t>
            </a:r>
            <a:r>
              <a:rPr lang="en-US" altLang="x-none" dirty="0"/>
              <a:t>need to change.</a:t>
            </a:r>
            <a:endParaRPr lang="en-US" alt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8DD3-35E7-1642-8602-04CE3328BC19}" type="slidenum">
              <a:rPr lang="en-US" altLang="x-none"/>
              <a:pPr/>
              <a:t>24</a:t>
            </a:fld>
            <a:endParaRPr lang="en-US" altLang="x-none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Solution: Encapsulation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Create a new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GuitarSpec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altLang="x-none" dirty="0"/>
              <a:t>class that </a:t>
            </a:r>
            <a:br>
              <a:rPr lang="en-US" altLang="x-none" dirty="0"/>
            </a:br>
            <a:r>
              <a:rPr lang="en-US" altLang="x-none" dirty="0"/>
              <a:t>represents the characteristics of a guitar.</a:t>
            </a:r>
          </a:p>
          <a:p>
            <a:pPr lvl="4"/>
            <a:endParaRPr lang="en-US" altLang="x-none" dirty="0"/>
          </a:p>
          <a:p>
            <a:r>
              <a:rPr lang="en-US" altLang="x-none" dirty="0"/>
              <a:t>Only the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GuitarSpec</a:t>
            </a:r>
            <a:r>
              <a:rPr lang="en-US" altLang="x-none" b="1" dirty="0">
                <a:solidFill>
                  <a:srgbClr val="0033CC"/>
                </a:solidFill>
              </a:rPr>
              <a:t> </a:t>
            </a:r>
            <a:r>
              <a:rPr lang="en-US" altLang="x-none" dirty="0"/>
              <a:t>class needs to change </a:t>
            </a:r>
            <a:br>
              <a:rPr lang="en-US" altLang="x-none" dirty="0"/>
            </a:br>
            <a:r>
              <a:rPr lang="en-US" altLang="x-none" dirty="0"/>
              <a:t>if the characteristics change.</a:t>
            </a:r>
          </a:p>
          <a:p>
            <a:pPr lvl="3"/>
            <a:endParaRPr lang="en-US" altLang="x-none" dirty="0"/>
          </a:p>
          <a:p>
            <a:r>
              <a:rPr lang="en-US" altLang="x-none" dirty="0"/>
              <a:t>Therefore, the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GuitarSpec</a:t>
            </a:r>
            <a:r>
              <a:rPr lang="en-US" altLang="x-none" b="1" dirty="0">
                <a:solidFill>
                  <a:srgbClr val="0033CC"/>
                </a:solidFill>
              </a:rPr>
              <a:t> </a:t>
            </a:r>
            <a:r>
              <a:rPr lang="en-US" altLang="x-none" dirty="0"/>
              <a:t>class </a:t>
            </a:r>
            <a:r>
              <a:rPr lang="en-US" altLang="x-none" dirty="0">
                <a:solidFill>
                  <a:schemeClr val="folHlink"/>
                </a:solidFill>
              </a:rPr>
              <a:t>encapsulates the changes</a:t>
            </a:r>
            <a:r>
              <a:rPr lang="en-US" altLang="x-none" dirty="0"/>
              <a:t> and </a:t>
            </a:r>
            <a:r>
              <a:rPr lang="en-US" altLang="x-none" dirty="0">
                <a:solidFill>
                  <a:schemeClr val="folHlink"/>
                </a:solidFill>
              </a:rPr>
              <a:t>isolates them</a:t>
            </a:r>
            <a:r>
              <a:rPr lang="en-US" altLang="x-none" dirty="0"/>
              <a:t> from the rest of the code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664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DA114-206B-B442-A8C9-700324D6589F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Iteration #3: </a:t>
            </a:r>
            <a:r>
              <a:rPr lang="en-US" altLang="x-none" b="1" dirty="0" err="1" smtClean="0">
                <a:latin typeface="Courier New" charset="0"/>
              </a:rPr>
              <a:t>GuitarSpec</a:t>
            </a:r>
            <a:r>
              <a:rPr lang="en-US" altLang="x-none" dirty="0"/>
              <a:t> </a:t>
            </a:r>
            <a:r>
              <a:rPr lang="en-US" altLang="x-none" dirty="0"/>
              <a:t>Class </a:t>
            </a:r>
          </a:p>
        </p:txBody>
      </p:sp>
      <p:sp>
        <p:nvSpPr>
          <p:cNvPr id="4" name="Process 3"/>
          <p:cNvSpPr>
            <a:spLocks noChangeArrowheads="1"/>
          </p:cNvSpPr>
          <p:nvPr/>
        </p:nvSpPr>
        <p:spPr bwMode="auto">
          <a:xfrm>
            <a:off x="1051598" y="1432731"/>
            <a:ext cx="7040803" cy="444973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1421" tIns="45711" rIns="91421" bIns="4571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model;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Builder builder;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Type type;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(Builder builder, string model, Type type,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   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Builder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Type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Wood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Wood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0328" y="1244656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GuitarSpec.h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#3: </a:t>
            </a:r>
            <a:r>
              <a:rPr lang="en-US" altLang="x-none" b="1" dirty="0" err="1">
                <a:latin typeface="Courier New" charset="0"/>
              </a:rPr>
              <a:t>GuitarSpec</a:t>
            </a:r>
            <a:r>
              <a:rPr lang="en-US" altLang="x-none" dirty="0"/>
              <a:t> </a:t>
            </a:r>
            <a:r>
              <a:rPr lang="en-US" altLang="x-none" dirty="0" smtClean="0"/>
              <a:t>Class</a:t>
            </a:r>
            <a:r>
              <a:rPr lang="en-US" altLang="x-none" i="1" dirty="0" smtClean="0"/>
              <a:t>, cont’d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868" y="1508781"/>
            <a:ext cx="808426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(Builder builder, string model, Type type,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           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: model(model), builder(builder), type(type),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Builder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builder;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model;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Type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type;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Wood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Wood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23731" y="1339504"/>
            <a:ext cx="15985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GuitarSpec.cpp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59A1D-16A0-6C4C-BFA6-3F8042D196E6}" type="slidenum">
              <a:rPr lang="en-US" altLang="x-none"/>
              <a:pPr/>
              <a:t>27</a:t>
            </a:fld>
            <a:endParaRPr lang="en-US" altLang="x-none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#3: </a:t>
            </a:r>
            <a:r>
              <a:rPr lang="en-US" altLang="x-none" b="1" dirty="0" err="1">
                <a:latin typeface="Courier New" charset="0"/>
              </a:rPr>
              <a:t>GuitarSpec</a:t>
            </a:r>
            <a:r>
              <a:rPr lang="en-US" altLang="x-none" dirty="0"/>
              <a:t> Class</a:t>
            </a:r>
            <a:r>
              <a:rPr lang="en-US" altLang="x-none" i="1" dirty="0"/>
              <a:t>, cont’d </a:t>
            </a:r>
            <a:endParaRPr lang="en-US" altLang="x-none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89238"/>
            <a:ext cx="8229600" cy="3017837"/>
          </a:xfrm>
        </p:spPr>
        <p:txBody>
          <a:bodyPr/>
          <a:lstStyle/>
          <a:p>
            <a:r>
              <a:rPr lang="en-US" altLang="x-none" dirty="0"/>
              <a:t>This </a:t>
            </a:r>
            <a:r>
              <a:rPr lang="en-US" altLang="x-none" dirty="0">
                <a:solidFill>
                  <a:schemeClr val="folHlink"/>
                </a:solidFill>
              </a:rPr>
              <a:t>UML class diagram</a:t>
            </a:r>
            <a:r>
              <a:rPr lang="en-US" altLang="x-none" dirty="0"/>
              <a:t> shows that</a:t>
            </a:r>
            <a:r>
              <a:rPr lang="en-US" altLang="x-none" dirty="0" smtClean="0"/>
              <a:t>:</a:t>
            </a:r>
          </a:p>
          <a:p>
            <a:pPr lvl="4"/>
            <a:endParaRPr lang="en-US" altLang="x-none" dirty="0"/>
          </a:p>
          <a:p>
            <a:pPr lvl="1"/>
            <a:r>
              <a:rPr lang="en-US" altLang="x-none" dirty="0"/>
              <a:t>A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Guitar</a:t>
            </a:r>
            <a:r>
              <a:rPr lang="en-US" altLang="x-none" dirty="0"/>
              <a:t> </a:t>
            </a:r>
            <a:r>
              <a:rPr lang="en-US" altLang="x-none" u="sng" dirty="0"/>
              <a:t>aggregates</a:t>
            </a:r>
            <a:r>
              <a:rPr lang="en-US" altLang="x-none" dirty="0"/>
              <a:t> a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GuitarSpec</a:t>
            </a:r>
            <a:r>
              <a:rPr lang="en-US" altLang="x-none" dirty="0"/>
              <a:t>.</a:t>
            </a:r>
          </a:p>
          <a:p>
            <a:pPr lvl="2"/>
            <a:r>
              <a:rPr lang="en-US" altLang="x-none" dirty="0"/>
              <a:t>A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GuitarSpec</a:t>
            </a:r>
            <a:r>
              <a:rPr lang="en-US" altLang="x-none" dirty="0"/>
              <a:t> is part of a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Guitar</a:t>
            </a:r>
            <a:r>
              <a:rPr lang="en-US" altLang="x-none" dirty="0" smtClean="0"/>
              <a:t>.</a:t>
            </a:r>
          </a:p>
          <a:p>
            <a:pPr lvl="6"/>
            <a:endParaRPr lang="en-US" altLang="x-none" dirty="0"/>
          </a:p>
          <a:p>
            <a:pPr lvl="1"/>
            <a:r>
              <a:rPr lang="en-US" altLang="x-none" dirty="0"/>
              <a:t>The relationship is one-to-one</a:t>
            </a:r>
            <a:r>
              <a:rPr lang="en-US" altLang="x-none" dirty="0" smtClean="0"/>
              <a:t>.</a:t>
            </a:r>
            <a:endParaRPr lang="en-US" altLang="x-none" dirty="0"/>
          </a:p>
        </p:txBody>
      </p:sp>
      <p:pic>
        <p:nvPicPr>
          <p:cNvPr id="12186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508125"/>
            <a:ext cx="55118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4297363" y="5897563"/>
            <a:ext cx="4206875" cy="24447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x-none" sz="1000">
                <a:solidFill>
                  <a:srgbClr val="808080"/>
                </a:solidFill>
              </a:rPr>
              <a:t>From: </a:t>
            </a:r>
            <a:r>
              <a:rPr lang="en-US" altLang="x-none" sz="1000" b="1">
                <a:solidFill>
                  <a:srgbClr val="808080"/>
                </a:solidFill>
              </a:rPr>
              <a:t>Head First Object-Oriented Analysis &amp; Design</a:t>
            </a:r>
            <a:r>
              <a:rPr lang="en-US" altLang="x-none" sz="1000">
                <a:solidFill>
                  <a:srgbClr val="808080"/>
                </a:solidFill>
              </a:rPr>
              <a:t>, O’Reilly, 2006.</a:t>
            </a:r>
            <a:endParaRPr lang="en-US" altLang="x-none" sz="1000" b="1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3BEC-71A0-7946-8C59-519FFD658DCD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#3: </a:t>
            </a:r>
            <a:r>
              <a:rPr lang="en-US" altLang="x-none" b="1" dirty="0" err="1">
                <a:latin typeface="Courier New" charset="0"/>
              </a:rPr>
              <a:t>GuitarSpec</a:t>
            </a:r>
            <a:r>
              <a:rPr lang="en-US" altLang="x-none" dirty="0"/>
              <a:t> Class</a:t>
            </a:r>
            <a:r>
              <a:rPr lang="en-US" altLang="x-none" i="1" dirty="0"/>
              <a:t>, cont’d </a:t>
            </a:r>
            <a:endParaRPr lang="en-US" altLang="x-none" dirty="0"/>
          </a:p>
        </p:txBody>
      </p:sp>
      <p:sp>
        <p:nvSpPr>
          <p:cNvPr id="5" name="Process 4"/>
          <p:cNvSpPr>
            <a:spLocks noChangeArrowheads="1"/>
          </p:cNvSpPr>
          <p:nvPr/>
        </p:nvSpPr>
        <p:spPr bwMode="auto">
          <a:xfrm>
            <a:off x="1280196" y="1417953"/>
            <a:ext cx="6584599" cy="429702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1421" tIns="45711" rIns="91421" bIns="4571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Guitar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model;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price;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*spec;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Guitar(string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Builder builder, string model, Type type,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get_serial_number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get_price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set_price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(float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new_price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get_spec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3770" y="1234464"/>
            <a:ext cx="90435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creating 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dirty="0" smtClean="0"/>
              <a:t> class, </a:t>
            </a:r>
            <a:br>
              <a:rPr lang="en-US" dirty="0" smtClean="0"/>
            </a:br>
            <a:r>
              <a:rPr lang="en-US" dirty="0" smtClean="0"/>
              <a:t>have we done a good enough job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u="sng" dirty="0" smtClean="0"/>
              <a:t>isolating changes</a:t>
            </a:r>
            <a:r>
              <a:rPr lang="en-US" dirty="0" smtClean="0"/>
              <a:t> in the guitar characteristics?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What if Rick wants to add the number of strings to the guitar characteristics?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How will that change affect the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Permission Codes?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pPr lvl="5"/>
            <a:endParaRPr lang="en-US" sz="800" dirty="0" smtClean="0"/>
          </a:p>
          <a:p>
            <a:r>
              <a:rPr lang="en-US" dirty="0"/>
              <a:t>If you need a permission code to enroll in this class, see the department’s instructions at </a:t>
            </a:r>
            <a:r>
              <a:rPr lang="en-US" dirty="0">
                <a:hlinkClick r:id="rId2"/>
              </a:rPr>
              <a:t>https://cmpe.sjsu.edu/content/Undergraduate-Permission-Number-Requests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Complete </a:t>
            </a:r>
            <a:r>
              <a:rPr lang="en-US" dirty="0" smtClean="0"/>
              <a:t>the Google </a:t>
            </a:r>
            <a:r>
              <a:rPr lang="en-US" dirty="0"/>
              <a:t>form </a:t>
            </a:r>
            <a:r>
              <a:rPr lang="en-US" dirty="0" smtClean="0"/>
              <a:t>at </a:t>
            </a:r>
            <a:r>
              <a:rPr lang="en-US" dirty="0" smtClean="0">
                <a:hlinkClick r:id="rId3"/>
              </a:rPr>
              <a:t>https://docs.google.com/a/sjsu.edu/forms/d/e/1FAIpQLSe9YgAea-QsgLZof-KIMmuQthoChL4micudyRukgWneiByN2A/viewform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E3E-A15E-8945-8438-BECDE139A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#4: New Characteristic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3001" y="1231642"/>
            <a:ext cx="8084264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model;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Builder builder;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Type type;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(Builder builder, string model, Type type,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      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Builder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Type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get_string_count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Wood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Wood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4689" y="1417342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GuitarSpec.h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#4: New </a:t>
            </a:r>
            <a:r>
              <a:rPr lang="en-US" dirty="0" smtClean="0"/>
              <a:t>Characteristic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143" y="1439332"/>
            <a:ext cx="9071714" cy="3554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15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err="1" smtClean="0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(Builder builder, string model, Type type,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          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: model(model), builder(builder), type(type),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Builder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{ return builder; }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string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{ return model; }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Type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{ return type; }</a:t>
            </a:r>
          </a:p>
          <a:p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   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get_string_count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Wood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Wood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292" y="1270055"/>
            <a:ext cx="15985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GuitarSpec.cpp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#4: New Characteristic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1289" y="1417342"/>
            <a:ext cx="8701421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Inventory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Inventory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add_guitar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        Builder builder, string model, Type type,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    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Guitar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get_guitar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list&lt;Guitar *&gt; search(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search_spec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list&lt;Guitar *&gt; guitars;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5233" y="1248065"/>
            <a:ext cx="118577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Inventory.h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#4: New Characteristic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6220" y="1155412"/>
            <a:ext cx="8824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list&lt;Guitar *&gt; Inventory::search(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search_spec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list&lt;Guitar *&gt;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matching_guitars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list&lt;Guitar *&gt;::iterator 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(it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 it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guitars.end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 it++)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Guitar *guitar = *it;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guitar_spec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guitar-&gt;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get_spec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search_spec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get_string_count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guitar_spec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get_string_count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()) continue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matching_guitars.push_back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(guitar);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matching_guitars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030" y="5658451"/>
            <a:ext cx="14021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Inventory.cpp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ED1-8AEF-7D45-A2C0-DE26148D5DCF}" type="slidenum">
              <a:rPr lang="en-US" altLang="x-none"/>
              <a:pPr/>
              <a:t>34</a:t>
            </a:fld>
            <a:endParaRPr lang="en-US" altLang="x-none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Time to Refactor Again!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295400"/>
            <a:ext cx="841216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b="1" dirty="0">
                <a:solidFill>
                  <a:schemeClr val="folHlink"/>
                </a:solidFill>
              </a:rPr>
              <a:t>Refactor</a:t>
            </a:r>
            <a:r>
              <a:rPr lang="en-US" altLang="x-none" dirty="0"/>
              <a:t>: To modify the structure of your code </a:t>
            </a:r>
            <a:r>
              <a:rPr lang="en-US" altLang="x-none" u="sng" dirty="0"/>
              <a:t>without</a:t>
            </a:r>
            <a:r>
              <a:rPr lang="en-US" altLang="x-none" dirty="0"/>
              <a:t> modifying its behavior in order to improve it in some way.</a:t>
            </a:r>
          </a:p>
          <a:p>
            <a:pPr lvl="5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Why should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Inventory</a:t>
            </a:r>
            <a:r>
              <a:rPr lang="en-US" altLang="x-none" dirty="0"/>
              <a:t> class </a:t>
            </a:r>
            <a:br>
              <a:rPr lang="en-US" altLang="x-none" dirty="0"/>
            </a:br>
            <a:r>
              <a:rPr lang="en-US" altLang="x-none" dirty="0"/>
              <a:t>also have to change?</a:t>
            </a:r>
          </a:p>
          <a:p>
            <a:pPr lvl="4">
              <a:lnSpc>
                <a:spcPct val="90000"/>
              </a:lnSpc>
            </a:pPr>
            <a:endParaRPr lang="en-US" altLang="x-none" dirty="0"/>
          </a:p>
          <a:p>
            <a:pPr>
              <a:lnSpc>
                <a:spcPct val="90000"/>
              </a:lnSpc>
            </a:pPr>
            <a:r>
              <a:rPr lang="en-US" altLang="x-none" dirty="0"/>
              <a:t>If the guitar characteristics change, such as adding the number of guitar strings, then the search method needs to change.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customer may want to search for a guitar that matches a certain number of strings</a:t>
            </a:r>
            <a:r>
              <a:rPr lang="en-US" altLang="x-non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5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Time to Refactor Again</a:t>
            </a:r>
            <a:r>
              <a:rPr lang="en-US" altLang="x-none" dirty="0" smtClean="0"/>
              <a:t>! </a:t>
            </a:r>
            <a:r>
              <a:rPr lang="en-US" altLang="x-none" i="1" dirty="0"/>
              <a:t>c</a:t>
            </a:r>
            <a:r>
              <a:rPr lang="en-US" altLang="x-none" i="1" dirty="0" smtClean="0"/>
              <a:t>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 smtClean="0"/>
              <a:t>We </a:t>
            </a:r>
            <a:r>
              <a:rPr lang="en-US" altLang="x-none" dirty="0"/>
              <a:t>need to move the guitar matching algorithm </a:t>
            </a:r>
            <a:br>
              <a:rPr lang="en-US" altLang="x-none" dirty="0"/>
            </a:br>
            <a:r>
              <a:rPr lang="en-US" altLang="x-none" dirty="0"/>
              <a:t>out of 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Inventory</a:t>
            </a:r>
            <a:r>
              <a:rPr lang="en-US" altLang="x-none" dirty="0"/>
              <a:t> class (the </a:t>
            </a:r>
            <a:r>
              <a:rPr lang="en-US" altLang="x-none" b="1" dirty="0">
                <a:solidFill>
                  <a:srgbClr val="0033CC"/>
                </a:solidFill>
                <a:latin typeface="Courier New" charset="0"/>
              </a:rPr>
              <a:t>search()</a:t>
            </a:r>
            <a:r>
              <a:rPr lang="en-US" altLang="x-none" dirty="0"/>
              <a:t> method) </a:t>
            </a:r>
            <a:r>
              <a:rPr lang="en-US" altLang="x-none" dirty="0" smtClean="0"/>
              <a:t>and </a:t>
            </a:r>
            <a:r>
              <a:rPr lang="en-US" altLang="x-none" dirty="0"/>
              <a:t>into the new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GuitarSpec</a:t>
            </a:r>
            <a:r>
              <a:rPr lang="en-US" altLang="x-none" dirty="0"/>
              <a:t> class </a:t>
            </a: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>in </a:t>
            </a:r>
            <a:r>
              <a:rPr lang="en-US" altLang="x-none" dirty="0"/>
              <a:t>order </a:t>
            </a:r>
            <a:r>
              <a:rPr lang="en-US" altLang="x-none" dirty="0" smtClean="0"/>
              <a:t>to completely </a:t>
            </a:r>
            <a:r>
              <a:rPr lang="en-US" altLang="x-none" dirty="0" smtClean="0">
                <a:solidFill>
                  <a:schemeClr val="folHlink"/>
                </a:solidFill>
              </a:rPr>
              <a:t>encapsulate </a:t>
            </a:r>
            <a:r>
              <a:rPr lang="en-US" altLang="x-none" dirty="0">
                <a:solidFill>
                  <a:schemeClr val="folHlink"/>
                </a:solidFill>
              </a:rPr>
              <a:t>the changes</a:t>
            </a:r>
            <a:r>
              <a:rPr lang="en-US" altLang="x-none" dirty="0"/>
              <a:t> to the search method</a:t>
            </a:r>
            <a:r>
              <a:rPr lang="en-US" altLang="x-none" dirty="0" smtClean="0"/>
              <a:t>.</a:t>
            </a:r>
          </a:p>
          <a:p>
            <a:pPr lvl="3">
              <a:lnSpc>
                <a:spcPct val="90000"/>
              </a:lnSpc>
            </a:pPr>
            <a:endParaRPr lang="en-US" altLang="x-none" dirty="0" smtClean="0"/>
          </a:p>
          <a:p>
            <a:pPr>
              <a:lnSpc>
                <a:spcPct val="90000"/>
              </a:lnSpc>
            </a:pPr>
            <a:r>
              <a:rPr lang="en-US" altLang="x-none" dirty="0" smtClean="0"/>
              <a:t>We </a:t>
            </a:r>
            <a:r>
              <a:rPr lang="en-US" altLang="x-none" dirty="0" smtClean="0">
                <a:solidFill>
                  <a:srgbClr val="B23C00"/>
                </a:solidFill>
              </a:rPr>
              <a:t>delegate</a:t>
            </a:r>
            <a:r>
              <a:rPr lang="en-US" altLang="x-none" dirty="0" smtClean="0"/>
              <a:t> comparing two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GuitarSpec</a:t>
            </a:r>
            <a:r>
              <a:rPr lang="en-US" altLang="x-none" dirty="0" smtClean="0"/>
              <a:t> objects to the </a:t>
            </a:r>
            <a:r>
              <a:rPr lang="en-US" altLang="x-none" b="1" dirty="0" err="1">
                <a:solidFill>
                  <a:srgbClr val="0033CC"/>
                </a:solidFill>
                <a:latin typeface="Courier New" charset="0"/>
              </a:rPr>
              <a:t>GuitarSpec</a:t>
            </a:r>
            <a:r>
              <a:rPr lang="en-US" altLang="x-none" dirty="0" smtClean="0"/>
              <a:t> class itself.</a:t>
            </a:r>
          </a:p>
          <a:p>
            <a:pPr lvl="4">
              <a:lnSpc>
                <a:spcPct val="90000"/>
              </a:lnSpc>
            </a:pPr>
            <a:endParaRPr lang="en-US" altLang="x-none" dirty="0" smtClean="0"/>
          </a:p>
          <a:p>
            <a:pPr lvl="1">
              <a:lnSpc>
                <a:spcPct val="90000"/>
              </a:lnSpc>
            </a:pPr>
            <a:r>
              <a:rPr lang="en-US" altLang="x-none" dirty="0" smtClean="0">
                <a:solidFill>
                  <a:srgbClr val="B23C00"/>
                </a:solidFill>
              </a:rPr>
              <a:t>Delegate: </a:t>
            </a:r>
            <a:r>
              <a:rPr lang="en-US" altLang="x-none" dirty="0" smtClean="0"/>
              <a:t>When an object needs to perform a task, </a:t>
            </a:r>
            <a:br>
              <a:rPr lang="en-US" altLang="x-none" dirty="0" smtClean="0"/>
            </a:br>
            <a:r>
              <a:rPr lang="en-US" altLang="x-none" dirty="0" smtClean="0"/>
              <a:t>it asks another object to perform the task on its behalf.</a:t>
            </a:r>
            <a:endParaRPr lang="en-US" altLang="x-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05A3-E100-7641-90E6-F2DEDF3BA05F}" type="slidenum">
              <a:rPr lang="en-US" altLang="x-none"/>
              <a:pPr/>
              <a:t>36</a:t>
            </a:fld>
            <a:endParaRPr lang="en-US" altLang="x-none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Iteration #5: Delegate Matching</a:t>
            </a:r>
            <a:endParaRPr lang="en-US" altLang="x-none" b="1" dirty="0">
              <a:latin typeface="Courier New" charset="0"/>
            </a:endParaRPr>
          </a:p>
        </p:txBody>
      </p:sp>
      <p:sp>
        <p:nvSpPr>
          <p:cNvPr id="6" name="Process 5"/>
          <p:cNvSpPr>
            <a:spLocks noChangeArrowheads="1"/>
          </p:cNvSpPr>
          <p:nvPr/>
        </p:nvSpPr>
        <p:spPr bwMode="auto">
          <a:xfrm>
            <a:off x="1188757" y="1325902"/>
            <a:ext cx="7087021" cy="537969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1421" tIns="45711" rIns="91421" bIns="4571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(Builder builder, string model, Type type,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Wood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Builder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Type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   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get_string_count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Wood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Wood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bool matches(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4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other_spec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model;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Builder builder;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Type type;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Wood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3206" y="1234464"/>
            <a:ext cx="138211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GuitarSpec.h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#5: Delegate </a:t>
            </a:r>
            <a:r>
              <a:rPr lang="en-US" altLang="x-none" dirty="0" smtClean="0"/>
              <a:t>Matching</a:t>
            </a:r>
            <a:r>
              <a:rPr lang="en-US" altLang="x-none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928" y="1417342"/>
            <a:ext cx="8725466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transform(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str.begin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str.end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str.begin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(), ::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tolower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bool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matches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other_spec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if (builder !=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other_spec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-&gt;builder) return false;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if (   (model != "")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&amp;&amp; 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(model) !=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to_lower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other_spec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-&gt;model))) return false;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if (type !=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other_spec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-&gt;type) return false;</a:t>
            </a:r>
          </a:p>
          <a:p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other_spec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5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string_count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 return false;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other_spec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 return false;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if 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!=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other_spec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 return false;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true;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27833" y="5074902"/>
            <a:ext cx="2460625" cy="835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x-none">
                <a:solidFill>
                  <a:srgbClr val="0033CC"/>
                </a:solidFill>
              </a:rPr>
              <a:t>This code was originally</a:t>
            </a:r>
          </a:p>
          <a:p>
            <a:r>
              <a:rPr lang="en-US" altLang="x-none">
                <a:solidFill>
                  <a:srgbClr val="0033CC"/>
                </a:solidFill>
              </a:rPr>
              <a:t>in the </a:t>
            </a:r>
            <a:r>
              <a:rPr lang="en-US" altLang="x-none" b="1">
                <a:solidFill>
                  <a:srgbClr val="0033CC"/>
                </a:solidFill>
                <a:latin typeface="Courier New" charset="0"/>
              </a:rPr>
              <a:t>search()</a:t>
            </a:r>
            <a:r>
              <a:rPr lang="en-US" altLang="x-none">
                <a:solidFill>
                  <a:srgbClr val="0033CC"/>
                </a:solidFill>
              </a:rPr>
              <a:t> method</a:t>
            </a:r>
          </a:p>
          <a:p>
            <a:r>
              <a:rPr lang="en-US" altLang="x-none">
                <a:solidFill>
                  <a:srgbClr val="0033CC"/>
                </a:solidFill>
              </a:rPr>
              <a:t>of class </a:t>
            </a:r>
            <a:r>
              <a:rPr lang="en-US" altLang="x-none" b="1">
                <a:solidFill>
                  <a:srgbClr val="0033CC"/>
                </a:solidFill>
                <a:latin typeface="Courier New" charset="0"/>
              </a:rPr>
              <a:t>Inventory</a:t>
            </a:r>
            <a:r>
              <a:rPr lang="en-US" altLang="x-none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32292" y="1270055"/>
            <a:ext cx="159851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GuitarSpec.cpp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5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336B-3EA1-5444-AE61-569127B40A27}" type="slidenum">
              <a:rPr lang="en-US" altLang="x-none"/>
              <a:pPr/>
              <a:t>38</a:t>
            </a:fld>
            <a:endParaRPr lang="en-US" altLang="x-none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411163"/>
            <a:ext cx="8412162" cy="655637"/>
          </a:xfrm>
        </p:spPr>
        <p:txBody>
          <a:bodyPr/>
          <a:lstStyle/>
          <a:p>
            <a:r>
              <a:rPr lang="en-US" altLang="x-none" sz="2800"/>
              <a:t>Updated </a:t>
            </a:r>
            <a:r>
              <a:rPr lang="en-US" altLang="x-none" sz="2800" b="1">
                <a:latin typeface="Courier New" charset="0"/>
              </a:rPr>
              <a:t>search()</a:t>
            </a:r>
            <a:r>
              <a:rPr lang="en-US" altLang="x-none" sz="2800"/>
              <a:t> Method of Class </a:t>
            </a:r>
            <a:r>
              <a:rPr lang="en-US" altLang="x-none" sz="2800" b="1">
                <a:latin typeface="Courier New" charset="0"/>
              </a:rPr>
              <a:t>Inventory</a:t>
            </a:r>
            <a:r>
              <a:rPr lang="en-US" altLang="x-none" sz="2800"/>
              <a:t> </a:t>
            </a:r>
          </a:p>
        </p:txBody>
      </p:sp>
      <p:sp>
        <p:nvSpPr>
          <p:cNvPr id="4" name="Process 3"/>
          <p:cNvSpPr>
            <a:spLocks noChangeArrowheads="1"/>
          </p:cNvSpPr>
          <p:nvPr/>
        </p:nvSpPr>
        <p:spPr bwMode="auto">
          <a:xfrm>
            <a:off x="960771" y="1417638"/>
            <a:ext cx="7224046" cy="45720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1421" tIns="45711" rIns="91421" bIns="4571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list&lt;Guitar *&gt; Inventory::search(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search_spec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list&lt;Guitar *&gt;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matching_guitars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list&lt;Guitar *&gt;::iterator it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(it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guitars.begin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 it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guitars.end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 it++)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Guitar *guitar = *it;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guitar_spec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guitar-&gt;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get_spec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guitar_spec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-&gt;matches(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search_spec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matching_guitars.push_back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(guitar);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matching_guitars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5235833" y="5741485"/>
            <a:ext cx="30941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x-none">
                <a:solidFill>
                  <a:srgbClr val="0033CC"/>
                </a:solidFill>
              </a:rPr>
              <a:t>This code is a lot easier to read!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5235833" y="4779433"/>
            <a:ext cx="349326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x-none" dirty="0">
                <a:solidFill>
                  <a:srgbClr val="0033CC"/>
                </a:solidFill>
              </a:rPr>
              <a:t>Now 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Inventory::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()</a:t>
            </a:r>
            <a:endParaRPr lang="en-US" altLang="x-none" dirty="0">
              <a:solidFill>
                <a:srgbClr val="0033CC"/>
              </a:solidFill>
            </a:endParaRPr>
          </a:p>
          <a:p>
            <a:pPr algn="ctr"/>
            <a:r>
              <a:rPr lang="en-US" altLang="x-none" dirty="0">
                <a:solidFill>
                  <a:srgbClr val="B23C00"/>
                </a:solidFill>
              </a:rPr>
              <a:t>delegates </a:t>
            </a:r>
            <a:r>
              <a:rPr lang="en-US" altLang="x-none" dirty="0">
                <a:solidFill>
                  <a:srgbClr val="0033CC"/>
                </a:solidFill>
              </a:rPr>
              <a:t>the </a:t>
            </a:r>
            <a:r>
              <a:rPr lang="en-US" altLang="x-none" dirty="0" smtClean="0">
                <a:solidFill>
                  <a:srgbClr val="0033CC"/>
                </a:solidFill>
              </a:rPr>
              <a:t>matching algorithm </a:t>
            </a:r>
            <a:r>
              <a:rPr lang="en-US" altLang="x-none" dirty="0">
                <a:solidFill>
                  <a:srgbClr val="0033CC"/>
                </a:solidFill>
              </a:rPr>
              <a:t>to </a:t>
            </a:r>
            <a:endParaRPr lang="en-US" altLang="x-none" dirty="0" smtClean="0">
              <a:solidFill>
                <a:srgbClr val="0033CC"/>
              </a:solidFill>
            </a:endParaRPr>
          </a:p>
          <a:p>
            <a:pPr algn="ctr"/>
            <a:r>
              <a:rPr lang="en-US" altLang="x-none" b="1" dirty="0" err="1" smtClean="0">
                <a:solidFill>
                  <a:srgbClr val="0033CC"/>
                </a:solidFill>
                <a:latin typeface="Courier New" charset="0"/>
              </a:rPr>
              <a:t>GuitarSpec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::matches</a:t>
            </a:r>
            <a:r>
              <a:rPr lang="en-US" altLang="x-none" b="1" dirty="0" smtClean="0">
                <a:solidFill>
                  <a:srgbClr val="0033CC"/>
                </a:solidFill>
                <a:latin typeface="Courier New" charset="0"/>
              </a:rPr>
              <a:t>()</a:t>
            </a:r>
            <a:endParaRPr lang="en-US" altLang="x-none" b="1" dirty="0">
              <a:solidFill>
                <a:srgbClr val="0033CC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  <p:bldP spid="1249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whenever the guitar characteristics change, we only have to modify 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class.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other classes need to change.</a:t>
            </a:r>
          </a:p>
          <a:p>
            <a:pPr lvl="1"/>
            <a:r>
              <a:rPr lang="en-US" dirty="0" smtClean="0"/>
              <a:t>We don’t count the test class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FindGuitarTester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890C-6299-E04F-8CF5-6C9D0041689F}" type="slidenum">
              <a:rPr lang="en-US" altLang="x-none"/>
              <a:pPr/>
              <a:t>4</a:t>
            </a:fld>
            <a:endParaRPr lang="en-US" altLang="x-none"/>
          </a:p>
        </p:txBody>
      </p:sp>
      <p:pic>
        <p:nvPicPr>
          <p:cNvPr id="10854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568450"/>
            <a:ext cx="886936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Example: Rick’s Guitars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8325" y="1295400"/>
            <a:ext cx="5578475" cy="1951038"/>
          </a:xfrm>
        </p:spPr>
        <p:txBody>
          <a:bodyPr/>
          <a:lstStyle/>
          <a:p>
            <a:r>
              <a:rPr lang="en-US" altLang="x-none" dirty="0">
                <a:solidFill>
                  <a:srgbClr val="0033CC"/>
                </a:solidFill>
              </a:rPr>
              <a:t>Inventory Management Application </a:t>
            </a:r>
            <a:r>
              <a:rPr lang="en-US" altLang="x-none" dirty="0"/>
              <a:t>for </a:t>
            </a:r>
            <a:r>
              <a:rPr lang="en-US" altLang="x-none" sz="2900" dirty="0"/>
              <a:t>Rick’s Guitars</a:t>
            </a:r>
          </a:p>
          <a:p>
            <a:pPr lvl="1"/>
            <a:r>
              <a:rPr lang="en-US" altLang="x-none" dirty="0"/>
              <a:t>Maintain a guitar inventory.</a:t>
            </a:r>
          </a:p>
          <a:p>
            <a:pPr lvl="1"/>
            <a:r>
              <a:rPr lang="en-US" altLang="x-none" dirty="0"/>
              <a:t>Locate guitars for customers.</a:t>
            </a:r>
          </a:p>
        </p:txBody>
      </p:sp>
      <p:grpSp>
        <p:nvGrpSpPr>
          <p:cNvPr id="108554" name="Group 10"/>
          <p:cNvGrpSpPr>
            <a:grpSpLocks/>
          </p:cNvGrpSpPr>
          <p:nvPr/>
        </p:nvGrpSpPr>
        <p:grpSpPr bwMode="auto">
          <a:xfrm>
            <a:off x="2743200" y="3611563"/>
            <a:ext cx="2759075" cy="1006475"/>
            <a:chOff x="1728" y="2275"/>
            <a:chExt cx="1738" cy="634"/>
          </a:xfrm>
        </p:grpSpPr>
        <p:sp>
          <p:nvSpPr>
            <p:cNvPr id="108549" name="Text Box 5"/>
            <p:cNvSpPr txBox="1">
              <a:spLocks noChangeArrowheads="1"/>
            </p:cNvSpPr>
            <p:nvPr/>
          </p:nvSpPr>
          <p:spPr bwMode="auto">
            <a:xfrm>
              <a:off x="2189" y="2275"/>
              <a:ext cx="1277" cy="214"/>
            </a:xfrm>
            <a:prstGeom prst="rect">
              <a:avLst/>
            </a:prstGeom>
            <a:noFill/>
            <a:ln w="31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x-none">
                  <a:solidFill>
                    <a:schemeClr val="folHlink"/>
                  </a:solidFill>
                </a:rPr>
                <a:t>UML class diagrams</a:t>
              </a:r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 flipH="1">
              <a:off x="1728" y="2390"/>
              <a:ext cx="461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2822" y="2506"/>
              <a:ext cx="0" cy="40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6675097" y="6095338"/>
            <a:ext cx="155478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x-none" sz="800" b="1" dirty="0" smtClean="0">
                <a:solidFill>
                  <a:schemeClr val="bg1">
                    <a:lumMod val="65000"/>
                  </a:schemeClr>
                </a:solidFill>
              </a:rPr>
              <a:t>Head </a:t>
            </a:r>
            <a:r>
              <a:rPr lang="en-US" altLang="x-none" sz="800" b="1" dirty="0">
                <a:solidFill>
                  <a:schemeClr val="bg1">
                    <a:lumMod val="65000"/>
                  </a:schemeClr>
                </a:solidFill>
              </a:rPr>
              <a:t>First Object-Oriented </a:t>
            </a:r>
            <a:endParaRPr lang="en-US" altLang="x-none" sz="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x-none" sz="800" b="1" dirty="0" smtClean="0">
                <a:solidFill>
                  <a:schemeClr val="bg1">
                    <a:lumMod val="65000"/>
                  </a:schemeClr>
                </a:solidFill>
              </a:rPr>
              <a:t>Analysis </a:t>
            </a:r>
            <a:r>
              <a:rPr lang="en-US" altLang="x-none" sz="800" b="1" dirty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en-US" altLang="x-none" sz="800" b="1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en-US" altLang="x-non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x-none" sz="800" dirty="0" smtClean="0">
                <a:solidFill>
                  <a:schemeClr val="bg1">
                    <a:lumMod val="65000"/>
                  </a:schemeClr>
                </a:solidFill>
              </a:rPr>
              <a:t>by Brett D. McLaughlin, et al.</a:t>
            </a:r>
          </a:p>
          <a:p>
            <a:r>
              <a:rPr lang="en-US" altLang="x-none" sz="800" dirty="0" smtClean="0">
                <a:solidFill>
                  <a:schemeClr val="bg1">
                    <a:lumMod val="65000"/>
                  </a:schemeClr>
                </a:solidFill>
              </a:rPr>
              <a:t>O’Reilly</a:t>
            </a:r>
            <a:r>
              <a:rPr lang="en-US" altLang="x-none" sz="800" dirty="0">
                <a:solidFill>
                  <a:schemeClr val="bg1">
                    <a:lumMod val="65000"/>
                  </a:schemeClr>
                </a:solidFill>
              </a:rPr>
              <a:t>, 2006.</a:t>
            </a:r>
            <a:endParaRPr lang="en-US" altLang="x-none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By Wednesday, August 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teams.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Email me your team information.</a:t>
            </a:r>
          </a:p>
          <a:p>
            <a:pPr lvl="1"/>
            <a:r>
              <a:rPr lang="en-US" dirty="0" smtClean="0"/>
              <a:t>team name</a:t>
            </a:r>
          </a:p>
          <a:p>
            <a:pPr lvl="1"/>
            <a:r>
              <a:rPr lang="en-US" dirty="0" smtClean="0"/>
              <a:t>team members and email addresses</a:t>
            </a:r>
            <a:endParaRPr lang="en-US" dirty="0"/>
          </a:p>
          <a:p>
            <a:pPr lvl="5"/>
            <a:endParaRPr lang="en-US" dirty="0" smtClean="0"/>
          </a:p>
          <a:p>
            <a:r>
              <a:rPr lang="en-US" dirty="0"/>
              <a:t>Start brainstorming about what web application you want to develop this semester.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2E063-1597-E449-AFB6-4686B0C4B6BF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6" name="Process 5"/>
          <p:cNvSpPr>
            <a:spLocks noChangeArrowheads="1"/>
          </p:cNvSpPr>
          <p:nvPr/>
        </p:nvSpPr>
        <p:spPr bwMode="auto">
          <a:xfrm>
            <a:off x="365806" y="1343851"/>
            <a:ext cx="7498042" cy="546839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1421" tIns="45711" rIns="91421" bIns="45711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&lt;string&gt;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Guitar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builder, model, type,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double price;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Guitar(string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string builder, string model, string type,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double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void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(float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Iteration #1: The </a:t>
            </a:r>
            <a:r>
              <a:rPr lang="en-US" altLang="x-none" b="1" dirty="0">
                <a:latin typeface="Courier New" charset="0"/>
              </a:rPr>
              <a:t>Guitar</a:t>
            </a:r>
            <a:r>
              <a:rPr lang="en-US" altLang="x-none" dirty="0"/>
              <a:t> Class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7265376" y="3180097"/>
            <a:ext cx="821059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x-none" sz="1400" dirty="0">
                <a:solidFill>
                  <a:srgbClr val="FFFF00"/>
                </a:solidFill>
              </a:rPr>
              <a:t>Why</a:t>
            </a:r>
          </a:p>
          <a:p>
            <a:r>
              <a:rPr lang="en-US" altLang="x-none" sz="1400" dirty="0">
                <a:solidFill>
                  <a:srgbClr val="FFFF00"/>
                </a:solidFill>
              </a:rPr>
              <a:t>private?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3731" y="1261666"/>
            <a:ext cx="90435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70B6-BD0F-DB4C-B692-7C240D7C9C5F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</a:t>
            </a:r>
            <a:r>
              <a:rPr lang="en-US" altLang="x-none" b="1">
                <a:latin typeface="Courier New" charset="0"/>
              </a:rPr>
              <a:t>Guitar</a:t>
            </a:r>
            <a:r>
              <a:rPr lang="en-US" altLang="x-none"/>
              <a:t> Class</a:t>
            </a:r>
            <a:r>
              <a:rPr lang="en-US" altLang="x-none" i="1"/>
              <a:t>, cont’d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224" y="1325903"/>
            <a:ext cx="791755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&lt;string&gt;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Guitar.h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Guitar::Guitar(string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string builder, string model, string type,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      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: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builder(builder), model(model),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type(type),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), price(price)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double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price;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 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(float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{ price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new_price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builder;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model;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type;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string Guitar::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{ return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0926" y="1508781"/>
            <a:ext cx="112075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Guitar.cpp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A8DF-FB13-5948-AC7D-364E89B34B8A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Iteration #1: The </a:t>
            </a:r>
            <a:r>
              <a:rPr lang="en-US" altLang="x-none" b="1" dirty="0">
                <a:latin typeface="Courier New" charset="0"/>
              </a:rPr>
              <a:t>Inventory</a:t>
            </a:r>
            <a:r>
              <a:rPr lang="en-US" altLang="x-none" dirty="0"/>
              <a:t>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0792" y="1234464"/>
            <a:ext cx="783740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&lt;list&gt;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Guitar.h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using namespace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Inventory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list&lt;Guitar *&gt; guitars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Inventory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void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add_guitar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        string builder, string model, string type,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           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Guitar *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get_guitar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Guitar *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(Guitar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6737" y="1325903"/>
            <a:ext cx="1185774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Inventory.h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41C3-00D5-5341-994E-B4CEB6965827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</a:t>
            </a:r>
            <a:r>
              <a:rPr lang="en-US" altLang="x-none" b="1">
                <a:latin typeface="Courier New" charset="0"/>
              </a:rPr>
              <a:t>Inventory</a:t>
            </a:r>
            <a:r>
              <a:rPr lang="en-US" altLang="x-none"/>
              <a:t> Class</a:t>
            </a:r>
            <a:r>
              <a:rPr lang="en-US" altLang="x-none" i="1"/>
              <a:t>, cont’d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806" y="1234464"/>
            <a:ext cx="8494633" cy="4939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void Inventory::</a:t>
            </a:r>
            <a:r>
              <a:rPr lang="en-US" sz="15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add_guitar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double price,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string builder, string model, string type,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Guitar *guitar = new Guitar(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price, builder,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                              model, type,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guitars.push_back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(guitar);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Guitar *Inventory::</a:t>
            </a:r>
            <a:r>
              <a:rPr lang="en-US" sz="15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get_guitar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(string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list&lt;Guitar *&gt;::iterator it;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for (it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guitars.begin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 it !=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guitars.end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(); it++)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Guitar *guitar = *it;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    if (guitar-&gt;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get_serial_number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 ==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serial_number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 return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guitar;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return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4576" y="5703508"/>
            <a:ext cx="14021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Inventory.cpp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</a:t>
            </a:r>
            <a:r>
              <a:rPr lang="en-US" altLang="x-none" b="1" dirty="0" smtClean="0">
                <a:latin typeface="Courier New" charset="0"/>
              </a:rPr>
              <a:t>Inventory</a:t>
            </a:r>
            <a:r>
              <a:rPr lang="en-US" altLang="x-none" dirty="0" smtClean="0"/>
              <a:t> Class</a:t>
            </a:r>
            <a:r>
              <a:rPr lang="en-US" altLang="x-none" i="1" dirty="0" smtClean="0"/>
              <a:t>, cont’d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9</a:t>
            </a:fld>
            <a:endParaRPr lang="en-US" altLang="x-none"/>
          </a:p>
        </p:txBody>
      </p:sp>
      <p:sp>
        <p:nvSpPr>
          <p:cNvPr id="6" name="TextBox 5"/>
          <p:cNvSpPr txBox="1"/>
          <p:nvPr/>
        </p:nvSpPr>
        <p:spPr>
          <a:xfrm>
            <a:off x="1097318" y="1234464"/>
            <a:ext cx="57631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Guitar *Inventory</a:t>
            </a:r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25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(Guitar *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list&lt;Guitar *&gt;::iterator it;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for (it 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guitars.begin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 it !=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guitars.end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 it++)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Guitar *guitar = *it;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builder 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(builder 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get_builder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  continue;</a:t>
            </a:r>
          </a:p>
          <a:p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model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(model 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get_model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(type 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get_type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back_wood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get_back_wood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string </a:t>
            </a:r>
            <a:r>
              <a:rPr lang="en-US" sz="125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search_guitar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if (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top_wood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 != guitar-&gt;</a:t>
            </a:r>
            <a:r>
              <a:rPr lang="en-US" sz="1250" b="1" dirty="0" err="1">
                <a:latin typeface="Courier New" charset="0"/>
                <a:ea typeface="Courier New" charset="0"/>
                <a:cs typeface="Courier New" charset="0"/>
              </a:rPr>
              <a:t>get_top_wood</a:t>
            </a: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()) continue;</a:t>
            </a: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5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return *it</a:t>
            </a:r>
            <a:r>
              <a:rPr lang="en-US" sz="125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;  </a:t>
            </a:r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// found a match</a:t>
            </a:r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250" b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250" b="1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sz="125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;  </a:t>
            </a:r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// no match</a:t>
            </a:r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5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25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585" y="3881725"/>
            <a:ext cx="2941831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Ignore serial number since that's unique.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Ignore price since that's unique</a:t>
            </a:r>
            <a:r>
              <a:rPr lang="en-US" sz="1200" dirty="0" smtClean="0">
                <a:solidFill>
                  <a:srgbClr val="FFFF00"/>
                </a:solidFill>
              </a:rPr>
              <a:t>.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2495" y="6201413"/>
            <a:ext cx="140217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Inventory.cpp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18133</TotalTime>
  <Words>941</Words>
  <Application>Microsoft Macintosh PowerPoint</Application>
  <PresentationFormat>On-screen Show (4:3)</PresentationFormat>
  <Paragraphs>683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135: Object-Oriented Analysis  and Design August 29 Class Meeting</vt:lpstr>
      <vt:lpstr>Basic Info</vt:lpstr>
      <vt:lpstr>Permission Codes?</vt:lpstr>
      <vt:lpstr>Example: Rick’s Guitars</vt:lpstr>
      <vt:lpstr>Iteration #1: The Guitar Class</vt:lpstr>
      <vt:lpstr>The Guitar Class, cont’d</vt:lpstr>
      <vt:lpstr>Iteration #1: The Inventory Class</vt:lpstr>
      <vt:lpstr>The Inventory Class, cont’d</vt:lpstr>
      <vt:lpstr>The Inventory Class, cont’d</vt:lpstr>
      <vt:lpstr>Iteration #1: The FindGuitarTester Class</vt:lpstr>
      <vt:lpstr>The FindGuitarTester Class, cont’d</vt:lpstr>
      <vt:lpstr>The FindGuitarTester Class, cont’d</vt:lpstr>
      <vt:lpstr>Problems!</vt:lpstr>
      <vt:lpstr>Iteration #2: Remove String Fields</vt:lpstr>
      <vt:lpstr>Iteration #2: Remove String Fields, cont’d</vt:lpstr>
      <vt:lpstr>Iteration #2: Return Multiple Matches</vt:lpstr>
      <vt:lpstr>Iteration #2: Return Multiple Matches, cont’d</vt:lpstr>
      <vt:lpstr>Iteration #2: Return Multiple Matches, cont’d</vt:lpstr>
      <vt:lpstr>Iteration #2: Return Multiple Matches, cont’d</vt:lpstr>
      <vt:lpstr>Iteration #2: Return Multiple Matches, cont’d</vt:lpstr>
      <vt:lpstr>Still More Problems!</vt:lpstr>
      <vt:lpstr>What’s Changing?</vt:lpstr>
      <vt:lpstr>What’s Changing? cont’d</vt:lpstr>
      <vt:lpstr>The Solution: Encapsulation</vt:lpstr>
      <vt:lpstr>Iteration #3: GuitarSpec Class </vt:lpstr>
      <vt:lpstr>Iteration #3: GuitarSpec Class, cont’d </vt:lpstr>
      <vt:lpstr>Iteration #3: GuitarSpec Class, cont’d </vt:lpstr>
      <vt:lpstr>Iteration #3: GuitarSpec Class, cont’d </vt:lpstr>
      <vt:lpstr>Encapsulation, Again</vt:lpstr>
      <vt:lpstr>Iteration #4: New Characteristic</vt:lpstr>
      <vt:lpstr>Iteration #4: New Characteristic, cont’d</vt:lpstr>
      <vt:lpstr>Iteration #4: New Characteristic, cont’d</vt:lpstr>
      <vt:lpstr>Iteration #4: New Characteristic, cont’d</vt:lpstr>
      <vt:lpstr>Time to Refactor Again!</vt:lpstr>
      <vt:lpstr>Time to Refactor Again! cont’d</vt:lpstr>
      <vt:lpstr>Iteration #5: Delegate Matching</vt:lpstr>
      <vt:lpstr>Iteration #5: Delegate Matching, cont’d</vt:lpstr>
      <vt:lpstr>Updated search() Method of Class Inventory </vt:lpstr>
      <vt:lpstr>Encapsulation Success!</vt:lpstr>
      <vt:lpstr>Reminder: By Wednesday, August 31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246</cp:revision>
  <dcterms:created xsi:type="dcterms:W3CDTF">2008-01-12T03:52:55Z</dcterms:created>
  <dcterms:modified xsi:type="dcterms:W3CDTF">2017-08-29T05:14:23Z</dcterms:modified>
</cp:coreProperties>
</file>