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336" r:id="rId3"/>
    <p:sldId id="337" r:id="rId4"/>
    <p:sldId id="338" r:id="rId5"/>
    <p:sldId id="339" r:id="rId6"/>
    <p:sldId id="367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8F0000"/>
    <a:srgbClr val="DEF0F2"/>
    <a:srgbClr val="F2E5D0"/>
    <a:srgbClr val="464646"/>
    <a:srgbClr val="CC99FF"/>
    <a:srgbClr val="99FF66"/>
    <a:srgbClr val="66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3" autoAdjust="0"/>
    <p:restoredTop sz="86364" autoAdjust="0"/>
  </p:normalViewPr>
  <p:slideViewPr>
    <p:cSldViewPr>
      <p:cViewPr varScale="1">
        <p:scale>
          <a:sx n="121" d="100"/>
          <a:sy n="121" d="100"/>
        </p:scale>
        <p:origin x="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9/4/17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August </a:t>
            </a:r>
            <a:r>
              <a:rPr lang="en-US" sz="1000" baseline="0" dirty="0" smtClean="0"/>
              <a:t>31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sjsu.edu/~mak/CMPE135/assignments/1/UseCaseForm.docx" TargetMode="External"/><Relationship Id="rId3" Type="http://schemas.openxmlformats.org/officeDocument/2006/relationships/hyperlink" Target="http://www.cs.sjsu.edu/~mak/CMPE135/assignments/1/FormalReportRubric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August 31 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142-C92D-4A41-AE72-6A668AA4310E}" type="slidenum">
              <a:rPr lang="en-US"/>
              <a:pPr/>
              <a:t>10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the </a:t>
            </a:r>
            <a:r>
              <a:rPr lang="en-US" dirty="0" smtClean="0"/>
              <a:t>system (the application) </a:t>
            </a:r>
            <a:br>
              <a:rPr lang="en-US" dirty="0" smtClean="0"/>
            </a:br>
            <a:r>
              <a:rPr lang="en-US" dirty="0" smtClean="0">
                <a:solidFill>
                  <a:srgbClr val="0033CC"/>
                </a:solidFill>
              </a:rPr>
              <a:t>shall </a:t>
            </a:r>
            <a:r>
              <a:rPr lang="en-US" dirty="0">
                <a:solidFill>
                  <a:srgbClr val="0033CC"/>
                </a:solidFill>
              </a:rPr>
              <a:t>be able to do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allow users to do</a:t>
            </a:r>
            <a:r>
              <a:rPr lang="en-US" dirty="0" smtClean="0"/>
              <a:t>.</a:t>
            </a:r>
          </a:p>
          <a:p>
            <a:pPr lvl="6"/>
            <a:endParaRPr lang="en-US" dirty="0"/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The </a:t>
            </a:r>
            <a:r>
              <a:rPr lang="en-US" i="1" dirty="0">
                <a:solidFill>
                  <a:srgbClr val="0033CC"/>
                </a:solidFill>
              </a:rPr>
              <a:t>application </a:t>
            </a:r>
            <a:r>
              <a:rPr lang="en-US" i="1" u="sng" dirty="0">
                <a:solidFill>
                  <a:srgbClr val="0033CC"/>
                </a:solidFill>
              </a:rPr>
              <a:t>shall</a:t>
            </a:r>
            <a:r>
              <a:rPr lang="en-US" i="1" dirty="0">
                <a:solidFill>
                  <a:srgbClr val="0033CC"/>
                </a:solidFill>
              </a:rPr>
              <a:t> use GPS </a:t>
            </a:r>
            <a:r>
              <a:rPr lang="en-US" i="1" dirty="0" smtClean="0">
                <a:solidFill>
                  <a:srgbClr val="0033CC"/>
                </a:solidFill>
              </a:rPr>
              <a:t/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i="1" dirty="0" smtClean="0">
                <a:solidFill>
                  <a:srgbClr val="0033CC"/>
                </a:solidFill>
              </a:rPr>
              <a:t>to </a:t>
            </a:r>
            <a:r>
              <a:rPr lang="en-US" i="1" dirty="0">
                <a:solidFill>
                  <a:srgbClr val="0033CC"/>
                </a:solidFill>
              </a:rPr>
              <a:t>determine </a:t>
            </a:r>
            <a:r>
              <a:rPr lang="en-US" i="1" dirty="0" smtClean="0">
                <a:solidFill>
                  <a:srgbClr val="0033CC"/>
                </a:solidFill>
              </a:rPr>
              <a:t>the </a:t>
            </a:r>
            <a:r>
              <a:rPr lang="en-US" i="1" dirty="0">
                <a:solidFill>
                  <a:srgbClr val="0033CC"/>
                </a:solidFill>
              </a:rPr>
              <a:t>user’s location</a:t>
            </a:r>
            <a:r>
              <a:rPr lang="en-US" i="1" dirty="0" smtClean="0">
                <a:solidFill>
                  <a:srgbClr val="0033CC"/>
                </a:solidFill>
              </a:rPr>
              <a:t>.</a:t>
            </a:r>
            <a:endParaRPr lang="en-US" altLang="ja-JP" dirty="0" smtClean="0">
              <a:solidFill>
                <a:srgbClr val="0033CC"/>
              </a:solidFill>
              <a:latin typeface="Arial"/>
            </a:endParaRPr>
          </a:p>
          <a:p>
            <a:pPr lvl="1"/>
            <a:r>
              <a:rPr lang="en-US" i="1" dirty="0" smtClean="0">
                <a:solidFill>
                  <a:srgbClr val="0033CC"/>
                </a:solidFill>
              </a:rPr>
              <a:t>The </a:t>
            </a:r>
            <a:r>
              <a:rPr lang="en-US" i="1" dirty="0">
                <a:solidFill>
                  <a:srgbClr val="0033CC"/>
                </a:solidFill>
              </a:rPr>
              <a:t>application </a:t>
            </a:r>
            <a:r>
              <a:rPr lang="en-US" i="1" u="sng" dirty="0">
                <a:solidFill>
                  <a:srgbClr val="0033CC"/>
                </a:solidFill>
              </a:rPr>
              <a:t>must</a:t>
            </a:r>
            <a:r>
              <a:rPr lang="en-US" i="1" dirty="0">
                <a:solidFill>
                  <a:srgbClr val="0033CC"/>
                </a:solidFill>
              </a:rPr>
              <a:t> default to the option </a:t>
            </a:r>
            <a:r>
              <a:rPr lang="en-US" i="1" dirty="0" smtClean="0">
                <a:solidFill>
                  <a:srgbClr val="0033CC"/>
                </a:solidFill>
              </a:rPr>
              <a:t/>
            </a:r>
            <a:br>
              <a:rPr lang="en-US" i="1" dirty="0" smtClean="0">
                <a:solidFill>
                  <a:srgbClr val="0033CC"/>
                </a:solidFill>
              </a:rPr>
            </a:br>
            <a:r>
              <a:rPr lang="en-US" i="1" dirty="0" smtClean="0">
                <a:solidFill>
                  <a:srgbClr val="0033CC"/>
                </a:solidFill>
              </a:rPr>
              <a:t>most </a:t>
            </a:r>
            <a:r>
              <a:rPr lang="en-US" i="1" dirty="0">
                <a:solidFill>
                  <a:srgbClr val="0033CC"/>
                </a:solidFill>
              </a:rPr>
              <a:t>frequently chosen by the </a:t>
            </a:r>
            <a:r>
              <a:rPr lang="en-US" i="1" dirty="0" smtClean="0">
                <a:solidFill>
                  <a:srgbClr val="0033CC"/>
                </a:solidFill>
              </a:rPr>
              <a:t>users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The application </a:t>
            </a:r>
            <a:r>
              <a:rPr lang="en-US" i="1" u="sng" dirty="0">
                <a:solidFill>
                  <a:srgbClr val="7030A0"/>
                </a:solidFill>
              </a:rPr>
              <a:t>must</a:t>
            </a:r>
            <a:r>
              <a:rPr lang="en-US" i="1" dirty="0">
                <a:solidFill>
                  <a:srgbClr val="7030A0"/>
                </a:solidFill>
              </a:rPr>
              <a:t> allow the user to choose between a text display or a graphics display.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The user </a:t>
            </a:r>
            <a:r>
              <a:rPr lang="en-US" i="1" u="sng" dirty="0">
                <a:solidFill>
                  <a:srgbClr val="7030A0"/>
                </a:solidFill>
              </a:rPr>
              <a:t>shall</a:t>
            </a:r>
            <a:r>
              <a:rPr lang="en-US" i="1" dirty="0">
                <a:solidFill>
                  <a:srgbClr val="7030A0"/>
                </a:solidFill>
              </a:rPr>
              <a:t> be able to make </a:t>
            </a:r>
            <a:r>
              <a:rPr lang="en-US" i="1" dirty="0" smtClean="0">
                <a:solidFill>
                  <a:srgbClr val="7030A0"/>
                </a:solidFill>
              </a:rPr>
              <a:t/>
            </a:r>
            <a:br>
              <a:rPr lang="en-US" i="1" dirty="0" smtClean="0">
                <a:solidFill>
                  <a:srgbClr val="7030A0"/>
                </a:solidFill>
              </a:rPr>
            </a:br>
            <a:r>
              <a:rPr lang="en-US" i="1" dirty="0" smtClean="0">
                <a:solidFill>
                  <a:srgbClr val="7030A0"/>
                </a:solidFill>
              </a:rPr>
              <a:t>an </a:t>
            </a:r>
            <a:r>
              <a:rPr lang="en-US" i="1" dirty="0">
                <a:solidFill>
                  <a:srgbClr val="7030A0"/>
                </a:solidFill>
              </a:rPr>
              <a:t>online withdrawal or deposit. </a:t>
            </a:r>
            <a:endParaRPr lang="en-US" altLang="ja-JP" i="1" dirty="0">
              <a:solidFill>
                <a:srgbClr val="7030A0"/>
              </a:solidFill>
            </a:endParaRPr>
          </a:p>
          <a:p>
            <a:pPr lvl="6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621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Requirements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</a:t>
            </a:r>
            <a:r>
              <a:rPr lang="en-US" u="sng" dirty="0"/>
              <a:t>interactions</a:t>
            </a:r>
            <a:r>
              <a:rPr lang="en-US" dirty="0"/>
              <a:t> between </a:t>
            </a:r>
            <a:br>
              <a:rPr lang="en-US" dirty="0"/>
            </a:br>
            <a:r>
              <a:rPr lang="en-US" dirty="0"/>
              <a:t>the system and its environment </a:t>
            </a:r>
            <a:br>
              <a:rPr lang="en-US" dirty="0"/>
            </a:br>
            <a:r>
              <a:rPr lang="en-US" dirty="0"/>
              <a:t>independent of its </a:t>
            </a:r>
            <a:r>
              <a:rPr lang="en-US" dirty="0" smtClean="0"/>
              <a:t>implementation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E3E-A15E-8945-8438-BECDE139A8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1142-C92D-4A41-AE72-6A668AA4310E}" type="slidenum">
              <a:rPr lang="en-US"/>
              <a:pPr/>
              <a:t>12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Usability</a:t>
            </a:r>
            <a:r>
              <a:rPr lang="en-US" dirty="0">
                <a:solidFill>
                  <a:srgbClr val="B23C00"/>
                </a:solidFill>
              </a:rPr>
              <a:t>, reliability, performance, supportability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lvl="4"/>
            <a:endParaRPr lang="en-US" dirty="0"/>
          </a:p>
          <a:p>
            <a:pPr lvl="1"/>
            <a:r>
              <a:rPr lang="en-US" i="1" dirty="0"/>
              <a:t>The application </a:t>
            </a:r>
            <a:r>
              <a:rPr lang="en-US" i="1" u="sng" dirty="0"/>
              <a:t>must </a:t>
            </a:r>
            <a:r>
              <a:rPr lang="en-US" i="1" dirty="0"/>
              <a:t>respond to user input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within </a:t>
            </a:r>
            <a:r>
              <a:rPr lang="en-US" i="1" dirty="0"/>
              <a:t>5 seconds.</a:t>
            </a:r>
          </a:p>
          <a:p>
            <a:pPr lvl="1"/>
            <a:r>
              <a:rPr lang="en-US" i="1" dirty="0"/>
              <a:t>The application </a:t>
            </a:r>
            <a:r>
              <a:rPr lang="en-US" i="1" u="sng" dirty="0"/>
              <a:t>shall</a:t>
            </a:r>
            <a:r>
              <a:rPr lang="en-US" i="1" dirty="0"/>
              <a:t> run on the Windows, Mac,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and </a:t>
            </a:r>
            <a:r>
              <a:rPr lang="en-US" i="1" dirty="0"/>
              <a:t>Linux platforms.</a:t>
            </a:r>
          </a:p>
          <a:p>
            <a:pPr lvl="1"/>
            <a:r>
              <a:rPr lang="en-US" i="1" dirty="0"/>
              <a:t>The </a:t>
            </a:r>
            <a:r>
              <a:rPr lang="en-US" i="1" dirty="0" smtClean="0"/>
              <a:t>new </a:t>
            </a:r>
            <a:r>
              <a:rPr lang="en-US" i="1" dirty="0"/>
              <a:t>GUI </a:t>
            </a:r>
            <a:r>
              <a:rPr lang="en-US" i="1" u="sng" dirty="0"/>
              <a:t>must</a:t>
            </a:r>
            <a:r>
              <a:rPr lang="en-US" i="1" dirty="0"/>
              <a:t> resemble the old GUI.</a:t>
            </a:r>
          </a:p>
          <a:p>
            <a:pPr lvl="1"/>
            <a:r>
              <a:rPr lang="en-US" i="1" dirty="0"/>
              <a:t>Error messages </a:t>
            </a:r>
            <a:r>
              <a:rPr lang="en-US" i="1" u="sng" dirty="0"/>
              <a:t>shall</a:t>
            </a:r>
            <a:r>
              <a:rPr lang="en-US" i="1" dirty="0"/>
              <a:t> be displayed in </a:t>
            </a:r>
            <a:r>
              <a:rPr lang="en-US" i="1" dirty="0" smtClean="0"/>
              <a:t>English </a:t>
            </a:r>
            <a:br>
              <a:rPr lang="en-US" i="1" dirty="0" smtClean="0"/>
            </a:br>
            <a:r>
              <a:rPr lang="en-US" i="1" dirty="0" smtClean="0"/>
              <a:t>and Spanish.</a:t>
            </a:r>
            <a:endParaRPr lang="en-US" altLang="ja-JP" i="1" dirty="0"/>
          </a:p>
          <a:p>
            <a:pPr lvl="5"/>
            <a:endParaRPr lang="en-US" sz="1000" dirty="0"/>
          </a:p>
          <a:p>
            <a:r>
              <a:rPr lang="en-US" u="sng" dirty="0"/>
              <a:t>Constraints</a:t>
            </a:r>
            <a:r>
              <a:rPr lang="en-US" dirty="0"/>
              <a:t> that the system must meet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7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are Strong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B23C00"/>
                </a:solidFill>
              </a:rPr>
              <a:t>strong declarative statements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“shall” and “must”.</a:t>
            </a:r>
          </a:p>
          <a:p>
            <a:pPr lvl="5"/>
            <a:endParaRPr lang="en-US" dirty="0" smtClean="0"/>
          </a:p>
          <a:p>
            <a:pPr lvl="1"/>
            <a:r>
              <a:rPr lang="en-US" i="1" dirty="0"/>
              <a:t>The application </a:t>
            </a:r>
            <a:r>
              <a:rPr lang="en-US" i="1" u="sng" dirty="0"/>
              <a:t>shall</a:t>
            </a:r>
            <a:r>
              <a:rPr lang="en-US" i="1" dirty="0"/>
              <a:t> use GPS to determine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the </a:t>
            </a:r>
            <a:r>
              <a:rPr lang="en-US" i="1" dirty="0"/>
              <a:t>user’s location.</a:t>
            </a:r>
            <a:endParaRPr lang="en-US" altLang="ja-JP" dirty="0"/>
          </a:p>
          <a:p>
            <a:pPr marL="2773363" lvl="6" indent="-469900">
              <a:buSzPct val="70000"/>
            </a:pPr>
            <a:endParaRPr lang="en-US" altLang="ja-JP" dirty="0" smtClean="0"/>
          </a:p>
          <a:p>
            <a:pPr lvl="1"/>
            <a:r>
              <a:rPr lang="en-US" i="1" dirty="0"/>
              <a:t>The application </a:t>
            </a:r>
            <a:r>
              <a:rPr lang="en-US" i="1" u="sng" dirty="0"/>
              <a:t>must</a:t>
            </a:r>
            <a:r>
              <a:rPr lang="en-US" i="1" dirty="0"/>
              <a:t> respond to user input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within </a:t>
            </a:r>
            <a:r>
              <a:rPr lang="en-US" i="1" dirty="0"/>
              <a:t>5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Must 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Complete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Are all system </a:t>
            </a:r>
            <a:r>
              <a:rPr lang="en-US" dirty="0" smtClean="0"/>
              <a:t>features and constraints </a:t>
            </a:r>
            <a:br>
              <a:rPr lang="en-US" dirty="0" smtClean="0"/>
            </a:br>
            <a:r>
              <a:rPr lang="en-US" dirty="0" smtClean="0"/>
              <a:t>described </a:t>
            </a:r>
            <a:r>
              <a:rPr lang="en-US" dirty="0"/>
              <a:t>by requirements?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Consistent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No two requirements can contradict each other.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Clear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Each requirement must be unambiguous.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Correct</a:t>
            </a: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No errors in the 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Must </a:t>
            </a:r>
            <a:r>
              <a:rPr lang="en-US" dirty="0" smtClean="0"/>
              <a:t>Be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785330"/>
          </a:xfrm>
        </p:spPr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Realistic</a:t>
            </a:r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Can the system be implemented?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Verifiable</a:t>
            </a:r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Can the system be tested?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Traceable</a:t>
            </a:r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Can each requirement be traced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an application function or constraint?</a:t>
            </a:r>
          </a:p>
          <a:p>
            <a:pPr lvl="1"/>
            <a:r>
              <a:rPr lang="en-US" dirty="0"/>
              <a:t>Can each application function or constraint </a:t>
            </a:r>
            <a:br>
              <a:rPr lang="en-US" dirty="0"/>
            </a:br>
            <a:r>
              <a:rPr lang="en-US" dirty="0"/>
              <a:t>be traced to a requirement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Must Be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Understandable</a:t>
            </a:r>
          </a:p>
          <a:p>
            <a:pPr lvl="1"/>
            <a:r>
              <a:rPr lang="en-US" dirty="0"/>
              <a:t>Requirements must be written in </a:t>
            </a:r>
            <a:r>
              <a:rPr lang="en-US" dirty="0" smtClean="0"/>
              <a:t>non-technical </a:t>
            </a:r>
            <a:r>
              <a:rPr lang="en-US" dirty="0"/>
              <a:t>jargon-free language that is meaningful to </a:t>
            </a:r>
            <a:r>
              <a:rPr lang="en-US" u="sng" dirty="0"/>
              <a:t>both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application’s developers and the application’s </a:t>
            </a:r>
            <a:r>
              <a:rPr lang="en-US" dirty="0" smtClean="0"/>
              <a:t>customers.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E3E-A15E-8945-8438-BECDE139A8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 future users of your application.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Observe how the users currently work.</a:t>
            </a:r>
          </a:p>
          <a:p>
            <a:pPr lvl="1"/>
            <a:r>
              <a:rPr lang="en-US" dirty="0" smtClean="0"/>
              <a:t>Can you improve how they currently do things?</a:t>
            </a:r>
          </a:p>
          <a:p>
            <a:pPr lvl="1"/>
            <a:r>
              <a:rPr lang="en-US" dirty="0" smtClean="0"/>
              <a:t>Can you make them more productive?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Stated requirements</a:t>
            </a:r>
          </a:p>
          <a:p>
            <a:pPr lvl="1"/>
            <a:r>
              <a:rPr lang="en-US" dirty="0" smtClean="0"/>
              <a:t>The customer tells you want he or she wants.</a:t>
            </a:r>
          </a:p>
          <a:p>
            <a:pPr lvl="6"/>
            <a:endParaRPr lang="en-US" dirty="0" smtClean="0"/>
          </a:p>
          <a:p>
            <a:r>
              <a:rPr lang="en-US" dirty="0" smtClean="0">
                <a:solidFill>
                  <a:srgbClr val="B23C00"/>
                </a:solidFill>
              </a:rPr>
              <a:t>Implied requirements</a:t>
            </a:r>
          </a:p>
          <a:p>
            <a:pPr lvl="1"/>
            <a:r>
              <a:rPr lang="en-US" dirty="0" smtClean="0"/>
              <a:t>What do you think the customer wants?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</a:t>
            </a:r>
            <a:r>
              <a:rPr lang="en-US" dirty="0" smtClean="0"/>
              <a:t>Requirements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Customers don’t </a:t>
            </a:r>
            <a:r>
              <a:rPr lang="en-US" dirty="0">
                <a:solidFill>
                  <a:srgbClr val="B23C00"/>
                </a:solidFill>
              </a:rPr>
              <a:t>always know what they want</a:t>
            </a:r>
            <a:r>
              <a:rPr lang="en-US" dirty="0" smtClean="0">
                <a:solidFill>
                  <a:srgbClr val="B23C00"/>
                </a:solidFill>
              </a:rPr>
              <a:t>.</a:t>
            </a:r>
          </a:p>
          <a:p>
            <a:pPr lvl="4"/>
            <a:endParaRPr lang="en-US" dirty="0">
              <a:solidFill>
                <a:srgbClr val="B23C00"/>
              </a:solidFill>
            </a:endParaRPr>
          </a:p>
          <a:p>
            <a:r>
              <a:rPr lang="en-US" dirty="0"/>
              <a:t>They will know more </a:t>
            </a:r>
            <a:r>
              <a:rPr lang="en-US" dirty="0" smtClean="0"/>
              <a:t>after you </a:t>
            </a:r>
            <a:br>
              <a:rPr lang="en-US" dirty="0" smtClean="0"/>
            </a:br>
            <a:r>
              <a:rPr lang="en-US" dirty="0" smtClean="0"/>
              <a:t>show them a </a:t>
            </a:r>
            <a:r>
              <a:rPr lang="en-US" dirty="0"/>
              <a:t>prototype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They will change their minds.</a:t>
            </a:r>
          </a:p>
          <a:p>
            <a:pPr lvl="4"/>
            <a:endParaRPr lang="en-US" dirty="0"/>
          </a:p>
          <a:p>
            <a:r>
              <a:rPr lang="en-US" dirty="0" smtClean="0">
                <a:solidFill>
                  <a:srgbClr val="B23C00"/>
                </a:solidFill>
              </a:rPr>
              <a:t>It’s an iterative process!</a:t>
            </a:r>
            <a:endParaRPr lang="en-US" dirty="0">
              <a:solidFill>
                <a:srgbClr val="B23C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0859-95A2-A44D-BBD7-1C2BA82E7687}" type="slidenum">
              <a:rPr lang="en-US"/>
              <a:pPr/>
              <a:t>19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Requirements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 developers force the </a:t>
            </a:r>
            <a:r>
              <a:rPr lang="en-US" dirty="0" smtClean="0"/>
              <a:t>customers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come up with the requirements too soon, they may make something up</a:t>
            </a:r>
            <a:r>
              <a:rPr lang="en-US" dirty="0" smtClean="0"/>
              <a:t>!</a:t>
            </a:r>
          </a:p>
          <a:p>
            <a:pPr lvl="4"/>
            <a:endParaRPr lang="en-US" dirty="0"/>
          </a:p>
          <a:p>
            <a:r>
              <a:rPr lang="en-US" dirty="0"/>
              <a:t>Such requirements will most likely be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wrong or incomplete</a:t>
            </a:r>
            <a:r>
              <a:rPr lang="en-US" dirty="0"/>
              <a:t> </a:t>
            </a:r>
            <a:r>
              <a:rPr lang="en-US" dirty="0" smtClean="0"/>
              <a:t>and lead you astray.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whenever the guitar characteristics change, we only have to modify the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GuitarSpec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class.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No other classes need to change.</a:t>
            </a:r>
          </a:p>
          <a:p>
            <a:pPr lvl="1"/>
            <a:r>
              <a:rPr lang="en-US" dirty="0" smtClean="0"/>
              <a:t>We don’t count the test class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FindGuitarTester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4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AD23-0C81-774A-96DF-C486697B1A31}" type="slidenum">
              <a:rPr lang="en-US"/>
              <a:pPr/>
              <a:t>20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use case describes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single task </a:t>
            </a:r>
            <a:r>
              <a:rPr lang="en-US" dirty="0" smtClean="0"/>
              <a:t>that your application must allow</a:t>
            </a:r>
            <a:r>
              <a:rPr lang="en-US" dirty="0"/>
              <a:t> </a:t>
            </a:r>
            <a:r>
              <a:rPr lang="en-US" dirty="0" smtClean="0"/>
              <a:t>an actor to accomplish </a:t>
            </a:r>
            <a:br>
              <a:rPr lang="en-US" dirty="0" smtClean="0"/>
            </a:br>
            <a:r>
              <a:rPr lang="en-US" dirty="0" smtClean="0"/>
              <a:t>or a </a:t>
            </a:r>
            <a:r>
              <a:rPr lang="en-US" dirty="0" smtClean="0">
                <a:solidFill>
                  <a:srgbClr val="B23C00"/>
                </a:solidFill>
              </a:rPr>
              <a:t>single goal </a:t>
            </a:r>
            <a:r>
              <a:rPr lang="en-US" dirty="0" smtClean="0"/>
              <a:t>that an actor must achieve.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Actors </a:t>
            </a:r>
            <a:r>
              <a:rPr lang="en-US" dirty="0"/>
              <a:t>are </a:t>
            </a:r>
            <a:r>
              <a:rPr lang="en-US" dirty="0">
                <a:solidFill>
                  <a:srgbClr val="B23C00"/>
                </a:solidFill>
              </a:rPr>
              <a:t>external agents </a:t>
            </a:r>
            <a:r>
              <a:rPr lang="en-US" dirty="0"/>
              <a:t>that interact or communicate with the system</a:t>
            </a:r>
            <a:r>
              <a:rPr lang="en-US" dirty="0" smtClean="0"/>
              <a:t>.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actors </a:t>
            </a:r>
            <a:r>
              <a:rPr lang="en-US" dirty="0"/>
              <a:t>= role abstractions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An actor can be a person or another system</a:t>
            </a:r>
            <a:r>
              <a:rPr lang="en-US" dirty="0" smtClean="0"/>
              <a:t>.</a:t>
            </a:r>
            <a:endParaRPr lang="en-US" dirty="0"/>
          </a:p>
          <a:p>
            <a:pPr lvl="2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Uses cases are an important way for the developers of a software application and its customers to </a:t>
            </a:r>
            <a:r>
              <a:rPr lang="en-US" dirty="0" smtClean="0"/>
              <a:t>communicate:</a:t>
            </a:r>
          </a:p>
          <a:p>
            <a:pPr lvl="4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functionality the application must </a:t>
            </a:r>
            <a:r>
              <a:rPr lang="en-US" dirty="0" smtClean="0"/>
              <a:t>have.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What steps to achieve the functionality.</a:t>
            </a:r>
          </a:p>
          <a:p>
            <a:pPr lvl="5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/>
              <a:t>An application’s use cases capture the bulk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the customer’s </a:t>
            </a:r>
            <a:r>
              <a:rPr lang="en-US" dirty="0"/>
              <a:t>understanding of what the application is supposed to </a:t>
            </a:r>
            <a:r>
              <a:rPr lang="en-US" dirty="0" smtClean="0"/>
              <a:t>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E3E-A15E-8945-8438-BECDE139A8A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5AD23-0C81-774A-96DF-C486697B1A31}" type="slidenum">
              <a:rPr lang="en-US"/>
              <a:pPr/>
              <a:t>22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use case </a:t>
            </a:r>
            <a:r>
              <a:rPr lang="en-US" dirty="0" smtClean="0"/>
              <a:t>includes: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complete sequence of actions or events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point of view of an actor</a:t>
            </a:r>
            <a:r>
              <a:rPr lang="en-US" dirty="0" smtClean="0"/>
              <a:t>.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 smtClean="0">
                <a:solidFill>
                  <a:srgbClr val="B23C00"/>
                </a:solidFill>
              </a:rPr>
              <a:t>primary sequence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B23C00"/>
                </a:solidFill>
              </a:rPr>
              <a:t>Alternate </a:t>
            </a:r>
            <a:r>
              <a:rPr lang="en-US" dirty="0">
                <a:solidFill>
                  <a:srgbClr val="B23C00"/>
                </a:solidFill>
              </a:rPr>
              <a:t>sequences </a:t>
            </a:r>
            <a:r>
              <a:rPr lang="en-US" dirty="0"/>
              <a:t>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exception paths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A sequence is triggered by an actor</a:t>
            </a:r>
            <a:r>
              <a:rPr lang="en-US" dirty="0" smtClean="0"/>
              <a:t>.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Focus on </a:t>
            </a:r>
            <a:r>
              <a:rPr lang="en-US" u="sng" dirty="0"/>
              <a:t>what</a:t>
            </a:r>
            <a:r>
              <a:rPr lang="en-US" dirty="0"/>
              <a:t> the system must do,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u="sng" dirty="0" smtClean="0"/>
              <a:t>not </a:t>
            </a:r>
            <a:r>
              <a:rPr lang="en-US" u="sng" dirty="0"/>
              <a:t>how </a:t>
            </a:r>
            <a:r>
              <a:rPr lang="en-US" dirty="0"/>
              <a:t>to do </a:t>
            </a:r>
            <a:r>
              <a:rPr lang="en-US" dirty="0" smtClean="0"/>
              <a:t>it.</a:t>
            </a:r>
            <a:endParaRPr lang="en-US" sz="300" dirty="0"/>
          </a:p>
          <a:p>
            <a:pPr lvl="4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 </a:t>
            </a:r>
            <a:r>
              <a:rPr lang="en-US" dirty="0"/>
              <a:t>use case treats the system as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black box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  <a:p>
            <a:pPr lvl="2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2A81-7726-0C46-B048-AE3ADA299888}" type="slidenum">
              <a:rPr lang="en-US"/>
              <a:pPr/>
              <a:t>23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Bank ATM System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4298680" y="1417638"/>
            <a:ext cx="1644650" cy="44815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364" name="Group 4"/>
          <p:cNvGrpSpPr>
            <a:grpSpLocks/>
          </p:cNvGrpSpPr>
          <p:nvPr/>
        </p:nvGrpSpPr>
        <p:grpSpPr bwMode="auto">
          <a:xfrm>
            <a:off x="4663805" y="1509713"/>
            <a:ext cx="914400" cy="4297362"/>
            <a:chOff x="3053" y="951"/>
            <a:chExt cx="576" cy="2707"/>
          </a:xfrm>
        </p:grpSpPr>
        <p:sp>
          <p:nvSpPr>
            <p:cNvPr id="143365" name="Oval 5"/>
            <p:cNvSpPr>
              <a:spLocks noChangeArrowheads="1"/>
            </p:cNvSpPr>
            <p:nvPr/>
          </p:nvSpPr>
          <p:spPr bwMode="auto">
            <a:xfrm>
              <a:off x="3053" y="1873"/>
              <a:ext cx="576" cy="40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Log in</a:t>
              </a:r>
            </a:p>
            <a:p>
              <a:pPr algn="ctr"/>
              <a:r>
                <a:rPr lang="en-US" sz="1400"/>
                <a:t>customer</a:t>
              </a:r>
            </a:p>
          </p:txBody>
        </p:sp>
        <p:sp>
          <p:nvSpPr>
            <p:cNvPr id="143366" name="Oval 6"/>
            <p:cNvSpPr>
              <a:spLocks noChangeArrowheads="1"/>
            </p:cNvSpPr>
            <p:nvPr/>
          </p:nvSpPr>
          <p:spPr bwMode="auto">
            <a:xfrm>
              <a:off x="3053" y="3255"/>
              <a:ext cx="576" cy="40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Display </a:t>
              </a:r>
            </a:p>
            <a:p>
              <a:pPr algn="ctr"/>
              <a:r>
                <a:rPr lang="en-US" sz="1400"/>
                <a:t>balance</a:t>
              </a:r>
            </a:p>
          </p:txBody>
        </p:sp>
        <p:sp>
          <p:nvSpPr>
            <p:cNvPr id="143367" name="Oval 7"/>
            <p:cNvSpPr>
              <a:spLocks noChangeArrowheads="1"/>
            </p:cNvSpPr>
            <p:nvPr/>
          </p:nvSpPr>
          <p:spPr bwMode="auto">
            <a:xfrm>
              <a:off x="3053" y="1412"/>
              <a:ext cx="576" cy="40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Shut down</a:t>
              </a:r>
            </a:p>
            <a:p>
              <a:pPr algn="ctr"/>
              <a:r>
                <a:rPr lang="en-US" sz="1400"/>
                <a:t>ATM</a:t>
              </a:r>
            </a:p>
          </p:txBody>
        </p:sp>
        <p:sp>
          <p:nvSpPr>
            <p:cNvPr id="143368" name="Oval 8"/>
            <p:cNvSpPr>
              <a:spLocks noChangeArrowheads="1"/>
            </p:cNvSpPr>
            <p:nvPr/>
          </p:nvSpPr>
          <p:spPr bwMode="auto">
            <a:xfrm>
              <a:off x="3053" y="951"/>
              <a:ext cx="576" cy="40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Start up</a:t>
              </a:r>
            </a:p>
            <a:p>
              <a:pPr algn="ctr"/>
              <a:r>
                <a:rPr lang="en-US" sz="1400"/>
                <a:t>ATM</a:t>
              </a:r>
            </a:p>
          </p:txBody>
        </p:sp>
        <p:sp>
          <p:nvSpPr>
            <p:cNvPr id="143369" name="Oval 9"/>
            <p:cNvSpPr>
              <a:spLocks noChangeArrowheads="1"/>
            </p:cNvSpPr>
            <p:nvPr/>
          </p:nvSpPr>
          <p:spPr bwMode="auto">
            <a:xfrm>
              <a:off x="3053" y="2333"/>
              <a:ext cx="576" cy="40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Log out</a:t>
              </a:r>
            </a:p>
            <a:p>
              <a:pPr algn="ctr"/>
              <a:r>
                <a:rPr lang="en-US" sz="1400"/>
                <a:t>customer</a:t>
              </a:r>
            </a:p>
          </p:txBody>
        </p:sp>
        <p:sp>
          <p:nvSpPr>
            <p:cNvPr id="143370" name="Oval 10"/>
            <p:cNvSpPr>
              <a:spLocks noChangeArrowheads="1"/>
            </p:cNvSpPr>
            <p:nvPr/>
          </p:nvSpPr>
          <p:spPr bwMode="auto">
            <a:xfrm>
              <a:off x="3053" y="2794"/>
              <a:ext cx="576" cy="40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Withdraw</a:t>
              </a:r>
            </a:p>
            <a:p>
              <a:pPr algn="ctr"/>
              <a:r>
                <a:rPr lang="en-US" sz="1400"/>
                <a:t>cash</a:t>
              </a:r>
            </a:p>
          </p:txBody>
        </p:sp>
      </p:grpSp>
      <p:grpSp>
        <p:nvGrpSpPr>
          <p:cNvPr id="143371" name="Group 11"/>
          <p:cNvGrpSpPr>
            <a:grpSpLocks/>
          </p:cNvGrpSpPr>
          <p:nvPr/>
        </p:nvGrpSpPr>
        <p:grpSpPr bwMode="auto">
          <a:xfrm>
            <a:off x="1920605" y="1874838"/>
            <a:ext cx="6257925" cy="3840162"/>
            <a:chOff x="1325" y="1181"/>
            <a:chExt cx="3942" cy="2419"/>
          </a:xfrm>
        </p:grpSpPr>
        <p:grpSp>
          <p:nvGrpSpPr>
            <p:cNvPr id="143372" name="Group 12"/>
            <p:cNvGrpSpPr>
              <a:grpSpLocks/>
            </p:cNvGrpSpPr>
            <p:nvPr/>
          </p:nvGrpSpPr>
          <p:grpSpPr bwMode="auto">
            <a:xfrm>
              <a:off x="1498" y="2562"/>
              <a:ext cx="230" cy="404"/>
              <a:chOff x="634" y="1238"/>
              <a:chExt cx="230" cy="404"/>
            </a:xfrm>
          </p:grpSpPr>
          <p:sp>
            <p:nvSpPr>
              <p:cNvPr id="143373" name="Oval 13"/>
              <p:cNvSpPr>
                <a:spLocks noChangeArrowheads="1"/>
              </p:cNvSpPr>
              <p:nvPr/>
            </p:nvSpPr>
            <p:spPr bwMode="auto">
              <a:xfrm>
                <a:off x="691" y="1238"/>
                <a:ext cx="115" cy="11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74" name="Line 14"/>
              <p:cNvSpPr>
                <a:spLocks noChangeShapeType="1"/>
              </p:cNvSpPr>
              <p:nvPr/>
            </p:nvSpPr>
            <p:spPr bwMode="auto">
              <a:xfrm>
                <a:off x="749" y="1354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75" name="Line 15"/>
              <p:cNvSpPr>
                <a:spLocks noChangeShapeType="1"/>
              </p:cNvSpPr>
              <p:nvPr/>
            </p:nvSpPr>
            <p:spPr bwMode="auto">
              <a:xfrm>
                <a:off x="634" y="1411"/>
                <a:ext cx="2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76" name="Line 16"/>
              <p:cNvSpPr>
                <a:spLocks noChangeShapeType="1"/>
              </p:cNvSpPr>
              <p:nvPr/>
            </p:nvSpPr>
            <p:spPr bwMode="auto">
              <a:xfrm flipH="1">
                <a:off x="634" y="1526"/>
                <a:ext cx="115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77" name="Line 17"/>
              <p:cNvSpPr>
                <a:spLocks noChangeShapeType="1"/>
              </p:cNvSpPr>
              <p:nvPr/>
            </p:nvSpPr>
            <p:spPr bwMode="auto">
              <a:xfrm>
                <a:off x="749" y="1526"/>
                <a:ext cx="115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378" name="Group 18"/>
            <p:cNvGrpSpPr>
              <a:grpSpLocks/>
            </p:cNvGrpSpPr>
            <p:nvPr/>
          </p:nvGrpSpPr>
          <p:grpSpPr bwMode="auto">
            <a:xfrm>
              <a:off x="4954" y="2966"/>
              <a:ext cx="230" cy="404"/>
              <a:chOff x="634" y="1238"/>
              <a:chExt cx="230" cy="404"/>
            </a:xfrm>
          </p:grpSpPr>
          <p:sp>
            <p:nvSpPr>
              <p:cNvPr id="143379" name="Oval 19"/>
              <p:cNvSpPr>
                <a:spLocks noChangeArrowheads="1"/>
              </p:cNvSpPr>
              <p:nvPr/>
            </p:nvSpPr>
            <p:spPr bwMode="auto">
              <a:xfrm>
                <a:off x="691" y="1238"/>
                <a:ext cx="115" cy="11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80" name="Line 20"/>
              <p:cNvSpPr>
                <a:spLocks noChangeShapeType="1"/>
              </p:cNvSpPr>
              <p:nvPr/>
            </p:nvSpPr>
            <p:spPr bwMode="auto">
              <a:xfrm>
                <a:off x="749" y="1354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81" name="Line 21"/>
              <p:cNvSpPr>
                <a:spLocks noChangeShapeType="1"/>
              </p:cNvSpPr>
              <p:nvPr/>
            </p:nvSpPr>
            <p:spPr bwMode="auto">
              <a:xfrm>
                <a:off x="634" y="1411"/>
                <a:ext cx="2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82" name="Line 22"/>
              <p:cNvSpPr>
                <a:spLocks noChangeShapeType="1"/>
              </p:cNvSpPr>
              <p:nvPr/>
            </p:nvSpPr>
            <p:spPr bwMode="auto">
              <a:xfrm flipH="1">
                <a:off x="634" y="1526"/>
                <a:ext cx="115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83" name="Line 23"/>
              <p:cNvSpPr>
                <a:spLocks noChangeShapeType="1"/>
              </p:cNvSpPr>
              <p:nvPr/>
            </p:nvSpPr>
            <p:spPr bwMode="auto">
              <a:xfrm>
                <a:off x="749" y="1526"/>
                <a:ext cx="115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384" name="Group 24"/>
            <p:cNvGrpSpPr>
              <a:grpSpLocks/>
            </p:cNvGrpSpPr>
            <p:nvPr/>
          </p:nvGrpSpPr>
          <p:grpSpPr bwMode="auto">
            <a:xfrm>
              <a:off x="1498" y="1181"/>
              <a:ext cx="230" cy="404"/>
              <a:chOff x="634" y="1238"/>
              <a:chExt cx="230" cy="404"/>
            </a:xfrm>
          </p:grpSpPr>
          <p:sp>
            <p:nvSpPr>
              <p:cNvPr id="143385" name="Oval 25"/>
              <p:cNvSpPr>
                <a:spLocks noChangeArrowheads="1"/>
              </p:cNvSpPr>
              <p:nvPr/>
            </p:nvSpPr>
            <p:spPr bwMode="auto">
              <a:xfrm>
                <a:off x="691" y="1238"/>
                <a:ext cx="115" cy="11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86" name="Line 26"/>
              <p:cNvSpPr>
                <a:spLocks noChangeShapeType="1"/>
              </p:cNvSpPr>
              <p:nvPr/>
            </p:nvSpPr>
            <p:spPr bwMode="auto">
              <a:xfrm>
                <a:off x="749" y="1354"/>
                <a:ext cx="0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87" name="Line 27"/>
              <p:cNvSpPr>
                <a:spLocks noChangeShapeType="1"/>
              </p:cNvSpPr>
              <p:nvPr/>
            </p:nvSpPr>
            <p:spPr bwMode="auto">
              <a:xfrm>
                <a:off x="634" y="1411"/>
                <a:ext cx="2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88" name="Line 28"/>
              <p:cNvSpPr>
                <a:spLocks noChangeShapeType="1"/>
              </p:cNvSpPr>
              <p:nvPr/>
            </p:nvSpPr>
            <p:spPr bwMode="auto">
              <a:xfrm flipH="1">
                <a:off x="634" y="1526"/>
                <a:ext cx="115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89" name="Line 29"/>
              <p:cNvSpPr>
                <a:spLocks noChangeShapeType="1"/>
              </p:cNvSpPr>
              <p:nvPr/>
            </p:nvSpPr>
            <p:spPr bwMode="auto">
              <a:xfrm>
                <a:off x="749" y="1526"/>
                <a:ext cx="115" cy="1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390" name="Text Box 30"/>
            <p:cNvSpPr txBox="1">
              <a:spLocks noChangeArrowheads="1"/>
            </p:cNvSpPr>
            <p:nvPr/>
          </p:nvSpPr>
          <p:spPr bwMode="auto">
            <a:xfrm>
              <a:off x="1325" y="1642"/>
              <a:ext cx="5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Operator</a:t>
              </a:r>
            </a:p>
          </p:txBody>
        </p:sp>
        <p:sp>
          <p:nvSpPr>
            <p:cNvPr id="143391" name="Text Box 31"/>
            <p:cNvSpPr txBox="1">
              <a:spLocks noChangeArrowheads="1"/>
            </p:cNvSpPr>
            <p:nvPr/>
          </p:nvSpPr>
          <p:spPr bwMode="auto">
            <a:xfrm>
              <a:off x="1325" y="3024"/>
              <a:ext cx="60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Customer</a:t>
              </a:r>
            </a:p>
          </p:txBody>
        </p:sp>
        <p:sp>
          <p:nvSpPr>
            <p:cNvPr id="143392" name="Text Box 32"/>
            <p:cNvSpPr txBox="1">
              <a:spLocks noChangeArrowheads="1"/>
            </p:cNvSpPr>
            <p:nvPr/>
          </p:nvSpPr>
          <p:spPr bwMode="auto">
            <a:xfrm>
              <a:off x="4896" y="3408"/>
              <a:ext cx="3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Bank</a:t>
              </a:r>
            </a:p>
          </p:txBody>
        </p:sp>
      </p:grpSp>
      <p:grpSp>
        <p:nvGrpSpPr>
          <p:cNvPr id="143393" name="Group 33"/>
          <p:cNvGrpSpPr>
            <a:grpSpLocks/>
          </p:cNvGrpSpPr>
          <p:nvPr/>
        </p:nvGrpSpPr>
        <p:grpSpPr bwMode="auto">
          <a:xfrm>
            <a:off x="2652442" y="1874838"/>
            <a:ext cx="4937125" cy="3565525"/>
            <a:chOff x="1786" y="1181"/>
            <a:chExt cx="3110" cy="2246"/>
          </a:xfrm>
        </p:grpSpPr>
        <p:sp>
          <p:nvSpPr>
            <p:cNvPr id="143394" name="Line 34"/>
            <p:cNvSpPr>
              <a:spLocks noChangeShapeType="1"/>
            </p:cNvSpPr>
            <p:nvPr/>
          </p:nvSpPr>
          <p:spPr bwMode="auto">
            <a:xfrm flipV="1">
              <a:off x="1786" y="1181"/>
              <a:ext cx="126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5" name="Line 35"/>
            <p:cNvSpPr>
              <a:spLocks noChangeShapeType="1"/>
            </p:cNvSpPr>
            <p:nvPr/>
          </p:nvSpPr>
          <p:spPr bwMode="auto">
            <a:xfrm>
              <a:off x="1786" y="1469"/>
              <a:ext cx="126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6" name="Line 36"/>
            <p:cNvSpPr>
              <a:spLocks noChangeShapeType="1"/>
            </p:cNvSpPr>
            <p:nvPr/>
          </p:nvSpPr>
          <p:spPr bwMode="auto">
            <a:xfrm flipV="1">
              <a:off x="1786" y="2102"/>
              <a:ext cx="1267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7" name="Line 37"/>
            <p:cNvSpPr>
              <a:spLocks noChangeShapeType="1"/>
            </p:cNvSpPr>
            <p:nvPr/>
          </p:nvSpPr>
          <p:spPr bwMode="auto">
            <a:xfrm flipV="1">
              <a:off x="1786" y="2506"/>
              <a:ext cx="1267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8" name="Line 38"/>
            <p:cNvSpPr>
              <a:spLocks noChangeShapeType="1"/>
            </p:cNvSpPr>
            <p:nvPr/>
          </p:nvSpPr>
          <p:spPr bwMode="auto">
            <a:xfrm>
              <a:off x="1786" y="2794"/>
              <a:ext cx="1267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9" name="Line 39"/>
            <p:cNvSpPr>
              <a:spLocks noChangeShapeType="1"/>
            </p:cNvSpPr>
            <p:nvPr/>
          </p:nvSpPr>
          <p:spPr bwMode="auto">
            <a:xfrm>
              <a:off x="1786" y="2909"/>
              <a:ext cx="1267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00" name="Line 40"/>
            <p:cNvSpPr>
              <a:spLocks noChangeShapeType="1"/>
            </p:cNvSpPr>
            <p:nvPr/>
          </p:nvSpPr>
          <p:spPr bwMode="auto">
            <a:xfrm>
              <a:off x="3629" y="2966"/>
              <a:ext cx="126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01" name="Line 41"/>
            <p:cNvSpPr>
              <a:spLocks noChangeShapeType="1"/>
            </p:cNvSpPr>
            <p:nvPr/>
          </p:nvSpPr>
          <p:spPr bwMode="auto">
            <a:xfrm flipV="1">
              <a:off x="3629" y="3254"/>
              <a:ext cx="126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02" name="Group 42"/>
          <p:cNvGrpSpPr>
            <a:grpSpLocks/>
          </p:cNvGrpSpPr>
          <p:nvPr/>
        </p:nvGrpSpPr>
        <p:grpSpPr bwMode="auto">
          <a:xfrm>
            <a:off x="5943330" y="1508125"/>
            <a:ext cx="2546350" cy="369888"/>
            <a:chOff x="3859" y="950"/>
            <a:chExt cx="1604" cy="233"/>
          </a:xfrm>
        </p:grpSpPr>
        <p:sp>
          <p:nvSpPr>
            <p:cNvPr id="143403" name="Line 43"/>
            <p:cNvSpPr>
              <a:spLocks noChangeShapeType="1"/>
            </p:cNvSpPr>
            <p:nvPr/>
          </p:nvSpPr>
          <p:spPr bwMode="auto">
            <a:xfrm>
              <a:off x="3859" y="1065"/>
              <a:ext cx="346" cy="1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04" name="Text Box 44"/>
            <p:cNvSpPr txBox="1">
              <a:spLocks noChangeArrowheads="1"/>
            </p:cNvSpPr>
            <p:nvPr/>
          </p:nvSpPr>
          <p:spPr bwMode="auto">
            <a:xfrm>
              <a:off x="4205" y="950"/>
              <a:ext cx="12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B23C00"/>
                  </a:solidFill>
                </a:rPr>
                <a:t>system boundary</a:t>
              </a:r>
            </a:p>
          </p:txBody>
        </p:sp>
      </p:grpSp>
      <p:grpSp>
        <p:nvGrpSpPr>
          <p:cNvPr id="143408" name="Group 48"/>
          <p:cNvGrpSpPr>
            <a:grpSpLocks/>
          </p:cNvGrpSpPr>
          <p:nvPr/>
        </p:nvGrpSpPr>
        <p:grpSpPr bwMode="auto">
          <a:xfrm>
            <a:off x="549005" y="2149475"/>
            <a:ext cx="1646237" cy="369888"/>
            <a:chOff x="691" y="2102"/>
            <a:chExt cx="1037" cy="233"/>
          </a:xfrm>
        </p:grpSpPr>
        <p:sp>
          <p:nvSpPr>
            <p:cNvPr id="143409" name="Line 49"/>
            <p:cNvSpPr>
              <a:spLocks noChangeShapeType="1"/>
            </p:cNvSpPr>
            <p:nvPr/>
          </p:nvSpPr>
          <p:spPr bwMode="auto">
            <a:xfrm>
              <a:off x="1152" y="2218"/>
              <a:ext cx="576" cy="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10" name="Text Box 50"/>
            <p:cNvSpPr txBox="1">
              <a:spLocks noChangeArrowheads="1"/>
            </p:cNvSpPr>
            <p:nvPr/>
          </p:nvSpPr>
          <p:spPr bwMode="auto">
            <a:xfrm>
              <a:off x="691" y="2102"/>
              <a:ext cx="4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B23C00"/>
                  </a:solidFill>
                </a:rPr>
                <a:t>actor</a:t>
              </a:r>
            </a:p>
          </p:txBody>
        </p:sp>
      </p:grpSp>
      <p:grpSp>
        <p:nvGrpSpPr>
          <p:cNvPr id="143411" name="Group 51"/>
          <p:cNvGrpSpPr>
            <a:grpSpLocks/>
          </p:cNvGrpSpPr>
          <p:nvPr/>
        </p:nvGrpSpPr>
        <p:grpSpPr bwMode="auto">
          <a:xfrm>
            <a:off x="549005" y="3429000"/>
            <a:ext cx="2652712" cy="369888"/>
            <a:chOff x="461" y="2160"/>
            <a:chExt cx="1671" cy="233"/>
          </a:xfrm>
        </p:grpSpPr>
        <p:sp>
          <p:nvSpPr>
            <p:cNvPr id="143412" name="Line 52"/>
            <p:cNvSpPr>
              <a:spLocks noChangeShapeType="1"/>
            </p:cNvSpPr>
            <p:nvPr/>
          </p:nvSpPr>
          <p:spPr bwMode="auto">
            <a:xfrm>
              <a:off x="2074" y="2275"/>
              <a:ext cx="58" cy="115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13" name="Text Box 53"/>
            <p:cNvSpPr txBox="1">
              <a:spLocks noChangeArrowheads="1"/>
            </p:cNvSpPr>
            <p:nvPr/>
          </p:nvSpPr>
          <p:spPr bwMode="auto">
            <a:xfrm>
              <a:off x="461" y="2160"/>
              <a:ext cx="8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B23C00"/>
                  </a:solidFill>
                </a:rPr>
                <a:t>interaction</a:t>
              </a:r>
            </a:p>
          </p:txBody>
        </p:sp>
        <p:sp>
          <p:nvSpPr>
            <p:cNvPr id="143414" name="Line 54"/>
            <p:cNvSpPr>
              <a:spLocks noChangeShapeType="1"/>
            </p:cNvSpPr>
            <p:nvPr/>
          </p:nvSpPr>
          <p:spPr bwMode="auto">
            <a:xfrm flipH="1">
              <a:off x="1267" y="2275"/>
              <a:ext cx="807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415" name="Group 55"/>
          <p:cNvGrpSpPr>
            <a:grpSpLocks/>
          </p:cNvGrpSpPr>
          <p:nvPr/>
        </p:nvGrpSpPr>
        <p:grpSpPr bwMode="auto">
          <a:xfrm>
            <a:off x="549005" y="1417638"/>
            <a:ext cx="3932237" cy="369887"/>
            <a:chOff x="461" y="893"/>
            <a:chExt cx="2477" cy="233"/>
          </a:xfrm>
        </p:grpSpPr>
        <p:sp>
          <p:nvSpPr>
            <p:cNvPr id="143416" name="Line 56"/>
            <p:cNvSpPr>
              <a:spLocks noChangeShapeType="1"/>
            </p:cNvSpPr>
            <p:nvPr/>
          </p:nvSpPr>
          <p:spPr bwMode="auto">
            <a:xfrm>
              <a:off x="1037" y="1008"/>
              <a:ext cx="1901" cy="0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17" name="Text Box 57"/>
            <p:cNvSpPr txBox="1">
              <a:spLocks noChangeArrowheads="1"/>
            </p:cNvSpPr>
            <p:nvPr/>
          </p:nvSpPr>
          <p:spPr bwMode="auto">
            <a:xfrm>
              <a:off x="461" y="893"/>
              <a:ext cx="6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B23C00"/>
                  </a:solidFill>
                </a:rPr>
                <a:t>system</a:t>
              </a:r>
            </a:p>
          </p:txBody>
        </p:sp>
      </p:grpSp>
      <p:sp>
        <p:nvSpPr>
          <p:cNvPr id="143418" name="Text Box 58"/>
          <p:cNvSpPr txBox="1">
            <a:spLocks noChangeArrowheads="1"/>
          </p:cNvSpPr>
          <p:nvPr/>
        </p:nvSpPr>
        <p:spPr bwMode="auto">
          <a:xfrm>
            <a:off x="274367" y="5440363"/>
            <a:ext cx="332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33CC"/>
                </a:solidFill>
              </a:rPr>
              <a:t>UML use case diagram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86435" y="1965325"/>
            <a:ext cx="2284109" cy="3292455"/>
            <a:chOff x="5669268" y="1965325"/>
            <a:chExt cx="2284109" cy="3292455"/>
          </a:xfrm>
        </p:grpSpPr>
        <p:grpSp>
          <p:nvGrpSpPr>
            <p:cNvPr id="143421" name="Group 61"/>
            <p:cNvGrpSpPr>
              <a:grpSpLocks/>
            </p:cNvGrpSpPr>
            <p:nvPr/>
          </p:nvGrpSpPr>
          <p:grpSpPr bwMode="auto">
            <a:xfrm>
              <a:off x="5761039" y="1965325"/>
              <a:ext cx="2192338" cy="1189038"/>
              <a:chOff x="3629" y="1238"/>
              <a:chExt cx="1381" cy="749"/>
            </a:xfrm>
          </p:grpSpPr>
          <p:sp>
            <p:nvSpPr>
              <p:cNvPr id="143406" name="Line 46"/>
              <p:cNvSpPr>
                <a:spLocks noChangeShapeType="1"/>
              </p:cNvSpPr>
              <p:nvPr/>
            </p:nvSpPr>
            <p:spPr bwMode="auto">
              <a:xfrm>
                <a:off x="3629" y="1584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99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07" name="Text Box 47"/>
              <p:cNvSpPr txBox="1">
                <a:spLocks noChangeArrowheads="1"/>
              </p:cNvSpPr>
              <p:nvPr/>
            </p:nvSpPr>
            <p:spPr bwMode="auto">
              <a:xfrm>
                <a:off x="4205" y="1469"/>
                <a:ext cx="8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olidFill>
                      <a:srgbClr val="B23C00"/>
                    </a:solidFill>
                  </a:rPr>
                  <a:t>use cases</a:t>
                </a:r>
              </a:p>
            </p:txBody>
          </p:sp>
          <p:sp>
            <p:nvSpPr>
              <p:cNvPr id="143419" name="Line 59"/>
              <p:cNvSpPr>
                <a:spLocks noChangeShapeType="1"/>
              </p:cNvSpPr>
              <p:nvPr/>
            </p:nvSpPr>
            <p:spPr bwMode="auto">
              <a:xfrm flipH="1">
                <a:off x="3629" y="1584"/>
                <a:ext cx="576" cy="403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20" name="Line 60"/>
              <p:cNvSpPr>
                <a:spLocks noChangeShapeType="1"/>
              </p:cNvSpPr>
              <p:nvPr/>
            </p:nvSpPr>
            <p:spPr bwMode="auto">
              <a:xfrm flipH="1" flipV="1">
                <a:off x="3629" y="1238"/>
                <a:ext cx="576" cy="3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" name="Straight Arrow Connector 2"/>
            <p:cNvCxnSpPr>
              <a:stCxn id="143407" idx="1"/>
            </p:cNvCxnSpPr>
            <p:nvPr/>
          </p:nvCxnSpPr>
          <p:spPr bwMode="auto">
            <a:xfrm flipH="1">
              <a:off x="5760707" y="2516982"/>
              <a:ext cx="914732" cy="13692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oval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" name="Straight Arrow Connector 4"/>
            <p:cNvCxnSpPr>
              <a:stCxn id="143407" idx="1"/>
            </p:cNvCxnSpPr>
            <p:nvPr/>
          </p:nvCxnSpPr>
          <p:spPr bwMode="auto">
            <a:xfrm flipH="1">
              <a:off x="5669268" y="2516982"/>
              <a:ext cx="1006171" cy="20092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oval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/>
            <p:cNvCxnSpPr>
              <a:stCxn id="143419" idx="0"/>
            </p:cNvCxnSpPr>
            <p:nvPr/>
          </p:nvCxnSpPr>
          <p:spPr bwMode="auto">
            <a:xfrm flipH="1">
              <a:off x="5669268" y="2514600"/>
              <a:ext cx="1006171" cy="27431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800000"/>
              </a:solidFill>
              <a:prstDash val="solid"/>
              <a:round/>
              <a:headEnd type="oval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6402293" y="3313208"/>
            <a:ext cx="245451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B23C00"/>
                </a:solidFill>
              </a:rPr>
              <a:t>When you draw a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use case diagram,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do not include the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red labels and arrows.</a:t>
            </a:r>
            <a:endParaRPr lang="en-US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nimBg="1"/>
      <p:bldP spid="143418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01BB-353D-1D48-B30A-DBC69D37AB9E}" type="slidenum">
              <a:rPr lang="en-US"/>
              <a:pPr/>
              <a:t>24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Use Case Description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Name: </a:t>
            </a:r>
            <a:r>
              <a:rPr lang="en-US" dirty="0"/>
              <a:t>Withdraw Cash</a:t>
            </a:r>
          </a:p>
          <a:p>
            <a:pPr lvl="4">
              <a:lnSpc>
                <a:spcPct val="8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Goal: </a:t>
            </a:r>
            <a:r>
              <a:rPr lang="en-US" dirty="0">
                <a:solidFill>
                  <a:srgbClr val="000000"/>
                </a:solidFill>
              </a:rPr>
              <a:t>Customer withdraws cash from ATM.</a:t>
            </a:r>
          </a:p>
          <a:p>
            <a:pPr lvl="4">
              <a:lnSpc>
                <a:spcPct val="8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Summary</a:t>
            </a:r>
            <a:r>
              <a:rPr lang="en-US" dirty="0">
                <a:solidFill>
                  <a:srgbClr val="CC3300"/>
                </a:solidFill>
              </a:rPr>
              <a:t>:</a:t>
            </a:r>
            <a:r>
              <a:rPr lang="en-US" dirty="0"/>
              <a:t> A customer who has logged in can withdraw up to $500 cash in $20 bills.</a:t>
            </a:r>
          </a:p>
          <a:p>
            <a:pPr lvl="4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Actors: </a:t>
            </a:r>
            <a:r>
              <a:rPr lang="en-US" dirty="0"/>
              <a:t>The customer and the </a:t>
            </a:r>
            <a:r>
              <a:rPr lang="en-US" dirty="0" smtClean="0"/>
              <a:t>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B01BB-353D-1D48-B30A-DBC69D37AB9E}" type="slidenum">
              <a:rPr lang="en-US"/>
              <a:pPr/>
              <a:t>25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 Description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B23C00"/>
                </a:solidFill>
              </a:rPr>
              <a:t>Preconditions:</a:t>
            </a:r>
          </a:p>
          <a:p>
            <a:pPr lvl="4">
              <a:lnSpc>
                <a:spcPct val="8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The ATM has been started up.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See use case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Start up ATM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customer has inserted a valid bank card.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customer has entered a correct PIN</a:t>
            </a:r>
            <a:r>
              <a:rPr lang="en-US" dirty="0" smtClean="0"/>
              <a:t>.</a:t>
            </a:r>
          </a:p>
          <a:p>
            <a:pPr lvl="5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B23C00"/>
                </a:solidFill>
              </a:rPr>
              <a:t>Trigger: </a:t>
            </a:r>
            <a:r>
              <a:rPr lang="en-US" dirty="0"/>
              <a:t>The customer selects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ja-JP" altLang="en-US" dirty="0" smtClean="0"/>
              <a:t>“</a:t>
            </a:r>
            <a:r>
              <a:rPr lang="en-US" dirty="0"/>
              <a:t>Withdraw Cash</a:t>
            </a:r>
            <a:r>
              <a:rPr lang="ja-JP" altLang="en-US" dirty="0"/>
              <a:t>”</a:t>
            </a:r>
            <a:r>
              <a:rPr lang="en-US" dirty="0"/>
              <a:t> option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3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0C4A-3A75-D24C-84FA-7827224B2212}" type="slidenum">
              <a:rPr lang="en-US"/>
              <a:pPr/>
              <a:t>26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 </a:t>
            </a:r>
            <a:r>
              <a:rPr lang="en-US" dirty="0" smtClean="0"/>
              <a:t>Description</a:t>
            </a:r>
            <a:r>
              <a:rPr lang="en-US" i="1" dirty="0" smtClean="0"/>
              <a:t>, cont</a:t>
            </a:r>
            <a:r>
              <a:rPr lang="en-US" i="1" dirty="0" smtClean="0">
                <a:latin typeface="Arial"/>
              </a:rPr>
              <a:t>’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4464"/>
            <a:ext cx="8229600" cy="5029145"/>
          </a:xfrm>
        </p:spPr>
        <p:txBody>
          <a:bodyPr/>
          <a:lstStyle/>
          <a:p>
            <a:pPr marL="533400" indent="-533400"/>
            <a:r>
              <a:rPr lang="en-US" dirty="0" smtClean="0">
                <a:solidFill>
                  <a:srgbClr val="B23C00"/>
                </a:solidFill>
              </a:rPr>
              <a:t>Primary </a:t>
            </a:r>
            <a:r>
              <a:rPr lang="en-US" dirty="0">
                <a:solidFill>
                  <a:srgbClr val="B23C00"/>
                </a:solidFill>
              </a:rPr>
              <a:t>sequence</a:t>
            </a:r>
            <a:r>
              <a:rPr lang="en-US" dirty="0" smtClean="0">
                <a:solidFill>
                  <a:srgbClr val="B23C00"/>
                </a:solidFill>
              </a:rPr>
              <a:t>:</a:t>
            </a:r>
          </a:p>
          <a:p>
            <a:pPr marL="2360613" lvl="4" indent="-533400"/>
            <a:endParaRPr lang="en-US" dirty="0">
              <a:solidFill>
                <a:srgbClr val="B23C00"/>
              </a:solidFill>
            </a:endParaRPr>
          </a:p>
          <a:p>
            <a:pPr marL="928688" lvl="1" indent="-457200">
              <a:buFont typeface="Wingdings" charset="0"/>
              <a:buAutoNum type="arabicPeriod"/>
            </a:pPr>
            <a:r>
              <a:rPr lang="en-US" dirty="0"/>
              <a:t>The system prompts the customer for the amount.</a:t>
            </a:r>
          </a:p>
          <a:p>
            <a:pPr marL="928688" lvl="1" indent="-457200">
              <a:buFont typeface="Wingdings" charset="0"/>
              <a:buAutoNum type="arabicPeriod"/>
            </a:pPr>
            <a:r>
              <a:rPr lang="en-US" dirty="0"/>
              <a:t>The customer chooses from a list of amounts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/>
              <a:t>enters a amount.</a:t>
            </a:r>
          </a:p>
          <a:p>
            <a:pPr marL="928688" lvl="1" indent="-457200">
              <a:buFont typeface="Wingdings" charset="0"/>
              <a:buAutoNum type="arabicPeriod"/>
            </a:pPr>
            <a:r>
              <a:rPr lang="en-US" dirty="0"/>
              <a:t>The </a:t>
            </a:r>
            <a:r>
              <a:rPr lang="en-US" dirty="0" smtClean="0"/>
              <a:t>customer confirms and </a:t>
            </a:r>
            <a:r>
              <a:rPr lang="en-US" dirty="0"/>
              <a:t>submits the amount</a:t>
            </a:r>
            <a:r>
              <a:rPr lang="en-US" dirty="0" smtClean="0"/>
              <a:t>.</a:t>
            </a:r>
          </a:p>
          <a:p>
            <a:pPr marL="1398588" lvl="2" indent="-457200"/>
            <a:r>
              <a:rPr lang="en-US" dirty="0"/>
              <a:t>(The ATM communicates with the bank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check the customer’s account.)</a:t>
            </a:r>
          </a:p>
          <a:p>
            <a:pPr marL="928688" lvl="1" indent="-457200">
              <a:buFont typeface="Wingdings" charset="0"/>
              <a:buAutoNum type="arabicPeriod"/>
            </a:pPr>
            <a:r>
              <a:rPr lang="en-US" dirty="0"/>
              <a:t>The system dispenses the amount in $20 bills.</a:t>
            </a:r>
          </a:p>
          <a:p>
            <a:pPr marL="1398588" lvl="2" indent="-457200"/>
            <a:r>
              <a:rPr lang="en-US" dirty="0" smtClean="0"/>
              <a:t>(The </a:t>
            </a:r>
            <a:r>
              <a:rPr lang="en-US" dirty="0"/>
              <a:t>bank deducts the amount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customer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balance</a:t>
            </a:r>
            <a:r>
              <a:rPr lang="en-US" dirty="0" smtClean="0"/>
              <a:t>.)</a:t>
            </a:r>
            <a:endParaRPr lang="en-US" dirty="0"/>
          </a:p>
          <a:p>
            <a:pPr marL="928688" lvl="1" indent="-457200">
              <a:buFont typeface="Wingdings" charset="0"/>
              <a:buAutoNum type="arabicPeriod"/>
            </a:pPr>
            <a:r>
              <a:rPr lang="en-US" dirty="0"/>
              <a:t>The system displays the customer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balance </a:t>
            </a:r>
          </a:p>
          <a:p>
            <a:pPr lvl="2"/>
            <a:r>
              <a:rPr lang="en-US" dirty="0"/>
              <a:t>See use case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Display balance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4206244" y="1325903"/>
            <a:ext cx="294177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At most about 10 steps.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0707" y="5894277"/>
            <a:ext cx="2058126" cy="369332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Another use case.</a:t>
            </a:r>
          </a:p>
        </p:txBody>
      </p:sp>
    </p:spTree>
    <p:extLst>
      <p:ext uri="{BB962C8B-B14F-4D97-AF65-F5344CB8AC3E}">
        <p14:creationId xmlns:p14="http://schemas.microsoft.com/office/powerpoint/2010/main" val="2711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B4-ABA7-7544-BC8F-059BBD6CD5D1}" type="slidenum">
              <a:rPr lang="en-US"/>
              <a:pPr/>
              <a:t>27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 Description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785331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Alternate sequences</a:t>
            </a:r>
            <a:r>
              <a:rPr lang="en-US" dirty="0" smtClean="0">
                <a:solidFill>
                  <a:srgbClr val="B23C00"/>
                </a:solidFill>
              </a:rPr>
              <a:t>:</a:t>
            </a:r>
          </a:p>
          <a:p>
            <a:pPr lvl="4"/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3.1  The customer entered an amount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is not </a:t>
            </a:r>
            <a:r>
              <a:rPr lang="en-US" dirty="0"/>
              <a:t>a multiple of $20.</a:t>
            </a:r>
          </a:p>
          <a:p>
            <a:pPr lvl="2"/>
            <a:r>
              <a:rPr lang="en-US" dirty="0"/>
              <a:t>3.1.1 The system displays a message to the customer .</a:t>
            </a:r>
          </a:p>
          <a:p>
            <a:pPr lvl="2"/>
            <a:r>
              <a:rPr lang="en-US" dirty="0"/>
              <a:t>3.1.2. The system prompts the customer for a new amount</a:t>
            </a:r>
            <a:r>
              <a:rPr lang="en-US" dirty="0" smtClean="0"/>
              <a:t>.</a:t>
            </a:r>
          </a:p>
          <a:p>
            <a:pPr lvl="7"/>
            <a:endParaRPr lang="en-US" dirty="0"/>
          </a:p>
          <a:p>
            <a:pPr lvl="1"/>
            <a:r>
              <a:rPr lang="en-US" dirty="0"/>
              <a:t>3.2  The </a:t>
            </a:r>
            <a:r>
              <a:rPr lang="en-US" dirty="0" smtClean="0"/>
              <a:t>customer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bank balance is insufficient.</a:t>
            </a:r>
          </a:p>
          <a:p>
            <a:pPr lvl="2"/>
            <a:r>
              <a:rPr lang="en-US" dirty="0"/>
              <a:t>3.2.1  </a:t>
            </a:r>
            <a:r>
              <a:rPr lang="en-US" i="1" dirty="0"/>
              <a:t>etc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440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79B4-ABA7-7544-BC8F-059BBD6CD5D1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 Description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57200" y="1325903"/>
            <a:ext cx="8229600" cy="484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r>
              <a:rPr lang="en-US" sz="2800" dirty="0" err="1">
                <a:solidFill>
                  <a:srgbClr val="B23C00"/>
                </a:solidFill>
              </a:rPr>
              <a:t>Postconditions</a:t>
            </a:r>
            <a:r>
              <a:rPr lang="en-US" sz="2800" dirty="0" smtClean="0">
                <a:solidFill>
                  <a:srgbClr val="B23C00"/>
                </a:solidFill>
              </a:rPr>
              <a:t>:</a:t>
            </a:r>
          </a:p>
          <a:p>
            <a:pPr marL="469900" indent="-469900"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charset="0"/>
              <a:buChar char="o"/>
            </a:pPr>
            <a:endParaRPr lang="en-US" sz="1000" dirty="0" smtClean="0"/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2400" dirty="0" smtClean="0"/>
              <a:t>The </a:t>
            </a:r>
            <a:r>
              <a:rPr lang="en-US" sz="2400" dirty="0"/>
              <a:t>customer</a:t>
            </a:r>
            <a:r>
              <a:rPr lang="en-US" sz="2800" dirty="0"/>
              <a:t> </a:t>
            </a:r>
            <a:r>
              <a:rPr lang="en-US" sz="2400" dirty="0"/>
              <a:t>receives the desired amount of cash.</a:t>
            </a:r>
          </a:p>
          <a:p>
            <a:pPr marL="1377950" lvl="2" indent="-468313" eaLnBrk="1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o"/>
            </a:pPr>
            <a:r>
              <a:rPr lang="en-US" sz="2000" dirty="0"/>
              <a:t>The amount is deducted from the customer</a:t>
            </a:r>
            <a:r>
              <a:rPr lang="ja-JP" altLang="en-US" sz="2000" dirty="0">
                <a:latin typeface="Arial"/>
              </a:rPr>
              <a:t>’</a:t>
            </a:r>
            <a:r>
              <a:rPr lang="en-US" sz="2000" dirty="0"/>
              <a:t>s</a:t>
            </a:r>
            <a:r>
              <a:rPr lang="en-US" sz="2400" dirty="0"/>
              <a:t> </a:t>
            </a:r>
            <a:r>
              <a:rPr lang="en-US" sz="2000" dirty="0"/>
              <a:t>account.</a:t>
            </a:r>
          </a:p>
          <a:p>
            <a:pPr marL="1377950" lvl="2" indent="-468313" eaLnBrk="1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o"/>
            </a:pPr>
            <a:r>
              <a:rPr lang="en-US" sz="2000" dirty="0"/>
              <a:t>The customer</a:t>
            </a:r>
            <a:r>
              <a:rPr lang="en-US" sz="2400" dirty="0"/>
              <a:t> </a:t>
            </a:r>
            <a:r>
              <a:rPr lang="en-US" sz="2000" dirty="0"/>
              <a:t>sees the new account balance</a:t>
            </a:r>
            <a:r>
              <a:rPr lang="en-US" sz="2000" dirty="0" smtClean="0"/>
              <a:t>.</a:t>
            </a:r>
          </a:p>
          <a:p>
            <a:pPr marL="1377950" lvl="2" indent="-468313" eaLnBrk="1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o"/>
            </a:pPr>
            <a:endParaRPr lang="en-US" sz="1000" dirty="0"/>
          </a:p>
          <a:p>
            <a:pPr marL="908050" lvl="1" indent="-436563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r>
              <a:rPr lang="en-US" sz="2400" b="1" i="1" dirty="0"/>
              <a:t>OR:</a:t>
            </a:r>
            <a:r>
              <a:rPr lang="en-US" sz="2400" dirty="0"/>
              <a:t> The customer</a:t>
            </a:r>
            <a:r>
              <a:rPr lang="en-US" sz="2800" dirty="0"/>
              <a:t> </a:t>
            </a:r>
            <a:r>
              <a:rPr lang="en-US" sz="2400" dirty="0"/>
              <a:t>receives no cash.</a:t>
            </a:r>
          </a:p>
          <a:p>
            <a:pPr marL="1377950" lvl="2" indent="-468313" eaLnBrk="1" hangingPunct="1"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Char char="o"/>
            </a:pPr>
            <a:r>
              <a:rPr lang="en-US" sz="2000" dirty="0"/>
              <a:t>The </a:t>
            </a:r>
            <a:r>
              <a:rPr lang="en-US" sz="2000" dirty="0" smtClean="0"/>
              <a:t>customer</a:t>
            </a:r>
            <a:r>
              <a:rPr lang="en-US" sz="2000" dirty="0" smtClean="0">
                <a:latin typeface="Arial"/>
              </a:rPr>
              <a:t>’</a:t>
            </a:r>
            <a:r>
              <a:rPr lang="en-US" sz="2000" dirty="0" smtClean="0"/>
              <a:t>s</a:t>
            </a:r>
            <a:r>
              <a:rPr lang="en-US" sz="2400" dirty="0" smtClean="0"/>
              <a:t> </a:t>
            </a:r>
            <a:r>
              <a:rPr lang="en-US" sz="2000" dirty="0"/>
              <a:t>account is unchanged.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657611" y="1417342"/>
            <a:ext cx="5303462" cy="400110"/>
          </a:xfrm>
          <a:prstGeom prst="rect">
            <a:avLst/>
          </a:prstGeom>
          <a:solidFill>
            <a:srgbClr val="FFFFC2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What must be true after the use case is done.</a:t>
            </a:r>
          </a:p>
        </p:txBody>
      </p:sp>
    </p:spTree>
    <p:extLst>
      <p:ext uri="{BB962C8B-B14F-4D97-AF65-F5344CB8AC3E}">
        <p14:creationId xmlns:p14="http://schemas.microsoft.com/office/powerpoint/2010/main" val="12778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6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6AEE9-0E42-3C4D-A2A2-B6DC657C4F23}" type="slidenum">
              <a:rPr lang="en-US"/>
              <a:pPr/>
              <a:t>29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 Description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Nonfunctional requirements</a:t>
            </a:r>
            <a:r>
              <a:rPr lang="en-US" dirty="0" smtClean="0">
                <a:solidFill>
                  <a:srgbClr val="B23C00"/>
                </a:solidFill>
              </a:rPr>
              <a:t>:</a:t>
            </a:r>
          </a:p>
          <a:p>
            <a:pPr lvl="5">
              <a:lnSpc>
                <a:spcPct val="9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The system responds to each customer input </a:t>
            </a:r>
            <a:br>
              <a:rPr lang="en-US" dirty="0"/>
            </a:br>
            <a:r>
              <a:rPr lang="en-US" dirty="0" smtClean="0"/>
              <a:t>within </a:t>
            </a:r>
            <a:r>
              <a:rPr lang="en-US" dirty="0"/>
              <a:t>15 seconds.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system displays messages in either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English or Spanish.</a:t>
            </a:r>
            <a:endParaRPr lang="en-US" dirty="0"/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Glossary</a:t>
            </a:r>
          </a:p>
          <a:p>
            <a:pPr lvl="5">
              <a:lnSpc>
                <a:spcPct val="90000"/>
              </a:lnSpc>
            </a:pPr>
            <a:endParaRPr lang="en-US" dirty="0">
              <a:solidFill>
                <a:srgbClr val="B23C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customer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= a person who wants to withdraw cash from the ATM.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B23C00"/>
                </a:solidFill>
              </a:rPr>
              <a:t>bank </a:t>
            </a:r>
            <a:r>
              <a:rPr lang="en-US" dirty="0"/>
              <a:t>= a system that maintains customer accounts and balances.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006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your program works!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Fix bugs and minimize their occurrence.</a:t>
            </a:r>
          </a:p>
          <a:p>
            <a:pPr lvl="1"/>
            <a:r>
              <a:rPr lang="en-US" dirty="0" smtClean="0"/>
              <a:t>Does your program do what the customer wants?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Apply good object-oriented principles.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Identify what changes and encapsulate it.</a:t>
            </a:r>
          </a:p>
          <a:p>
            <a:pPr lvl="1"/>
            <a:r>
              <a:rPr lang="en-US" dirty="0" smtClean="0"/>
              <a:t>Isolate changes to one class from the other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65D-6E02-6049-8D57-BD3C0A0E5F6D}" type="slidenum">
              <a:rPr lang="en-US"/>
              <a:pPr/>
              <a:t>30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Description Guidelines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 case names should be </a:t>
            </a:r>
            <a:r>
              <a:rPr lang="en-US" dirty="0">
                <a:solidFill>
                  <a:srgbClr val="B23C00"/>
                </a:solidFill>
              </a:rPr>
              <a:t>verb-object</a:t>
            </a:r>
            <a:r>
              <a:rPr lang="en-US" dirty="0" smtClean="0"/>
              <a:t>.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Each name should describe an </a:t>
            </a:r>
            <a:r>
              <a:rPr lang="en-US" dirty="0">
                <a:solidFill>
                  <a:srgbClr val="B23C00"/>
                </a:solidFill>
              </a:rPr>
              <a:t>achievable goal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B23C00"/>
                </a:solidFill>
              </a:rPr>
              <a:t>doable task </a:t>
            </a:r>
            <a:r>
              <a:rPr lang="en-US" dirty="0" smtClean="0"/>
              <a:t>(</a:t>
            </a:r>
            <a:r>
              <a:rPr lang="en-US" dirty="0"/>
              <a:t>e.g., </a:t>
            </a:r>
            <a:r>
              <a:rPr lang="ja-JP" altLang="en-US" dirty="0">
                <a:solidFill>
                  <a:srgbClr val="B23C00"/>
                </a:solidFill>
                <a:latin typeface="Arial"/>
              </a:rPr>
              <a:t>“</a:t>
            </a:r>
            <a:r>
              <a:rPr lang="en-US" dirty="0">
                <a:solidFill>
                  <a:srgbClr val="B23C00"/>
                </a:solidFill>
              </a:rPr>
              <a:t>Withdraw Cash</a:t>
            </a:r>
            <a:r>
              <a:rPr lang="ja-JP" altLang="en-US" dirty="0">
                <a:solidFill>
                  <a:srgbClr val="B23C00"/>
                </a:solidFill>
                <a:latin typeface="Arial"/>
              </a:rPr>
              <a:t>”</a:t>
            </a:r>
            <a:r>
              <a:rPr lang="en-US" dirty="0"/>
              <a:t>).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Keep use cases </a:t>
            </a:r>
            <a:r>
              <a:rPr lang="en-US" dirty="0">
                <a:solidFill>
                  <a:srgbClr val="B23C00"/>
                </a:solidFill>
              </a:rPr>
              <a:t>short</a:t>
            </a:r>
            <a:r>
              <a:rPr lang="en-US" dirty="0"/>
              <a:t>, </a:t>
            </a:r>
            <a:r>
              <a:rPr lang="en-US" dirty="0">
                <a:solidFill>
                  <a:srgbClr val="B23C00"/>
                </a:solidFill>
              </a:rPr>
              <a:t>simple</a:t>
            </a:r>
            <a:r>
              <a:rPr lang="en-US" dirty="0"/>
              <a:t>, and </a:t>
            </a:r>
            <a:r>
              <a:rPr lang="en-US" dirty="0">
                <a:solidFill>
                  <a:srgbClr val="B23C00"/>
                </a:solidFill>
              </a:rPr>
              <a:t>informal</a:t>
            </a:r>
            <a:r>
              <a:rPr lang="en-US" dirty="0" smtClean="0"/>
              <a:t>.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and users need to understand them.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GUI or implementation details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EE62-8524-9F4E-897F-15D0D91087B1}" type="slidenum">
              <a:rPr lang="en-US"/>
              <a:pPr/>
              <a:t>31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Functional Specification</a:t>
            </a:r>
          </a:p>
        </p:txBody>
      </p:sp>
      <p:pic>
        <p:nvPicPr>
          <p:cNvPr id="194564" name="Picture 4" descr="fig0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91" y="1417638"/>
            <a:ext cx="6510420" cy="301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4297683" y="1691339"/>
            <a:ext cx="2103097" cy="274637"/>
          </a:xfrm>
          <a:prstGeom prst="rect">
            <a:avLst/>
          </a:prstGeom>
          <a:noFill/>
          <a:ln w="28575">
            <a:solidFill>
              <a:srgbClr val="B23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5029194" y="4800585"/>
            <a:ext cx="265173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Primary contents of a</a:t>
            </a:r>
          </a:p>
          <a:p>
            <a:r>
              <a:rPr lang="en-US">
                <a:solidFill>
                  <a:schemeClr val="folHlink"/>
                </a:solidFill>
              </a:rPr>
              <a:t>Functional Specification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928" y="1235075"/>
            <a:ext cx="8503827" cy="50285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Product name</a:t>
            </a:r>
          </a:p>
          <a:p>
            <a:pPr lvl="4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Clear </a:t>
            </a:r>
            <a:r>
              <a:rPr lang="en-US" sz="2400" dirty="0"/>
              <a:t>problem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statement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What is the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problem?</a:t>
            </a:r>
          </a:p>
          <a:p>
            <a:pPr lvl="5"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2400" dirty="0"/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What is your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application </a:t>
            </a:r>
            <a:br>
              <a:rPr lang="en-US" sz="2000" dirty="0" smtClean="0"/>
            </a:br>
            <a:r>
              <a:rPr lang="en-US" sz="2000" dirty="0" smtClean="0"/>
              <a:t>supposed </a:t>
            </a:r>
            <a:r>
              <a:rPr lang="en-US" sz="2000" dirty="0"/>
              <a:t>to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accomplish?</a:t>
            </a:r>
          </a:p>
          <a:p>
            <a:pPr lvl="5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sz="2400" dirty="0"/>
              <a:t>Functional requirements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Nonfunctional </a:t>
            </a:r>
            <a:r>
              <a:rPr lang="en-US" sz="2400" dirty="0" smtClean="0"/>
              <a:t>requirements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 </a:t>
            </a:r>
            <a:r>
              <a:rPr lang="en-US" sz="2400" dirty="0"/>
              <a:t>cases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6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4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4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nimBg="1"/>
      <p:bldP spid="19456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2EC9-CB01-2048-95C5-96CF88E7EAFC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#1: </a:t>
            </a:r>
            <a:r>
              <a:rPr lang="en-US" dirty="0"/>
              <a:t>Functional Specification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Each project team creates the </a:t>
            </a:r>
            <a:r>
              <a:rPr lang="en-US" u="sng" dirty="0"/>
              <a:t>first draft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the</a:t>
            </a:r>
            <a:r>
              <a:rPr lang="en-US" dirty="0"/>
              <a:t> </a:t>
            </a:r>
            <a:r>
              <a:rPr lang="en-US" dirty="0" smtClean="0">
                <a:solidFill>
                  <a:srgbClr val="B23C00"/>
                </a:solidFill>
              </a:rPr>
              <a:t>Functional Specification</a:t>
            </a:r>
            <a:r>
              <a:rPr lang="en-US" dirty="0"/>
              <a:t> </a:t>
            </a:r>
            <a:r>
              <a:rPr lang="en-US" dirty="0" smtClean="0"/>
              <a:t>for its </a:t>
            </a:r>
            <a:br>
              <a:rPr lang="en-US" dirty="0" smtClean="0"/>
            </a:br>
            <a:r>
              <a:rPr lang="en-US" dirty="0" smtClean="0"/>
              <a:t>Rock-Paper-Scissors game program</a:t>
            </a:r>
            <a:br>
              <a:rPr lang="en-US" dirty="0" smtClean="0"/>
            </a:br>
            <a:r>
              <a:rPr lang="en-US" dirty="0" smtClean="0"/>
              <a:t>(human vs. computer).</a:t>
            </a:r>
          </a:p>
          <a:p>
            <a:pPr lvl="5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Product name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Problem statement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Objectives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6 functional </a:t>
            </a:r>
            <a:r>
              <a:rPr lang="en-US" dirty="0"/>
              <a:t>requirements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4 nonfunctional </a:t>
            </a:r>
            <a:r>
              <a:rPr lang="en-US" dirty="0"/>
              <a:t>requirements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 case diagram with 6 use cases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 case descriptions of 3 of your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#1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 smtClean="0"/>
              <a:t>Each team turns in one Functional Specification.</a:t>
            </a:r>
          </a:p>
          <a:p>
            <a:pPr lvl="1"/>
            <a:r>
              <a:rPr lang="en-US" dirty="0" smtClean="0"/>
              <a:t>Microsoft Word document or PDF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Canvas: </a:t>
            </a:r>
            <a:r>
              <a:rPr lang="en-US" b="1" dirty="0" smtClean="0"/>
              <a:t>Assignment #1</a:t>
            </a:r>
          </a:p>
          <a:p>
            <a:r>
              <a:rPr lang="en-US" dirty="0" smtClean="0"/>
              <a:t>Due </a:t>
            </a:r>
            <a:r>
              <a:rPr lang="en-US" dirty="0">
                <a:solidFill>
                  <a:srgbClr val="B23C00"/>
                </a:solidFill>
              </a:rPr>
              <a:t>Friday, </a:t>
            </a:r>
            <a:r>
              <a:rPr lang="en-US" dirty="0" smtClean="0">
                <a:solidFill>
                  <a:srgbClr val="B23C00"/>
                </a:solidFill>
              </a:rPr>
              <a:t>September 8 </a:t>
            </a:r>
            <a:r>
              <a:rPr lang="en-US" dirty="0" smtClean="0"/>
              <a:t>at </a:t>
            </a:r>
            <a:r>
              <a:rPr lang="en-US" dirty="0"/>
              <a:t>11:59 PM.</a:t>
            </a:r>
          </a:p>
          <a:p>
            <a:pPr lvl="5"/>
            <a:endParaRPr lang="en-US" dirty="0"/>
          </a:p>
          <a:p>
            <a:r>
              <a:rPr lang="en-US" dirty="0"/>
              <a:t>Use case description form:</a:t>
            </a:r>
            <a:br>
              <a:rPr lang="en-US" dirty="0"/>
            </a:br>
            <a:r>
              <a:rPr lang="en-US" sz="1600" dirty="0" smtClean="0">
                <a:hlinkClick r:id="rId2"/>
              </a:rPr>
              <a:t>http://www.cs.sjsu.edu/~mak/CMPE135/assignments/1/UseCaseForm.docx</a:t>
            </a:r>
            <a:endParaRPr lang="en-US" sz="1600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Formal report </a:t>
            </a:r>
            <a:r>
              <a:rPr lang="en-US" dirty="0"/>
              <a:t>rubrics: </a:t>
            </a:r>
            <a:r>
              <a:rPr lang="en-US" sz="1600" dirty="0" smtClean="0">
                <a:hlinkClick r:id="rId3"/>
              </a:rPr>
              <a:t>http://www.cs.sjsu.edu/~mak/CMPE135/assignments/1/FormalReportRubrics.pdf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Summary, </a:t>
            </a:r>
            <a:r>
              <a:rPr lang="en-US" i="1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 smtClean="0"/>
              <a:t>your </a:t>
            </a:r>
            <a:r>
              <a:rPr lang="en-US" dirty="0"/>
              <a:t>program </a:t>
            </a:r>
            <a:r>
              <a:rPr lang="en-US" dirty="0" smtClean="0"/>
              <a:t>flexible </a:t>
            </a:r>
            <a:r>
              <a:rPr lang="en-US" dirty="0"/>
              <a:t>and </a:t>
            </a:r>
            <a:r>
              <a:rPr lang="en-US" dirty="0" smtClean="0"/>
              <a:t>maintainable</a:t>
            </a:r>
            <a:r>
              <a:rPr lang="en-US" dirty="0"/>
              <a:t>.</a:t>
            </a:r>
            <a:endParaRPr lang="en-US" dirty="0" smtClean="0"/>
          </a:p>
          <a:p>
            <a:pPr lvl="4"/>
            <a:endParaRPr lang="en-US" dirty="0"/>
          </a:p>
          <a:p>
            <a:pPr lvl="1"/>
            <a:r>
              <a:rPr lang="en-US" dirty="0"/>
              <a:t>Make it flexible </a:t>
            </a:r>
            <a:r>
              <a:rPr lang="en-US" dirty="0" smtClean="0"/>
              <a:t>so it can handle </a:t>
            </a:r>
            <a:r>
              <a:rPr lang="en-US" u="sng" dirty="0" smtClean="0"/>
              <a:t>changes</a:t>
            </a:r>
            <a:r>
              <a:rPr lang="en-US" dirty="0" smtClean="0"/>
              <a:t> in requirements.</a:t>
            </a:r>
          </a:p>
          <a:p>
            <a:pPr lvl="1"/>
            <a:r>
              <a:rPr lang="en-US" dirty="0" smtClean="0"/>
              <a:t>Use delegation to make your code more </a:t>
            </a:r>
            <a:r>
              <a:rPr lang="en-US" u="sng" dirty="0" smtClean="0"/>
              <a:t>reusable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B23C00"/>
                </a:solidFill>
              </a:rPr>
              <a:t>Cohesion: </a:t>
            </a:r>
            <a:r>
              <a:rPr lang="en-US" dirty="0" smtClean="0"/>
              <a:t>Each object handles its own task. </a:t>
            </a:r>
          </a:p>
          <a:p>
            <a:pPr lvl="1"/>
            <a:r>
              <a:rPr lang="en-US" b="1" dirty="0" smtClean="0">
                <a:solidFill>
                  <a:srgbClr val="B23C00"/>
                </a:solidFill>
              </a:rPr>
              <a:t>Loosely coupled: </a:t>
            </a:r>
            <a:r>
              <a:rPr lang="en-US" dirty="0" smtClean="0"/>
              <a:t>Objects have few dependencies on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OOA&amp;D is about Satisfaction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236696"/>
          </a:xfrm>
        </p:spPr>
        <p:txBody>
          <a:bodyPr/>
          <a:lstStyle/>
          <a:p>
            <a:r>
              <a:rPr lang="en-US" dirty="0" smtClean="0"/>
              <a:t>Customers are satisfied when their </a:t>
            </a:r>
            <a:r>
              <a:rPr lang="en-US" u="sng" dirty="0" smtClean="0"/>
              <a:t>apps work</a:t>
            </a:r>
            <a:r>
              <a:rPr lang="en-US" dirty="0" smtClean="0"/>
              <a:t>. Customers are satisfied when their apps </a:t>
            </a:r>
            <a:br>
              <a:rPr lang="en-US" dirty="0" smtClean="0"/>
            </a:br>
            <a:r>
              <a:rPr lang="en-US" u="sng" dirty="0" smtClean="0"/>
              <a:t>keep working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Customers are satisfied when their apps </a:t>
            </a:r>
            <a:br>
              <a:rPr lang="en-US" dirty="0" smtClean="0"/>
            </a:br>
            <a:r>
              <a:rPr lang="en-US" dirty="0" smtClean="0"/>
              <a:t>can be </a:t>
            </a:r>
            <a:r>
              <a:rPr lang="en-US" u="sng" dirty="0" smtClean="0"/>
              <a:t>easily upgraded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Programmers are satisfied when their apps </a:t>
            </a:r>
            <a:br>
              <a:rPr lang="en-US" dirty="0" smtClean="0"/>
            </a:br>
            <a:r>
              <a:rPr lang="en-US" dirty="0" smtClean="0"/>
              <a:t>can be </a:t>
            </a:r>
            <a:r>
              <a:rPr lang="en-US" u="sng" dirty="0" smtClean="0"/>
              <a:t>reused</a:t>
            </a:r>
            <a:r>
              <a:rPr lang="en-US" dirty="0" smtClean="0"/>
              <a:t>.</a:t>
            </a:r>
          </a:p>
          <a:p>
            <a:r>
              <a:rPr lang="en-US" dirty="0"/>
              <a:t>Programmers are satisfied when their </a:t>
            </a:r>
            <a:r>
              <a:rPr lang="en-US" dirty="0" smtClean="0"/>
              <a:t>apps </a:t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u="sng" dirty="0" smtClean="0"/>
              <a:t>flexible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4279" y="5634294"/>
            <a:ext cx="4783682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B23C00"/>
                </a:solidFill>
              </a:rPr>
              <a:t>OOA&amp;D is about writing </a:t>
            </a:r>
            <a:r>
              <a:rPr lang="en-US" sz="2000" b="1" u="sng" dirty="0" smtClean="0">
                <a:solidFill>
                  <a:srgbClr val="B23C00"/>
                </a:solidFill>
              </a:rPr>
              <a:t>great software</a:t>
            </a:r>
            <a:r>
              <a:rPr lang="en-US" sz="2000" dirty="0" smtClean="0">
                <a:solidFill>
                  <a:srgbClr val="B23C00"/>
                </a:solidFill>
              </a:rPr>
              <a:t>!</a:t>
            </a:r>
            <a:endParaRPr lang="en-US" sz="2000" dirty="0">
              <a:solidFill>
                <a:srgbClr val="B23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6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Rock-Paper-Scissors game program.</a:t>
            </a:r>
          </a:p>
          <a:p>
            <a:pPr lvl="1"/>
            <a:r>
              <a:rPr lang="en-US" dirty="0" smtClean="0"/>
              <a:t>Well-written using good object-oriented design principles, of course.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Human player vs. computer</a:t>
            </a:r>
          </a:p>
          <a:p>
            <a:pPr lvl="1"/>
            <a:r>
              <a:rPr lang="en-US" dirty="0" smtClean="0"/>
              <a:t>The computer will apply simple machine-learning techniques to defeat human players.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Shared interfaces as contracts.</a:t>
            </a:r>
          </a:p>
          <a:p>
            <a:pPr lvl="1"/>
            <a:r>
              <a:rPr lang="en-US" dirty="0" smtClean="0"/>
              <a:t>Each team’s game program should be able to play another team’s program.</a:t>
            </a:r>
          </a:p>
          <a:p>
            <a:pPr lvl="1"/>
            <a:r>
              <a:rPr lang="en-US" dirty="0" smtClean="0"/>
              <a:t>It believes that it’s playing against a human player.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CAE1-ED2A-A44D-B5DF-4F2CFCE30635}" type="slidenum">
              <a:rPr lang="en-US"/>
              <a:pPr/>
              <a:t>7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Elicitation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Requires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communication </a:t>
            </a:r>
            <a:r>
              <a:rPr lang="en-US" dirty="0" smtClean="0"/>
              <a:t>between the developers and customers.</a:t>
            </a:r>
          </a:p>
          <a:p>
            <a:pPr lvl="4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Customer</a:t>
            </a:r>
            <a:r>
              <a:rPr lang="en-US" dirty="0" smtClean="0"/>
              <a:t>: users, clients, and stakeholders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Client</a:t>
            </a:r>
            <a:r>
              <a:rPr lang="en-US" dirty="0" smtClean="0"/>
              <a:t>: who pays for your application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B23C00"/>
                </a:solidFill>
              </a:rPr>
              <a:t>Stakeholder</a:t>
            </a:r>
            <a:r>
              <a:rPr lang="en-US" dirty="0" smtClean="0"/>
              <a:t>: whoever else is interested in the success of your application (e.g., shareholders)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Customers can </a:t>
            </a:r>
            <a:r>
              <a:rPr lang="en-US" dirty="0">
                <a:solidFill>
                  <a:srgbClr val="B23C00"/>
                </a:solidFill>
              </a:rPr>
              <a:t>validate </a:t>
            </a:r>
            <a:r>
              <a:rPr lang="en-US" dirty="0"/>
              <a:t>the requirements</a:t>
            </a:r>
            <a:r>
              <a:rPr lang="en-US" dirty="0" smtClean="0"/>
              <a:t>.</a:t>
            </a:r>
          </a:p>
          <a:p>
            <a:pPr lvl="6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Creates 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B23C00"/>
                </a:solidFill>
              </a:rPr>
              <a:t>contract </a:t>
            </a:r>
            <a:r>
              <a:rPr lang="en-US" dirty="0"/>
              <a:t>between the </a:t>
            </a:r>
            <a:r>
              <a:rPr lang="en-US" dirty="0" smtClean="0"/>
              <a:t>customer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the developers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49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Elicitation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Result</a:t>
            </a:r>
            <a:r>
              <a:rPr lang="en-US" dirty="0"/>
              <a:t>: a </a:t>
            </a:r>
            <a:r>
              <a:rPr lang="en-US" dirty="0">
                <a:solidFill>
                  <a:srgbClr val="B23C00"/>
                </a:solidFill>
              </a:rPr>
              <a:t>Functional Specification </a:t>
            </a:r>
            <a:r>
              <a:rPr lang="en-US" dirty="0" smtClean="0">
                <a:solidFill>
                  <a:srgbClr val="B23C00"/>
                </a:solidFill>
              </a:rPr>
              <a:t/>
            </a:r>
            <a:br>
              <a:rPr lang="en-US" dirty="0" smtClean="0">
                <a:solidFill>
                  <a:srgbClr val="B23C00"/>
                </a:solidFill>
              </a:rPr>
            </a:br>
            <a:r>
              <a:rPr lang="en-US" dirty="0" smtClean="0"/>
              <a:t>written </a:t>
            </a:r>
            <a:r>
              <a:rPr lang="en-US" u="sng" dirty="0" smtClean="0"/>
              <a:t>non-technically</a:t>
            </a:r>
            <a:r>
              <a:rPr lang="en-US" dirty="0" smtClean="0"/>
              <a:t> </a:t>
            </a:r>
            <a:r>
              <a:rPr lang="en-US" dirty="0"/>
              <a:t>so that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customers can read and understand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6E3E-A15E-8945-8438-BECDE139A8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2B1E7-A6BF-B54B-A356-79F252553DCD}" type="slidenum">
              <a:rPr lang="en-US"/>
              <a:pPr/>
              <a:t>9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Bridging the Gap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23C00"/>
                </a:solidFill>
              </a:rPr>
              <a:t>Customers</a:t>
            </a:r>
          </a:p>
          <a:p>
            <a:pPr lvl="4"/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Have a general idea of what the system should do.</a:t>
            </a:r>
          </a:p>
          <a:p>
            <a:pPr lvl="1"/>
            <a:r>
              <a:rPr lang="en-US" dirty="0"/>
              <a:t>Have little experience with software development.</a:t>
            </a:r>
          </a:p>
          <a:p>
            <a:pPr lvl="1"/>
            <a:r>
              <a:rPr lang="en-US" dirty="0"/>
              <a:t>Are experts in their domain</a:t>
            </a:r>
            <a:r>
              <a:rPr lang="en-US" dirty="0" smtClean="0"/>
              <a:t>.</a:t>
            </a:r>
          </a:p>
          <a:p>
            <a:pPr lvl="5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Software </a:t>
            </a:r>
            <a:r>
              <a:rPr lang="en-US" dirty="0" smtClean="0">
                <a:solidFill>
                  <a:srgbClr val="B23C00"/>
                </a:solidFill>
              </a:rPr>
              <a:t>developers</a:t>
            </a:r>
          </a:p>
          <a:p>
            <a:pPr lvl="4"/>
            <a:endParaRPr lang="en-US" dirty="0">
              <a:solidFill>
                <a:srgbClr val="B23C00"/>
              </a:solidFill>
            </a:endParaRPr>
          </a:p>
          <a:p>
            <a:pPr lvl="1"/>
            <a:r>
              <a:rPr lang="en-US" dirty="0"/>
              <a:t>May have little knowledge of the application domain.</a:t>
            </a:r>
          </a:p>
          <a:p>
            <a:pPr lvl="1"/>
            <a:r>
              <a:rPr lang="en-US" dirty="0"/>
              <a:t>Have experience with software technology.</a:t>
            </a:r>
          </a:p>
          <a:p>
            <a:pPr lvl="1"/>
            <a:r>
              <a:rPr lang="en-US" dirty="0"/>
              <a:t>Are geeks with poor social skills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18209</TotalTime>
  <Words>1023</Words>
  <Application>Microsoft Macintosh PowerPoint</Application>
  <PresentationFormat>On-screen Show (4:3)</PresentationFormat>
  <Paragraphs>327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Courier New</vt:lpstr>
      <vt:lpstr>ＭＳ Ｐゴシック</vt:lpstr>
      <vt:lpstr>Times New Roman</vt:lpstr>
      <vt:lpstr>Wingdings</vt:lpstr>
      <vt:lpstr>Quadrant</vt:lpstr>
      <vt:lpstr>CMPE 135: Object-Oriented Analysis  and Design August 31 Class Meeting</vt:lpstr>
      <vt:lpstr>Encapsulation Success!</vt:lpstr>
      <vt:lpstr>Summary</vt:lpstr>
      <vt:lpstr>Summary, cont’d</vt:lpstr>
      <vt:lpstr>OOA&amp;D is about Satisfaction</vt:lpstr>
      <vt:lpstr>Team Projects</vt:lpstr>
      <vt:lpstr>Requirements Elicitation</vt:lpstr>
      <vt:lpstr>Requirements Elicitation, cont’d</vt:lpstr>
      <vt:lpstr>Bridging the Gap</vt:lpstr>
      <vt:lpstr>Functional Requirements</vt:lpstr>
      <vt:lpstr>Functional Requirements, cont’d</vt:lpstr>
      <vt:lpstr>Nonfunctional Requirements</vt:lpstr>
      <vt:lpstr>Requirements are Strong Statements</vt:lpstr>
      <vt:lpstr>Requirements Must Be…</vt:lpstr>
      <vt:lpstr>Requirements Must Be, cont’d</vt:lpstr>
      <vt:lpstr>Requirements Must Be, cont’d</vt:lpstr>
      <vt:lpstr>How to Get Requirements</vt:lpstr>
      <vt:lpstr>How to Get Requirements, cont’d</vt:lpstr>
      <vt:lpstr>How to Get Requirements, cont’d</vt:lpstr>
      <vt:lpstr>Use Cases</vt:lpstr>
      <vt:lpstr>Use Cases, cont’d</vt:lpstr>
      <vt:lpstr>Use Cases, cont’d</vt:lpstr>
      <vt:lpstr>Example: Bank ATM System</vt:lpstr>
      <vt:lpstr>Example Use Case Description</vt:lpstr>
      <vt:lpstr>Example Use Case Description, cont’d</vt:lpstr>
      <vt:lpstr>Example Use Case Description, cont’d</vt:lpstr>
      <vt:lpstr>Example Use Case Description, cont’d</vt:lpstr>
      <vt:lpstr>Example Use Case Description, cont’d</vt:lpstr>
      <vt:lpstr>Example Use Case Description, cont’d</vt:lpstr>
      <vt:lpstr>Use Case Description Guidelines</vt:lpstr>
      <vt:lpstr>The Functional Specification</vt:lpstr>
      <vt:lpstr>Assignment #1: Functional Specification</vt:lpstr>
      <vt:lpstr>Assignment #1, cont’d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258</cp:revision>
  <dcterms:created xsi:type="dcterms:W3CDTF">2008-01-12T03:52:55Z</dcterms:created>
  <dcterms:modified xsi:type="dcterms:W3CDTF">2017-09-04T21:30:47Z</dcterms:modified>
</cp:coreProperties>
</file>