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256" r:id="rId2"/>
    <p:sldId id="400" r:id="rId3"/>
    <p:sldId id="401" r:id="rId4"/>
    <p:sldId id="403" r:id="rId5"/>
    <p:sldId id="407" r:id="rId6"/>
    <p:sldId id="404" r:id="rId7"/>
    <p:sldId id="405" r:id="rId8"/>
    <p:sldId id="408" r:id="rId9"/>
    <p:sldId id="416" r:id="rId10"/>
    <p:sldId id="409" r:id="rId11"/>
    <p:sldId id="417" r:id="rId12"/>
    <p:sldId id="410" r:id="rId13"/>
    <p:sldId id="411" r:id="rId14"/>
    <p:sldId id="412" r:id="rId15"/>
    <p:sldId id="418" r:id="rId16"/>
    <p:sldId id="413" r:id="rId17"/>
    <p:sldId id="419" r:id="rId18"/>
    <p:sldId id="414" r:id="rId19"/>
    <p:sldId id="420" r:id="rId20"/>
    <p:sldId id="415" r:id="rId21"/>
    <p:sldId id="435" r:id="rId22"/>
    <p:sldId id="424" r:id="rId23"/>
    <p:sldId id="425" r:id="rId24"/>
    <p:sldId id="426" r:id="rId25"/>
    <p:sldId id="436" r:id="rId26"/>
    <p:sldId id="427" r:id="rId27"/>
    <p:sldId id="428" r:id="rId28"/>
    <p:sldId id="429" r:id="rId29"/>
    <p:sldId id="430" r:id="rId30"/>
    <p:sldId id="431" r:id="rId31"/>
    <p:sldId id="432" r:id="rId32"/>
    <p:sldId id="433" r:id="rId33"/>
    <p:sldId id="437" r:id="rId34"/>
    <p:sldId id="434" r:id="rId35"/>
    <p:sldId id="438" r:id="rId36"/>
    <p:sldId id="439" r:id="rId37"/>
    <p:sldId id="440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3C00"/>
    <a:srgbClr val="0033CC"/>
    <a:srgbClr val="8F0000"/>
    <a:srgbClr val="DEF0F2"/>
    <a:srgbClr val="F2E5D0"/>
    <a:srgbClr val="464646"/>
    <a:srgbClr val="CC99FF"/>
    <a:srgbClr val="99FF66"/>
    <a:srgbClr val="66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68" autoAdjust="0"/>
    <p:restoredTop sz="86364" autoAdjust="0"/>
  </p:normalViewPr>
  <p:slideViewPr>
    <p:cSldViewPr>
      <p:cViewPr varScale="1">
        <p:scale>
          <a:sx n="152" d="100"/>
          <a:sy n="152" d="100"/>
        </p:scale>
        <p:origin x="200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BEC4D-AF1D-B244-858F-FC7BB69AC3F2}" type="datetimeFigureOut">
              <a:rPr lang="en-US" smtClean="0"/>
              <a:t>9/10/17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7C8AE-DEBD-E641-93E8-ED065F7FB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4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5E68D8E-92B9-6647-9C13-3186C5B514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527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8D8E-92B9-6647-9C13-3186C5B514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8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8D8E-92B9-6647-9C13-3186C5B514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00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8D8E-92B9-6647-9C13-3186C5B5146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3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b="1"/>
            </a:lvl1pPr>
          </a:lstStyle>
          <a:p>
            <a:fld id="{91E6F249-8D10-7240-A07E-F66CEC25290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DA5FC-E46B-9C44-BC74-948B74CFAE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7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11163"/>
            <a:ext cx="2057400" cy="5719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1163"/>
            <a:ext cx="6019800" cy="5719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E3472-7C7E-B14E-BFC5-D45A5C34A3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9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62B2D-F854-104A-9535-9A504E592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3FEEA-E4EA-8B48-84AC-27AA886F7D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0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6CE3A-7281-7642-9900-6E16427813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6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CDA5C-119F-CC4B-9649-ABA59C0C1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3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0CE1F-3703-B242-8AD0-B0AC82B28E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0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SJSU Dept. of Computer Science Spring 2013: September 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CS 151: Object-Oriented Design © R. Mak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431D7-A35E-FE4C-978D-A4C1DB31A3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8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74743-FE56-7945-B44C-593C2BC72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8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85C50-577F-4141-9922-FD2248DB0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5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8120" y="6248400"/>
            <a:ext cx="548679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F516B7F-12E3-114E-9B55-66756E9F7A1D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1097318" y="6263609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Engineering Dept.</a:t>
            </a:r>
          </a:p>
          <a:p>
            <a:r>
              <a:rPr lang="en-US" sz="1000" baseline="0" dirty="0" smtClean="0"/>
              <a:t>Fall 2017: September </a:t>
            </a:r>
            <a:r>
              <a:rPr lang="en-US" sz="1000" baseline="0" dirty="0" smtClean="0"/>
              <a:t>7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228860" y="6263609"/>
            <a:ext cx="2964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CMPE 135: Object-Oriented</a:t>
            </a:r>
            <a:r>
              <a:rPr lang="en-US" sz="1000" baseline="0" dirty="0" smtClean="0"/>
              <a:t> Analysis and Design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orstmann.com/violet/" TargetMode="External"/><Relationship Id="rId3" Type="http://schemas.openxmlformats.org/officeDocument/2006/relationships/hyperlink" Target="http://staruml.sourceforge.net/en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sz="3200" dirty="0"/>
              <a:t>CMPE 135: Object-Oriented Analysis </a:t>
            </a:r>
            <a:br>
              <a:rPr lang="en-US" altLang="x-none" sz="3200" dirty="0"/>
            </a:br>
            <a:r>
              <a:rPr lang="en-US" altLang="x-none" sz="3200" dirty="0"/>
              <a:t>and </a:t>
            </a:r>
            <a:r>
              <a:rPr lang="en-US" altLang="x-none" sz="3200" dirty="0" smtClean="0"/>
              <a:t>Design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400" dirty="0" smtClean="0"/>
              <a:t>September </a:t>
            </a:r>
            <a:r>
              <a:rPr lang="en-US" sz="2400" dirty="0" smtClean="0"/>
              <a:t>7 </a:t>
            </a:r>
            <a:r>
              <a:rPr lang="en-US" sz="2400" dirty="0" smtClean="0"/>
              <a:t>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</a:t>
            </a:r>
            <a:r>
              <a:rPr lang="en-US" dirty="0" smtClean="0"/>
              <a:t>Engineering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Fall 2017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E6F249-8D10-7240-A07E-F66CEC25290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Picture 6" descr="Screen Shot 2015-08-23 at 4.03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40" y="4617707"/>
            <a:ext cx="878610" cy="11887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0C25-2DF7-314A-8E3D-79DDC87A8750}" type="slidenum">
              <a:rPr lang="en-US" altLang="x-none"/>
              <a:pPr/>
              <a:t>10</a:t>
            </a:fld>
            <a:endParaRPr lang="en-US" altLang="x-none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Categories of Classes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>
                <a:solidFill>
                  <a:schemeClr val="folHlink"/>
                </a:solidFill>
              </a:rPr>
              <a:t>Things</a:t>
            </a:r>
          </a:p>
          <a:p>
            <a:pPr lvl="1"/>
            <a:r>
              <a:rPr lang="en-US" altLang="x-none" dirty="0"/>
              <a:t>Examples: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Instrument</a:t>
            </a:r>
            <a:r>
              <a:rPr lang="en-US" altLang="x-none" dirty="0"/>
              <a:t>, </a:t>
            </a:r>
            <a:r>
              <a:rPr lang="en-US" altLang="x-none" b="1" dirty="0" err="1">
                <a:solidFill>
                  <a:srgbClr val="0033CC"/>
                </a:solidFill>
                <a:latin typeface="Courier New" charset="0"/>
              </a:rPr>
              <a:t>InstrumentSpec</a:t>
            </a:r>
            <a:endParaRPr lang="en-US" altLang="x-none" b="1" dirty="0">
              <a:solidFill>
                <a:srgbClr val="0033CC"/>
              </a:solidFill>
              <a:latin typeface="Courier New" charset="0"/>
            </a:endParaRPr>
          </a:p>
          <a:p>
            <a:pPr lvl="4"/>
            <a:endParaRPr lang="en-US" altLang="x-none" b="1" dirty="0">
              <a:solidFill>
                <a:srgbClr val="0033CC"/>
              </a:solidFill>
              <a:latin typeface="Courier New" charset="0"/>
            </a:endParaRPr>
          </a:p>
          <a:p>
            <a:r>
              <a:rPr lang="en-US" altLang="x-none" dirty="0">
                <a:solidFill>
                  <a:schemeClr val="folHlink"/>
                </a:solidFill>
              </a:rPr>
              <a:t>Agents</a:t>
            </a:r>
          </a:p>
          <a:p>
            <a:pPr lvl="1"/>
            <a:r>
              <a:rPr lang="en-US" altLang="x-none" dirty="0"/>
              <a:t>Represent doers of tasks.</a:t>
            </a:r>
          </a:p>
          <a:p>
            <a:pPr lvl="1"/>
            <a:r>
              <a:rPr lang="en-US" altLang="x-none" dirty="0"/>
              <a:t>Names often end in </a:t>
            </a:r>
            <a:r>
              <a:rPr lang="en-US" altLang="x-none" i="1" dirty="0"/>
              <a:t>“</a:t>
            </a:r>
            <a:r>
              <a:rPr lang="en-US" altLang="x-none" i="1" dirty="0" err="1"/>
              <a:t>er</a:t>
            </a:r>
            <a:r>
              <a:rPr lang="en-US" altLang="x-none" i="1" dirty="0"/>
              <a:t>”</a:t>
            </a:r>
            <a:r>
              <a:rPr lang="en-US" altLang="x-none" dirty="0"/>
              <a:t> or </a:t>
            </a:r>
            <a:r>
              <a:rPr lang="en-US" altLang="x-none" i="1" dirty="0"/>
              <a:t>“or”</a:t>
            </a:r>
            <a:endParaRPr lang="en-US" altLang="x-none" dirty="0"/>
          </a:p>
          <a:p>
            <a:pPr lvl="1"/>
            <a:r>
              <a:rPr lang="en-US" altLang="x-none" dirty="0"/>
              <a:t>Examples: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Scanner</a:t>
            </a:r>
            <a:r>
              <a:rPr lang="en-US" altLang="x-none" dirty="0"/>
              <a:t>, </a:t>
            </a:r>
            <a:r>
              <a:rPr lang="en-US" altLang="x-none" b="1" dirty="0" err="1">
                <a:solidFill>
                  <a:srgbClr val="0033CC"/>
                </a:solidFill>
                <a:latin typeface="Courier New" charset="0"/>
              </a:rPr>
              <a:t>Paginator</a:t>
            </a:r>
            <a:endParaRPr lang="en-US" altLang="x-none" b="1" dirty="0">
              <a:solidFill>
                <a:srgbClr val="0033CC"/>
              </a:solidFill>
              <a:latin typeface="Courier New" charset="0"/>
            </a:endParaRPr>
          </a:p>
          <a:p>
            <a:pPr lvl="4"/>
            <a:endParaRPr lang="en-US" altLang="x-none" b="1" dirty="0">
              <a:solidFill>
                <a:srgbClr val="0033CC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5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0C25-2DF7-314A-8E3D-79DDC87A8750}" type="slidenum">
              <a:rPr lang="en-US" altLang="x-none"/>
              <a:pPr/>
              <a:t>11</a:t>
            </a:fld>
            <a:endParaRPr lang="en-US" altLang="x-none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Categories of </a:t>
            </a:r>
            <a:r>
              <a:rPr lang="en-US" altLang="x-none" dirty="0" smtClean="0"/>
              <a:t>Classes</a:t>
            </a:r>
            <a:r>
              <a:rPr lang="en-US" altLang="x-none" i="1" dirty="0" smtClean="0"/>
              <a:t>, cont’d</a:t>
            </a:r>
            <a:endParaRPr lang="en-US" altLang="x-none" i="1" dirty="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>
                <a:solidFill>
                  <a:schemeClr val="folHlink"/>
                </a:solidFill>
              </a:rPr>
              <a:t>Events </a:t>
            </a:r>
            <a:r>
              <a:rPr lang="en-US" altLang="x-none" dirty="0">
                <a:solidFill>
                  <a:schemeClr val="folHlink"/>
                </a:solidFill>
              </a:rPr>
              <a:t>and transactions</a:t>
            </a:r>
          </a:p>
          <a:p>
            <a:pPr lvl="1"/>
            <a:r>
              <a:rPr lang="en-US" altLang="x-none" dirty="0"/>
              <a:t>Model records of activities that describe what happened in the past or what needs to be done later</a:t>
            </a:r>
          </a:p>
          <a:p>
            <a:pPr lvl="1"/>
            <a:r>
              <a:rPr lang="en-US" altLang="x-none" dirty="0"/>
              <a:t>Example: </a:t>
            </a:r>
            <a:r>
              <a:rPr lang="en-US" altLang="x-none" b="1" dirty="0" err="1">
                <a:solidFill>
                  <a:srgbClr val="0033CC"/>
                </a:solidFill>
                <a:latin typeface="Courier New" charset="0"/>
              </a:rPr>
              <a:t>MouseEvent</a:t>
            </a:r>
            <a:r>
              <a:rPr lang="en-US" altLang="x-none" dirty="0"/>
              <a:t> remembers when and where the mouse was moved or clicked</a:t>
            </a:r>
            <a:r>
              <a:rPr lang="en-US" altLang="x-none" dirty="0" smtClean="0"/>
              <a:t>.</a:t>
            </a:r>
          </a:p>
          <a:p>
            <a:pPr lvl="5"/>
            <a:endParaRPr lang="en-US" altLang="x-none" dirty="0" smtClean="0"/>
          </a:p>
          <a:p>
            <a:pPr>
              <a:lnSpc>
                <a:spcPct val="90000"/>
              </a:lnSpc>
            </a:pPr>
            <a:r>
              <a:rPr lang="en-US" altLang="x-none" dirty="0">
                <a:solidFill>
                  <a:schemeClr val="folHlink"/>
                </a:solidFill>
              </a:rPr>
              <a:t>Users and roles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Stand-in for the actual users of the application.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Common in systems that are used by more than one </a:t>
            </a:r>
            <a:r>
              <a:rPr lang="en-US" altLang="x-none" dirty="0" smtClean="0"/>
              <a:t>person or </a:t>
            </a:r>
            <a:r>
              <a:rPr lang="en-US" altLang="x-none" dirty="0"/>
              <a:t>where one person needs to perform distinct tasks.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Examples: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Administrator</a:t>
            </a:r>
            <a:r>
              <a:rPr lang="en-US" altLang="x-none" dirty="0"/>
              <a:t>, </a:t>
            </a:r>
            <a:r>
              <a:rPr lang="en-US" altLang="x-none" b="1" dirty="0" smtClean="0">
                <a:solidFill>
                  <a:srgbClr val="0033CC"/>
                </a:solidFill>
                <a:latin typeface="Courier New" charset="0"/>
              </a:rPr>
              <a:t>Reviewer</a:t>
            </a:r>
          </a:p>
        </p:txBody>
      </p:sp>
    </p:spTree>
    <p:extLst>
      <p:ext uri="{BB962C8B-B14F-4D97-AF65-F5344CB8AC3E}">
        <p14:creationId xmlns:p14="http://schemas.microsoft.com/office/powerpoint/2010/main" val="160061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2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5CD2-3887-074D-9877-588BE7C80A3B}" type="slidenum">
              <a:rPr lang="en-US" altLang="x-none"/>
              <a:pPr/>
              <a:t>12</a:t>
            </a:fld>
            <a:endParaRPr lang="en-US" altLang="x-none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Categories of Classes</a:t>
            </a:r>
            <a:r>
              <a:rPr lang="en-US" altLang="x-none" i="1" dirty="0"/>
              <a:t>, cont’d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 smtClean="0">
                <a:solidFill>
                  <a:schemeClr val="folHlink"/>
                </a:solidFill>
              </a:rPr>
              <a:t>System</a:t>
            </a:r>
            <a:endParaRPr lang="en-US" altLang="x-none" dirty="0">
              <a:solidFill>
                <a:schemeClr val="fol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x-none" dirty="0"/>
              <a:t>Model a subsystem or the overall system being built.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Typical </a:t>
            </a:r>
            <a:r>
              <a:rPr lang="en-US" altLang="x-none" dirty="0" smtClean="0"/>
              <a:t>functions: </a:t>
            </a:r>
            <a:r>
              <a:rPr lang="en-US" altLang="x-none" dirty="0"/>
              <a:t>initialize, shutdown, read </a:t>
            </a:r>
            <a:r>
              <a:rPr lang="en-US" altLang="x-none" dirty="0" smtClean="0"/>
              <a:t>input</a:t>
            </a:r>
          </a:p>
          <a:p>
            <a:pPr lvl="5">
              <a:lnSpc>
                <a:spcPct val="90000"/>
              </a:lnSpc>
            </a:pPr>
            <a:endParaRPr lang="en-US" altLang="x-none" dirty="0"/>
          </a:p>
          <a:p>
            <a:pPr lvl="4"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dirty="0">
                <a:solidFill>
                  <a:schemeClr val="folHlink"/>
                </a:solidFill>
              </a:rPr>
              <a:t>System interfaces and devices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Interfaces to the host operating system,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file </a:t>
            </a:r>
            <a:r>
              <a:rPr lang="en-US" altLang="x-none" dirty="0"/>
              <a:t>system, etc.</a:t>
            </a:r>
          </a:p>
          <a:p>
            <a:pPr lvl="4"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dirty="0">
                <a:solidFill>
                  <a:schemeClr val="folHlink"/>
                </a:solidFill>
              </a:rPr>
              <a:t>Foundation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Typically the built-in classes.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Examples</a:t>
            </a:r>
            <a:r>
              <a:rPr lang="en-US" altLang="x-none" dirty="0"/>
              <a:t>: </a:t>
            </a:r>
            <a:r>
              <a:rPr lang="en-US" altLang="x-none" b="1" dirty="0" smtClean="0">
                <a:solidFill>
                  <a:srgbClr val="0033CC"/>
                </a:solidFill>
                <a:latin typeface="Courier New" charset="0"/>
              </a:rPr>
              <a:t>string</a:t>
            </a:r>
            <a:r>
              <a:rPr lang="en-US" altLang="x-none" dirty="0"/>
              <a:t>, </a:t>
            </a:r>
            <a:r>
              <a:rPr lang="en-US" altLang="x-none" b="1" dirty="0" smtClean="0">
                <a:solidFill>
                  <a:srgbClr val="0033CC"/>
                </a:solidFill>
                <a:latin typeface="Courier New" charset="0"/>
              </a:rPr>
              <a:t>date</a:t>
            </a:r>
            <a:endParaRPr lang="en-US" altLang="x-none" b="1" dirty="0">
              <a:solidFill>
                <a:srgbClr val="0033CC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3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543-3E70-A347-AEE7-DBCC6971C1CE}" type="slidenum">
              <a:rPr lang="en-US" altLang="x-none"/>
              <a:pPr/>
              <a:t>13</a:t>
            </a:fld>
            <a:endParaRPr lang="en-US" altLang="x-none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 Responsibilities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u="sng" dirty="0"/>
              <a:t>Responsibilities</a:t>
            </a:r>
            <a:r>
              <a:rPr lang="en-US" altLang="x-none" dirty="0"/>
              <a:t> correspond to </a:t>
            </a:r>
            <a:r>
              <a:rPr lang="en-US" altLang="x-none" u="sng" dirty="0"/>
              <a:t>verbs</a:t>
            </a:r>
            <a:r>
              <a:rPr lang="en-US" altLang="x-none" dirty="0"/>
              <a:t> </a:t>
            </a:r>
            <a:br>
              <a:rPr lang="en-US" altLang="x-none" dirty="0"/>
            </a:br>
            <a:r>
              <a:rPr lang="en-US" altLang="x-none" dirty="0"/>
              <a:t>in the use cases.</a:t>
            </a:r>
          </a:p>
          <a:p>
            <a:pPr lvl="5"/>
            <a:endParaRPr lang="en-US" altLang="x-none" dirty="0"/>
          </a:p>
          <a:p>
            <a:r>
              <a:rPr lang="en-US" altLang="x-none" dirty="0"/>
              <a:t>Each responsibility should be owned by </a:t>
            </a:r>
            <a:br>
              <a:rPr lang="en-US" altLang="x-none" dirty="0"/>
            </a:br>
            <a:r>
              <a:rPr lang="en-US" altLang="x-none" u="sng" dirty="0"/>
              <a:t>one and only one class</a:t>
            </a:r>
            <a:r>
              <a:rPr lang="en-US" altLang="x-none" dirty="0"/>
              <a:t>.</a:t>
            </a:r>
          </a:p>
          <a:p>
            <a:pPr lvl="5"/>
            <a:endParaRPr lang="en-US" altLang="x-none" dirty="0"/>
          </a:p>
          <a:p>
            <a:r>
              <a:rPr lang="en-US" altLang="x-none" dirty="0"/>
              <a:t>Common mistakes: </a:t>
            </a:r>
          </a:p>
          <a:p>
            <a:pPr lvl="1"/>
            <a:r>
              <a:rPr lang="en-US" altLang="x-none" dirty="0"/>
              <a:t>Assigning a responsibility to an inappropriate class.</a:t>
            </a:r>
          </a:p>
          <a:p>
            <a:pPr lvl="1"/>
            <a:r>
              <a:rPr lang="en-US" altLang="x-none" dirty="0"/>
              <a:t>Assigning too many responsibilities to a class.</a:t>
            </a:r>
          </a:p>
          <a:p>
            <a:pPr lvl="1"/>
            <a:r>
              <a:rPr lang="en-US" altLang="x-none" dirty="0"/>
              <a:t>Ideally, each class should have a </a:t>
            </a:r>
            <a:br>
              <a:rPr lang="en-US" altLang="x-none" dirty="0"/>
            </a:br>
            <a:r>
              <a:rPr lang="en-US" altLang="x-none" u="sng" dirty="0"/>
              <a:t>single primary responsibility</a:t>
            </a:r>
            <a:r>
              <a:rPr lang="en-US" altLang="x-none" dirty="0"/>
              <a:t>.</a:t>
            </a:r>
          </a:p>
          <a:p>
            <a:pPr lvl="1"/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6722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7ED-E684-C048-A589-E265FDBBB030}" type="slidenum">
              <a:rPr lang="en-US" altLang="x-none"/>
              <a:pPr/>
              <a:t>14</a:t>
            </a:fld>
            <a:endParaRPr lang="en-US" altLang="x-none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 Responsibilities Example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3749675" cy="3048000"/>
          </a:xfrm>
          <a:solidFill>
            <a:srgbClr val="EAEAEA"/>
          </a:solidFill>
        </p:spPr>
        <p:txBody>
          <a:bodyPr/>
          <a:lstStyle/>
          <a:p>
            <a:r>
              <a:rPr lang="en-US" altLang="x-none" sz="2400" dirty="0"/>
              <a:t>class </a:t>
            </a:r>
            <a:r>
              <a:rPr lang="en-US" altLang="x-none" sz="2400" b="1" dirty="0">
                <a:solidFill>
                  <a:srgbClr val="0033CC"/>
                </a:solidFill>
                <a:latin typeface="Courier New" charset="0"/>
              </a:rPr>
              <a:t>Automobile</a:t>
            </a:r>
          </a:p>
          <a:p>
            <a:pPr lvl="1"/>
            <a:r>
              <a:rPr lang="en-US" altLang="x-none" sz="2000" b="1" dirty="0">
                <a:latin typeface="Courier New" charset="0"/>
              </a:rPr>
              <a:t>start()</a:t>
            </a:r>
          </a:p>
          <a:p>
            <a:pPr lvl="1"/>
            <a:r>
              <a:rPr lang="en-US" altLang="x-none" sz="2000" b="1" dirty="0">
                <a:latin typeface="Courier New" charset="0"/>
              </a:rPr>
              <a:t>stop()</a:t>
            </a:r>
          </a:p>
          <a:p>
            <a:pPr lvl="1"/>
            <a:r>
              <a:rPr lang="en-US" altLang="x-none" sz="2000" b="1" dirty="0" err="1">
                <a:latin typeface="Courier New" charset="0"/>
              </a:rPr>
              <a:t>changeTires</a:t>
            </a:r>
            <a:r>
              <a:rPr lang="en-US" altLang="x-none" sz="2000" b="1" dirty="0">
                <a:latin typeface="Courier New" charset="0"/>
              </a:rPr>
              <a:t>()</a:t>
            </a:r>
          </a:p>
          <a:p>
            <a:pPr lvl="1"/>
            <a:r>
              <a:rPr lang="en-US" altLang="x-none" sz="2000" b="1" dirty="0">
                <a:latin typeface="Courier New" charset="0"/>
              </a:rPr>
              <a:t>drive()</a:t>
            </a:r>
          </a:p>
          <a:p>
            <a:pPr lvl="1"/>
            <a:r>
              <a:rPr lang="en-US" altLang="x-none" sz="2000" b="1" dirty="0">
                <a:latin typeface="Courier New" charset="0"/>
              </a:rPr>
              <a:t>wash()</a:t>
            </a:r>
          </a:p>
          <a:p>
            <a:pPr lvl="1"/>
            <a:r>
              <a:rPr lang="en-US" altLang="x-none" sz="2000" b="1" dirty="0" err="1">
                <a:latin typeface="Courier New" charset="0"/>
              </a:rPr>
              <a:t>displayOilLevel</a:t>
            </a:r>
            <a:r>
              <a:rPr lang="en-US" altLang="x-none" sz="2000" b="1" dirty="0">
                <a:latin typeface="Courier New" charset="0"/>
              </a:rPr>
              <a:t>()</a:t>
            </a:r>
          </a:p>
          <a:p>
            <a:pPr lvl="1"/>
            <a:r>
              <a:rPr lang="en-US" altLang="x-none" sz="2000" b="1" dirty="0" err="1">
                <a:latin typeface="Courier New" charset="0"/>
              </a:rPr>
              <a:t>checkOil</a:t>
            </a:r>
            <a:r>
              <a:rPr lang="en-US" altLang="x-none" sz="2000" b="1" dirty="0">
                <a:latin typeface="Courier New" charset="0"/>
              </a:rPr>
              <a:t>()</a:t>
            </a:r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4572000" y="1295400"/>
            <a:ext cx="4114800" cy="483552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bg2"/>
              </a:buClr>
              <a:buSzPct val="70000"/>
              <a:buFont typeface="Wingdings" charset="2"/>
              <a:buChar char="o"/>
              <a:defRPr sz="2400">
                <a:solidFill>
                  <a:schemeClr val="tx1"/>
                </a:solidFill>
                <a:latin typeface="Arial" charset="0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377950" indent="-468313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3pPr>
            <a:lvl4pPr marL="1827213" indent="-43815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n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297113" indent="-468313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o"/>
              <a:defRPr sz="1000">
                <a:solidFill>
                  <a:schemeClr val="tx1"/>
                </a:solidFill>
                <a:latin typeface="Arial" charset="0"/>
              </a:defRPr>
            </a:lvl5pPr>
            <a:lvl6pPr marL="2754313" indent="-4683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o"/>
              <a:defRPr sz="1000">
                <a:solidFill>
                  <a:schemeClr val="tx1"/>
                </a:solidFill>
                <a:latin typeface="Arial" charset="0"/>
              </a:defRPr>
            </a:lvl6pPr>
            <a:lvl7pPr marL="3211513" indent="-4683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o"/>
              <a:defRPr sz="1000">
                <a:solidFill>
                  <a:schemeClr val="tx1"/>
                </a:solidFill>
                <a:latin typeface="Arial" charset="0"/>
              </a:defRPr>
            </a:lvl7pPr>
            <a:lvl8pPr marL="3668713" indent="-4683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o"/>
              <a:defRPr sz="1000">
                <a:solidFill>
                  <a:schemeClr val="tx1"/>
                </a:solidFill>
                <a:latin typeface="Arial" charset="0"/>
              </a:defRPr>
            </a:lvl8pPr>
            <a:lvl9pPr marL="4125913" indent="-4683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o"/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/>
              <a:t>class </a:t>
            </a:r>
            <a:r>
              <a:rPr lang="en-US" altLang="x-none" b="1">
                <a:solidFill>
                  <a:srgbClr val="0033CC"/>
                </a:solidFill>
                <a:latin typeface="Courier New" charset="0"/>
              </a:rPr>
              <a:t>Automobile</a:t>
            </a:r>
          </a:p>
          <a:p>
            <a:pPr lvl="1" eaLnBrk="1" hangingPunct="1"/>
            <a:r>
              <a:rPr lang="en-US" altLang="x-none" b="1" dirty="0">
                <a:latin typeface="Courier New" charset="0"/>
              </a:rPr>
              <a:t>start()</a:t>
            </a:r>
          </a:p>
          <a:p>
            <a:pPr lvl="1" eaLnBrk="1" hangingPunct="1"/>
            <a:r>
              <a:rPr lang="en-US" altLang="x-none" b="1" dirty="0">
                <a:latin typeface="Courier New" charset="0"/>
              </a:rPr>
              <a:t>stop()</a:t>
            </a:r>
          </a:p>
          <a:p>
            <a:pPr lvl="1" eaLnBrk="1" hangingPunct="1"/>
            <a:r>
              <a:rPr lang="en-US" altLang="x-none" b="1" dirty="0" err="1">
                <a:latin typeface="Courier New" charset="0"/>
              </a:rPr>
              <a:t>displayOilLevel</a:t>
            </a:r>
            <a:r>
              <a:rPr lang="en-US" altLang="x-none" b="1" dirty="0">
                <a:latin typeface="Courier New" charset="0"/>
              </a:rPr>
              <a:t>()</a:t>
            </a:r>
          </a:p>
          <a:p>
            <a:pPr lvl="4" eaLnBrk="1" hangingPunct="1"/>
            <a:endParaRPr lang="en-US" altLang="x-none" b="1" dirty="0">
              <a:latin typeface="Courier New" charset="0"/>
            </a:endParaRPr>
          </a:p>
          <a:p>
            <a:pPr eaLnBrk="1" hangingPunct="1"/>
            <a:r>
              <a:rPr lang="en-US" altLang="x-none" dirty="0"/>
              <a:t>class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Driver</a:t>
            </a:r>
          </a:p>
          <a:p>
            <a:pPr lvl="1" eaLnBrk="1" hangingPunct="1"/>
            <a:r>
              <a:rPr lang="en-US" altLang="x-none" b="1" dirty="0">
                <a:latin typeface="Courier New" charset="0"/>
              </a:rPr>
              <a:t>drive()</a:t>
            </a:r>
          </a:p>
          <a:p>
            <a:pPr lvl="4" eaLnBrk="1" hangingPunct="1"/>
            <a:endParaRPr lang="en-US" altLang="x-none" b="1" dirty="0">
              <a:latin typeface="Courier New" charset="0"/>
            </a:endParaRPr>
          </a:p>
          <a:p>
            <a:pPr eaLnBrk="1" hangingPunct="1"/>
            <a:r>
              <a:rPr lang="en-US" altLang="x-none" dirty="0"/>
              <a:t>class </a:t>
            </a:r>
            <a:r>
              <a:rPr lang="en-US" altLang="x-none" b="1" dirty="0" err="1">
                <a:solidFill>
                  <a:srgbClr val="0033CC"/>
                </a:solidFill>
                <a:latin typeface="Courier New" charset="0"/>
              </a:rPr>
              <a:t>CarWash</a:t>
            </a:r>
            <a:endParaRPr lang="en-US" altLang="x-none" b="1" dirty="0">
              <a:solidFill>
                <a:srgbClr val="0033CC"/>
              </a:solidFill>
              <a:latin typeface="Courier New" charset="0"/>
            </a:endParaRPr>
          </a:p>
          <a:p>
            <a:pPr lvl="1" eaLnBrk="1" hangingPunct="1"/>
            <a:r>
              <a:rPr lang="en-US" altLang="x-none" b="1" dirty="0">
                <a:latin typeface="Courier New" charset="0"/>
              </a:rPr>
              <a:t>wash()</a:t>
            </a:r>
          </a:p>
          <a:p>
            <a:pPr lvl="4" eaLnBrk="1" hangingPunct="1"/>
            <a:endParaRPr lang="en-US" altLang="x-none" b="1" dirty="0">
              <a:latin typeface="Courier New" charset="0"/>
            </a:endParaRPr>
          </a:p>
          <a:p>
            <a:pPr eaLnBrk="1" hangingPunct="1"/>
            <a:r>
              <a:rPr lang="en-US" altLang="x-none" dirty="0"/>
              <a:t>class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Mechanic</a:t>
            </a:r>
          </a:p>
          <a:p>
            <a:pPr lvl="1" eaLnBrk="1" hangingPunct="1"/>
            <a:r>
              <a:rPr lang="en-US" altLang="x-none" b="1" dirty="0" err="1">
                <a:latin typeface="Courier New" charset="0"/>
              </a:rPr>
              <a:t>changeTires</a:t>
            </a:r>
            <a:r>
              <a:rPr lang="en-US" altLang="x-none" b="1" dirty="0">
                <a:latin typeface="Courier New" charset="0"/>
              </a:rPr>
              <a:t>()</a:t>
            </a:r>
          </a:p>
          <a:p>
            <a:pPr lvl="1" eaLnBrk="1" hangingPunct="1"/>
            <a:r>
              <a:rPr lang="en-US" altLang="x-none" b="1" dirty="0" err="1">
                <a:latin typeface="Courier New" charset="0"/>
              </a:rPr>
              <a:t>checkOil</a:t>
            </a:r>
            <a:r>
              <a:rPr lang="en-US" altLang="x-none" b="1" dirty="0">
                <a:latin typeface="Courier New" charset="0"/>
              </a:rPr>
              <a:t>()</a:t>
            </a:r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801688" y="4486275"/>
            <a:ext cx="3130550" cy="406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x-none" sz="2000">
                <a:solidFill>
                  <a:schemeClr val="folHlink"/>
                </a:solidFill>
              </a:rPr>
              <a:t>Too many responsibilities!</a:t>
            </a:r>
          </a:p>
        </p:txBody>
      </p:sp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381000" y="5075238"/>
            <a:ext cx="3998913" cy="1016000"/>
          </a:xfrm>
          <a:prstGeom prst="rect">
            <a:avLst/>
          </a:prstGeom>
          <a:solidFill>
            <a:srgbClr val="CCFFCC"/>
          </a:solidFill>
          <a:ln w="9525">
            <a:solidFill>
              <a:srgbClr val="33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x-none" sz="2000" dirty="0">
                <a:solidFill>
                  <a:srgbClr val="336600"/>
                </a:solidFill>
              </a:rPr>
              <a:t>A </a:t>
            </a:r>
            <a:r>
              <a:rPr lang="en-US" altLang="x-none" sz="2000" b="1" dirty="0">
                <a:solidFill>
                  <a:srgbClr val="336600"/>
                </a:solidFill>
              </a:rPr>
              <a:t>cohesive</a:t>
            </a:r>
            <a:r>
              <a:rPr lang="en-US" altLang="x-none" sz="2000" dirty="0">
                <a:solidFill>
                  <a:srgbClr val="336600"/>
                </a:solidFill>
              </a:rPr>
              <a:t> class does </a:t>
            </a:r>
          </a:p>
          <a:p>
            <a:pPr algn="ctr"/>
            <a:r>
              <a:rPr lang="en-US" altLang="x-none" sz="2000" u="sng" dirty="0">
                <a:solidFill>
                  <a:srgbClr val="336600"/>
                </a:solidFill>
              </a:rPr>
              <a:t>one thing</a:t>
            </a:r>
            <a:r>
              <a:rPr lang="en-US" altLang="x-none" sz="2000" dirty="0">
                <a:solidFill>
                  <a:srgbClr val="336600"/>
                </a:solidFill>
              </a:rPr>
              <a:t> really well and </a:t>
            </a:r>
            <a:br>
              <a:rPr lang="en-US" altLang="x-none" sz="2000" dirty="0">
                <a:solidFill>
                  <a:srgbClr val="336600"/>
                </a:solidFill>
              </a:rPr>
            </a:br>
            <a:r>
              <a:rPr lang="en-US" altLang="x-none" sz="2000" dirty="0">
                <a:solidFill>
                  <a:srgbClr val="336600"/>
                </a:solidFill>
              </a:rPr>
              <a:t>does not try to be something else.</a:t>
            </a:r>
          </a:p>
        </p:txBody>
      </p:sp>
    </p:spTree>
    <p:extLst>
      <p:ext uri="{BB962C8B-B14F-4D97-AF65-F5344CB8AC3E}">
        <p14:creationId xmlns:p14="http://schemas.microsoft.com/office/powerpoint/2010/main" val="164878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nimBg="1"/>
      <p:bldP spid="224261" grpId="0" animBg="1"/>
      <p:bldP spid="22426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0CBA-C409-C444-9A8C-66C96D80A56E}" type="slidenum">
              <a:rPr lang="en-US" altLang="x-none"/>
              <a:pPr/>
              <a:t>15</a:t>
            </a:fld>
            <a:endParaRPr lang="en-US" altLang="x-none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 Relationships: Dependency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Class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C</a:t>
            </a:r>
            <a:r>
              <a:rPr lang="en-US" altLang="x-none" dirty="0"/>
              <a:t> </a:t>
            </a:r>
            <a:r>
              <a:rPr lang="en-US" altLang="x-none" u="sng" dirty="0"/>
              <a:t>depends</a:t>
            </a:r>
            <a:r>
              <a:rPr lang="en-US" altLang="x-none" dirty="0"/>
              <a:t> on class </a:t>
            </a:r>
            <a:r>
              <a:rPr lang="en-US" altLang="x-none" b="1" dirty="0" smtClean="0">
                <a:solidFill>
                  <a:srgbClr val="0033CC"/>
                </a:solidFill>
                <a:latin typeface="Courier New" charset="0"/>
              </a:rPr>
              <a:t>D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Some </a:t>
            </a:r>
            <a:r>
              <a:rPr lang="en-US" altLang="x-none" dirty="0" smtClean="0"/>
              <a:t>function </a:t>
            </a:r>
            <a:r>
              <a:rPr lang="en-US" altLang="x-none" dirty="0"/>
              <a:t>of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C</a:t>
            </a:r>
            <a:r>
              <a:rPr lang="en-US" altLang="x-none" dirty="0"/>
              <a:t> manipulates objects of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D</a:t>
            </a:r>
          </a:p>
          <a:p>
            <a:pPr lvl="1"/>
            <a:r>
              <a:rPr lang="en-US" altLang="x-none" dirty="0"/>
              <a:t>Example: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Mailbox</a:t>
            </a:r>
            <a:r>
              <a:rPr lang="en-US" altLang="x-none" dirty="0"/>
              <a:t> objects manipulate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b="1" dirty="0" smtClean="0">
                <a:solidFill>
                  <a:srgbClr val="0033CC"/>
                </a:solidFill>
                <a:latin typeface="Courier New" charset="0"/>
              </a:rPr>
              <a:t>Message</a:t>
            </a:r>
            <a:r>
              <a:rPr lang="en-US" altLang="x-none" dirty="0" smtClean="0"/>
              <a:t> </a:t>
            </a:r>
            <a:r>
              <a:rPr lang="en-US" altLang="x-none" dirty="0"/>
              <a:t>objects.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Dependency is </a:t>
            </a:r>
            <a:r>
              <a:rPr lang="en-US" altLang="x-none" u="sng" dirty="0"/>
              <a:t>asymmetric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pPr lvl="1"/>
            <a:r>
              <a:rPr lang="en-US" altLang="x-none" dirty="0"/>
              <a:t>The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Message</a:t>
            </a:r>
            <a:r>
              <a:rPr lang="en-US" altLang="x-none" dirty="0"/>
              <a:t> class is </a:t>
            </a:r>
            <a:r>
              <a:rPr lang="en-US" altLang="x-none" u="sng" dirty="0"/>
              <a:t>not aware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of </a:t>
            </a:r>
            <a:r>
              <a:rPr lang="en-US" altLang="x-none" dirty="0"/>
              <a:t>the existence of the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Mailbox</a:t>
            </a:r>
            <a:r>
              <a:rPr lang="en-US" altLang="x-none" dirty="0"/>
              <a:t> class</a:t>
            </a:r>
            <a:r>
              <a:rPr lang="en-US" altLang="x-none" dirty="0" smtClean="0"/>
              <a:t>.</a:t>
            </a:r>
          </a:p>
          <a:p>
            <a:pPr lvl="5"/>
            <a:endParaRPr lang="en-US" altLang="x-none" dirty="0"/>
          </a:p>
          <a:p>
            <a:pPr lvl="1"/>
            <a:r>
              <a:rPr lang="en-US" altLang="x-none" dirty="0"/>
              <a:t>Therefore,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Message</a:t>
            </a:r>
            <a:r>
              <a:rPr lang="en-US" altLang="x-none" dirty="0"/>
              <a:t> objects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u="sng" dirty="0" smtClean="0"/>
              <a:t>do </a:t>
            </a:r>
            <a:r>
              <a:rPr lang="en-US" altLang="x-none" u="sng" dirty="0"/>
              <a:t>not depend</a:t>
            </a:r>
            <a:r>
              <a:rPr lang="en-US" altLang="x-none" dirty="0"/>
              <a:t> on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Mailbox</a:t>
            </a:r>
            <a:r>
              <a:rPr lang="en-US" altLang="x-none" dirty="0"/>
              <a:t> objects.</a:t>
            </a:r>
          </a:p>
          <a:p>
            <a:pPr lvl="4"/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82109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0CBA-C409-C444-9A8C-66C96D80A56E}" type="slidenum">
              <a:rPr lang="en-US" altLang="x-none"/>
              <a:pPr/>
              <a:t>16</a:t>
            </a:fld>
            <a:endParaRPr lang="en-US" altLang="x-none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Class Relationships: </a:t>
            </a:r>
            <a:r>
              <a:rPr lang="en-US" altLang="x-none" dirty="0" smtClean="0"/>
              <a:t>Dependency</a:t>
            </a:r>
            <a:r>
              <a:rPr lang="en-US" altLang="x-none" i="1" dirty="0" smtClean="0"/>
              <a:t>, cont’d</a:t>
            </a:r>
            <a:endParaRPr lang="en-US" altLang="x-none" i="1" dirty="0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>
                <a:solidFill>
                  <a:schemeClr val="folHlink"/>
                </a:solidFill>
              </a:rPr>
              <a:t>Loose coupling</a:t>
            </a:r>
          </a:p>
          <a:p>
            <a:pPr lvl="4"/>
            <a:endParaRPr lang="en-US" altLang="x-none" dirty="0">
              <a:solidFill>
                <a:schemeClr val="folHlink"/>
              </a:solidFill>
            </a:endParaRPr>
          </a:p>
          <a:p>
            <a:r>
              <a:rPr lang="en-US" altLang="x-none" u="sng" dirty="0"/>
              <a:t>Minimize</a:t>
            </a:r>
            <a:r>
              <a:rPr lang="en-US" altLang="x-none" dirty="0"/>
              <a:t> the number of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dependency </a:t>
            </a:r>
            <a:r>
              <a:rPr lang="en-US" altLang="x-none" dirty="0"/>
              <a:t>relationships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r>
              <a:rPr lang="en-US" altLang="x-none" dirty="0" smtClean="0"/>
              <a:t>A key </a:t>
            </a:r>
            <a:r>
              <a:rPr lang="en-US" altLang="x-none" dirty="0"/>
              <a:t>way for a design to handle </a:t>
            </a:r>
            <a:r>
              <a:rPr lang="en-US" altLang="x-none" u="sng" dirty="0"/>
              <a:t>change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5708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2375-CB32-8F4A-A1F1-E48E47050222}" type="slidenum">
              <a:rPr lang="en-US" altLang="x-none"/>
              <a:pPr/>
              <a:t>17</a:t>
            </a:fld>
            <a:endParaRPr lang="en-US" altLang="x-none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 Relationships: Aggregation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84725"/>
          </a:xfrm>
        </p:spPr>
        <p:txBody>
          <a:bodyPr/>
          <a:lstStyle/>
          <a:p>
            <a:r>
              <a:rPr lang="en-US" altLang="x-none" dirty="0"/>
              <a:t>Class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C</a:t>
            </a:r>
            <a:r>
              <a:rPr lang="en-US" altLang="x-none" dirty="0"/>
              <a:t> </a:t>
            </a:r>
            <a:r>
              <a:rPr lang="en-US" altLang="x-none" u="sng" dirty="0"/>
              <a:t>aggregates</a:t>
            </a:r>
            <a:r>
              <a:rPr lang="en-US" altLang="x-none" dirty="0"/>
              <a:t> class </a:t>
            </a:r>
            <a:r>
              <a:rPr lang="en-US" altLang="x-none" b="1" dirty="0" smtClean="0">
                <a:solidFill>
                  <a:srgbClr val="0033CC"/>
                </a:solidFill>
                <a:latin typeface="Courier New" charset="0"/>
              </a:rPr>
              <a:t>A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Objects of class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C</a:t>
            </a:r>
            <a:r>
              <a:rPr lang="en-US" altLang="x-none" dirty="0"/>
              <a:t> </a:t>
            </a:r>
            <a:r>
              <a:rPr lang="en-US" altLang="x-none" u="sng" dirty="0"/>
              <a:t>contains</a:t>
            </a:r>
            <a:r>
              <a:rPr lang="en-US" altLang="x-none" dirty="0"/>
              <a:t> objects of class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A</a:t>
            </a:r>
            <a:r>
              <a:rPr lang="en-US" altLang="x-none" dirty="0"/>
              <a:t> </a:t>
            </a:r>
            <a:br>
              <a:rPr lang="en-US" altLang="x-none" dirty="0"/>
            </a:br>
            <a:r>
              <a:rPr lang="en-US" altLang="x-none" dirty="0"/>
              <a:t>over a period of time.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A special case of </a:t>
            </a:r>
            <a:r>
              <a:rPr lang="en-US" altLang="x-none" u="sng" dirty="0"/>
              <a:t>dependency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The “</a:t>
            </a:r>
            <a:r>
              <a:rPr lang="en-US" altLang="x-none" dirty="0">
                <a:solidFill>
                  <a:schemeClr val="folHlink"/>
                </a:solidFill>
              </a:rPr>
              <a:t>has-a</a:t>
            </a:r>
            <a:r>
              <a:rPr lang="en-US" altLang="x-none" dirty="0"/>
              <a:t>” relationship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pPr lvl="1"/>
            <a:r>
              <a:rPr lang="en-US" altLang="x-none" dirty="0"/>
              <a:t>Example: An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Inventory</a:t>
            </a:r>
            <a:r>
              <a:rPr lang="en-US" altLang="x-none" dirty="0"/>
              <a:t> object </a:t>
            </a:r>
            <a:r>
              <a:rPr lang="en-US" altLang="x-none" u="sng" dirty="0"/>
              <a:t>has a</a:t>
            </a:r>
            <a:r>
              <a:rPr lang="en-US" altLang="x-none" dirty="0"/>
              <a:t>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list </a:t>
            </a:r>
            <a:r>
              <a:rPr lang="en-US" altLang="x-none" dirty="0"/>
              <a:t>of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Instrument</a:t>
            </a:r>
            <a:r>
              <a:rPr lang="en-US" altLang="x-none" dirty="0"/>
              <a:t> objects.</a:t>
            </a:r>
          </a:p>
          <a:p>
            <a:pPr lvl="4"/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8514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2375-CB32-8F4A-A1F1-E48E47050222}" type="slidenum">
              <a:rPr lang="en-US" altLang="x-none"/>
              <a:pPr/>
              <a:t>18</a:t>
            </a:fld>
            <a:endParaRPr lang="en-US" altLang="x-none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Class Relationships: </a:t>
            </a:r>
            <a:r>
              <a:rPr lang="en-US" altLang="x-none" dirty="0" smtClean="0"/>
              <a:t>Aggregation</a:t>
            </a:r>
            <a:r>
              <a:rPr lang="en-US" altLang="x-none" i="1" dirty="0" smtClean="0"/>
              <a:t>, cont’d</a:t>
            </a:r>
            <a:endParaRPr lang="en-US" altLang="x-none" i="1" dirty="0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84725"/>
          </a:xfrm>
        </p:spPr>
        <p:txBody>
          <a:bodyPr/>
          <a:lstStyle/>
          <a:p>
            <a:r>
              <a:rPr lang="en-US" altLang="x-none" dirty="0"/>
              <a:t>Multiplicity</a:t>
            </a:r>
            <a:endParaRPr lang="en-US" altLang="x-none" dirty="0" smtClean="0">
              <a:solidFill>
                <a:schemeClr val="folHlink"/>
              </a:solidFill>
            </a:endParaRPr>
          </a:p>
          <a:p>
            <a:pPr lvl="4"/>
            <a:endParaRPr lang="en-US" altLang="x-none" dirty="0">
              <a:solidFill>
                <a:schemeClr val="folHlink"/>
              </a:solidFill>
            </a:endParaRPr>
          </a:p>
          <a:p>
            <a:pPr lvl="1"/>
            <a:r>
              <a:rPr lang="en-US" altLang="x-none" dirty="0">
                <a:solidFill>
                  <a:srgbClr val="B23C00"/>
                </a:solidFill>
              </a:rPr>
              <a:t>1:1</a:t>
            </a:r>
            <a:r>
              <a:rPr lang="en-US" altLang="x-none" dirty="0"/>
              <a:t> – Example: Each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Person</a:t>
            </a:r>
            <a:r>
              <a:rPr lang="en-US" altLang="x-none" dirty="0"/>
              <a:t> object </a:t>
            </a:r>
            <a:r>
              <a:rPr lang="en-US" altLang="x-none" u="sng" dirty="0"/>
              <a:t>has a</a:t>
            </a:r>
            <a:r>
              <a:rPr lang="en-US" altLang="x-none" dirty="0"/>
              <a:t>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>
                <a:solidFill>
                  <a:schemeClr val="folHlink"/>
                </a:solidFill>
              </a:rPr>
              <a:t>single</a:t>
            </a:r>
            <a:r>
              <a:rPr lang="en-US" altLang="x-none" dirty="0" smtClean="0"/>
              <a:t> </a:t>
            </a:r>
            <a:r>
              <a:rPr lang="en-US" altLang="x-none" b="1" dirty="0" err="1">
                <a:solidFill>
                  <a:srgbClr val="0033CC"/>
                </a:solidFill>
                <a:latin typeface="Courier New" charset="0"/>
              </a:rPr>
              <a:t>StreetAddress</a:t>
            </a:r>
            <a:r>
              <a:rPr lang="en-US" altLang="x-none" dirty="0"/>
              <a:t> object</a:t>
            </a:r>
            <a:r>
              <a:rPr lang="en-US" altLang="x-none" dirty="0" smtClean="0"/>
              <a:t>.</a:t>
            </a:r>
          </a:p>
          <a:p>
            <a:pPr lvl="5"/>
            <a:endParaRPr lang="en-US" altLang="x-none" dirty="0"/>
          </a:p>
          <a:p>
            <a:pPr lvl="1"/>
            <a:r>
              <a:rPr lang="en-US" altLang="x-none" dirty="0">
                <a:solidFill>
                  <a:srgbClr val="B23C00"/>
                </a:solidFill>
              </a:rPr>
              <a:t>1:n</a:t>
            </a:r>
            <a:r>
              <a:rPr lang="en-US" altLang="x-none" dirty="0"/>
              <a:t> – Example: Each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Inventory</a:t>
            </a:r>
            <a:r>
              <a:rPr lang="en-US" altLang="x-none" dirty="0"/>
              <a:t> object </a:t>
            </a:r>
            <a:r>
              <a:rPr lang="en-US" altLang="x-none" u="sng" dirty="0"/>
              <a:t>has an</a:t>
            </a:r>
            <a:r>
              <a:rPr lang="en-US" altLang="x-none" dirty="0"/>
              <a:t> array of </a:t>
            </a:r>
            <a:r>
              <a:rPr lang="en-US" altLang="x-none" dirty="0" smtClean="0">
                <a:solidFill>
                  <a:schemeClr val="folHlink"/>
                </a:solidFill>
              </a:rPr>
              <a:t>multiple</a:t>
            </a:r>
            <a:r>
              <a:rPr lang="en-US" altLang="x-none" dirty="0" smtClean="0"/>
              <a:t>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Instrument</a:t>
            </a:r>
            <a:r>
              <a:rPr lang="en-US" altLang="x-none" dirty="0"/>
              <a:t> objects.</a:t>
            </a:r>
          </a:p>
        </p:txBody>
      </p:sp>
    </p:spTree>
    <p:extLst>
      <p:ext uri="{BB962C8B-B14F-4D97-AF65-F5344CB8AC3E}">
        <p14:creationId xmlns:p14="http://schemas.microsoft.com/office/powerpoint/2010/main" val="167466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0D7A-D872-F145-9293-626C392D71D6}" type="slidenum">
              <a:rPr lang="en-US" altLang="x-none"/>
              <a:pPr/>
              <a:t>19</a:t>
            </a:fld>
            <a:endParaRPr lang="en-US" altLang="x-none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 Relationships: Inheritance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Class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C</a:t>
            </a:r>
            <a:r>
              <a:rPr lang="en-US" altLang="x-none" dirty="0"/>
              <a:t> </a:t>
            </a:r>
            <a:r>
              <a:rPr lang="en-US" altLang="x-none" u="sng" dirty="0"/>
              <a:t>inherits</a:t>
            </a:r>
            <a:r>
              <a:rPr lang="en-US" altLang="x-none" dirty="0"/>
              <a:t> from class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S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The “</a:t>
            </a:r>
            <a:r>
              <a:rPr lang="en-US" altLang="x-none" dirty="0">
                <a:solidFill>
                  <a:schemeClr val="folHlink"/>
                </a:solidFill>
              </a:rPr>
              <a:t>is-a</a:t>
            </a:r>
            <a:r>
              <a:rPr lang="en-US" altLang="x-none" dirty="0"/>
              <a:t>” relationship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All class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C</a:t>
            </a:r>
            <a:r>
              <a:rPr lang="en-US" altLang="x-none" dirty="0"/>
              <a:t> objects are </a:t>
            </a:r>
            <a:r>
              <a:rPr lang="en-US" altLang="x-none" u="sng" dirty="0"/>
              <a:t>special cases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of </a:t>
            </a:r>
            <a:r>
              <a:rPr lang="en-US" altLang="x-none" dirty="0"/>
              <a:t>class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S</a:t>
            </a:r>
            <a:r>
              <a:rPr lang="en-US" altLang="x-none" dirty="0"/>
              <a:t> objects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Class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S</a:t>
            </a:r>
            <a:r>
              <a:rPr lang="en-US" altLang="x-none" dirty="0"/>
              <a:t> is the </a:t>
            </a:r>
            <a:r>
              <a:rPr lang="en-US" altLang="x-none" dirty="0">
                <a:solidFill>
                  <a:schemeClr val="folHlink"/>
                </a:solidFill>
              </a:rPr>
              <a:t>superclass</a:t>
            </a:r>
            <a:r>
              <a:rPr lang="en-US" altLang="x-none" dirty="0"/>
              <a:t> of class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C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Class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C</a:t>
            </a:r>
            <a:r>
              <a:rPr lang="en-US" altLang="x-none" dirty="0"/>
              <a:t> </a:t>
            </a:r>
            <a:r>
              <a:rPr lang="en-US" altLang="x-none" u="sng" dirty="0"/>
              <a:t>is a</a:t>
            </a:r>
            <a:r>
              <a:rPr lang="en-US" altLang="x-none" dirty="0"/>
              <a:t> </a:t>
            </a:r>
            <a:r>
              <a:rPr lang="en-US" altLang="x-none" dirty="0">
                <a:solidFill>
                  <a:schemeClr val="folHlink"/>
                </a:solidFill>
              </a:rPr>
              <a:t>subclass</a:t>
            </a:r>
            <a:r>
              <a:rPr lang="en-US" altLang="x-none" dirty="0"/>
              <a:t> of class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S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An object of class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C</a:t>
            </a:r>
            <a:r>
              <a:rPr lang="en-US" altLang="x-none" dirty="0"/>
              <a:t> </a:t>
            </a:r>
            <a:r>
              <a:rPr lang="en-US" altLang="x-none" u="sng" dirty="0"/>
              <a:t>is an</a:t>
            </a:r>
            <a:r>
              <a:rPr lang="en-US" altLang="x-none" dirty="0"/>
              <a:t> object of class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S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04899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4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4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B345-A682-3943-970C-702F7A5D2C30}" type="slidenum">
              <a:rPr lang="en-US" altLang="x-none"/>
              <a:pPr/>
              <a:t>2</a:t>
            </a:fld>
            <a:endParaRPr lang="en-US" altLang="x-none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Conclusions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It takes a journey to achieve </a:t>
            </a:r>
            <a:r>
              <a:rPr lang="en-US" altLang="x-none" dirty="0">
                <a:solidFill>
                  <a:schemeClr val="folHlink"/>
                </a:solidFill>
              </a:rPr>
              <a:t>Good </a:t>
            </a:r>
            <a:r>
              <a:rPr lang="en-US" altLang="x-none" dirty="0" smtClean="0">
                <a:solidFill>
                  <a:schemeClr val="folHlink"/>
                </a:solidFill>
              </a:rPr>
              <a:t>Design</a:t>
            </a:r>
            <a:r>
              <a:rPr lang="en-US" altLang="x-none" dirty="0"/>
              <a:t>.</a:t>
            </a:r>
            <a:endParaRPr lang="en-US" altLang="x-none" dirty="0" smtClean="0">
              <a:solidFill>
                <a:schemeClr val="folHlink"/>
              </a:solidFill>
            </a:endParaRPr>
          </a:p>
          <a:p>
            <a:pPr lvl="4"/>
            <a:endParaRPr lang="en-US" altLang="x-none" dirty="0">
              <a:solidFill>
                <a:schemeClr val="folHlink"/>
              </a:solidFill>
            </a:endParaRPr>
          </a:p>
          <a:p>
            <a:pPr lvl="1"/>
            <a:r>
              <a:rPr lang="en-US" altLang="x-none" dirty="0"/>
              <a:t>iterative improvements</a:t>
            </a:r>
          </a:p>
          <a:p>
            <a:pPr lvl="1"/>
            <a:r>
              <a:rPr lang="en-US" altLang="x-none" dirty="0"/>
              <a:t>wrong paths</a:t>
            </a:r>
          </a:p>
          <a:p>
            <a:pPr lvl="1"/>
            <a:r>
              <a:rPr lang="en-US" altLang="x-none" dirty="0"/>
              <a:t>backtracking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Developing </a:t>
            </a:r>
            <a:r>
              <a:rPr lang="en-US" altLang="x-none" dirty="0">
                <a:solidFill>
                  <a:schemeClr val="folHlink"/>
                </a:solidFill>
              </a:rPr>
              <a:t>Great Software</a:t>
            </a:r>
            <a:r>
              <a:rPr lang="en-US" altLang="x-none" dirty="0"/>
              <a:t> can be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a </a:t>
            </a:r>
            <a:r>
              <a:rPr lang="en-US" altLang="x-none" dirty="0"/>
              <a:t>messy business</a:t>
            </a:r>
            <a:r>
              <a:rPr lang="en-US" altLang="x-none" dirty="0" smtClean="0"/>
              <a:t>!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Be willing to fix your own bad design decisions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181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0D7A-D872-F145-9293-626C392D71D6}" type="slidenum">
              <a:rPr lang="en-US" altLang="x-none"/>
              <a:pPr/>
              <a:t>20</a:t>
            </a:fld>
            <a:endParaRPr lang="en-US" altLang="x-none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Class Relationships: </a:t>
            </a:r>
            <a:r>
              <a:rPr lang="en-US" altLang="x-none" dirty="0" smtClean="0"/>
              <a:t>Inheritance</a:t>
            </a:r>
            <a:r>
              <a:rPr lang="en-US" altLang="x-none" i="1" dirty="0" smtClean="0"/>
              <a:t>, cont’d</a:t>
            </a:r>
            <a:endParaRPr lang="en-US" altLang="x-none" i="1" dirty="0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 dirty="0" smtClean="0"/>
              <a:t>Aggregation</a:t>
            </a:r>
            <a:r>
              <a:rPr lang="en-US" altLang="x-none" b="1" dirty="0"/>
              <a:t>:</a:t>
            </a:r>
            <a:r>
              <a:rPr lang="en-US" altLang="x-none" dirty="0"/>
              <a:t> A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Mailbox</a:t>
            </a:r>
            <a:r>
              <a:rPr lang="en-US" altLang="x-none" dirty="0"/>
              <a:t> object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u="sng" dirty="0" smtClean="0"/>
              <a:t>has </a:t>
            </a:r>
            <a:r>
              <a:rPr lang="en-US" altLang="x-none" u="sng" dirty="0"/>
              <a:t>a</a:t>
            </a:r>
            <a:r>
              <a:rPr lang="en-US" altLang="x-none" dirty="0"/>
              <a:t>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Message</a:t>
            </a:r>
            <a:r>
              <a:rPr lang="en-US" altLang="x-none" dirty="0"/>
              <a:t> object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r>
              <a:rPr lang="en-US" altLang="x-none" b="1" dirty="0"/>
              <a:t>Inheritance:</a:t>
            </a:r>
            <a:r>
              <a:rPr lang="en-US" altLang="x-none" dirty="0"/>
              <a:t> A </a:t>
            </a:r>
            <a:r>
              <a:rPr lang="en-US" altLang="x-none" b="1" dirty="0" err="1">
                <a:solidFill>
                  <a:srgbClr val="0033CC"/>
                </a:solidFill>
                <a:latin typeface="Courier New" charset="0"/>
              </a:rPr>
              <a:t>ForwardedMessage</a:t>
            </a:r>
            <a:r>
              <a:rPr lang="en-US" altLang="x-none" dirty="0"/>
              <a:t> object </a:t>
            </a:r>
            <a:br>
              <a:rPr lang="en-US" altLang="x-none" dirty="0"/>
            </a:br>
            <a:r>
              <a:rPr lang="en-US" altLang="x-none" u="sng" dirty="0"/>
              <a:t>is a</a:t>
            </a:r>
            <a:r>
              <a:rPr lang="en-US" altLang="x-none" dirty="0"/>
              <a:t>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Message</a:t>
            </a:r>
            <a:r>
              <a:rPr lang="en-US" altLang="x-none" dirty="0"/>
              <a:t> object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12281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2950-35F8-FC44-ADCF-AB5ED53DA4E7}" type="slidenum">
              <a:rPr lang="en-US" altLang="x-none"/>
              <a:pPr/>
              <a:t>21</a:t>
            </a:fld>
            <a:endParaRPr lang="en-US" altLang="x-none"/>
          </a:p>
        </p:txBody>
      </p:sp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457200" indent="-457200"/>
            <a:r>
              <a:rPr lang="en-US" altLang="x-none" dirty="0"/>
              <a:t>A picture is worth a thousand words!</a:t>
            </a:r>
          </a:p>
          <a:p>
            <a:pPr marL="2057400" lvl="4" indent="-228600"/>
            <a:endParaRPr lang="en-US" altLang="x-none" dirty="0"/>
          </a:p>
          <a:p>
            <a:pPr marL="457200" indent="-457200"/>
            <a:r>
              <a:rPr lang="en-US" altLang="x-none" dirty="0"/>
              <a:t>It is much easier to extract information </a:t>
            </a:r>
            <a:br>
              <a:rPr lang="en-US" altLang="x-none" dirty="0"/>
            </a:br>
            <a:r>
              <a:rPr lang="en-US" altLang="x-none" dirty="0"/>
              <a:t>from a graphical notation than reading </a:t>
            </a:r>
            <a:br>
              <a:rPr lang="en-US" altLang="x-none" dirty="0"/>
            </a:br>
            <a:r>
              <a:rPr lang="en-US" altLang="x-none" dirty="0"/>
              <a:t>a textual document.</a:t>
            </a:r>
          </a:p>
          <a:p>
            <a:pPr marL="2057400" lvl="4" indent="-228600"/>
            <a:endParaRPr lang="en-US" altLang="x-none" dirty="0"/>
          </a:p>
          <a:p>
            <a:pPr marL="457200" indent="-457200"/>
            <a:r>
              <a:rPr lang="en-US" altLang="x-none" dirty="0"/>
              <a:t>Show your design in graphical </a:t>
            </a:r>
            <a:r>
              <a:rPr lang="en-US" altLang="x-none" dirty="0">
                <a:solidFill>
                  <a:srgbClr val="B23C00"/>
                </a:solidFill>
              </a:rPr>
              <a:t>UML diagrams</a:t>
            </a:r>
            <a:r>
              <a:rPr lang="en-US" altLang="x-none" dirty="0"/>
              <a:t>.</a:t>
            </a:r>
          </a:p>
          <a:p>
            <a:pPr marL="742950" lvl="1" indent="-285750"/>
            <a:r>
              <a:rPr lang="en-US" altLang="x-none" dirty="0">
                <a:solidFill>
                  <a:srgbClr val="B23C00"/>
                </a:solidFill>
              </a:rPr>
              <a:t>UML</a:t>
            </a:r>
            <a:r>
              <a:rPr lang="en-US" altLang="x-none" dirty="0"/>
              <a:t>: Unified Modeling </a:t>
            </a:r>
            <a:r>
              <a:rPr lang="en-US" altLang="x-none" dirty="0" smtClean="0"/>
              <a:t>Language</a:t>
            </a:r>
            <a:endParaRPr lang="en-US" altLang="x-none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/>
              <a:t>UML Diagrams</a:t>
            </a:r>
          </a:p>
        </p:txBody>
      </p:sp>
    </p:spTree>
    <p:extLst>
      <p:ext uri="{BB962C8B-B14F-4D97-AF65-F5344CB8AC3E}">
        <p14:creationId xmlns:p14="http://schemas.microsoft.com/office/powerpoint/2010/main" val="1521076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2950-35F8-FC44-ADCF-AB5ED53DA4E7}" type="slidenum">
              <a:rPr lang="en-US" altLang="x-none"/>
              <a:pPr/>
              <a:t>22</a:t>
            </a:fld>
            <a:endParaRPr lang="en-US" altLang="x-none"/>
          </a:p>
        </p:txBody>
      </p:sp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457200" indent="-457200"/>
            <a:r>
              <a:rPr lang="en-US" altLang="x-none" dirty="0" smtClean="0"/>
              <a:t>There </a:t>
            </a:r>
            <a:r>
              <a:rPr lang="en-US" altLang="x-none" dirty="0"/>
              <a:t>are several different types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of </a:t>
            </a:r>
            <a:r>
              <a:rPr lang="en-US" altLang="x-none" dirty="0"/>
              <a:t>UML diagrams. </a:t>
            </a:r>
            <a:endParaRPr lang="en-US" altLang="x-none" dirty="0" smtClean="0"/>
          </a:p>
          <a:p>
            <a:pPr marL="2284413" lvl="4" indent="-457200"/>
            <a:endParaRPr lang="en-US" altLang="x-none" dirty="0" smtClean="0"/>
          </a:p>
          <a:p>
            <a:pPr marL="457200" indent="-457200"/>
            <a:r>
              <a:rPr lang="en-US" altLang="x-none" dirty="0" smtClean="0"/>
              <a:t>For </a:t>
            </a:r>
            <a:r>
              <a:rPr lang="en-US" altLang="x-none" dirty="0"/>
              <a:t>now, </a:t>
            </a:r>
            <a:r>
              <a:rPr lang="en-US" altLang="x-none" dirty="0" smtClean="0"/>
              <a:t>we’ll mainly use:</a:t>
            </a:r>
          </a:p>
          <a:p>
            <a:pPr marL="2284413" lvl="4" indent="-457200"/>
            <a:endParaRPr lang="en-US" altLang="x-none" dirty="0"/>
          </a:p>
          <a:p>
            <a:pPr marL="742950" lvl="1" indent="-285750"/>
            <a:r>
              <a:rPr lang="en-US" altLang="x-none" dirty="0" smtClean="0"/>
              <a:t>class </a:t>
            </a:r>
            <a:r>
              <a:rPr lang="en-US" altLang="x-none" dirty="0"/>
              <a:t>diagrams</a:t>
            </a:r>
          </a:p>
          <a:p>
            <a:pPr marL="742950" lvl="1" indent="-285750"/>
            <a:r>
              <a:rPr lang="en-US" altLang="x-none" dirty="0" smtClean="0"/>
              <a:t>sequence </a:t>
            </a:r>
            <a:r>
              <a:rPr lang="en-US" altLang="x-none" dirty="0"/>
              <a:t>diagrams</a:t>
            </a:r>
          </a:p>
          <a:p>
            <a:pPr marL="742950" lvl="1" indent="-285750"/>
            <a:r>
              <a:rPr lang="en-US" altLang="x-none" smtClean="0"/>
              <a:t>statechart </a:t>
            </a:r>
            <a:r>
              <a:rPr lang="en-US" altLang="x-none" dirty="0"/>
              <a:t>diagrams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/>
              <a:t>UML Diagrams</a:t>
            </a:r>
          </a:p>
        </p:txBody>
      </p:sp>
    </p:spTree>
    <p:extLst>
      <p:ext uri="{BB962C8B-B14F-4D97-AF65-F5344CB8AC3E}">
        <p14:creationId xmlns:p14="http://schemas.microsoft.com/office/powerpoint/2010/main" val="2078760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FC78-7C87-C44C-ACAE-B4C754257C20}" type="slidenum">
              <a:rPr lang="en-US" altLang="x-none"/>
              <a:pPr/>
              <a:t>23</a:t>
            </a:fld>
            <a:endParaRPr lang="en-US" altLang="x-none"/>
          </a:p>
        </p:txBody>
      </p:sp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457200" indent="-457200"/>
            <a:r>
              <a:rPr lang="en-US" altLang="x-none" dirty="0"/>
              <a:t>A </a:t>
            </a:r>
            <a:r>
              <a:rPr lang="en-US" altLang="x-none" dirty="0">
                <a:solidFill>
                  <a:srgbClr val="B23C00"/>
                </a:solidFill>
              </a:rPr>
              <a:t>class diagram</a:t>
            </a:r>
            <a:r>
              <a:rPr lang="en-US" altLang="x-none" dirty="0"/>
              <a:t> has three compartments: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/>
              <a:t>UML Class Diagram</a:t>
            </a:r>
          </a:p>
        </p:txBody>
      </p:sp>
      <p:graphicFrame>
        <p:nvGraphicFramePr>
          <p:cNvPr id="243747" name="Group 35"/>
          <p:cNvGraphicFramePr>
            <a:graphicFrameLocks noGrp="1"/>
          </p:cNvGraphicFramePr>
          <p:nvPr/>
        </p:nvGraphicFramePr>
        <p:xfrm>
          <a:off x="1828800" y="2022475"/>
          <a:ext cx="5486400" cy="2778126"/>
        </p:xfrm>
        <a:graphic>
          <a:graphicData uri="http://schemas.openxmlformats.org/drawingml/2006/table">
            <a:tbl>
              <a:tblPr/>
              <a:tblGrid>
                <a:gridCol w="54864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Class Name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020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Attributes : types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0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Methods(parms : types) : return type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23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7746-E68E-5444-932A-F84078C2A9B6}" type="slidenum">
              <a:rPr lang="en-US" altLang="x-none"/>
              <a:pPr/>
              <a:t>24</a:t>
            </a:fld>
            <a:endParaRPr lang="en-US" altLang="x-none"/>
          </a:p>
        </p:txBody>
      </p:sp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457200" indent="-457200"/>
            <a:r>
              <a:rPr lang="en-US" altLang="x-none" dirty="0"/>
              <a:t>Specify the </a:t>
            </a:r>
            <a:r>
              <a:rPr lang="en-US" altLang="x-none" dirty="0" smtClean="0"/>
              <a:t>key attributes (member variables) </a:t>
            </a:r>
            <a:r>
              <a:rPr lang="en-US" altLang="x-none" dirty="0"/>
              <a:t>and </a:t>
            </a:r>
            <a:r>
              <a:rPr lang="en-US" altLang="x-none" dirty="0" smtClean="0"/>
              <a:t>methods (member functions). </a:t>
            </a:r>
          </a:p>
          <a:p>
            <a:pPr marL="2284413" lvl="4" indent="-457200"/>
            <a:endParaRPr lang="en-US" altLang="x-none" sz="1200" dirty="0">
              <a:cs typeface="+mn-cs"/>
            </a:endParaRPr>
          </a:p>
          <a:p>
            <a:pPr marL="457200" indent="-457200"/>
            <a:r>
              <a:rPr lang="en-US" altLang="x-none" dirty="0"/>
              <a:t>If you have too many attributes in a class, </a:t>
            </a:r>
            <a:br>
              <a:rPr lang="en-US" altLang="x-none" dirty="0"/>
            </a:br>
            <a:r>
              <a:rPr lang="en-US" altLang="x-none" dirty="0"/>
              <a:t>check if you can group them into a new class</a:t>
            </a:r>
            <a:r>
              <a:rPr lang="en-US" altLang="x-none" dirty="0" smtClean="0"/>
              <a:t>.</a:t>
            </a:r>
            <a:endParaRPr lang="en-US" altLang="x-none" sz="2800" dirty="0"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/>
              <a:t>UML Class Diagram: Attributes and Methods</a:t>
            </a:r>
          </a:p>
        </p:txBody>
      </p:sp>
    </p:spTree>
    <p:extLst>
      <p:ext uri="{BB962C8B-B14F-4D97-AF65-F5344CB8AC3E}">
        <p14:creationId xmlns:p14="http://schemas.microsoft.com/office/powerpoint/2010/main" val="2084489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77746-E68E-5444-932A-F84078C2A9B6}" type="slidenum">
              <a:rPr lang="en-US" altLang="x-none"/>
              <a:pPr/>
              <a:t>25</a:t>
            </a:fld>
            <a:endParaRPr lang="en-US" altLang="x-none"/>
          </a:p>
        </p:txBody>
      </p:sp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457200" indent="-457200"/>
            <a:r>
              <a:rPr lang="en-US" altLang="x-none" dirty="0"/>
              <a:t>You have attributes that are specific </a:t>
            </a:r>
            <a:br>
              <a:rPr lang="en-US" altLang="x-none" dirty="0"/>
            </a:br>
            <a:r>
              <a:rPr lang="en-US" altLang="x-none" dirty="0"/>
              <a:t>to your class</a:t>
            </a:r>
            <a:r>
              <a:rPr lang="en-US" altLang="x-none" dirty="0" smtClean="0"/>
              <a:t>.</a:t>
            </a:r>
          </a:p>
          <a:p>
            <a:pPr marL="2284413" lvl="4" indent="-457200"/>
            <a:endParaRPr lang="en-US" altLang="x-none" dirty="0"/>
          </a:p>
          <a:p>
            <a:pPr marL="457200" indent="-457200"/>
            <a:r>
              <a:rPr lang="en-US" altLang="x-none" dirty="0"/>
              <a:t>But you also have name, street, city, state, </a:t>
            </a:r>
            <a:br>
              <a:rPr lang="en-US" altLang="x-none" dirty="0"/>
            </a:br>
            <a:r>
              <a:rPr lang="en-US" altLang="x-none" dirty="0"/>
              <a:t>and zip attributes</a:t>
            </a:r>
            <a:r>
              <a:rPr lang="en-US" altLang="x-none" dirty="0" smtClean="0"/>
              <a:t>.</a:t>
            </a:r>
          </a:p>
          <a:p>
            <a:pPr marL="2284413" lvl="4" indent="-457200"/>
            <a:endParaRPr lang="en-US" altLang="x-none" dirty="0"/>
          </a:p>
          <a:p>
            <a:pPr marL="457200" indent="-457200"/>
            <a:r>
              <a:rPr lang="en-US" altLang="x-none" dirty="0"/>
              <a:t>Create a new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Address</a:t>
            </a:r>
            <a:r>
              <a:rPr lang="en-US" altLang="x-none" dirty="0"/>
              <a:t> class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to </a:t>
            </a:r>
            <a:r>
              <a:rPr lang="en-US" altLang="x-none" dirty="0"/>
              <a:t>contain those attributes</a:t>
            </a:r>
            <a:r>
              <a:rPr lang="en-US" altLang="x-none" dirty="0" smtClean="0"/>
              <a:t>.</a:t>
            </a:r>
          </a:p>
          <a:p>
            <a:pPr marL="2284413" lvl="4" indent="-457200"/>
            <a:endParaRPr lang="en-US" altLang="x-none" dirty="0"/>
          </a:p>
          <a:p>
            <a:pPr marL="457200" indent="-457200"/>
            <a:r>
              <a:rPr lang="en-US" altLang="x-none" dirty="0"/>
              <a:t>Then your class </a:t>
            </a:r>
            <a:r>
              <a:rPr lang="en-US" altLang="x-none" u="sng" dirty="0"/>
              <a:t>has an</a:t>
            </a:r>
            <a:r>
              <a:rPr lang="en-US" altLang="x-none" dirty="0"/>
              <a:t> address.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 dirty="0" smtClean="0"/>
              <a:t>Example: Attributes </a:t>
            </a:r>
            <a:r>
              <a:rPr lang="en-US" altLang="x-none" dirty="0"/>
              <a:t>and </a:t>
            </a:r>
            <a:r>
              <a:rPr lang="en-US" altLang="x-none" dirty="0" smtClean="0"/>
              <a:t>Methods</a:t>
            </a:r>
            <a:endParaRPr lang="en-US" altLang="x-none" i="1" dirty="0"/>
          </a:p>
        </p:txBody>
      </p:sp>
    </p:spTree>
    <p:extLst>
      <p:ext uri="{BB962C8B-B14F-4D97-AF65-F5344CB8AC3E}">
        <p14:creationId xmlns:p14="http://schemas.microsoft.com/office/powerpoint/2010/main" val="558891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3900-C258-654F-95E1-F76CA2C93236}" type="slidenum">
              <a:rPr lang="en-US" altLang="x-none"/>
              <a:pPr/>
              <a:t>26</a:t>
            </a:fld>
            <a:endParaRPr lang="en-US" altLang="x-none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/>
              <a:t>Example UML Class Diagram</a:t>
            </a:r>
          </a:p>
        </p:txBody>
      </p:sp>
      <p:graphicFrame>
        <p:nvGraphicFramePr>
          <p:cNvPr id="245788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02879"/>
              </p:ext>
            </p:extLst>
          </p:nvPr>
        </p:nvGraphicFramePr>
        <p:xfrm>
          <a:off x="1828800" y="1600200"/>
          <a:ext cx="5486400" cy="2743201"/>
        </p:xfrm>
        <a:graphic>
          <a:graphicData uri="http://schemas.openxmlformats.org/drawingml/2006/table">
            <a:tbl>
              <a:tblPr/>
              <a:tblGrid>
                <a:gridCol w="5486400"/>
              </a:tblGrid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Mailbox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020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new_messages</a:t>
                      </a: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: </a:t>
                      </a: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vector&lt;Message</a:t>
                      </a: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saved_messages</a:t>
                      </a: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: </a:t>
                      </a: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vector&lt;Message</a:t>
                      </a: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&gt;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add(</a:t>
                      </a:r>
                      <a:r>
                        <a:rPr kumimoji="0" lang="en-US" altLang="x-none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msg</a:t>
                      </a: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: Message) : </a:t>
                      </a: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bool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get_current_message</a:t>
                      </a: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() : Message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898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7DFF-B869-CF4C-A03B-8131EAEBD435}" type="slidenum">
              <a:rPr lang="en-US" altLang="x-none"/>
              <a:pPr/>
              <a:t>27</a:t>
            </a:fld>
            <a:endParaRPr lang="en-US" altLang="x-none"/>
          </a:p>
        </p:txBody>
      </p:sp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457200" indent="-457200"/>
            <a:r>
              <a:rPr lang="en-US" altLang="x-none" dirty="0"/>
              <a:t>Relationships among classes using arrows.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/>
              <a:t>UML Class Diagram: Relationships</a:t>
            </a:r>
          </a:p>
        </p:txBody>
      </p:sp>
      <p:graphicFrame>
        <p:nvGraphicFramePr>
          <p:cNvPr id="246830" name="Group 46"/>
          <p:cNvGraphicFramePr>
            <a:graphicFrameLocks noGrp="1"/>
          </p:cNvGraphicFramePr>
          <p:nvPr/>
        </p:nvGraphicFramePr>
        <p:xfrm>
          <a:off x="1508125" y="2057400"/>
          <a:ext cx="6172200" cy="3354390"/>
        </p:xfrm>
        <a:graphic>
          <a:graphicData uri="http://schemas.openxmlformats.org/drawingml/2006/table">
            <a:tbl>
              <a:tblPr/>
              <a:tblGrid>
                <a:gridCol w="2667000"/>
                <a:gridCol w="3505200"/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Arial" charset="0"/>
                          <a:cs typeface="Arial" charset="0"/>
                        </a:rPr>
                        <a:t>Dependency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Arial" charset="0"/>
                          <a:cs typeface="Arial" charset="0"/>
                        </a:rPr>
                        <a:t>Aggregation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Arial" charset="0"/>
                          <a:cs typeface="Arial" charset="0"/>
                        </a:rPr>
                        <a:t>Inheritance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Arial" charset="0"/>
                          <a:cs typeface="Arial" charset="0"/>
                        </a:rPr>
                        <a:t>Composition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Arial" charset="0"/>
                          <a:cs typeface="Arial" charset="0"/>
                        </a:rPr>
                        <a:t>Association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Arial" charset="0"/>
                          <a:cs typeface="Arial" charset="0"/>
                        </a:rPr>
                        <a:t>Direct association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Arial" charset="0"/>
                          <a:cs typeface="Arial" charset="0"/>
                        </a:rPr>
                        <a:t>Interface implementation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46815" name="Straight Arrow Connector 8"/>
          <p:cNvCxnSpPr>
            <a:cxnSpLocks noChangeShapeType="1"/>
          </p:cNvCxnSpPr>
          <p:nvPr/>
        </p:nvCxnSpPr>
        <p:spPr bwMode="auto">
          <a:xfrm>
            <a:off x="1736725" y="2286000"/>
            <a:ext cx="1981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grpSp>
        <p:nvGrpSpPr>
          <p:cNvPr id="246816" name="Group 14"/>
          <p:cNvGrpSpPr>
            <a:grpSpLocks/>
          </p:cNvGrpSpPr>
          <p:nvPr/>
        </p:nvGrpSpPr>
        <p:grpSpPr bwMode="auto">
          <a:xfrm>
            <a:off x="1627188" y="2614613"/>
            <a:ext cx="2014537" cy="190500"/>
            <a:chOff x="2100263" y="3452812"/>
            <a:chExt cx="2014704" cy="190500"/>
          </a:xfrm>
        </p:grpSpPr>
        <p:cxnSp>
          <p:nvCxnSpPr>
            <p:cNvPr id="246817" name="Straight Connector 11"/>
            <p:cNvCxnSpPr>
              <a:cxnSpLocks noChangeShapeType="1"/>
            </p:cNvCxnSpPr>
            <p:nvPr/>
          </p:nvCxnSpPr>
          <p:spPr bwMode="auto">
            <a:xfrm>
              <a:off x="2414588" y="3548230"/>
              <a:ext cx="17003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46818" name="Diamond 12"/>
            <p:cNvSpPr>
              <a:spLocks noChangeArrowheads="1"/>
            </p:cNvSpPr>
            <p:nvPr/>
          </p:nvSpPr>
          <p:spPr bwMode="auto">
            <a:xfrm>
              <a:off x="2100263" y="3452812"/>
              <a:ext cx="319087" cy="190500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x-none" altLang="x-none" sz="1800">
                <a:latin typeface="Tahoma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46819" name="Group 18"/>
          <p:cNvGrpSpPr>
            <a:grpSpLocks/>
          </p:cNvGrpSpPr>
          <p:nvPr/>
        </p:nvGrpSpPr>
        <p:grpSpPr bwMode="auto">
          <a:xfrm>
            <a:off x="1665288" y="3576638"/>
            <a:ext cx="2014537" cy="190500"/>
            <a:chOff x="2138363" y="4414837"/>
            <a:chExt cx="2014704" cy="190500"/>
          </a:xfrm>
        </p:grpSpPr>
        <p:cxnSp>
          <p:nvCxnSpPr>
            <p:cNvPr id="246820" name="Straight Connector 16"/>
            <p:cNvCxnSpPr>
              <a:cxnSpLocks noChangeShapeType="1"/>
            </p:cNvCxnSpPr>
            <p:nvPr/>
          </p:nvCxnSpPr>
          <p:spPr bwMode="auto">
            <a:xfrm>
              <a:off x="2452688" y="4510255"/>
              <a:ext cx="17003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46821" name="Diamond 17"/>
            <p:cNvSpPr>
              <a:spLocks noChangeArrowheads="1"/>
            </p:cNvSpPr>
            <p:nvPr/>
          </p:nvSpPr>
          <p:spPr bwMode="auto">
            <a:xfrm>
              <a:off x="2138363" y="4414837"/>
              <a:ext cx="319087" cy="190500"/>
            </a:xfrm>
            <a:prstGeom prst="diamond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x-none" altLang="x-none" sz="1800">
                <a:latin typeface="Tahoma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246822" name="Straight Arrow Connector 19"/>
          <p:cNvCxnSpPr>
            <a:cxnSpLocks noChangeShapeType="1"/>
          </p:cNvCxnSpPr>
          <p:nvPr/>
        </p:nvCxnSpPr>
        <p:spPr bwMode="auto">
          <a:xfrm>
            <a:off x="1736725" y="4643438"/>
            <a:ext cx="1981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246823" name="Group 27"/>
          <p:cNvGrpSpPr>
            <a:grpSpLocks/>
          </p:cNvGrpSpPr>
          <p:nvPr/>
        </p:nvGrpSpPr>
        <p:grpSpPr bwMode="auto">
          <a:xfrm>
            <a:off x="1684338" y="3092450"/>
            <a:ext cx="1981200" cy="255588"/>
            <a:chOff x="1952626" y="3878747"/>
            <a:chExt cx="1981200" cy="255109"/>
          </a:xfrm>
        </p:grpSpPr>
        <p:cxnSp>
          <p:nvCxnSpPr>
            <p:cNvPr id="246824" name="Straight Connector 24"/>
            <p:cNvCxnSpPr>
              <a:cxnSpLocks noChangeShapeType="1"/>
            </p:cNvCxnSpPr>
            <p:nvPr/>
          </p:nvCxnSpPr>
          <p:spPr bwMode="auto">
            <a:xfrm>
              <a:off x="1952626" y="4010192"/>
              <a:ext cx="18337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46825" name="Isosceles Triangle 26"/>
            <p:cNvSpPr>
              <a:spLocks noChangeArrowheads="1"/>
            </p:cNvSpPr>
            <p:nvPr/>
          </p:nvSpPr>
          <p:spPr bwMode="auto">
            <a:xfrm rot="5400000">
              <a:off x="3730183" y="3930214"/>
              <a:ext cx="255109" cy="15217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x-none" altLang="x-none" sz="1800">
                <a:latin typeface="Tahoma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46826" name="Group 34"/>
          <p:cNvGrpSpPr>
            <a:grpSpLocks/>
          </p:cNvGrpSpPr>
          <p:nvPr/>
        </p:nvGrpSpPr>
        <p:grpSpPr bwMode="auto">
          <a:xfrm>
            <a:off x="1727200" y="4992688"/>
            <a:ext cx="1981200" cy="255587"/>
            <a:chOff x="2200275" y="5831372"/>
            <a:chExt cx="1981200" cy="255109"/>
          </a:xfrm>
        </p:grpSpPr>
        <p:cxnSp>
          <p:nvCxnSpPr>
            <p:cNvPr id="246827" name="Straight Connector 30"/>
            <p:cNvCxnSpPr>
              <a:cxnSpLocks noChangeShapeType="1"/>
            </p:cNvCxnSpPr>
            <p:nvPr/>
          </p:nvCxnSpPr>
          <p:spPr bwMode="auto">
            <a:xfrm>
              <a:off x="2200275" y="5962817"/>
              <a:ext cx="18337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246828" name="Isosceles Triangle 31"/>
            <p:cNvSpPr>
              <a:spLocks noChangeArrowheads="1"/>
            </p:cNvSpPr>
            <p:nvPr/>
          </p:nvSpPr>
          <p:spPr bwMode="auto">
            <a:xfrm rot="5400000">
              <a:off x="3977832" y="5882839"/>
              <a:ext cx="255109" cy="15217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x-none" altLang="x-none" sz="1800">
                <a:latin typeface="Tahoma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246829" name="Straight Connector 33"/>
          <p:cNvCxnSpPr>
            <a:cxnSpLocks noChangeShapeType="1"/>
          </p:cNvCxnSpPr>
          <p:nvPr/>
        </p:nvCxnSpPr>
        <p:spPr bwMode="auto">
          <a:xfrm>
            <a:off x="1693863" y="4138613"/>
            <a:ext cx="1962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001466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7828-F39F-2C43-A9D5-F067BF7B8CCC}" type="slidenum">
              <a:rPr lang="en-US" altLang="x-none"/>
              <a:pPr/>
              <a:t>28</a:t>
            </a:fld>
            <a:endParaRPr lang="en-US" altLang="x-none"/>
          </a:p>
        </p:txBody>
      </p:sp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457200" indent="-457200"/>
            <a:r>
              <a:rPr lang="en-US" altLang="x-none" dirty="0"/>
              <a:t>Multiplicity in a “has” relationship.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/>
              <a:t>UML Class Diagram: Multiplicities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567859"/>
              </p:ext>
            </p:extLst>
          </p:nvPr>
        </p:nvGraphicFramePr>
        <p:xfrm>
          <a:off x="2948787" y="1965976"/>
          <a:ext cx="3246426" cy="237872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26207"/>
                <a:gridCol w="1920219"/>
              </a:tblGrid>
              <a:tr h="460686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Sign</a:t>
                      </a:r>
                      <a:endParaRPr lang="en-US" sz="2000" b="1" u="none" kern="1200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Purpose</a:t>
                      </a:r>
                      <a:endParaRPr lang="en-US" sz="2000" b="0" u="none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/>
                      </a:endParaRPr>
                    </a:p>
                  </a:txBody>
                  <a:tcPr marL="50800" marR="50800" marT="50800" marB="50800"/>
                </a:tc>
              </a:tr>
              <a:tr h="456918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*</a:t>
                      </a:r>
                      <a:endParaRPr lang="en-US" sz="2000" dirty="0">
                        <a:solidFill>
                          <a:srgbClr val="0070C0"/>
                        </a:solidFill>
                        <a:latin typeface="Verdana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Zero or more</a:t>
                      </a:r>
                      <a:endParaRPr lang="en-US" sz="2000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/>
                      </a:endParaRPr>
                    </a:p>
                  </a:txBody>
                  <a:tcPr marL="50800" marR="50800" marT="50800" marB="50800"/>
                </a:tc>
              </a:tr>
              <a:tr h="487039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1..*</a:t>
                      </a:r>
                      <a:endParaRPr lang="en-US" sz="2000" dirty="0">
                        <a:solidFill>
                          <a:srgbClr val="0070C0"/>
                        </a:solidFill>
                        <a:latin typeface="Verdana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One</a:t>
                      </a:r>
                      <a:r>
                        <a:rPr lang="en-US" sz="20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or more</a:t>
                      </a:r>
                      <a:endParaRPr lang="en-US" sz="2000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/>
                      </a:endParaRPr>
                    </a:p>
                  </a:txBody>
                  <a:tcPr marL="50800" marR="50800" marT="50800" marB="50800"/>
                </a:tc>
              </a:tr>
              <a:tr h="487039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0..1</a:t>
                      </a:r>
                      <a:endParaRPr lang="en-US" sz="2000" dirty="0">
                        <a:solidFill>
                          <a:srgbClr val="0070C0"/>
                        </a:solidFill>
                        <a:latin typeface="Verdana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Zero</a:t>
                      </a:r>
                      <a:r>
                        <a:rPr lang="en-US" sz="20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or one</a:t>
                      </a:r>
                      <a:endParaRPr lang="en-US" sz="2000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/>
                      </a:endParaRPr>
                    </a:p>
                  </a:txBody>
                  <a:tcPr marL="50800" marR="50800" marT="50800" marB="50800"/>
                </a:tc>
              </a:tr>
              <a:tr h="487039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1</a:t>
                      </a:r>
                      <a:endParaRPr lang="en-US" sz="2000" dirty="0">
                        <a:solidFill>
                          <a:srgbClr val="0070C0"/>
                        </a:solidFill>
                        <a:latin typeface="Verdana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Exactly</a:t>
                      </a:r>
                      <a:r>
                        <a:rPr lang="en-US" sz="20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one</a:t>
                      </a:r>
                      <a:endParaRPr lang="en-US" sz="2000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459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51C9-B9BC-E14D-BEEF-C68D38637128}" type="slidenum">
              <a:rPr lang="en-US" altLang="x-none"/>
              <a:pPr/>
              <a:t>29</a:t>
            </a:fld>
            <a:endParaRPr lang="en-US" altLang="x-none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UML Class Diagram: Aggregation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3688063"/>
          </a:xfrm>
        </p:spPr>
        <p:txBody>
          <a:bodyPr/>
          <a:lstStyle/>
          <a:p>
            <a:r>
              <a:rPr lang="en-US" altLang="x-none" dirty="0" smtClean="0"/>
              <a:t>A </a:t>
            </a:r>
            <a:r>
              <a:rPr lang="en-US" altLang="x-none" dirty="0"/>
              <a:t>“</a:t>
            </a:r>
            <a:r>
              <a:rPr lang="en-US" altLang="x-none" u="sng" dirty="0"/>
              <a:t>has a</a:t>
            </a:r>
            <a:r>
              <a:rPr lang="en-US" altLang="x-none" dirty="0"/>
              <a:t>” relationship.</a:t>
            </a:r>
          </a:p>
          <a:p>
            <a:r>
              <a:rPr lang="en-US" altLang="x-none" dirty="0"/>
              <a:t>The contained object can have an existence </a:t>
            </a:r>
            <a:br>
              <a:rPr lang="en-US" altLang="x-none" dirty="0"/>
            </a:br>
            <a:r>
              <a:rPr lang="en-US" altLang="x-none" u="sng" dirty="0"/>
              <a:t>independent</a:t>
            </a:r>
            <a:r>
              <a:rPr lang="en-US" altLang="x-none" dirty="0"/>
              <a:t> of its container.</a:t>
            </a:r>
          </a:p>
          <a:p>
            <a:pPr lvl="3"/>
            <a:endParaRPr lang="en-US" altLang="x-none" dirty="0"/>
          </a:p>
          <a:p>
            <a:r>
              <a:rPr lang="en-US" altLang="x-none" dirty="0"/>
              <a:t>Example</a:t>
            </a:r>
          </a:p>
          <a:p>
            <a:pPr lvl="1"/>
            <a:r>
              <a:rPr lang="en-US" altLang="x-none" dirty="0"/>
              <a:t>A mailbox </a:t>
            </a:r>
            <a:r>
              <a:rPr lang="en-US" altLang="x-none" u="sng" dirty="0"/>
              <a:t>has a</a:t>
            </a:r>
            <a:r>
              <a:rPr lang="en-US" altLang="x-none" dirty="0"/>
              <a:t> set of messages.</a:t>
            </a:r>
          </a:p>
          <a:p>
            <a:pPr lvl="1"/>
            <a:r>
              <a:rPr lang="en-US" altLang="x-none" dirty="0"/>
              <a:t>A message </a:t>
            </a:r>
            <a:r>
              <a:rPr lang="en-US" altLang="x-none" u="sng" dirty="0"/>
              <a:t>can exis</a:t>
            </a:r>
            <a:r>
              <a:rPr lang="en-US" altLang="x-none" dirty="0"/>
              <a:t>t without a mailbox.</a:t>
            </a:r>
          </a:p>
          <a:p>
            <a:pPr lvl="1"/>
            <a:r>
              <a:rPr lang="en-US" altLang="x-none" dirty="0"/>
              <a:t>Therefore, a mailbox </a:t>
            </a:r>
            <a:r>
              <a:rPr lang="en-US" altLang="x-none" u="sng" dirty="0"/>
              <a:t>aggregates</a:t>
            </a:r>
            <a:r>
              <a:rPr lang="en-US" altLang="x-none" dirty="0"/>
              <a:t> messages.</a:t>
            </a:r>
          </a:p>
        </p:txBody>
      </p:sp>
      <p:grpSp>
        <p:nvGrpSpPr>
          <p:cNvPr id="265237" name="Group 21"/>
          <p:cNvGrpSpPr>
            <a:grpSpLocks/>
          </p:cNvGrpSpPr>
          <p:nvPr/>
        </p:nvGrpSpPr>
        <p:grpSpPr bwMode="auto">
          <a:xfrm>
            <a:off x="1462088" y="5074902"/>
            <a:ext cx="6218237" cy="790575"/>
            <a:chOff x="921" y="2812"/>
            <a:chExt cx="3917" cy="498"/>
          </a:xfrm>
        </p:grpSpPr>
        <p:sp>
          <p:nvSpPr>
            <p:cNvPr id="6" name="AutoShape 67"/>
            <p:cNvSpPr>
              <a:spLocks noChangeArrowheads="1"/>
            </p:cNvSpPr>
            <p:nvPr/>
          </p:nvSpPr>
          <p:spPr bwMode="auto">
            <a:xfrm>
              <a:off x="961" y="2930"/>
              <a:ext cx="964" cy="33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/>
                <a:t>Mailbox</a:t>
              </a:r>
            </a:p>
          </p:txBody>
        </p:sp>
        <p:sp>
          <p:nvSpPr>
            <p:cNvPr id="8" name="AutoShape 67"/>
            <p:cNvSpPr>
              <a:spLocks noChangeArrowheads="1"/>
            </p:cNvSpPr>
            <p:nvPr/>
          </p:nvSpPr>
          <p:spPr bwMode="auto">
            <a:xfrm>
              <a:off x="3714" y="2932"/>
              <a:ext cx="1091" cy="33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x-none" sz="1400" b="1">
                  <a:solidFill>
                    <a:srgbClr val="FFFFFF"/>
                  </a:solidFill>
                  <a:latin typeface="Tahoma" charset="0"/>
                  <a:ea typeface="Arial" charset="0"/>
                  <a:cs typeface="Arial" charset="0"/>
                </a:rPr>
                <a:t>Message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55" y="2858"/>
              <a:ext cx="278" cy="2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75" y="2812"/>
              <a:ext cx="278" cy="44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40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*</a:t>
              </a:r>
              <a:endParaRPr lang="en-US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265234" name="Diamond 12"/>
            <p:cNvSpPr>
              <a:spLocks noChangeArrowheads="1"/>
            </p:cNvSpPr>
            <p:nvPr/>
          </p:nvSpPr>
          <p:spPr bwMode="auto">
            <a:xfrm>
              <a:off x="1901" y="3022"/>
              <a:ext cx="288" cy="173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x-none" altLang="x-none" sz="1800">
                <a:latin typeface="Tahoma" charset="0"/>
                <a:ea typeface="Arial" charset="0"/>
                <a:cs typeface="Arial" charset="0"/>
              </a:endParaRPr>
            </a:p>
          </p:txBody>
        </p:sp>
        <p:cxnSp>
          <p:nvCxnSpPr>
            <p:cNvPr id="265236" name="AutoShape 20"/>
            <p:cNvCxnSpPr>
              <a:cxnSpLocks noChangeShapeType="1"/>
              <a:stCxn id="265234" idx="3"/>
              <a:endCxn id="8" idx="1"/>
            </p:cNvCxnSpPr>
            <p:nvPr/>
          </p:nvCxnSpPr>
          <p:spPr bwMode="auto">
            <a:xfrm flipV="1">
              <a:off x="2195" y="3098"/>
              <a:ext cx="1535" cy="1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9667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9F77-60BD-5E4F-BB2F-A1DC67D05C99}" type="slidenum">
              <a:rPr lang="en-US" altLang="x-none"/>
              <a:pPr/>
              <a:t>3</a:t>
            </a:fld>
            <a:endParaRPr lang="en-US" altLang="x-none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Analysis Precedes Design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638" y="1295400"/>
            <a:ext cx="8594725" cy="4694238"/>
          </a:xfrm>
        </p:spPr>
        <p:txBody>
          <a:bodyPr/>
          <a:lstStyle/>
          <a:p>
            <a:r>
              <a:rPr lang="en-US" altLang="x-none" dirty="0">
                <a:solidFill>
                  <a:schemeClr val="folHlink"/>
                </a:solidFill>
              </a:rPr>
              <a:t>Understand the problem.</a:t>
            </a:r>
          </a:p>
          <a:p>
            <a:pPr lvl="1"/>
            <a:r>
              <a:rPr lang="en-US" altLang="x-none" dirty="0"/>
              <a:t>The application is no good if it doesn’t do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what </a:t>
            </a:r>
            <a:r>
              <a:rPr lang="en-US" altLang="x-none" dirty="0"/>
              <a:t>it’s supposed to do</a:t>
            </a:r>
            <a:r>
              <a:rPr lang="en-US" altLang="x-none" dirty="0" smtClean="0"/>
              <a:t>.</a:t>
            </a:r>
          </a:p>
          <a:p>
            <a:pPr lvl="5"/>
            <a:endParaRPr lang="en-US" altLang="x-none" dirty="0"/>
          </a:p>
          <a:p>
            <a:r>
              <a:rPr lang="en-US" altLang="x-none" dirty="0">
                <a:solidFill>
                  <a:schemeClr val="folHlink"/>
                </a:solidFill>
              </a:rPr>
              <a:t>Gather requirements from the client.</a:t>
            </a:r>
          </a:p>
          <a:p>
            <a:pPr lvl="1"/>
            <a:r>
              <a:rPr lang="en-US" altLang="x-none" dirty="0" smtClean="0"/>
              <a:t>Talk </a:t>
            </a:r>
            <a:r>
              <a:rPr lang="en-US" altLang="x-none" dirty="0"/>
              <a:t>to Rick! Ask him what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he </a:t>
            </a:r>
            <a:r>
              <a:rPr lang="en-US" altLang="x-none" dirty="0"/>
              <a:t>wants the software to do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67010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F81C-F958-DF49-868D-F92A1B665279}" type="slidenum">
              <a:rPr lang="en-US" altLang="x-none"/>
              <a:pPr/>
              <a:t>30</a:t>
            </a:fld>
            <a:endParaRPr lang="en-US" altLang="x-none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/>
              <a:t>UML Class Diagram: Composition</a:t>
            </a:r>
          </a:p>
        </p:txBody>
      </p:sp>
      <p:grpSp>
        <p:nvGrpSpPr>
          <p:cNvPr id="248850" name="Group 18"/>
          <p:cNvGrpSpPr>
            <a:grpSpLocks/>
          </p:cNvGrpSpPr>
          <p:nvPr/>
        </p:nvGrpSpPr>
        <p:grpSpPr bwMode="auto">
          <a:xfrm>
            <a:off x="1462088" y="4994250"/>
            <a:ext cx="6218237" cy="720725"/>
            <a:chOff x="921" y="2858"/>
            <a:chExt cx="3917" cy="454"/>
          </a:xfrm>
        </p:grpSpPr>
        <p:sp>
          <p:nvSpPr>
            <p:cNvPr id="6" name="AutoShape 67"/>
            <p:cNvSpPr>
              <a:spLocks noChangeArrowheads="1"/>
            </p:cNvSpPr>
            <p:nvPr/>
          </p:nvSpPr>
          <p:spPr bwMode="auto">
            <a:xfrm>
              <a:off x="961" y="2927"/>
              <a:ext cx="964" cy="33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/>
                <a:t>Mailbox</a:t>
              </a:r>
            </a:p>
          </p:txBody>
        </p:sp>
        <p:sp>
          <p:nvSpPr>
            <p:cNvPr id="8" name="AutoShape 67"/>
            <p:cNvSpPr>
              <a:spLocks noChangeArrowheads="1"/>
            </p:cNvSpPr>
            <p:nvPr/>
          </p:nvSpPr>
          <p:spPr bwMode="auto">
            <a:xfrm>
              <a:off x="3714" y="2934"/>
              <a:ext cx="1091" cy="33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 err="1"/>
                <a:t>MessageQueue</a:t>
              </a:r>
              <a:endParaRPr lang="en-US" sz="1400" b="1" dirty="0"/>
            </a:p>
          </p:txBody>
        </p:sp>
        <p:grpSp>
          <p:nvGrpSpPr>
            <p:cNvPr id="248843" name="Group 8"/>
            <p:cNvGrpSpPr>
              <a:grpSpLocks/>
            </p:cNvGrpSpPr>
            <p:nvPr/>
          </p:nvGrpSpPr>
          <p:grpSpPr bwMode="auto">
            <a:xfrm>
              <a:off x="1923" y="3030"/>
              <a:ext cx="1777" cy="174"/>
              <a:chOff x="2138363" y="4414837"/>
              <a:chExt cx="2014704" cy="190500"/>
            </a:xfrm>
          </p:grpSpPr>
          <p:cxnSp>
            <p:nvCxnSpPr>
              <p:cNvPr id="248844" name="Straight Connector 9"/>
              <p:cNvCxnSpPr>
                <a:cxnSpLocks noChangeShapeType="1"/>
              </p:cNvCxnSpPr>
              <p:nvPr/>
            </p:nvCxnSpPr>
            <p:spPr bwMode="auto">
              <a:xfrm>
                <a:off x="2452688" y="4510255"/>
                <a:ext cx="170037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248845" name="Diamond 11"/>
              <p:cNvSpPr>
                <a:spLocks noChangeArrowheads="1"/>
              </p:cNvSpPr>
              <p:nvPr/>
            </p:nvSpPr>
            <p:spPr bwMode="auto">
              <a:xfrm>
                <a:off x="2138363" y="4414837"/>
                <a:ext cx="319087" cy="190500"/>
              </a:xfrm>
              <a:prstGeom prst="diamond">
                <a:avLst/>
              </a:prstGeom>
              <a:solidFill>
                <a:srgbClr val="00206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x-none" altLang="x-none" sz="1800">
                  <a:latin typeface="Tahoma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2155" y="2858"/>
              <a:ext cx="278" cy="2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1</a:t>
              </a:r>
            </a:p>
          </p:txBody>
        </p:sp>
        <p:sp>
          <p:nvSpPr>
            <p:cNvPr id="3" name="TextBox 12"/>
            <p:cNvSpPr txBox="1"/>
            <p:nvPr/>
          </p:nvSpPr>
          <p:spPr>
            <a:xfrm>
              <a:off x="3398" y="2858"/>
              <a:ext cx="278" cy="2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1</a:t>
              </a:r>
            </a:p>
          </p:txBody>
        </p:sp>
      </p:grpSp>
      <p:sp>
        <p:nvSpPr>
          <p:cNvPr id="248851" name="Rectangle 19"/>
          <p:cNvSpPr>
            <a:spLocks noChangeArrowheads="1"/>
          </p:cNvSpPr>
          <p:nvPr/>
        </p:nvSpPr>
        <p:spPr bwMode="auto">
          <a:xfrm>
            <a:off x="457200" y="1295400"/>
            <a:ext cx="8229600" cy="359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bg2"/>
              </a:buClr>
              <a:buSzPct val="70000"/>
              <a:buFont typeface="Wingdings" charset="2"/>
              <a:buChar char="o"/>
              <a:defRPr sz="2400">
                <a:solidFill>
                  <a:schemeClr val="tx1"/>
                </a:solidFill>
                <a:latin typeface="Arial" charset="0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377950" indent="-468313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3pPr>
            <a:lvl4pPr marL="1827213" indent="-43815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n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297113" indent="-468313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o"/>
              <a:defRPr sz="1000">
                <a:solidFill>
                  <a:schemeClr val="tx1"/>
                </a:solidFill>
                <a:latin typeface="Arial" charset="0"/>
              </a:defRPr>
            </a:lvl5pPr>
            <a:lvl6pPr marL="2754313" indent="-4683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o"/>
              <a:defRPr sz="1000">
                <a:solidFill>
                  <a:schemeClr val="tx1"/>
                </a:solidFill>
                <a:latin typeface="Arial" charset="0"/>
              </a:defRPr>
            </a:lvl6pPr>
            <a:lvl7pPr marL="3211513" indent="-4683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o"/>
              <a:defRPr sz="1000">
                <a:solidFill>
                  <a:schemeClr val="tx1"/>
                </a:solidFill>
                <a:latin typeface="Arial" charset="0"/>
              </a:defRPr>
            </a:lvl7pPr>
            <a:lvl8pPr marL="3668713" indent="-4683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o"/>
              <a:defRPr sz="1000">
                <a:solidFill>
                  <a:schemeClr val="tx1"/>
                </a:solidFill>
                <a:latin typeface="Arial" charset="0"/>
              </a:defRPr>
            </a:lvl8pPr>
            <a:lvl9pPr marL="4125913" indent="-4683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o"/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2800" dirty="0"/>
              <a:t>A “</a:t>
            </a:r>
            <a:r>
              <a:rPr lang="en-US" altLang="x-none" sz="2800" u="sng" dirty="0"/>
              <a:t>has a</a:t>
            </a:r>
            <a:r>
              <a:rPr lang="en-US" altLang="x-none" sz="2800" dirty="0"/>
              <a:t>” relationship.</a:t>
            </a:r>
          </a:p>
          <a:p>
            <a:pPr eaLnBrk="1" hangingPunct="1"/>
            <a:r>
              <a:rPr lang="en-US" altLang="x-none" sz="2800" dirty="0" smtClean="0"/>
              <a:t>The </a:t>
            </a:r>
            <a:r>
              <a:rPr lang="en-US" altLang="x-none" sz="2800" dirty="0"/>
              <a:t>contained object cannot (logically) have an existence </a:t>
            </a:r>
            <a:r>
              <a:rPr lang="en-US" altLang="x-none" sz="2800" dirty="0" smtClean="0"/>
              <a:t>independent </a:t>
            </a:r>
            <a:r>
              <a:rPr lang="en-US" altLang="x-none" sz="2800" dirty="0"/>
              <a:t>of its container.</a:t>
            </a:r>
          </a:p>
          <a:p>
            <a:pPr lvl="4" eaLnBrk="1" hangingPunct="1"/>
            <a:endParaRPr lang="en-US" altLang="x-none" sz="1200" dirty="0"/>
          </a:p>
          <a:p>
            <a:pPr eaLnBrk="1" hangingPunct="1"/>
            <a:r>
              <a:rPr lang="en-US" altLang="x-none" sz="2800" dirty="0"/>
              <a:t>Example</a:t>
            </a:r>
          </a:p>
          <a:p>
            <a:pPr lvl="1" eaLnBrk="1" hangingPunct="1"/>
            <a:r>
              <a:rPr lang="en-US" altLang="x-none" sz="2400" dirty="0"/>
              <a:t>A mailbox </a:t>
            </a:r>
            <a:r>
              <a:rPr lang="en-US" altLang="x-none" sz="2400" u="sng" dirty="0"/>
              <a:t>has a</a:t>
            </a:r>
            <a:r>
              <a:rPr lang="en-US" altLang="x-none" sz="2400" dirty="0"/>
              <a:t> message queue.</a:t>
            </a:r>
          </a:p>
          <a:p>
            <a:pPr lvl="1" eaLnBrk="1" hangingPunct="1"/>
            <a:r>
              <a:rPr lang="en-US" altLang="x-none" sz="2400" dirty="0"/>
              <a:t>The message queue </a:t>
            </a:r>
            <a:r>
              <a:rPr lang="en-US" altLang="x-none" sz="2400" u="sng" dirty="0"/>
              <a:t>cannot </a:t>
            </a:r>
            <a:r>
              <a:rPr lang="en-US" altLang="x-none" sz="2400" u="sng" dirty="0" smtClean="0"/>
              <a:t>exist</a:t>
            </a:r>
            <a:r>
              <a:rPr lang="en-US" altLang="x-none" sz="2400" dirty="0" smtClean="0"/>
              <a:t> </a:t>
            </a:r>
            <a:r>
              <a:rPr lang="en-US" altLang="x-none" sz="2400" dirty="0"/>
              <a:t>without a mailbox.</a:t>
            </a:r>
          </a:p>
          <a:p>
            <a:pPr lvl="1" eaLnBrk="1" hangingPunct="1"/>
            <a:r>
              <a:rPr lang="en-US" altLang="x-none" sz="2400" dirty="0"/>
              <a:t>Therefore, a mailbox </a:t>
            </a:r>
            <a:r>
              <a:rPr lang="en-US" altLang="x-none" sz="2400" u="sng" dirty="0"/>
              <a:t>composes</a:t>
            </a:r>
            <a:r>
              <a:rPr lang="en-US" altLang="x-none" sz="2400" dirty="0"/>
              <a:t> a message queue.</a:t>
            </a:r>
          </a:p>
        </p:txBody>
      </p:sp>
    </p:spTree>
    <p:extLst>
      <p:ext uri="{BB962C8B-B14F-4D97-AF65-F5344CB8AC3E}">
        <p14:creationId xmlns:p14="http://schemas.microsoft.com/office/powerpoint/2010/main" val="1518696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51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74E9-83C4-F446-8EA7-098B50D5DBB5}" type="slidenum">
              <a:rPr lang="en-US" altLang="x-none"/>
              <a:pPr/>
              <a:t>31</a:t>
            </a:fld>
            <a:endParaRPr lang="en-US" altLang="x-none"/>
          </a:p>
        </p:txBody>
      </p:sp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457200" indent="-457200"/>
            <a:r>
              <a:rPr lang="en-US" altLang="x-none" dirty="0"/>
              <a:t>A class diagram is </a:t>
            </a:r>
            <a:r>
              <a:rPr lang="en-US" altLang="x-none" u="sng" dirty="0"/>
              <a:t>static</a:t>
            </a:r>
            <a:r>
              <a:rPr lang="en-US" altLang="x-none" dirty="0" smtClean="0"/>
              <a:t>.</a:t>
            </a:r>
          </a:p>
          <a:p>
            <a:pPr marL="2284413" lvl="4" indent="-457200"/>
            <a:endParaRPr lang="en-US" altLang="x-none" dirty="0" smtClean="0"/>
          </a:p>
          <a:p>
            <a:pPr marL="895350" lvl="1" indent="-457200"/>
            <a:r>
              <a:rPr lang="en-US" altLang="x-none" dirty="0" smtClean="0"/>
              <a:t>It </a:t>
            </a:r>
            <a:r>
              <a:rPr lang="en-US" altLang="x-none" dirty="0"/>
              <a:t>shows the classes that exist </a:t>
            </a:r>
            <a:br>
              <a:rPr lang="en-US" altLang="x-none" dirty="0"/>
            </a:br>
            <a:r>
              <a:rPr lang="en-US" altLang="x-none" u="sng" dirty="0"/>
              <a:t>throughout the lifetime</a:t>
            </a:r>
            <a:r>
              <a:rPr lang="en-US" altLang="x-none" dirty="0"/>
              <a:t> of the system</a:t>
            </a:r>
            <a:r>
              <a:rPr lang="en-US" altLang="x-none" dirty="0" smtClean="0"/>
              <a:t>.</a:t>
            </a:r>
          </a:p>
          <a:p>
            <a:pPr marL="2741613" lvl="5" indent="-457200"/>
            <a:endParaRPr lang="en-US" altLang="x-none" dirty="0">
              <a:cs typeface="+mn-cs"/>
            </a:endParaRPr>
          </a:p>
          <a:p>
            <a:pPr marL="457200" indent="-457200"/>
            <a:r>
              <a:rPr lang="en-US" altLang="x-none" dirty="0"/>
              <a:t>A </a:t>
            </a:r>
            <a:r>
              <a:rPr lang="en-US" altLang="x-none" dirty="0">
                <a:solidFill>
                  <a:srgbClr val="B23C00"/>
                </a:solidFill>
              </a:rPr>
              <a:t>sequence diagram</a:t>
            </a:r>
            <a:r>
              <a:rPr lang="en-US" altLang="x-none" dirty="0"/>
              <a:t> shows the </a:t>
            </a:r>
            <a:r>
              <a:rPr lang="en-US" altLang="x-none" u="sng" dirty="0"/>
              <a:t>dynamic relationships</a:t>
            </a:r>
            <a:r>
              <a:rPr lang="en-US" altLang="x-none" dirty="0"/>
              <a:t> among the classes at </a:t>
            </a:r>
            <a:r>
              <a:rPr lang="en-US" altLang="x-none" u="sng" dirty="0"/>
              <a:t>run time</a:t>
            </a:r>
            <a:r>
              <a:rPr lang="en-US" altLang="x-none" dirty="0" smtClean="0"/>
              <a:t>.</a:t>
            </a:r>
          </a:p>
          <a:p>
            <a:pPr marL="2284413" lvl="4" indent="-457200"/>
            <a:endParaRPr lang="en-US" altLang="x-none" dirty="0" smtClean="0"/>
          </a:p>
          <a:p>
            <a:pPr marL="927100" lvl="2" indent="-457200">
              <a:buSzPct val="70000"/>
            </a:pPr>
            <a:r>
              <a:rPr lang="en-US" altLang="x-none" sz="2400" dirty="0" smtClean="0">
                <a:cs typeface="+mn-cs"/>
              </a:rPr>
              <a:t>It </a:t>
            </a:r>
            <a:r>
              <a:rPr lang="en-US" altLang="x-none" sz="2400" dirty="0">
                <a:cs typeface="+mn-cs"/>
              </a:rPr>
              <a:t>describes interaction among objects </a:t>
            </a:r>
            <a:r>
              <a:rPr lang="en-US" altLang="x-none" sz="2400" dirty="0" smtClean="0">
                <a:cs typeface="+mn-cs"/>
              </a:rPr>
              <a:t/>
            </a:r>
            <a:br>
              <a:rPr lang="en-US" altLang="x-none" sz="2400" dirty="0" smtClean="0">
                <a:cs typeface="+mn-cs"/>
              </a:rPr>
            </a:br>
            <a:r>
              <a:rPr lang="en-US" altLang="x-none" sz="2400" u="sng" dirty="0" smtClean="0">
                <a:cs typeface="+mn-cs"/>
              </a:rPr>
              <a:t>over </a:t>
            </a:r>
            <a:r>
              <a:rPr lang="en-US" altLang="x-none" sz="2400" u="sng" dirty="0">
                <a:cs typeface="+mn-cs"/>
              </a:rPr>
              <a:t>time</a:t>
            </a:r>
            <a:r>
              <a:rPr lang="en-US" altLang="x-none" sz="2400" dirty="0">
                <a:cs typeface="+mn-cs"/>
              </a:rPr>
              <a:t> during run time.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/>
              <a:t>UML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890662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1D50-3315-DB47-9224-3B904E08B45B}" type="slidenum">
              <a:rPr lang="en-US" altLang="x-none"/>
              <a:pPr/>
              <a:t>32</a:t>
            </a:fld>
            <a:endParaRPr lang="en-US" altLang="x-none"/>
          </a:p>
        </p:txBody>
      </p:sp>
      <p:sp>
        <p:nvSpPr>
          <p:cNvPr id="206850" name="Line 2"/>
          <p:cNvSpPr>
            <a:spLocks noChangeShapeType="1"/>
          </p:cNvSpPr>
          <p:nvPr/>
        </p:nvSpPr>
        <p:spPr bwMode="auto">
          <a:xfrm>
            <a:off x="2468563" y="1704975"/>
            <a:ext cx="0" cy="37480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51" name="Line 3"/>
          <p:cNvSpPr>
            <a:spLocks noChangeShapeType="1"/>
          </p:cNvSpPr>
          <p:nvPr/>
        </p:nvSpPr>
        <p:spPr bwMode="auto">
          <a:xfrm>
            <a:off x="4206875" y="1704975"/>
            <a:ext cx="0" cy="37480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52" name="Line 4"/>
          <p:cNvSpPr>
            <a:spLocks noChangeShapeType="1"/>
          </p:cNvSpPr>
          <p:nvPr/>
        </p:nvSpPr>
        <p:spPr bwMode="auto">
          <a:xfrm>
            <a:off x="5486400" y="1704975"/>
            <a:ext cx="0" cy="37480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6765925" y="1704975"/>
            <a:ext cx="0" cy="37480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54" name="Line 6"/>
          <p:cNvSpPr>
            <a:spLocks noChangeShapeType="1"/>
          </p:cNvSpPr>
          <p:nvPr/>
        </p:nvSpPr>
        <p:spPr bwMode="auto">
          <a:xfrm>
            <a:off x="8229600" y="1704975"/>
            <a:ext cx="0" cy="37480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55" name="Line 7"/>
          <p:cNvSpPr>
            <a:spLocks noChangeShapeType="1"/>
          </p:cNvSpPr>
          <p:nvPr/>
        </p:nvSpPr>
        <p:spPr bwMode="auto">
          <a:xfrm>
            <a:off x="914400" y="2252663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57200" y="1465263"/>
            <a:ext cx="952500" cy="887412"/>
            <a:chOff x="288" y="1411"/>
            <a:chExt cx="600" cy="703"/>
          </a:xfrm>
        </p:grpSpPr>
        <p:grpSp>
          <p:nvGrpSpPr>
            <p:cNvPr id="250889" name="Group 10"/>
            <p:cNvGrpSpPr>
              <a:grpSpLocks/>
            </p:cNvGrpSpPr>
            <p:nvPr/>
          </p:nvGrpSpPr>
          <p:grpSpPr bwMode="auto">
            <a:xfrm>
              <a:off x="461" y="1411"/>
              <a:ext cx="230" cy="404"/>
              <a:chOff x="634" y="1238"/>
              <a:chExt cx="230" cy="404"/>
            </a:xfrm>
          </p:grpSpPr>
          <p:sp>
            <p:nvSpPr>
              <p:cNvPr id="250890" name="Oval 11"/>
              <p:cNvSpPr>
                <a:spLocks noChangeArrowheads="1"/>
              </p:cNvSpPr>
              <p:nvPr/>
            </p:nvSpPr>
            <p:spPr bwMode="auto">
              <a:xfrm>
                <a:off x="691" y="1238"/>
                <a:ext cx="115" cy="11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x-none" altLang="x-none" sz="1800">
                  <a:ea typeface="Arial" charset="0"/>
                  <a:cs typeface="Arial" charset="0"/>
                </a:endParaRPr>
              </a:p>
            </p:txBody>
          </p:sp>
          <p:sp>
            <p:nvSpPr>
              <p:cNvPr id="250891" name="Line 12"/>
              <p:cNvSpPr>
                <a:spLocks noChangeShapeType="1"/>
              </p:cNvSpPr>
              <p:nvPr/>
            </p:nvSpPr>
            <p:spPr bwMode="auto">
              <a:xfrm>
                <a:off x="749" y="1354"/>
                <a:ext cx="0" cy="1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892" name="Line 13"/>
              <p:cNvSpPr>
                <a:spLocks noChangeShapeType="1"/>
              </p:cNvSpPr>
              <p:nvPr/>
            </p:nvSpPr>
            <p:spPr bwMode="auto">
              <a:xfrm>
                <a:off x="634" y="1411"/>
                <a:ext cx="2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893" name="Line 14"/>
              <p:cNvSpPr>
                <a:spLocks noChangeShapeType="1"/>
              </p:cNvSpPr>
              <p:nvPr/>
            </p:nvSpPr>
            <p:spPr bwMode="auto">
              <a:xfrm flipH="1">
                <a:off x="634" y="1526"/>
                <a:ext cx="115" cy="1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894" name="Line 15"/>
              <p:cNvSpPr>
                <a:spLocks noChangeShapeType="1"/>
              </p:cNvSpPr>
              <p:nvPr/>
            </p:nvSpPr>
            <p:spPr bwMode="auto">
              <a:xfrm>
                <a:off x="749" y="1526"/>
                <a:ext cx="115" cy="1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0895" name="Text Box 16"/>
            <p:cNvSpPr txBox="1">
              <a:spLocks noChangeArrowheads="1"/>
            </p:cNvSpPr>
            <p:nvPr/>
          </p:nvSpPr>
          <p:spPr bwMode="auto">
            <a:xfrm>
              <a:off x="288" y="1873"/>
              <a:ext cx="6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x-none" sz="1400">
                  <a:ea typeface="Arial" charset="0"/>
                  <a:cs typeface="Arial" charset="0"/>
                </a:rPr>
                <a:t>Customer</a:t>
              </a:r>
            </a:p>
          </p:txBody>
        </p:sp>
      </p:grpSp>
      <p:sp>
        <p:nvSpPr>
          <p:cNvPr id="206865" name="Text Box 17"/>
          <p:cNvSpPr txBox="1">
            <a:spLocks noChangeArrowheads="1"/>
          </p:cNvSpPr>
          <p:nvPr/>
        </p:nvSpPr>
        <p:spPr bwMode="auto">
          <a:xfrm>
            <a:off x="1879600" y="1430338"/>
            <a:ext cx="1193800" cy="287337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1200" u="sng">
                <a:ea typeface="Arial" charset="0"/>
                <a:cs typeface="Arial" charset="0"/>
              </a:rPr>
              <a:t>Withdraw cash</a:t>
            </a:r>
          </a:p>
        </p:txBody>
      </p:sp>
      <p:sp>
        <p:nvSpPr>
          <p:cNvPr id="206866" name="Text Box 18"/>
          <p:cNvSpPr txBox="1">
            <a:spLocks noChangeArrowheads="1"/>
          </p:cNvSpPr>
          <p:nvPr/>
        </p:nvSpPr>
        <p:spPr bwMode="auto">
          <a:xfrm>
            <a:off x="5121275" y="1430338"/>
            <a:ext cx="711200" cy="287337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1200" u="sng">
                <a:ea typeface="Arial" charset="0"/>
                <a:cs typeface="Arial" charset="0"/>
              </a:rPr>
              <a:t>Keypad</a:t>
            </a:r>
          </a:p>
        </p:txBody>
      </p:sp>
      <p:sp>
        <p:nvSpPr>
          <p:cNvPr id="206867" name="Text Box 19"/>
          <p:cNvSpPr txBox="1">
            <a:spLocks noChangeArrowheads="1"/>
          </p:cNvSpPr>
          <p:nvPr/>
        </p:nvSpPr>
        <p:spPr bwMode="auto">
          <a:xfrm>
            <a:off x="6492875" y="1430338"/>
            <a:ext cx="542925" cy="287337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1200" u="sng">
                <a:ea typeface="Arial" charset="0"/>
                <a:cs typeface="Arial" charset="0"/>
              </a:rPr>
              <a:t>Bank</a:t>
            </a:r>
          </a:p>
        </p:txBody>
      </p:sp>
      <p:sp>
        <p:nvSpPr>
          <p:cNvPr id="206868" name="Text Box 20"/>
          <p:cNvSpPr txBox="1">
            <a:spLocks noChangeArrowheads="1"/>
          </p:cNvSpPr>
          <p:nvPr/>
        </p:nvSpPr>
        <p:spPr bwMode="auto">
          <a:xfrm>
            <a:off x="7826375" y="1417638"/>
            <a:ext cx="746125" cy="287337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1200" u="sng">
                <a:ea typeface="Arial" charset="0"/>
                <a:cs typeface="Arial" charset="0"/>
              </a:rPr>
              <a:t>Account</a:t>
            </a:r>
          </a:p>
        </p:txBody>
      </p:sp>
      <p:sp>
        <p:nvSpPr>
          <p:cNvPr id="206869" name="Rectangle 21"/>
          <p:cNvSpPr>
            <a:spLocks noChangeArrowheads="1"/>
          </p:cNvSpPr>
          <p:nvPr/>
        </p:nvSpPr>
        <p:spPr bwMode="auto">
          <a:xfrm>
            <a:off x="822325" y="2527300"/>
            <a:ext cx="184150" cy="2468563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206870" name="Text Box 22"/>
          <p:cNvSpPr txBox="1">
            <a:spLocks noChangeArrowheads="1"/>
          </p:cNvSpPr>
          <p:nvPr/>
        </p:nvSpPr>
        <p:spPr bwMode="auto">
          <a:xfrm>
            <a:off x="3840163" y="1430338"/>
            <a:ext cx="693737" cy="287337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1200" u="sng">
                <a:ea typeface="Arial" charset="0"/>
                <a:cs typeface="Arial" charset="0"/>
              </a:rPr>
              <a:t>Display</a:t>
            </a:r>
          </a:p>
        </p:txBody>
      </p:sp>
      <p:sp>
        <p:nvSpPr>
          <p:cNvPr id="206871" name="Rectangle 23"/>
          <p:cNvSpPr>
            <a:spLocks noChangeArrowheads="1"/>
          </p:cNvSpPr>
          <p:nvPr/>
        </p:nvSpPr>
        <p:spPr bwMode="auto">
          <a:xfrm>
            <a:off x="2378075" y="2527300"/>
            <a:ext cx="184150" cy="3651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206872" name="Rectangle 24"/>
          <p:cNvSpPr>
            <a:spLocks noChangeArrowheads="1"/>
          </p:cNvSpPr>
          <p:nvPr/>
        </p:nvSpPr>
        <p:spPr bwMode="auto">
          <a:xfrm>
            <a:off x="4114800" y="2709863"/>
            <a:ext cx="184150" cy="63976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206873" name="Rectangle 25"/>
          <p:cNvSpPr>
            <a:spLocks noChangeArrowheads="1"/>
          </p:cNvSpPr>
          <p:nvPr/>
        </p:nvSpPr>
        <p:spPr bwMode="auto">
          <a:xfrm>
            <a:off x="5394325" y="3624263"/>
            <a:ext cx="184150" cy="4572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206874" name="Rectangle 26"/>
          <p:cNvSpPr>
            <a:spLocks noChangeArrowheads="1"/>
          </p:cNvSpPr>
          <p:nvPr/>
        </p:nvSpPr>
        <p:spPr bwMode="auto">
          <a:xfrm>
            <a:off x="6675438" y="3990975"/>
            <a:ext cx="184150" cy="8223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206875" name="Rectangle 27"/>
          <p:cNvSpPr>
            <a:spLocks noChangeArrowheads="1"/>
          </p:cNvSpPr>
          <p:nvPr/>
        </p:nvSpPr>
        <p:spPr bwMode="auto">
          <a:xfrm>
            <a:off x="8137525" y="4173538"/>
            <a:ext cx="184150" cy="4572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206876" name="Line 28"/>
          <p:cNvSpPr>
            <a:spLocks noChangeShapeType="1"/>
          </p:cNvSpPr>
          <p:nvPr/>
        </p:nvSpPr>
        <p:spPr bwMode="auto">
          <a:xfrm>
            <a:off x="1006475" y="25273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77" name="Line 29"/>
          <p:cNvSpPr>
            <a:spLocks noChangeShapeType="1"/>
          </p:cNvSpPr>
          <p:nvPr/>
        </p:nvSpPr>
        <p:spPr bwMode="auto">
          <a:xfrm>
            <a:off x="2560638" y="2709863"/>
            <a:ext cx="1554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78" name="Line 30"/>
          <p:cNvSpPr>
            <a:spLocks noChangeShapeType="1"/>
          </p:cNvSpPr>
          <p:nvPr/>
        </p:nvSpPr>
        <p:spPr bwMode="auto">
          <a:xfrm>
            <a:off x="1006475" y="3624263"/>
            <a:ext cx="4387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79" name="Rectangle 31"/>
          <p:cNvSpPr>
            <a:spLocks noChangeArrowheads="1"/>
          </p:cNvSpPr>
          <p:nvPr/>
        </p:nvSpPr>
        <p:spPr bwMode="auto">
          <a:xfrm>
            <a:off x="4114800" y="3990975"/>
            <a:ext cx="184150" cy="27305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206880" name="Line 32"/>
          <p:cNvSpPr>
            <a:spLocks noChangeShapeType="1"/>
          </p:cNvSpPr>
          <p:nvPr/>
        </p:nvSpPr>
        <p:spPr bwMode="auto">
          <a:xfrm flipH="1">
            <a:off x="4297363" y="3990975"/>
            <a:ext cx="10969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81" name="Line 33"/>
          <p:cNvSpPr>
            <a:spLocks noChangeShapeType="1"/>
          </p:cNvSpPr>
          <p:nvPr/>
        </p:nvSpPr>
        <p:spPr bwMode="auto">
          <a:xfrm>
            <a:off x="5578475" y="3990975"/>
            <a:ext cx="10969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82" name="Line 34"/>
          <p:cNvSpPr>
            <a:spLocks noChangeShapeType="1"/>
          </p:cNvSpPr>
          <p:nvPr/>
        </p:nvSpPr>
        <p:spPr bwMode="auto">
          <a:xfrm>
            <a:off x="6858000" y="4173538"/>
            <a:ext cx="1279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83" name="Line 35"/>
          <p:cNvSpPr>
            <a:spLocks noChangeShapeType="1"/>
          </p:cNvSpPr>
          <p:nvPr/>
        </p:nvSpPr>
        <p:spPr bwMode="auto">
          <a:xfrm flipH="1">
            <a:off x="6858000" y="4538663"/>
            <a:ext cx="1279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84" name="Line 36"/>
          <p:cNvSpPr>
            <a:spLocks noChangeShapeType="1"/>
          </p:cNvSpPr>
          <p:nvPr/>
        </p:nvSpPr>
        <p:spPr bwMode="auto">
          <a:xfrm flipH="1">
            <a:off x="2560638" y="4722813"/>
            <a:ext cx="41132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85" name="Rectangle 37"/>
          <p:cNvSpPr>
            <a:spLocks noChangeArrowheads="1"/>
          </p:cNvSpPr>
          <p:nvPr/>
        </p:nvSpPr>
        <p:spPr bwMode="auto">
          <a:xfrm>
            <a:off x="2378075" y="4722813"/>
            <a:ext cx="184150" cy="27305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206886" name="Line 38"/>
          <p:cNvSpPr>
            <a:spLocks noChangeShapeType="1"/>
          </p:cNvSpPr>
          <p:nvPr/>
        </p:nvSpPr>
        <p:spPr bwMode="auto">
          <a:xfrm flipH="1">
            <a:off x="1006475" y="4905375"/>
            <a:ext cx="13700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87" name="Text Box 39"/>
          <p:cNvSpPr txBox="1">
            <a:spLocks noChangeArrowheads="1"/>
          </p:cNvSpPr>
          <p:nvPr/>
        </p:nvSpPr>
        <p:spPr bwMode="auto">
          <a:xfrm>
            <a:off x="1371600" y="2252663"/>
            <a:ext cx="5810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1200">
                <a:solidFill>
                  <a:srgbClr val="0033CC"/>
                </a:solidFill>
                <a:ea typeface="Arial" charset="0"/>
                <a:cs typeface="Arial" charset="0"/>
              </a:rPr>
              <a:t>select</a:t>
            </a:r>
          </a:p>
        </p:txBody>
      </p:sp>
      <p:sp>
        <p:nvSpPr>
          <p:cNvPr id="206888" name="Text Box 40"/>
          <p:cNvSpPr txBox="1">
            <a:spLocks noChangeArrowheads="1"/>
          </p:cNvSpPr>
          <p:nvPr/>
        </p:nvSpPr>
        <p:spPr bwMode="auto">
          <a:xfrm>
            <a:off x="3017838" y="2435225"/>
            <a:ext cx="5476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1200">
                <a:solidFill>
                  <a:srgbClr val="0033CC"/>
                </a:solidFill>
                <a:ea typeface="Arial" charset="0"/>
                <a:cs typeface="Arial" charset="0"/>
              </a:rPr>
              <a:t>notify</a:t>
            </a:r>
          </a:p>
        </p:txBody>
      </p:sp>
      <p:sp>
        <p:nvSpPr>
          <p:cNvPr id="206889" name="Text Box 41"/>
          <p:cNvSpPr txBox="1">
            <a:spLocks noChangeArrowheads="1"/>
          </p:cNvSpPr>
          <p:nvPr/>
        </p:nvSpPr>
        <p:spPr bwMode="auto">
          <a:xfrm>
            <a:off x="1828800" y="2984500"/>
            <a:ext cx="1525588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1200">
                <a:solidFill>
                  <a:srgbClr val="0033CC"/>
                </a:solidFill>
                <a:ea typeface="Arial" charset="0"/>
                <a:cs typeface="Arial" charset="0"/>
              </a:rPr>
              <a:t>display confirmation</a:t>
            </a:r>
          </a:p>
        </p:txBody>
      </p:sp>
      <p:sp>
        <p:nvSpPr>
          <p:cNvPr id="206890" name="Text Box 42"/>
          <p:cNvSpPr txBox="1">
            <a:spLocks noChangeArrowheads="1"/>
          </p:cNvSpPr>
          <p:nvPr/>
        </p:nvSpPr>
        <p:spPr bwMode="auto">
          <a:xfrm>
            <a:off x="2578100" y="3349625"/>
            <a:ext cx="1079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1200">
                <a:solidFill>
                  <a:srgbClr val="0033CC"/>
                </a:solidFill>
                <a:ea typeface="Arial" charset="0"/>
                <a:cs typeface="Arial" charset="0"/>
              </a:rPr>
              <a:t>enter amount</a:t>
            </a:r>
          </a:p>
        </p:txBody>
      </p:sp>
      <p:sp>
        <p:nvSpPr>
          <p:cNvPr id="206891" name="Text Box 43"/>
          <p:cNvSpPr txBox="1">
            <a:spLocks noChangeArrowheads="1"/>
          </p:cNvSpPr>
          <p:nvPr/>
        </p:nvSpPr>
        <p:spPr bwMode="auto">
          <a:xfrm>
            <a:off x="4572000" y="3716338"/>
            <a:ext cx="5476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1200">
                <a:solidFill>
                  <a:srgbClr val="0033CC"/>
                </a:solidFill>
                <a:ea typeface="Arial" charset="0"/>
                <a:cs typeface="Arial" charset="0"/>
              </a:rPr>
              <a:t>notify</a:t>
            </a:r>
          </a:p>
        </p:txBody>
      </p:sp>
      <p:sp>
        <p:nvSpPr>
          <p:cNvPr id="206892" name="Text Box 44"/>
          <p:cNvSpPr txBox="1">
            <a:spLocks noChangeArrowheads="1"/>
          </p:cNvSpPr>
          <p:nvPr/>
        </p:nvSpPr>
        <p:spPr bwMode="auto">
          <a:xfrm>
            <a:off x="7223125" y="3898900"/>
            <a:ext cx="547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1200">
                <a:solidFill>
                  <a:srgbClr val="0033CC"/>
                </a:solidFill>
                <a:ea typeface="Arial" charset="0"/>
                <a:cs typeface="Arial" charset="0"/>
              </a:rPr>
              <a:t>verify</a:t>
            </a:r>
          </a:p>
        </p:txBody>
      </p:sp>
      <p:sp>
        <p:nvSpPr>
          <p:cNvPr id="206893" name="Text Box 45"/>
          <p:cNvSpPr txBox="1">
            <a:spLocks noChangeArrowheads="1"/>
          </p:cNvSpPr>
          <p:nvPr/>
        </p:nvSpPr>
        <p:spPr bwMode="auto">
          <a:xfrm>
            <a:off x="7223125" y="4264025"/>
            <a:ext cx="6318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1200">
                <a:solidFill>
                  <a:srgbClr val="0033CC"/>
                </a:solidFill>
                <a:ea typeface="Arial" charset="0"/>
                <a:cs typeface="Arial" charset="0"/>
              </a:rPr>
              <a:t>accept</a:t>
            </a:r>
          </a:p>
        </p:txBody>
      </p:sp>
      <p:sp>
        <p:nvSpPr>
          <p:cNvPr id="206894" name="Text Box 46"/>
          <p:cNvSpPr txBox="1">
            <a:spLocks noChangeArrowheads="1"/>
          </p:cNvSpPr>
          <p:nvPr/>
        </p:nvSpPr>
        <p:spPr bwMode="auto">
          <a:xfrm>
            <a:off x="4206875" y="4448175"/>
            <a:ext cx="547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1200">
                <a:solidFill>
                  <a:srgbClr val="0033CC"/>
                </a:solidFill>
                <a:ea typeface="Arial" charset="0"/>
                <a:cs typeface="Arial" charset="0"/>
              </a:rPr>
              <a:t>notify</a:t>
            </a:r>
          </a:p>
        </p:txBody>
      </p:sp>
      <p:sp>
        <p:nvSpPr>
          <p:cNvPr id="206895" name="Text Box 47"/>
          <p:cNvSpPr txBox="1">
            <a:spLocks noChangeArrowheads="1"/>
          </p:cNvSpPr>
          <p:nvPr/>
        </p:nvSpPr>
        <p:spPr bwMode="auto">
          <a:xfrm>
            <a:off x="1885950" y="3898900"/>
            <a:ext cx="131445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1200">
                <a:solidFill>
                  <a:srgbClr val="0033CC"/>
                </a:solidFill>
                <a:ea typeface="Arial" charset="0"/>
                <a:cs typeface="Arial" charset="0"/>
              </a:rPr>
              <a:t>display bank ads</a:t>
            </a:r>
          </a:p>
        </p:txBody>
      </p:sp>
      <p:sp>
        <p:nvSpPr>
          <p:cNvPr id="206904" name="Line 56"/>
          <p:cNvSpPr>
            <a:spLocks noChangeShapeType="1"/>
          </p:cNvSpPr>
          <p:nvPr/>
        </p:nvSpPr>
        <p:spPr bwMode="auto">
          <a:xfrm flipH="1">
            <a:off x="1006475" y="3259138"/>
            <a:ext cx="3108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905" name="Line 57"/>
          <p:cNvSpPr>
            <a:spLocks noChangeShapeType="1"/>
          </p:cNvSpPr>
          <p:nvPr/>
        </p:nvSpPr>
        <p:spPr bwMode="auto">
          <a:xfrm flipH="1">
            <a:off x="1006475" y="4173538"/>
            <a:ext cx="3108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906" name="Text Box 58"/>
          <p:cNvSpPr txBox="1">
            <a:spLocks noChangeArrowheads="1"/>
          </p:cNvSpPr>
          <p:nvPr/>
        </p:nvSpPr>
        <p:spPr bwMode="auto">
          <a:xfrm>
            <a:off x="5761038" y="3716338"/>
            <a:ext cx="5476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1200">
                <a:solidFill>
                  <a:srgbClr val="0033CC"/>
                </a:solidFill>
                <a:ea typeface="Arial" charset="0"/>
                <a:cs typeface="Arial" charset="0"/>
              </a:rPr>
              <a:t>notify</a:t>
            </a:r>
          </a:p>
        </p:txBody>
      </p:sp>
      <p:sp>
        <p:nvSpPr>
          <p:cNvPr id="206907" name="Text Box 59"/>
          <p:cNvSpPr txBox="1">
            <a:spLocks noChangeArrowheads="1"/>
          </p:cNvSpPr>
          <p:nvPr/>
        </p:nvSpPr>
        <p:spPr bwMode="auto">
          <a:xfrm>
            <a:off x="1189038" y="4630738"/>
            <a:ext cx="11541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1200">
                <a:solidFill>
                  <a:srgbClr val="0033CC"/>
                </a:solidFill>
                <a:ea typeface="Arial" charset="0"/>
                <a:cs typeface="Arial" charset="0"/>
              </a:rPr>
              <a:t>dispense cash</a:t>
            </a: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277813" y="2859088"/>
            <a:ext cx="311150" cy="1738312"/>
            <a:chOff x="175" y="1908"/>
            <a:chExt cx="196" cy="1095"/>
          </a:xfrm>
        </p:grpSpPr>
        <p:sp>
          <p:nvSpPr>
            <p:cNvPr id="250932" name="Line 61"/>
            <p:cNvSpPr>
              <a:spLocks noChangeShapeType="1"/>
            </p:cNvSpPr>
            <p:nvPr/>
          </p:nvSpPr>
          <p:spPr bwMode="auto">
            <a:xfrm>
              <a:off x="270" y="1908"/>
              <a:ext cx="0" cy="1095"/>
            </a:xfrm>
            <a:prstGeom prst="line">
              <a:avLst/>
            </a:prstGeom>
            <a:noFill/>
            <a:ln w="76200">
              <a:solidFill>
                <a:srgbClr val="CCCC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933" name="Text Box 62"/>
            <p:cNvSpPr txBox="1">
              <a:spLocks noChangeArrowheads="1"/>
            </p:cNvSpPr>
            <p:nvPr/>
          </p:nvSpPr>
          <p:spPr bwMode="auto">
            <a:xfrm>
              <a:off x="175" y="2131"/>
              <a:ext cx="196" cy="5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x-none" sz="1200" b="1">
                  <a:solidFill>
                    <a:srgbClr val="0033CC"/>
                  </a:solidFill>
                  <a:ea typeface="Arial" charset="0"/>
                  <a:cs typeface="Arial" charset="0"/>
                </a:rPr>
                <a:t>T</a:t>
              </a:r>
            </a:p>
            <a:p>
              <a:pPr algn="ctr" eaLnBrk="1" hangingPunct="1"/>
              <a:r>
                <a:rPr lang="en-US" altLang="x-none" sz="1200" b="1">
                  <a:solidFill>
                    <a:srgbClr val="0033CC"/>
                  </a:solidFill>
                  <a:ea typeface="Arial" charset="0"/>
                  <a:cs typeface="Arial" charset="0"/>
                </a:rPr>
                <a:t>I</a:t>
              </a:r>
            </a:p>
            <a:p>
              <a:pPr algn="ctr" eaLnBrk="1" hangingPunct="1"/>
              <a:r>
                <a:rPr lang="en-US" altLang="x-none" sz="1200" b="1">
                  <a:solidFill>
                    <a:srgbClr val="0033CC"/>
                  </a:solidFill>
                  <a:ea typeface="Arial" charset="0"/>
                  <a:cs typeface="Arial" charset="0"/>
                </a:rPr>
                <a:t>M</a:t>
              </a:r>
            </a:p>
            <a:p>
              <a:pPr algn="ctr" eaLnBrk="1" hangingPunct="1"/>
              <a:r>
                <a:rPr lang="en-US" altLang="x-none" sz="1200" b="1">
                  <a:solidFill>
                    <a:srgbClr val="0033CC"/>
                  </a:solidFill>
                  <a:ea typeface="Arial" charset="0"/>
                  <a:cs typeface="Arial" charset="0"/>
                </a:rPr>
                <a:t>E</a:t>
              </a:r>
            </a:p>
          </p:txBody>
        </p:sp>
      </p:grpSp>
      <p:sp>
        <p:nvSpPr>
          <p:cNvPr id="250934" name="Text Box 63"/>
          <p:cNvSpPr txBox="1">
            <a:spLocks noChangeArrowheads="1"/>
          </p:cNvSpPr>
          <p:nvPr/>
        </p:nvSpPr>
        <p:spPr bwMode="auto">
          <a:xfrm>
            <a:off x="2524125" y="5605463"/>
            <a:ext cx="4151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2000">
                <a:ea typeface="Arial" charset="0"/>
                <a:cs typeface="Arial" charset="0"/>
              </a:rPr>
              <a:t>Withdraw Cash Sequence Diagram</a:t>
            </a:r>
          </a:p>
        </p:txBody>
      </p:sp>
      <p:sp>
        <p:nvSpPr>
          <p:cNvPr id="3" name="Title 1"/>
          <p:cNvSpPr>
            <a:spLocks/>
          </p:cNvSpPr>
          <p:nvPr/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defRPr sz="3200">
                <a:solidFill>
                  <a:schemeClr val="tx2"/>
                </a:solidFill>
                <a:latin typeface="Arial" charset="0"/>
              </a:defRPr>
            </a:lvl1pPr>
            <a:lvl2pPr algn="ctr">
              <a:defRPr sz="3200">
                <a:solidFill>
                  <a:schemeClr val="tx2"/>
                </a:solidFill>
                <a:latin typeface="Arial" charset="0"/>
              </a:defRPr>
            </a:lvl2pPr>
            <a:lvl3pPr algn="ctr">
              <a:defRPr sz="3200">
                <a:solidFill>
                  <a:schemeClr val="tx2"/>
                </a:solidFill>
                <a:latin typeface="Arial" charset="0"/>
              </a:defRPr>
            </a:lvl3pPr>
            <a:lvl4pPr algn="ctr">
              <a:defRPr sz="3200">
                <a:solidFill>
                  <a:schemeClr val="tx2"/>
                </a:solidFill>
                <a:latin typeface="Arial" charset="0"/>
              </a:defRPr>
            </a:lvl4pPr>
            <a:lvl5pPr algn="ctr"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/>
              <a:t>UML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411463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0" grpId="0" animBg="1"/>
      <p:bldP spid="206851" grpId="0" animBg="1"/>
      <p:bldP spid="206852" grpId="0" animBg="1"/>
      <p:bldP spid="206853" grpId="0" animBg="1"/>
      <p:bldP spid="206854" grpId="0" animBg="1"/>
      <p:bldP spid="206855" grpId="0" animBg="1"/>
      <p:bldP spid="206865" grpId="0" animBg="1"/>
      <p:bldP spid="206866" grpId="0" animBg="1"/>
      <p:bldP spid="206867" grpId="0" animBg="1"/>
      <p:bldP spid="206868" grpId="0" animBg="1"/>
      <p:bldP spid="206869" grpId="0" animBg="1"/>
      <p:bldP spid="206870" grpId="0" animBg="1"/>
      <p:bldP spid="206871" grpId="0" animBg="1"/>
      <p:bldP spid="206872" grpId="0" animBg="1"/>
      <p:bldP spid="206873" grpId="0" animBg="1"/>
      <p:bldP spid="206874" grpId="0" animBg="1"/>
      <p:bldP spid="206875" grpId="0" animBg="1"/>
      <p:bldP spid="206876" grpId="0" animBg="1"/>
      <p:bldP spid="206877" grpId="0" animBg="1"/>
      <p:bldP spid="206878" grpId="0" animBg="1"/>
      <p:bldP spid="206879" grpId="0" animBg="1"/>
      <p:bldP spid="206880" grpId="0" animBg="1"/>
      <p:bldP spid="206881" grpId="0" animBg="1"/>
      <p:bldP spid="206882" grpId="0" animBg="1"/>
      <p:bldP spid="206883" grpId="0" animBg="1"/>
      <p:bldP spid="206884" grpId="0" animBg="1"/>
      <p:bldP spid="206885" grpId="0" animBg="1"/>
      <p:bldP spid="206886" grpId="0" animBg="1"/>
      <p:bldP spid="206887" grpId="0"/>
      <p:bldP spid="206888" grpId="0"/>
      <p:bldP spid="206889" grpId="0" animBg="1"/>
      <p:bldP spid="206890" grpId="0"/>
      <p:bldP spid="206891" grpId="0"/>
      <p:bldP spid="206892" grpId="0"/>
      <p:bldP spid="206893" grpId="0"/>
      <p:bldP spid="206894" grpId="0"/>
      <p:bldP spid="206895" grpId="0" animBg="1"/>
      <p:bldP spid="206904" grpId="0" animBg="1"/>
      <p:bldP spid="206905" grpId="0" animBg="1"/>
      <p:bldP spid="206906" grpId="0"/>
      <p:bldP spid="20690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C35-9FE0-7747-A985-87D16520C265}" type="slidenum">
              <a:rPr lang="en-US" altLang="x-none"/>
              <a:pPr/>
              <a:t>33</a:t>
            </a:fld>
            <a:endParaRPr lang="en-US" altLang="x-none"/>
          </a:p>
        </p:txBody>
      </p:sp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457200" indent="-457200"/>
            <a:r>
              <a:rPr lang="en-US" altLang="x-none" dirty="0" smtClean="0"/>
              <a:t>Underline </a:t>
            </a:r>
            <a:r>
              <a:rPr lang="en-US" altLang="x-none" u="sng" dirty="0" smtClean="0"/>
              <a:t>object </a:t>
            </a:r>
            <a:r>
              <a:rPr lang="en-US" altLang="x-none" u="sng" dirty="0"/>
              <a:t>names</a:t>
            </a:r>
            <a:r>
              <a:rPr lang="en-US" altLang="x-none" dirty="0"/>
              <a:t> to distinguish </a:t>
            </a:r>
            <a:r>
              <a:rPr lang="en-US" altLang="x-none" dirty="0" smtClean="0"/>
              <a:t>them from </a:t>
            </a:r>
            <a:r>
              <a:rPr lang="en-US" altLang="x-none" u="sng" dirty="0" smtClean="0"/>
              <a:t>class names</a:t>
            </a:r>
            <a:r>
              <a:rPr lang="en-US" altLang="x-none" dirty="0" smtClean="0"/>
              <a:t>.</a:t>
            </a:r>
          </a:p>
          <a:p>
            <a:pPr marL="2284413" lvl="4" indent="-457200"/>
            <a:endParaRPr lang="en-US" altLang="x-none" dirty="0"/>
          </a:p>
          <a:p>
            <a:pPr marL="457200" indent="-457200"/>
            <a:r>
              <a:rPr lang="en-US" altLang="x-none" dirty="0"/>
              <a:t>The dashed vertical lines are </a:t>
            </a:r>
            <a:r>
              <a:rPr lang="en-US" altLang="x-none" dirty="0">
                <a:solidFill>
                  <a:srgbClr val="B23C00"/>
                </a:solidFill>
              </a:rPr>
              <a:t>lifelines</a:t>
            </a:r>
            <a:r>
              <a:rPr lang="en-US" altLang="x-none" dirty="0" smtClean="0"/>
              <a:t>.</a:t>
            </a:r>
          </a:p>
          <a:p>
            <a:pPr marL="2284413" lvl="4" indent="-457200"/>
            <a:endParaRPr lang="en-US" altLang="x-none" dirty="0"/>
          </a:p>
          <a:p>
            <a:pPr marL="457200" indent="-457200"/>
            <a:r>
              <a:rPr lang="en-US" altLang="x-none" dirty="0"/>
              <a:t>A rectangle on a lifeline is an </a:t>
            </a:r>
            <a:r>
              <a:rPr lang="en-US" altLang="x-none" dirty="0">
                <a:solidFill>
                  <a:srgbClr val="B23C00"/>
                </a:solidFill>
              </a:rPr>
              <a:t>activation bar</a:t>
            </a:r>
            <a:r>
              <a:rPr lang="en-US" altLang="x-none" dirty="0"/>
              <a:t>. </a:t>
            </a:r>
            <a:endParaRPr lang="en-US" altLang="x-none" dirty="0" smtClean="0"/>
          </a:p>
          <a:p>
            <a:pPr marL="2284413" lvl="4" indent="-457200"/>
            <a:endParaRPr lang="en-US" altLang="x-none" dirty="0"/>
          </a:p>
          <a:p>
            <a:pPr marL="927100" lvl="2" indent="-457200">
              <a:buSzPct val="70000"/>
            </a:pPr>
            <a:r>
              <a:rPr lang="en-US" altLang="x-none" sz="2400" dirty="0">
                <a:cs typeface="+mn-cs"/>
              </a:rPr>
              <a:t>It shows when a object has control </a:t>
            </a:r>
            <a:r>
              <a:rPr lang="en-US" altLang="x-none" sz="2400" dirty="0" smtClean="0">
                <a:cs typeface="+mn-cs"/>
              </a:rPr>
              <a:t/>
            </a:r>
            <a:br>
              <a:rPr lang="en-US" altLang="x-none" sz="2400" dirty="0" smtClean="0">
                <a:cs typeface="+mn-cs"/>
              </a:rPr>
            </a:br>
            <a:r>
              <a:rPr lang="en-US" altLang="x-none" sz="2400" dirty="0" smtClean="0">
                <a:cs typeface="+mn-cs"/>
              </a:rPr>
              <a:t>executing </a:t>
            </a:r>
            <a:r>
              <a:rPr lang="en-US" altLang="x-none" sz="2400" dirty="0">
                <a:cs typeface="+mn-cs"/>
              </a:rPr>
              <a:t>a </a:t>
            </a:r>
            <a:r>
              <a:rPr lang="en-US" altLang="x-none" sz="2400" dirty="0" smtClean="0">
                <a:cs typeface="+mn-cs"/>
              </a:rPr>
              <a:t>function.</a:t>
            </a:r>
            <a:endParaRPr lang="en-US" altLang="x-none" sz="2400" dirty="0">
              <a:cs typeface="+mn-cs"/>
            </a:endParaRPr>
          </a:p>
          <a:p>
            <a:pPr marL="895350" lvl="1" indent="-457200"/>
            <a:r>
              <a:rPr lang="en-US" altLang="x-none" dirty="0"/>
              <a:t>The activation bar ends when the </a:t>
            </a:r>
            <a:r>
              <a:rPr lang="en-US" altLang="x-none" dirty="0" smtClean="0"/>
              <a:t>function returns.</a:t>
            </a:r>
          </a:p>
          <a:p>
            <a:pPr marL="2741613" lvl="5" indent="-457200"/>
            <a:endParaRPr lang="en-US" altLang="x-none" dirty="0"/>
          </a:p>
          <a:p>
            <a:pPr marL="457200" indent="-457200"/>
            <a:r>
              <a:rPr lang="en-US" altLang="x-none" dirty="0"/>
              <a:t>The horizontal arrows are </a:t>
            </a:r>
            <a:r>
              <a:rPr lang="en-US" altLang="x-none" dirty="0">
                <a:solidFill>
                  <a:srgbClr val="B23C00"/>
                </a:solidFill>
              </a:rPr>
              <a:t>call arrows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  <p:sp>
        <p:nvSpPr>
          <p:cNvPr id="2" name="Title 1"/>
          <p:cNvSpPr>
            <a:spLocks/>
          </p:cNvSpPr>
          <p:nvPr/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defRPr sz="3200">
                <a:solidFill>
                  <a:schemeClr val="tx2"/>
                </a:solidFill>
                <a:latin typeface="Arial" charset="0"/>
              </a:defRPr>
            </a:lvl1pPr>
            <a:lvl2pPr algn="ctr">
              <a:defRPr sz="3200">
                <a:solidFill>
                  <a:schemeClr val="tx2"/>
                </a:solidFill>
                <a:latin typeface="Arial" charset="0"/>
              </a:defRPr>
            </a:lvl2pPr>
            <a:lvl3pPr algn="ctr">
              <a:defRPr sz="3200">
                <a:solidFill>
                  <a:schemeClr val="tx2"/>
                </a:solidFill>
                <a:latin typeface="Arial" charset="0"/>
              </a:defRPr>
            </a:lvl3pPr>
            <a:lvl4pPr algn="ctr">
              <a:defRPr sz="3200">
                <a:solidFill>
                  <a:schemeClr val="tx2"/>
                </a:solidFill>
                <a:latin typeface="Arial" charset="0"/>
              </a:defRPr>
            </a:lvl4pPr>
            <a:lvl5pPr algn="ctr"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/>
              <a:t>UML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45644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C35-9FE0-7747-A985-87D16520C265}" type="slidenum">
              <a:rPr lang="en-US" altLang="x-none"/>
              <a:pPr/>
              <a:t>34</a:t>
            </a:fld>
            <a:endParaRPr lang="en-US" altLang="x-none"/>
          </a:p>
        </p:txBody>
      </p:sp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457200" indent="-457200"/>
            <a:r>
              <a:rPr lang="en-US" altLang="x-none" dirty="0" smtClean="0"/>
              <a:t>Use a sequence diagram to illustrate </a:t>
            </a:r>
            <a:br>
              <a:rPr lang="en-US" altLang="x-none" dirty="0" smtClean="0"/>
            </a:br>
            <a:r>
              <a:rPr lang="en-US" altLang="x-none" u="sng" dirty="0" smtClean="0"/>
              <a:t>complex interactions</a:t>
            </a:r>
            <a:r>
              <a:rPr lang="en-US" altLang="x-none" dirty="0" smtClean="0"/>
              <a:t> among a set of objects.</a:t>
            </a:r>
          </a:p>
          <a:p>
            <a:pPr marL="2284413" lvl="4" indent="-457200"/>
            <a:endParaRPr lang="en-US" altLang="x-none" dirty="0" smtClean="0"/>
          </a:p>
          <a:p>
            <a:pPr marL="457200" indent="-457200"/>
            <a:r>
              <a:rPr lang="en-US" altLang="x-none" dirty="0" smtClean="0"/>
              <a:t>Don’t show loops or branches.</a:t>
            </a:r>
            <a:endParaRPr lang="en-US" altLang="x-none" dirty="0"/>
          </a:p>
        </p:txBody>
      </p:sp>
      <p:sp>
        <p:nvSpPr>
          <p:cNvPr id="2" name="Title 1"/>
          <p:cNvSpPr>
            <a:spLocks/>
          </p:cNvSpPr>
          <p:nvPr/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defRPr sz="3200">
                <a:solidFill>
                  <a:schemeClr val="tx2"/>
                </a:solidFill>
                <a:latin typeface="Arial" charset="0"/>
              </a:defRPr>
            </a:lvl1pPr>
            <a:lvl2pPr algn="ctr">
              <a:defRPr sz="3200">
                <a:solidFill>
                  <a:schemeClr val="tx2"/>
                </a:solidFill>
                <a:latin typeface="Arial" charset="0"/>
              </a:defRPr>
            </a:lvl2pPr>
            <a:lvl3pPr algn="ctr">
              <a:defRPr sz="3200">
                <a:solidFill>
                  <a:schemeClr val="tx2"/>
                </a:solidFill>
                <a:latin typeface="Arial" charset="0"/>
              </a:defRPr>
            </a:lvl3pPr>
            <a:lvl4pPr algn="ctr">
              <a:defRPr sz="3200">
                <a:solidFill>
                  <a:schemeClr val="tx2"/>
                </a:solidFill>
                <a:latin typeface="Arial" charset="0"/>
              </a:defRPr>
            </a:lvl4pPr>
            <a:lvl5pPr algn="ctr"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dirty="0"/>
              <a:t>UML Sequence </a:t>
            </a:r>
            <a:r>
              <a:rPr lang="en-US" altLang="x-none" dirty="0" smtClean="0"/>
              <a:t>Diagram</a:t>
            </a:r>
            <a:r>
              <a:rPr lang="en-US" altLang="x-none" i="1" dirty="0" smtClean="0"/>
              <a:t>, cont’d</a:t>
            </a:r>
            <a:endParaRPr lang="en-US" altLang="x-none" i="1" dirty="0"/>
          </a:p>
        </p:txBody>
      </p:sp>
    </p:spTree>
    <p:extLst>
      <p:ext uri="{BB962C8B-B14F-4D97-AF65-F5344CB8AC3E}">
        <p14:creationId xmlns:p14="http://schemas.microsoft.com/office/powerpoint/2010/main" val="56516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FEE4-ADAD-5149-A984-E377D26A2BBD}" type="slidenum">
              <a:rPr lang="en-US" altLang="x-none"/>
              <a:pPr/>
              <a:t>35</a:t>
            </a:fld>
            <a:endParaRPr lang="en-US" altLang="x-none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Free UML Design Tools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altLang="x-none" dirty="0"/>
              <a:t>Violet: </a:t>
            </a:r>
            <a:r>
              <a:rPr lang="en-US" altLang="x-none" dirty="0">
                <a:hlinkClick r:id="rId2"/>
              </a:rPr>
              <a:t>http://horstmann.com/violet</a:t>
            </a:r>
            <a:r>
              <a:rPr lang="en-US" altLang="x-none" dirty="0" smtClean="0">
                <a:hlinkClick r:id="rId2"/>
              </a:rPr>
              <a:t>/</a:t>
            </a:r>
            <a:endParaRPr lang="en-US" altLang="x-none" dirty="0" smtClean="0"/>
          </a:p>
          <a:p>
            <a:pPr marL="2284413" lvl="4" indent="-457200"/>
            <a:endParaRPr lang="en-US" altLang="x-none" dirty="0"/>
          </a:p>
          <a:p>
            <a:pPr marL="457200" indent="-457200"/>
            <a:r>
              <a:rPr lang="en-US" altLang="x-none" dirty="0" err="1" smtClean="0"/>
              <a:t>StarUML</a:t>
            </a:r>
            <a:r>
              <a:rPr lang="en-US" altLang="x-none" dirty="0"/>
              <a:t>: </a:t>
            </a:r>
            <a:r>
              <a:rPr lang="en-US" altLang="x-none" dirty="0">
                <a:hlinkClick r:id="rId3"/>
              </a:rPr>
              <a:t>http://</a:t>
            </a:r>
            <a:r>
              <a:rPr lang="en-US" altLang="x-none" dirty="0" smtClean="0">
                <a:hlinkClick r:id="rId3"/>
              </a:rPr>
              <a:t>staruml.sourceforge.net/en/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42482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</a:t>
            </a:r>
            <a:r>
              <a:rPr lang="en-US" u="sng" dirty="0" smtClean="0"/>
              <a:t>first draft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rgbClr val="B23C00"/>
                </a:solidFill>
              </a:rPr>
              <a:t>Design Specification </a:t>
            </a:r>
            <a:r>
              <a:rPr lang="en-US" dirty="0" smtClean="0"/>
              <a:t>for your project.</a:t>
            </a:r>
          </a:p>
          <a:p>
            <a:r>
              <a:rPr lang="en-US" dirty="0" smtClean="0"/>
              <a:t>Identify the important classes (at least six).</a:t>
            </a:r>
          </a:p>
          <a:p>
            <a:r>
              <a:rPr lang="en-US" dirty="0" smtClean="0"/>
              <a:t>List the set of responsibilities for each class.</a:t>
            </a:r>
          </a:p>
          <a:p>
            <a:pPr lvl="1"/>
            <a:r>
              <a:rPr lang="en-US" dirty="0" smtClean="0"/>
              <a:t>What is the primary responsibility?</a:t>
            </a:r>
          </a:p>
          <a:p>
            <a:pPr lvl="1"/>
            <a:r>
              <a:rPr lang="en-US" dirty="0" smtClean="0"/>
              <a:t>Is each class cohesive?</a:t>
            </a:r>
          </a:p>
          <a:p>
            <a:r>
              <a:rPr lang="en-US" dirty="0" smtClean="0"/>
              <a:t>Draw UML class diagrams.</a:t>
            </a:r>
          </a:p>
          <a:p>
            <a:pPr lvl="1"/>
            <a:r>
              <a:rPr lang="en-US" dirty="0" smtClean="0"/>
              <a:t>Show attributes and methods.</a:t>
            </a:r>
          </a:p>
          <a:p>
            <a:pPr lvl="1"/>
            <a:r>
              <a:rPr lang="en-US" dirty="0" smtClean="0"/>
              <a:t>Show the relationships among the classes.</a:t>
            </a:r>
          </a:p>
          <a:p>
            <a:pPr lvl="1"/>
            <a:r>
              <a:rPr lang="en-US" dirty="0" smtClean="0"/>
              <a:t>Are they loosely coupled?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2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</a:t>
            </a:r>
            <a:r>
              <a:rPr lang="en-US" dirty="0" smtClean="0"/>
              <a:t>2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UML </a:t>
            </a:r>
            <a:r>
              <a:rPr lang="en-US" u="sng" dirty="0" smtClean="0"/>
              <a:t>sequence diagram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Suggestion: Pick one of your use cases </a:t>
            </a:r>
            <a:br>
              <a:rPr lang="en-US" dirty="0" smtClean="0"/>
            </a:br>
            <a:r>
              <a:rPr lang="en-US" dirty="0" smtClean="0"/>
              <a:t>and illustrate the interactions of your objects </a:t>
            </a:r>
            <a:br>
              <a:rPr lang="en-US" dirty="0" smtClean="0"/>
            </a:br>
            <a:r>
              <a:rPr lang="en-US" dirty="0" smtClean="0"/>
              <a:t>during the execution of the use case.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Create a PDF, name it after your team, and submit into Canvas: </a:t>
            </a:r>
            <a:br>
              <a:rPr lang="en-US" dirty="0" smtClean="0"/>
            </a:br>
            <a:r>
              <a:rPr lang="en-US" b="1" dirty="0"/>
              <a:t>Assignment #2. Design Specification</a:t>
            </a:r>
            <a:endParaRPr lang="en-US" b="1" dirty="0" smtClean="0"/>
          </a:p>
          <a:p>
            <a:pPr lvl="5"/>
            <a:endParaRPr lang="en-US" dirty="0" smtClean="0"/>
          </a:p>
          <a:p>
            <a:r>
              <a:rPr lang="en-US" dirty="0" smtClean="0"/>
              <a:t>Due Friday, September 15 at 11:59 PM.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1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8F78-A27C-3C42-A298-61792DB24819}" type="slidenum">
              <a:rPr lang="en-US" altLang="x-none"/>
              <a:pPr/>
              <a:t>4</a:t>
            </a:fld>
            <a:endParaRPr lang="en-US" altLang="x-none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Some Key Points for Success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The best way to get good requirements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is </a:t>
            </a:r>
            <a:r>
              <a:rPr lang="en-US" altLang="x-none" dirty="0"/>
              <a:t>to </a:t>
            </a:r>
            <a:r>
              <a:rPr lang="en-US" altLang="x-none" dirty="0" smtClean="0"/>
              <a:t>understand </a:t>
            </a:r>
            <a:r>
              <a:rPr lang="en-US" altLang="x-none" dirty="0"/>
              <a:t>what the application is supposed to do.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Make sure the application works the way the </a:t>
            </a:r>
            <a:r>
              <a:rPr lang="en-US" altLang="x-none" u="sng" dirty="0"/>
              <a:t>client</a:t>
            </a:r>
            <a:r>
              <a:rPr lang="en-US" altLang="x-none" dirty="0"/>
              <a:t> wants it to work, not necessarily how </a:t>
            </a:r>
            <a:r>
              <a:rPr lang="en-US" altLang="x-none" u="sng" dirty="0"/>
              <a:t>you</a:t>
            </a:r>
            <a:r>
              <a:rPr lang="en-US" altLang="x-none" dirty="0"/>
              <a:t> would want it to work.</a:t>
            </a:r>
          </a:p>
          <a:p>
            <a:pPr lvl="4"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dirty="0"/>
              <a:t>To be a successful developer,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you </a:t>
            </a:r>
            <a:r>
              <a:rPr lang="en-US" altLang="x-none" dirty="0"/>
              <a:t>must </a:t>
            </a:r>
            <a:r>
              <a:rPr lang="en-US" altLang="x-none" dirty="0" smtClean="0"/>
              <a:t>understand </a:t>
            </a:r>
            <a:r>
              <a:rPr lang="en-US" altLang="x-none" dirty="0"/>
              <a:t>the application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u="sng" dirty="0" smtClean="0"/>
              <a:t>better</a:t>
            </a:r>
            <a:r>
              <a:rPr lang="en-US" altLang="x-none" dirty="0" smtClean="0"/>
              <a:t> </a:t>
            </a:r>
            <a:r>
              <a:rPr lang="en-US" altLang="x-none" dirty="0"/>
              <a:t>than your client.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Know exactly what the application needs to do.</a:t>
            </a:r>
          </a:p>
          <a:p>
            <a:pPr lvl="1">
              <a:lnSpc>
                <a:spcPct val="90000"/>
              </a:lnSpc>
            </a:pPr>
            <a:r>
              <a:rPr lang="en-US" altLang="x-none" dirty="0">
                <a:solidFill>
                  <a:schemeClr val="folHlink"/>
                </a:solidFill>
              </a:rPr>
              <a:t>Be able to anticipate problems.</a:t>
            </a:r>
          </a:p>
          <a:p>
            <a:pPr lvl="4">
              <a:lnSpc>
                <a:spcPct val="90000"/>
              </a:lnSpc>
            </a:pPr>
            <a:endParaRPr lang="en-US" altLang="x-none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69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8F78-A27C-3C42-A298-61792DB24819}" type="slidenum">
              <a:rPr lang="en-US" altLang="x-none"/>
              <a:pPr/>
              <a:t>5</a:t>
            </a:fld>
            <a:endParaRPr lang="en-US" altLang="x-none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Some Key Points for Success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 smtClean="0"/>
              <a:t>You </a:t>
            </a:r>
            <a:r>
              <a:rPr lang="en-US" altLang="x-none" dirty="0"/>
              <a:t>won’t be successful if your application </a:t>
            </a:r>
            <a:br>
              <a:rPr lang="en-US" altLang="x-none" dirty="0"/>
            </a:br>
            <a:r>
              <a:rPr lang="en-US" altLang="x-none" dirty="0"/>
              <a:t>doesn’t do what the client wants</a:t>
            </a:r>
            <a:r>
              <a:rPr lang="en-US" altLang="x-none" dirty="0" smtClean="0"/>
              <a:t>.</a:t>
            </a:r>
          </a:p>
          <a:p>
            <a:pPr lvl="4"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u="sng" dirty="0"/>
              <a:t>Use cases</a:t>
            </a:r>
            <a:r>
              <a:rPr lang="en-US" altLang="x-none" dirty="0"/>
              <a:t> are a tool to help you figure that out, </a:t>
            </a:r>
            <a:br>
              <a:rPr lang="en-US" altLang="x-none" dirty="0"/>
            </a:br>
            <a:r>
              <a:rPr lang="en-US" altLang="x-none" dirty="0"/>
              <a:t>before you start to do design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54276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BC3E-2202-9A4E-909F-D7FE7521836C}" type="slidenum">
              <a:rPr lang="en-US" altLang="x-none"/>
              <a:pPr/>
              <a:t>6</a:t>
            </a:fld>
            <a:endParaRPr lang="en-US" altLang="x-none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Only Thing that’s Constant ...</a:t>
            </a:r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549275" y="1325903"/>
            <a:ext cx="45603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2800" dirty="0"/>
              <a:t>... in Analysis and Design is</a:t>
            </a:r>
          </a:p>
        </p:txBody>
      </p: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2851394" y="1965976"/>
            <a:ext cx="3444875" cy="10064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6000">
                <a:solidFill>
                  <a:schemeClr val="bg1"/>
                </a:solidFill>
              </a:rPr>
              <a:t>CHANGE</a:t>
            </a:r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3337561"/>
            <a:ext cx="8229600" cy="2793364"/>
          </a:xfrm>
          <a:noFill/>
          <a:ln/>
        </p:spPr>
        <p:txBody>
          <a:bodyPr/>
          <a:lstStyle/>
          <a:p>
            <a:r>
              <a:rPr lang="en-US" altLang="x-none" dirty="0"/>
              <a:t>Clients (and other stakeholders) </a:t>
            </a:r>
            <a:r>
              <a:rPr lang="en-US" altLang="x-none" dirty="0">
                <a:solidFill>
                  <a:schemeClr val="folHlink"/>
                </a:solidFill>
              </a:rPr>
              <a:t>change</a:t>
            </a:r>
            <a:r>
              <a:rPr lang="en-US" altLang="x-none" dirty="0"/>
              <a:t>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their </a:t>
            </a:r>
            <a:r>
              <a:rPr lang="en-US" altLang="x-none" dirty="0"/>
              <a:t>minds about purpose and requirements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Market conditions </a:t>
            </a:r>
            <a:r>
              <a:rPr lang="en-US" altLang="x-none" dirty="0">
                <a:solidFill>
                  <a:schemeClr val="folHlink"/>
                </a:solidFill>
              </a:rPr>
              <a:t>change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The environment </a:t>
            </a:r>
            <a:r>
              <a:rPr lang="en-US" altLang="x-none" dirty="0">
                <a:solidFill>
                  <a:schemeClr val="folHlink"/>
                </a:solidFill>
              </a:rPr>
              <a:t>changes</a:t>
            </a:r>
            <a:r>
              <a:rPr lang="en-US" altLang="x-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166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9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94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4" grpId="0"/>
      <p:bldP spid="189445" grpId="0" animBg="1"/>
      <p:bldP spid="18944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1D34-4F22-E54B-B77D-136F13308861}" type="slidenum">
              <a:rPr lang="en-US" altLang="x-none"/>
              <a:pPr/>
              <a:t>7</a:t>
            </a:fld>
            <a:endParaRPr lang="en-US" altLang="x-none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But Avoid ...</a:t>
            </a:r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900906" y="1874537"/>
            <a:ext cx="7342188" cy="10064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6000">
                <a:solidFill>
                  <a:schemeClr val="bg1"/>
                </a:solidFill>
              </a:rPr>
              <a:t>Paralysis by Analysis</a:t>
            </a:r>
          </a:p>
        </p:txBody>
      </p:sp>
    </p:spTree>
    <p:extLst>
      <p:ext uri="{BB962C8B-B14F-4D97-AF65-F5344CB8AC3E}">
        <p14:creationId xmlns:p14="http://schemas.microsoft.com/office/powerpoint/2010/main" val="1697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AFB8-6AF9-D446-958C-51E3C1A34C2F}" type="slidenum">
              <a:rPr lang="en-US" altLang="x-none"/>
              <a:pPr/>
              <a:t>8</a:t>
            </a:fld>
            <a:endParaRPr lang="en-US" altLang="x-none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Where Do Classes Come From?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>
                <a:solidFill>
                  <a:schemeClr val="folHlink"/>
                </a:solidFill>
              </a:rPr>
              <a:t>Textual analysis</a:t>
            </a:r>
          </a:p>
          <a:p>
            <a:pPr lvl="1"/>
            <a:r>
              <a:rPr lang="en-US" altLang="x-none" dirty="0"/>
              <a:t>Look for </a:t>
            </a:r>
            <a:r>
              <a:rPr lang="en-US" altLang="x-none" u="sng" dirty="0"/>
              <a:t>nouns and verbs</a:t>
            </a:r>
            <a:r>
              <a:rPr lang="en-US" altLang="x-none" dirty="0"/>
              <a:t> in your use cases</a:t>
            </a:r>
            <a:r>
              <a:rPr lang="en-US" altLang="x-none" dirty="0" smtClean="0"/>
              <a:t>.</a:t>
            </a:r>
          </a:p>
          <a:p>
            <a:pPr lvl="5"/>
            <a:endParaRPr lang="en-US" altLang="x-none" dirty="0"/>
          </a:p>
          <a:p>
            <a:r>
              <a:rPr lang="en-US" altLang="x-none" dirty="0"/>
              <a:t>Nouns </a:t>
            </a:r>
            <a:r>
              <a:rPr lang="en-US" altLang="x-none" dirty="0">
                <a:sym typeface="Wingdings" charset="2"/>
              </a:rPr>
              <a:t> classes</a:t>
            </a:r>
          </a:p>
          <a:p>
            <a:pPr lvl="1"/>
            <a:r>
              <a:rPr lang="en-US" altLang="x-none" dirty="0">
                <a:sym typeface="Wingdings" charset="2"/>
              </a:rPr>
              <a:t>Some nouns are actors</a:t>
            </a:r>
            <a:r>
              <a:rPr lang="en-US" altLang="x-none" dirty="0" smtClean="0">
                <a:sym typeface="Wingdings" charset="2"/>
              </a:rPr>
              <a:t>.</a:t>
            </a:r>
          </a:p>
          <a:p>
            <a:pPr lvl="5"/>
            <a:endParaRPr lang="en-US" altLang="x-none" dirty="0">
              <a:sym typeface="Wingdings" charset="2"/>
            </a:endParaRPr>
          </a:p>
          <a:p>
            <a:r>
              <a:rPr lang="en-US" altLang="x-none" dirty="0">
                <a:sym typeface="Wingdings" charset="2"/>
              </a:rPr>
              <a:t>Verbs  </a:t>
            </a:r>
            <a:r>
              <a:rPr lang="en-US" altLang="x-none" dirty="0" smtClean="0">
                <a:sym typeface="Wingdings" charset="2"/>
              </a:rPr>
              <a:t>functions</a:t>
            </a:r>
          </a:p>
          <a:p>
            <a:pPr lvl="4"/>
            <a:endParaRPr lang="en-US" altLang="x-none" dirty="0">
              <a:sym typeface="Wingdings" charset="2"/>
            </a:endParaRPr>
          </a:p>
          <a:p>
            <a:r>
              <a:rPr lang="en-US" altLang="x-none" dirty="0"/>
              <a:t>Class names should be nouns in the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u="sng" dirty="0" smtClean="0"/>
              <a:t>singular form</a:t>
            </a:r>
            <a:r>
              <a:rPr lang="en-US" altLang="x-none" dirty="0" smtClean="0"/>
              <a:t>, such </a:t>
            </a:r>
            <a:r>
              <a:rPr lang="en-US" altLang="x-none" dirty="0"/>
              <a:t>as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Inventory</a:t>
            </a:r>
            <a:r>
              <a:rPr lang="en-US" altLang="x-none" dirty="0"/>
              <a:t>,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Instrument</a:t>
            </a:r>
            <a:r>
              <a:rPr lang="en-US" altLang="x-none" dirty="0"/>
              <a:t>, </a:t>
            </a:r>
            <a:r>
              <a:rPr lang="en-US" altLang="x-none" b="1" dirty="0" err="1">
                <a:solidFill>
                  <a:srgbClr val="0033CC"/>
                </a:solidFill>
                <a:latin typeface="Courier New" charset="0"/>
              </a:rPr>
              <a:t>InstrumentSpec</a:t>
            </a:r>
            <a:r>
              <a:rPr lang="en-US" altLang="x-none" dirty="0"/>
              <a:t>.</a:t>
            </a:r>
            <a:endParaRPr lang="en-US" altLang="x-none" dirty="0">
              <a:sym typeface="Wingdings" charset="2"/>
            </a:endParaRPr>
          </a:p>
          <a:p>
            <a:pPr lvl="4"/>
            <a:endParaRPr lang="en-US" altLang="x-none" dirty="0">
              <a:sym typeface="Wingdings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4040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AFB8-6AF9-D446-958C-51E3C1A34C2F}" type="slidenum">
              <a:rPr lang="en-US" altLang="x-none"/>
              <a:pPr/>
              <a:t>9</a:t>
            </a:fld>
            <a:endParaRPr lang="en-US" altLang="x-none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Where Do Classes Come From</a:t>
            </a:r>
            <a:r>
              <a:rPr lang="en-US" altLang="x-none" dirty="0" smtClean="0"/>
              <a:t>? </a:t>
            </a:r>
            <a:r>
              <a:rPr lang="en-US" altLang="x-none" i="1" dirty="0" smtClean="0"/>
              <a:t>cont’d</a:t>
            </a:r>
            <a:endParaRPr lang="en-US" altLang="x-none" i="1" dirty="0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How </a:t>
            </a:r>
            <a:r>
              <a:rPr lang="en-US" altLang="x-none" dirty="0"/>
              <a:t>will the classes support the </a:t>
            </a:r>
            <a:r>
              <a:rPr lang="en-US" altLang="x-none" u="sng" dirty="0"/>
              <a:t>behaviors</a:t>
            </a:r>
            <a:r>
              <a:rPr lang="en-US" altLang="x-none" dirty="0"/>
              <a:t> </a:t>
            </a:r>
            <a:br>
              <a:rPr lang="en-US" altLang="x-none" dirty="0"/>
            </a:br>
            <a:r>
              <a:rPr lang="en-US" altLang="x-none" dirty="0"/>
              <a:t>that your use cases describe?</a:t>
            </a:r>
          </a:p>
          <a:p>
            <a:pPr lvl="5"/>
            <a:endParaRPr lang="en-US" altLang="x-none" dirty="0"/>
          </a:p>
          <a:p>
            <a:r>
              <a:rPr lang="en-US" altLang="x-none" dirty="0"/>
              <a:t>Focus on </a:t>
            </a:r>
            <a:r>
              <a:rPr lang="en-US" altLang="x-none" u="sng" dirty="0"/>
              <a:t>concepts</a:t>
            </a:r>
            <a:r>
              <a:rPr lang="en-US" altLang="x-none" dirty="0"/>
              <a:t>, not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78486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18791</TotalTime>
  <Words>938</Words>
  <Application>Microsoft Macintosh PowerPoint</Application>
  <PresentationFormat>On-screen Show (4:3)</PresentationFormat>
  <Paragraphs>357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ＭＳ Ｐゴシック</vt:lpstr>
      <vt:lpstr>Arial</vt:lpstr>
      <vt:lpstr>Courier New</vt:lpstr>
      <vt:lpstr>Tahoma</vt:lpstr>
      <vt:lpstr>Times New Roman</vt:lpstr>
      <vt:lpstr>Verdana</vt:lpstr>
      <vt:lpstr>Wingdings</vt:lpstr>
      <vt:lpstr>Quadrant</vt:lpstr>
      <vt:lpstr>CMPE 135: Object-Oriented Analysis  and Design September 7 Class Meeting</vt:lpstr>
      <vt:lpstr>Conclusions</vt:lpstr>
      <vt:lpstr>Analysis Precedes Design</vt:lpstr>
      <vt:lpstr>Some Key Points for Success</vt:lpstr>
      <vt:lpstr>Some Key Points for Success</vt:lpstr>
      <vt:lpstr>The Only Thing that’s Constant ...</vt:lpstr>
      <vt:lpstr>But Avoid ...</vt:lpstr>
      <vt:lpstr>Where Do Classes Come From?</vt:lpstr>
      <vt:lpstr>Where Do Classes Come From? cont’d</vt:lpstr>
      <vt:lpstr>Categories of Classes</vt:lpstr>
      <vt:lpstr>Categories of Classes, cont’d</vt:lpstr>
      <vt:lpstr>Categories of Classes, cont’d</vt:lpstr>
      <vt:lpstr>Class Responsibilities</vt:lpstr>
      <vt:lpstr>Class Responsibilities Example</vt:lpstr>
      <vt:lpstr>Class Relationships: Dependency</vt:lpstr>
      <vt:lpstr>Class Relationships: Dependency, cont’d</vt:lpstr>
      <vt:lpstr>Class Relationships: Aggregation</vt:lpstr>
      <vt:lpstr>Class Relationships: Aggregation, cont’d</vt:lpstr>
      <vt:lpstr>Class Relationships: Inheritance</vt:lpstr>
      <vt:lpstr>Class Relationships: Inheritance, cont’d</vt:lpstr>
      <vt:lpstr>UML Diagrams</vt:lpstr>
      <vt:lpstr>UML Diagrams</vt:lpstr>
      <vt:lpstr>UML Class Diagram</vt:lpstr>
      <vt:lpstr>UML Class Diagram: Attributes and Methods</vt:lpstr>
      <vt:lpstr>Example: Attributes and Methods</vt:lpstr>
      <vt:lpstr>Example UML Class Diagram</vt:lpstr>
      <vt:lpstr>UML Class Diagram: Relationships</vt:lpstr>
      <vt:lpstr>UML Class Diagram: Multiplicities</vt:lpstr>
      <vt:lpstr>UML Class Diagram: Aggregation</vt:lpstr>
      <vt:lpstr>UML Class Diagram: Composition</vt:lpstr>
      <vt:lpstr>UML Sequence Diagram</vt:lpstr>
      <vt:lpstr>PowerPoint Presentation</vt:lpstr>
      <vt:lpstr>PowerPoint Presentation</vt:lpstr>
      <vt:lpstr>PowerPoint Presentation</vt:lpstr>
      <vt:lpstr>Free UML Design Tools</vt:lpstr>
      <vt:lpstr>Assignment #2</vt:lpstr>
      <vt:lpstr>Assignment #2, cont’d</vt:lpstr>
    </vt:vector>
  </TitlesOfParts>
  <Company>Apropos Logic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153: Concepts of Compiler Design</dc:title>
  <dc:creator>Ronald Mak</dc:creator>
  <cp:lastModifiedBy>Ronald Mak</cp:lastModifiedBy>
  <cp:revision>311</cp:revision>
  <dcterms:created xsi:type="dcterms:W3CDTF">2008-01-12T03:52:55Z</dcterms:created>
  <dcterms:modified xsi:type="dcterms:W3CDTF">2017-09-11T06:57:19Z</dcterms:modified>
</cp:coreProperties>
</file>