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0" r:id="rId3"/>
    <p:sldId id="266" r:id="rId4"/>
    <p:sldId id="264" r:id="rId5"/>
    <p:sldId id="265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84" r:id="rId14"/>
    <p:sldId id="273" r:id="rId15"/>
    <p:sldId id="285" r:id="rId16"/>
    <p:sldId id="274" r:id="rId17"/>
    <p:sldId id="286" r:id="rId18"/>
    <p:sldId id="275" r:id="rId19"/>
    <p:sldId id="276" r:id="rId20"/>
    <p:sldId id="277" r:id="rId21"/>
    <p:sldId id="287" r:id="rId22"/>
    <p:sldId id="278" r:id="rId23"/>
    <p:sldId id="288" r:id="rId24"/>
    <p:sldId id="279" r:id="rId25"/>
    <p:sldId id="291" r:id="rId26"/>
    <p:sldId id="289" r:id="rId27"/>
    <p:sldId id="280" r:id="rId28"/>
    <p:sldId id="281" r:id="rId29"/>
    <p:sldId id="290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0"/>
    <a:srgbClr val="B23C00"/>
    <a:srgbClr val="0033CC"/>
    <a:srgbClr val="464646"/>
    <a:srgbClr val="DEF0F2"/>
    <a:srgbClr val="F2E5D0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6" autoAdjust="0"/>
    <p:restoredTop sz="86386" autoAdjust="0"/>
  </p:normalViewPr>
  <p:slideViewPr>
    <p:cSldViewPr>
      <p:cViewPr varScale="1">
        <p:scale>
          <a:sx n="173" d="100"/>
          <a:sy n="173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SJSU Dept. of Computer Science Fall 2013: September 17</a:t>
            </a:r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CS 151: Object-Oriented Design</a:t>
            </a:r>
            <a:br>
              <a:rPr lang="en-US" altLang="x-none"/>
            </a:br>
            <a:r>
              <a:rPr lang="en-US" altLang="x-none">
                <a:ea typeface="Arial" charset="0"/>
                <a:cs typeface="Arial" charset="0"/>
              </a:rPr>
              <a:t>© </a:t>
            </a:r>
            <a:r>
              <a:rPr lang="en-US" altLang="x-none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0689E7-7144-6F42-9796-DE2F0A45736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05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September 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</a:t>
            </a:r>
            <a:r>
              <a:rPr lang="en-US" sz="1000" baseline="0" dirty="0" smtClean="0"/>
              <a:t>14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yscale.com/college-salary-report/best-schools-by-state/bachelors/california?page=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</a:t>
            </a:r>
            <a:r>
              <a:rPr lang="en-US" sz="2400" dirty="0" smtClean="0"/>
              <a:t>14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7D71-96E1-C84F-B1AB-7987D1067FCD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altLang="x-none"/>
              <a:t>Class </a:t>
            </a:r>
            <a:r>
              <a:rPr lang="en-US" altLang="x-none" b="1">
                <a:latin typeface="Courier New" charset="0"/>
              </a:rPr>
              <a:t>Day</a:t>
            </a:r>
            <a:r>
              <a:rPr lang="en-US" altLang="x-none"/>
              <a:t> Implementation, </a:t>
            </a:r>
            <a:r>
              <a:rPr lang="en-US" altLang="x-none"/>
              <a:t>Version </a:t>
            </a:r>
            <a:r>
              <a:rPr lang="en-US" altLang="x-none" smtClean="0"/>
              <a:t>3</a:t>
            </a:r>
            <a:r>
              <a:rPr lang="en-US" altLang="x-none" i="1"/>
              <a:t> , cont’d</a:t>
            </a:r>
            <a:endParaRPr lang="en-US" altLang="x-none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Need </a:t>
            </a:r>
            <a:r>
              <a:rPr lang="en-US" altLang="x-none" dirty="0"/>
              <a:t>two private </a:t>
            </a:r>
            <a:r>
              <a:rPr lang="en-US" altLang="x-none" dirty="0" err="1" smtClean="0"/>
              <a:t>boolean</a:t>
            </a:r>
            <a:r>
              <a:rPr lang="en-US" altLang="x-none" dirty="0" smtClean="0"/>
              <a:t> </a:t>
            </a:r>
            <a:r>
              <a:rPr lang="en-US" altLang="x-none" dirty="0"/>
              <a:t>fields and two private methods to keep [year, month, date]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and Julian </a:t>
            </a:r>
            <a:r>
              <a:rPr lang="en-US" altLang="x-none" dirty="0"/>
              <a:t>number fields </a:t>
            </a:r>
            <a:r>
              <a:rPr lang="en-US" altLang="x-none" u="sng" dirty="0"/>
              <a:t>synchronized</a:t>
            </a:r>
            <a:r>
              <a:rPr lang="en-US" altLang="x-none" dirty="0" smtClean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6063" y="2697488"/>
            <a:ext cx="403187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private: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    bool </a:t>
            </a:r>
            <a:r>
              <a:rPr lang="en-US" altLang="x-none" sz="2000" b="1" dirty="0" err="1" smtClean="0">
                <a:latin typeface="Courier New" charset="0"/>
              </a:rPr>
              <a:t>ymd_valid</a:t>
            </a:r>
            <a:r>
              <a:rPr lang="en-US" altLang="x-none" sz="2000" b="1" dirty="0" smtClean="0">
                <a:latin typeface="Courier New" charset="0"/>
              </a:rPr>
              <a:t>;</a:t>
            </a:r>
            <a:endParaRPr lang="en-US" altLang="x-none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    bool </a:t>
            </a:r>
            <a:r>
              <a:rPr lang="en-US" altLang="x-none" sz="2000" b="1" dirty="0" err="1" smtClean="0">
                <a:latin typeface="Courier New" charset="0"/>
              </a:rPr>
              <a:t>julian_valid</a:t>
            </a:r>
            <a:r>
              <a:rPr lang="en-US" altLang="x-none" sz="2000" b="1" dirty="0" smtClean="0">
                <a:latin typeface="Courier New" charset="0"/>
              </a:rPr>
              <a:t>;</a:t>
            </a:r>
            <a:endParaRPr lang="en-US" altLang="x-none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    void </a:t>
            </a:r>
            <a:r>
              <a:rPr lang="en-US" altLang="x-none" sz="2000" b="1" dirty="0" err="1">
                <a:latin typeface="Courier New" charset="0"/>
              </a:rPr>
              <a:t>ensure_julian</a:t>
            </a:r>
            <a:r>
              <a:rPr lang="en-US" altLang="x-none" sz="2000" b="1" dirty="0" smtClean="0">
                <a:latin typeface="Courier New" charset="0"/>
              </a:rPr>
              <a:t>();</a:t>
            </a:r>
            <a:endParaRPr lang="en-US" altLang="x-none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    void </a:t>
            </a:r>
            <a:r>
              <a:rPr lang="en-US" altLang="x-none" sz="2000" b="1" dirty="0" err="1">
                <a:latin typeface="Courier New" charset="0"/>
              </a:rPr>
              <a:t>ensure_ymd</a:t>
            </a:r>
            <a:r>
              <a:rPr lang="en-US" altLang="x-none" sz="2000" b="1" dirty="0" smtClean="0">
                <a:latin typeface="Courier New" charset="0"/>
              </a:rPr>
              <a:t>();</a:t>
            </a:r>
            <a:endParaRPr lang="en-US" altLang="x-none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DA69-A3EF-294C-9446-7A1A125EFA80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Importance of Encapsulation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Three different implementations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Day</a:t>
            </a:r>
            <a:r>
              <a:rPr lang="en-US" altLang="x-none" dirty="0"/>
              <a:t> </a:t>
            </a:r>
            <a:r>
              <a:rPr lang="en-US" altLang="x-none" dirty="0" smtClean="0"/>
              <a:t>class!</a:t>
            </a:r>
            <a:endParaRPr lang="en-US" altLang="x-none" dirty="0"/>
          </a:p>
          <a:p>
            <a:pPr lvl="4"/>
            <a:endParaRPr lang="en-US" altLang="x-none" dirty="0"/>
          </a:p>
          <a:p>
            <a:r>
              <a:rPr lang="en-US" altLang="x-none" dirty="0"/>
              <a:t>Each version presents 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same </a:t>
            </a:r>
            <a:r>
              <a:rPr lang="en-US" altLang="x-none" u="sng" dirty="0"/>
              <a:t>public interface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Encapsulation </a:t>
            </a:r>
            <a:r>
              <a:rPr lang="en-US" altLang="x-none" u="sng" dirty="0"/>
              <a:t>hides</a:t>
            </a:r>
            <a:r>
              <a:rPr lang="en-US" altLang="x-none" dirty="0"/>
              <a:t> the implementation details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527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DA69-A3EF-294C-9446-7A1A125EFA80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Principles</a:t>
            </a:r>
            <a:endParaRPr lang="en-US" altLang="x-none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A </a:t>
            </a:r>
            <a:r>
              <a:rPr lang="en-US" altLang="x-none" dirty="0"/>
              <a:t>class should expose as </a:t>
            </a:r>
            <a:r>
              <a:rPr lang="en-US" altLang="x-none" u="sng" dirty="0"/>
              <a:t>few</a:t>
            </a:r>
            <a:r>
              <a:rPr lang="en-US" altLang="x-none" dirty="0"/>
              <a:t> public fields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and </a:t>
            </a:r>
            <a:r>
              <a:rPr lang="en-US" altLang="x-none" dirty="0"/>
              <a:t>public </a:t>
            </a:r>
            <a:r>
              <a:rPr lang="en-US" altLang="x-none" dirty="0" smtClean="0"/>
              <a:t>functions </a:t>
            </a:r>
            <a:r>
              <a:rPr lang="en-US" altLang="x-none" dirty="0"/>
              <a:t>as possible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All other fields and </a:t>
            </a:r>
            <a:r>
              <a:rPr lang="en-US" altLang="x-none" dirty="0" smtClean="0"/>
              <a:t>functions should </a:t>
            </a:r>
            <a:r>
              <a:rPr lang="en-US" altLang="x-none" dirty="0"/>
              <a:t>be </a:t>
            </a:r>
            <a:r>
              <a:rPr lang="en-US" altLang="x-none" u="sng" dirty="0" smtClean="0"/>
              <a:t>hidden</a:t>
            </a:r>
            <a:r>
              <a:rPr lang="en-US" altLang="x-none" dirty="0" smtClean="0"/>
              <a:t> </a:t>
            </a:r>
            <a:r>
              <a:rPr lang="en-US" altLang="x-none" dirty="0"/>
              <a:t>from class users by making them </a:t>
            </a:r>
            <a:r>
              <a:rPr lang="en-US" altLang="x-none" u="sng" dirty="0"/>
              <a:t>private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Supports reliability and flexibility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 smtClean="0"/>
          </a:p>
          <a:p>
            <a:r>
              <a:rPr lang="en-US" altLang="x-none" dirty="0" smtClean="0"/>
              <a:t>In </a:t>
            </a:r>
            <a:r>
              <a:rPr lang="en-US" altLang="x-none" dirty="0"/>
              <a:t>most cases, the fields of a class should be made private and users of the class should only use </a:t>
            </a:r>
            <a:r>
              <a:rPr lang="en-US" altLang="x-none" dirty="0" smtClean="0"/>
              <a:t>the </a:t>
            </a:r>
            <a:r>
              <a:rPr lang="en-US" altLang="x-none" u="sng" dirty="0" smtClean="0"/>
              <a:t>public </a:t>
            </a:r>
            <a:r>
              <a:rPr lang="en-US" altLang="x-none" u="sng" dirty="0"/>
              <a:t>getters and setters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5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8720-445B-6E4A-A56C-43AF6949CD8C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Accessors and Mutators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An </a:t>
            </a:r>
            <a:r>
              <a:rPr lang="en-US" altLang="x-none" dirty="0"/>
              <a:t>object’s field values together constitute the </a:t>
            </a:r>
            <a:br>
              <a:rPr lang="en-US" altLang="x-none" dirty="0"/>
            </a:br>
            <a:r>
              <a:rPr lang="en-US" altLang="x-none" u="sng" dirty="0"/>
              <a:t>current state</a:t>
            </a:r>
            <a:r>
              <a:rPr lang="en-US" altLang="x-none" dirty="0"/>
              <a:t> of the object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A getter method reads the object state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without </a:t>
            </a:r>
            <a:r>
              <a:rPr lang="en-US" altLang="x-none" u="sng" dirty="0"/>
              <a:t>changing</a:t>
            </a:r>
            <a:r>
              <a:rPr lang="en-US" altLang="x-none" dirty="0"/>
              <a:t> it.</a:t>
            </a:r>
          </a:p>
          <a:p>
            <a:pPr lvl="1"/>
            <a:r>
              <a:rPr lang="en-US" altLang="x-none" dirty="0"/>
              <a:t>A setter method </a:t>
            </a:r>
            <a:r>
              <a:rPr lang="en-US" altLang="x-none" u="sng" dirty="0"/>
              <a:t>can change</a:t>
            </a:r>
            <a:r>
              <a:rPr lang="en-US" altLang="x-none" dirty="0"/>
              <a:t> the object state.</a:t>
            </a:r>
          </a:p>
          <a:p>
            <a:pPr lvl="4"/>
            <a:endParaRPr lang="en-US" altLang="x-none" dirty="0"/>
          </a:p>
          <a:p>
            <a:r>
              <a:rPr lang="en-US" altLang="x-none" dirty="0" smtClean="0"/>
              <a:t>Don’t necessarily provide a setter </a:t>
            </a:r>
            <a:br>
              <a:rPr lang="en-US" altLang="x-none" dirty="0" smtClean="0"/>
            </a:br>
            <a:r>
              <a:rPr lang="en-US" altLang="x-none" dirty="0" smtClean="0"/>
              <a:t>for every field.</a:t>
            </a:r>
          </a:p>
          <a:p>
            <a:pPr lvl="4"/>
            <a:endParaRPr lang="en-US" altLang="x-none" dirty="0" smtClean="0"/>
          </a:p>
          <a:p>
            <a:r>
              <a:rPr lang="en-US" altLang="x-none" dirty="0" smtClean="0"/>
              <a:t>For some classes, setters can be dangerous!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302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4D5-E77C-AE4A-848D-BC73DABEF253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Dangerous Setter Example: The </a:t>
            </a:r>
            <a:r>
              <a:rPr lang="en-US" altLang="x-none" b="1">
                <a:latin typeface="Courier New" charset="0"/>
              </a:rPr>
              <a:t>Day</a:t>
            </a:r>
            <a:r>
              <a:rPr lang="en-US" altLang="x-none"/>
              <a:t> Class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altLang="x-none" dirty="0"/>
              <a:t>Recall that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Day</a:t>
            </a:r>
            <a:r>
              <a:rPr lang="en-US" altLang="x-none" dirty="0"/>
              <a:t> class has fields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year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month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day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 smtClean="0"/>
          </a:p>
          <a:p>
            <a:r>
              <a:rPr lang="en-US" altLang="x-none" dirty="0"/>
              <a:t>Should there </a:t>
            </a:r>
            <a:r>
              <a:rPr lang="en-US" altLang="x-none" dirty="0" smtClean="0"/>
              <a:t>be public </a:t>
            </a:r>
            <a:r>
              <a:rPr lang="en-US" altLang="x-none" dirty="0"/>
              <a:t>setter </a:t>
            </a:r>
            <a:r>
              <a:rPr lang="en-US" altLang="x-none" dirty="0" smtClean="0"/>
              <a:t>methods?</a:t>
            </a:r>
          </a:p>
          <a:p>
            <a:pPr lvl="4"/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2479119" y="3118117"/>
            <a:ext cx="418576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year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month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day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24D5-E77C-AE4A-848D-BC73DABEF253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Dangerous Setter Example: The </a:t>
            </a:r>
            <a:r>
              <a:rPr lang="en-US" altLang="x-none" b="1">
                <a:latin typeface="Courier New" charset="0"/>
              </a:rPr>
              <a:t>Day</a:t>
            </a:r>
            <a:r>
              <a:rPr lang="en-US" altLang="x-none"/>
              <a:t> Class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altLang="x-none" dirty="0" smtClean="0"/>
              <a:t>Suppose </a:t>
            </a:r>
            <a:r>
              <a:rPr lang="en-US" altLang="x-none" dirty="0"/>
              <a:t>that</a:t>
            </a:r>
          </a:p>
          <a:p>
            <a:endParaRPr lang="en-US" altLang="x-none" dirty="0"/>
          </a:p>
          <a:p>
            <a:pPr lvl="4"/>
            <a:endParaRPr lang="en-US" altLang="x-none" dirty="0"/>
          </a:p>
          <a:p>
            <a:r>
              <a:rPr lang="en-US" altLang="x-none" dirty="0"/>
              <a:t>Now we want to move the deadline a month:</a:t>
            </a:r>
          </a:p>
          <a:p>
            <a:endParaRPr lang="en-US" altLang="x-none" dirty="0"/>
          </a:p>
          <a:p>
            <a:pPr lvl="4"/>
            <a:endParaRPr lang="en-US" altLang="x-none" dirty="0"/>
          </a:p>
          <a:p>
            <a:r>
              <a:rPr lang="en-US" altLang="x-none" dirty="0"/>
              <a:t>But since there isn’t a </a:t>
            </a:r>
            <a:r>
              <a:rPr lang="en-US" altLang="x-none" u="sng" dirty="0"/>
              <a:t>February 31</a:t>
            </a:r>
            <a:r>
              <a:rPr lang="en-US" altLang="x-none" dirty="0"/>
              <a:t>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GregorianCalendar</a:t>
            </a:r>
            <a:r>
              <a:rPr lang="en-US" altLang="x-none" dirty="0"/>
              <a:t> class </a:t>
            </a:r>
            <a:r>
              <a:rPr lang="en-US" altLang="x-none" dirty="0" smtClean="0"/>
              <a:t>could set </a:t>
            </a:r>
            <a:br>
              <a:rPr lang="en-US" altLang="x-none" dirty="0" smtClean="0"/>
            </a:br>
            <a:r>
              <a:rPr lang="en-US" altLang="x-none" dirty="0" smtClean="0"/>
              <a:t>the date instead </a:t>
            </a:r>
            <a:r>
              <a:rPr lang="en-US" altLang="x-none" dirty="0"/>
              <a:t>to </a:t>
            </a:r>
            <a:r>
              <a:rPr lang="en-US" altLang="x-none" u="sng" dirty="0"/>
              <a:t>March 3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632734" y="1874537"/>
            <a:ext cx="58785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>
                <a:latin typeface="Courier New" charset="0"/>
              </a:rPr>
              <a:t>Day </a:t>
            </a:r>
            <a:r>
              <a:rPr lang="en-US" altLang="x-none" sz="2000" b="1" dirty="0" smtClean="0">
                <a:latin typeface="Courier New" charset="0"/>
              </a:rPr>
              <a:t>*deadline </a:t>
            </a:r>
            <a:r>
              <a:rPr lang="en-US" altLang="x-none" sz="2000" b="1" dirty="0">
                <a:latin typeface="Courier New" charset="0"/>
              </a:rPr>
              <a:t>= new </a:t>
            </a:r>
            <a:r>
              <a:rPr lang="en-US" altLang="x-none" sz="2000" b="1" dirty="0" smtClean="0">
                <a:latin typeface="Courier New" charset="0"/>
              </a:rPr>
              <a:t>Day(</a:t>
            </a:r>
            <a:r>
              <a:rPr lang="is-IS" altLang="x-none" sz="2000" b="1" dirty="0" smtClean="0">
                <a:latin typeface="Courier New" charset="0"/>
              </a:rPr>
              <a:t>2017</a:t>
            </a:r>
            <a:r>
              <a:rPr lang="en-US" altLang="x-none" sz="2000" b="1" dirty="0" smtClean="0">
                <a:latin typeface="Courier New" charset="0"/>
              </a:rPr>
              <a:t>, </a:t>
            </a:r>
            <a:r>
              <a:rPr lang="en-US" altLang="x-none" sz="2000" b="1" dirty="0">
                <a:latin typeface="Courier New" charset="0"/>
              </a:rPr>
              <a:t>1, 31);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709952" y="3154683"/>
            <a:ext cx="372409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 smtClean="0">
                <a:latin typeface="Courier New" charset="0"/>
              </a:rPr>
              <a:t>deadline-&gt;</a:t>
            </a:r>
            <a:r>
              <a:rPr lang="en-US" altLang="x-none" sz="2000" b="1" dirty="0" err="1" smtClean="0">
                <a:latin typeface="Courier New" charset="0"/>
              </a:rPr>
              <a:t>set_month</a:t>
            </a:r>
            <a:r>
              <a:rPr lang="en-US" altLang="x-none" sz="2000" b="1" dirty="0" smtClean="0">
                <a:latin typeface="Courier New" charset="0"/>
              </a:rPr>
              <a:t>(2</a:t>
            </a:r>
            <a:r>
              <a:rPr lang="en-US" altLang="x-none" sz="2000" b="1" dirty="0">
                <a:latin typeface="Courier New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7829" y="4709146"/>
            <a:ext cx="1005403" cy="338554"/>
          </a:xfrm>
          <a:prstGeom prst="rect">
            <a:avLst/>
          </a:prstGeom>
          <a:solidFill>
            <a:srgbClr val="8F00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Surprise!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6298-C7B1-E149-BBC6-C5E4C75A7B5B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Dangerous Setter Example: The </a:t>
            </a:r>
            <a:r>
              <a:rPr lang="en-US" altLang="x-none" b="1">
                <a:latin typeface="Courier New" charset="0"/>
              </a:rPr>
              <a:t>Day</a:t>
            </a:r>
            <a:r>
              <a:rPr lang="en-US" altLang="x-none"/>
              <a:t> Class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altLang="x-none" dirty="0"/>
              <a:t>Now suppose we just want to move the deadline one day, from January 31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</a:t>
            </a:r>
            <a:r>
              <a:rPr lang="en-US" altLang="x-none" dirty="0"/>
              <a:t>February 1:</a:t>
            </a:r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r>
              <a:rPr lang="en-US" altLang="x-none" dirty="0" smtClean="0"/>
              <a:t>The </a:t>
            </a:r>
            <a:r>
              <a:rPr lang="en-US" altLang="x-none" dirty="0"/>
              <a:t>deadline is set instead to March 1.</a:t>
            </a:r>
          </a:p>
          <a:p>
            <a:r>
              <a:rPr lang="en-US" altLang="x-none" dirty="0"/>
              <a:t>How did that happen</a:t>
            </a:r>
            <a:r>
              <a:rPr lang="en-US" altLang="x-none" dirty="0" smtClean="0"/>
              <a:t>?</a:t>
            </a:r>
            <a:endParaRPr lang="en-US" altLang="x-none" dirty="0"/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2709952" y="3337561"/>
            <a:ext cx="372409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 smtClean="0">
                <a:latin typeface="Courier New" charset="0"/>
              </a:rPr>
              <a:t>deadline-&gt;</a:t>
            </a:r>
            <a:r>
              <a:rPr lang="en-US" altLang="x-none" sz="2000" b="1" dirty="0" err="1" smtClean="0">
                <a:latin typeface="Courier New" charset="0"/>
              </a:rPr>
              <a:t>set_month</a:t>
            </a:r>
            <a:r>
              <a:rPr lang="en-US" altLang="x-none" sz="2000" b="1" dirty="0" smtClean="0">
                <a:latin typeface="Courier New" charset="0"/>
              </a:rPr>
              <a:t>(2</a:t>
            </a:r>
            <a:r>
              <a:rPr lang="en-US" altLang="x-none" sz="2000" b="1" dirty="0">
                <a:latin typeface="Courier New" charset="0"/>
              </a:rPr>
              <a:t>);</a:t>
            </a:r>
          </a:p>
          <a:p>
            <a:r>
              <a:rPr lang="en-US" altLang="x-none" sz="2000" b="1" dirty="0" smtClean="0">
                <a:latin typeface="Courier New" charset="0"/>
              </a:rPr>
              <a:t>deadline-&gt;</a:t>
            </a:r>
            <a:r>
              <a:rPr lang="en-US" altLang="x-none" sz="2000" b="1" dirty="0" err="1" smtClean="0">
                <a:latin typeface="Courier New" charset="0"/>
              </a:rPr>
              <a:t>set_day</a:t>
            </a:r>
            <a:r>
              <a:rPr lang="en-US" altLang="x-none" sz="2000" b="1" dirty="0" smtClean="0">
                <a:latin typeface="Courier New" charset="0"/>
              </a:rPr>
              <a:t>(1</a:t>
            </a:r>
            <a:r>
              <a:rPr lang="en-US" altLang="x-none" sz="2000" b="1" dirty="0">
                <a:latin typeface="Courier New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3731" y="4275302"/>
            <a:ext cx="1005403" cy="338554"/>
          </a:xfrm>
          <a:prstGeom prst="rect">
            <a:avLst/>
          </a:prstGeom>
          <a:solidFill>
            <a:srgbClr val="8F00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Surprise!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32734" y="2754573"/>
            <a:ext cx="58785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>
                <a:latin typeface="Courier New" charset="0"/>
              </a:rPr>
              <a:t>Day </a:t>
            </a:r>
            <a:r>
              <a:rPr lang="en-US" altLang="x-none" sz="2000" b="1" dirty="0" smtClean="0">
                <a:latin typeface="Courier New" charset="0"/>
              </a:rPr>
              <a:t>*deadline </a:t>
            </a:r>
            <a:r>
              <a:rPr lang="en-US" altLang="x-none" sz="2000" b="1" dirty="0">
                <a:latin typeface="Courier New" charset="0"/>
              </a:rPr>
              <a:t>= new </a:t>
            </a:r>
            <a:r>
              <a:rPr lang="en-US" altLang="x-none" sz="2000" b="1" dirty="0" smtClean="0">
                <a:latin typeface="Courier New" charset="0"/>
              </a:rPr>
              <a:t>Day(</a:t>
            </a:r>
            <a:r>
              <a:rPr lang="is-IS" altLang="x-none" sz="2000" b="1" dirty="0" smtClean="0">
                <a:latin typeface="Courier New" charset="0"/>
              </a:rPr>
              <a:t>2017</a:t>
            </a:r>
            <a:r>
              <a:rPr lang="en-US" altLang="x-none" sz="2000" b="1" dirty="0" smtClean="0">
                <a:latin typeface="Courier New" charset="0"/>
              </a:rPr>
              <a:t>, </a:t>
            </a:r>
            <a:r>
              <a:rPr lang="en-US" altLang="x-none" sz="2000" b="1" dirty="0">
                <a:latin typeface="Courier New" charset="0"/>
              </a:rPr>
              <a:t>1, 31);</a:t>
            </a:r>
          </a:p>
        </p:txBody>
      </p:sp>
    </p:spTree>
    <p:extLst>
      <p:ext uri="{BB962C8B-B14F-4D97-AF65-F5344CB8AC3E}">
        <p14:creationId xmlns:p14="http://schemas.microsoft.com/office/powerpoint/2010/main" val="3830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6298-C7B1-E149-BBC6-C5E4C75A7B5B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Dangerous Setter Example: The </a:t>
            </a:r>
            <a:r>
              <a:rPr lang="en-US" altLang="x-none" b="1">
                <a:latin typeface="Courier New" charset="0"/>
              </a:rPr>
              <a:t>Day</a:t>
            </a:r>
            <a:r>
              <a:rPr lang="en-US" altLang="x-none"/>
              <a:t> Class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altLang="x-none" dirty="0" smtClean="0"/>
              <a:t>So should </a:t>
            </a:r>
            <a:r>
              <a:rPr lang="en-US" altLang="x-none" dirty="0"/>
              <a:t>we always set the date first?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endParaRPr lang="en-US" altLang="x-none" dirty="0"/>
          </a:p>
          <a:p>
            <a:pPr lvl="4"/>
            <a:endParaRPr lang="en-US" altLang="x-none" dirty="0" smtClean="0"/>
          </a:p>
          <a:p>
            <a:r>
              <a:rPr lang="en-US" altLang="x-none" dirty="0" smtClean="0"/>
              <a:t>The </a:t>
            </a:r>
            <a:r>
              <a:rPr lang="en-US" altLang="x-none" dirty="0"/>
              <a:t>result is </a:t>
            </a:r>
            <a:r>
              <a:rPr lang="en-US" altLang="x-none" u="sng" dirty="0"/>
              <a:t>not</a:t>
            </a:r>
            <a:r>
              <a:rPr lang="en-US" altLang="x-none" dirty="0"/>
              <a:t> April 30! </a:t>
            </a:r>
            <a:endParaRPr lang="en-US" altLang="x-none" dirty="0" smtClean="0"/>
          </a:p>
          <a:p>
            <a:r>
              <a:rPr lang="en-US" altLang="x-none" dirty="0" smtClean="0"/>
              <a:t>What </a:t>
            </a:r>
            <a:r>
              <a:rPr lang="en-US" altLang="x-none" dirty="0"/>
              <a:t>is it instead?</a:t>
            </a:r>
          </a:p>
          <a:p>
            <a:pPr lvl="1"/>
            <a:r>
              <a:rPr lang="en-US" altLang="x-none" dirty="0"/>
              <a:t>April 2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709952" y="2395318"/>
            <a:ext cx="372409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 smtClean="0">
                <a:latin typeface="Courier New" charset="0"/>
              </a:rPr>
              <a:t>deadline-&gt;</a:t>
            </a:r>
            <a:r>
              <a:rPr lang="en-US" altLang="x-none" sz="2000" b="1" dirty="0" err="1" smtClean="0">
                <a:latin typeface="Courier New" charset="0"/>
              </a:rPr>
              <a:t>set_date</a:t>
            </a:r>
            <a:r>
              <a:rPr lang="en-US" altLang="x-none" sz="2000" b="1" dirty="0" smtClean="0">
                <a:latin typeface="Courier New" charset="0"/>
              </a:rPr>
              <a:t>(30</a:t>
            </a:r>
            <a:r>
              <a:rPr lang="en-US" altLang="x-none" sz="2000" b="1" dirty="0">
                <a:latin typeface="Courier New" charset="0"/>
              </a:rPr>
              <a:t>);</a:t>
            </a:r>
          </a:p>
          <a:p>
            <a:r>
              <a:rPr lang="en-US" altLang="x-none" sz="2000" b="1" dirty="0" smtClean="0">
                <a:latin typeface="Courier New" charset="0"/>
              </a:rPr>
              <a:t>deadline-&gt;</a:t>
            </a:r>
            <a:r>
              <a:rPr lang="en-US" altLang="x-none" sz="2000" b="1" dirty="0" err="1" smtClean="0">
                <a:latin typeface="Courier New" charset="0"/>
              </a:rPr>
              <a:t>set_month</a:t>
            </a:r>
            <a:r>
              <a:rPr lang="en-US" altLang="x-none" sz="2000" b="1" dirty="0" smtClean="0">
                <a:latin typeface="Courier New" charset="0"/>
              </a:rPr>
              <a:t>(4</a:t>
            </a:r>
            <a:r>
              <a:rPr lang="en-US" altLang="x-none" sz="2000" b="1" dirty="0">
                <a:latin typeface="Courier New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8903" y="4514462"/>
            <a:ext cx="1005403" cy="338554"/>
          </a:xfrm>
          <a:prstGeom prst="rect">
            <a:avLst/>
          </a:prstGeom>
          <a:solidFill>
            <a:srgbClr val="8F000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Surprise!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32734" y="1865050"/>
            <a:ext cx="58785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>
                <a:latin typeface="Courier New" charset="0"/>
              </a:rPr>
              <a:t>Day </a:t>
            </a:r>
            <a:r>
              <a:rPr lang="en-US" altLang="x-none" sz="2000" b="1" dirty="0" smtClean="0">
                <a:latin typeface="Courier New" charset="0"/>
              </a:rPr>
              <a:t>*deadline </a:t>
            </a:r>
            <a:r>
              <a:rPr lang="en-US" altLang="x-none" sz="2000" b="1" dirty="0">
                <a:latin typeface="Courier New" charset="0"/>
              </a:rPr>
              <a:t>= new </a:t>
            </a:r>
            <a:r>
              <a:rPr lang="en-US" altLang="x-none" sz="2000" b="1" dirty="0" smtClean="0">
                <a:latin typeface="Courier New" charset="0"/>
              </a:rPr>
              <a:t>Day(2017, </a:t>
            </a:r>
            <a:r>
              <a:rPr lang="en-US" altLang="x-none" sz="2000" b="1" dirty="0">
                <a:latin typeface="Courier New" charset="0"/>
              </a:rPr>
              <a:t>2, 1</a:t>
            </a:r>
            <a:r>
              <a:rPr lang="en-US" altLang="x-none" sz="2000" b="1" dirty="0" smtClean="0">
                <a:latin typeface="Courier New" charset="0"/>
              </a:rPr>
              <a:t>);</a:t>
            </a:r>
            <a:endParaRPr lang="en-US" altLang="x-none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70A8-AAA0-A645-BA4C-FB53B4180972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 Surprises!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Good software design has few,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if </a:t>
            </a:r>
            <a:r>
              <a:rPr lang="en-US" altLang="x-none" dirty="0"/>
              <a:t>any, surprises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Surprises can lead to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serious </a:t>
            </a:r>
            <a:r>
              <a:rPr lang="en-US" altLang="x-none" dirty="0"/>
              <a:t>programming errors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876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6288-5773-9B49-B237-78FF516BA9C7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Immutable Classes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you create an instance using a constructor</a:t>
            </a:r>
            <a:r>
              <a:rPr lang="en-US" altLang="x-none" dirty="0" smtClean="0"/>
              <a:t>, you </a:t>
            </a:r>
            <a:r>
              <a:rPr lang="en-US" altLang="x-none" dirty="0"/>
              <a:t>also set the object’s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/>
              <a:t>initial state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 class is </a:t>
            </a:r>
            <a:r>
              <a:rPr lang="en-US" altLang="x-none" dirty="0">
                <a:solidFill>
                  <a:schemeClr val="folHlink"/>
                </a:solidFill>
              </a:rPr>
              <a:t>immutable</a:t>
            </a:r>
            <a:r>
              <a:rPr lang="en-US" altLang="x-none" dirty="0"/>
              <a:t> if after you create an instance using a constructor, </a:t>
            </a:r>
            <a:r>
              <a:rPr lang="en-US" altLang="x-none" u="sng" dirty="0"/>
              <a:t>you cannot change the state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How can you design an </a:t>
            </a:r>
            <a:r>
              <a:rPr lang="en-US" altLang="x-none" dirty="0">
                <a:solidFill>
                  <a:schemeClr val="folHlink"/>
                </a:solidFill>
              </a:rPr>
              <a:t>immutable class</a:t>
            </a:r>
            <a:r>
              <a:rPr lang="en-US" altLang="x-none" dirty="0"/>
              <a:t>?</a:t>
            </a:r>
          </a:p>
          <a:p>
            <a:pPr lvl="1"/>
            <a:r>
              <a:rPr lang="en-US" altLang="x-none" dirty="0"/>
              <a:t>Make all the fields private.</a:t>
            </a:r>
          </a:p>
          <a:p>
            <a:pPr lvl="1"/>
            <a:r>
              <a:rPr lang="en-US" altLang="x-none" dirty="0"/>
              <a:t>Provide getters only, no setters.</a:t>
            </a:r>
          </a:p>
        </p:txBody>
      </p:sp>
    </p:spTree>
    <p:extLst>
      <p:ext uri="{BB962C8B-B14F-4D97-AF65-F5344CB8AC3E}">
        <p14:creationId xmlns:p14="http://schemas.microsoft.com/office/powerpoint/2010/main" val="69556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E447-6471-DF45-B841-ED3D3BB29BE4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CS Graduates’ Mid-Career Salaries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See </a:t>
            </a:r>
            <a:br>
              <a:rPr lang="en-US" altLang="x-none" dirty="0"/>
            </a:br>
            <a:r>
              <a:rPr lang="en-US" altLang="x-none" sz="800" dirty="0"/>
              <a:t/>
            </a:r>
            <a:br>
              <a:rPr lang="en-US" altLang="x-none" sz="800" dirty="0"/>
            </a:br>
            <a:r>
              <a:rPr lang="en-US" altLang="x-none" sz="2400" dirty="0" smtClean="0">
                <a:hlinkClick r:id="rId2"/>
              </a:rPr>
              <a:t>http</a:t>
            </a:r>
            <a:r>
              <a:rPr lang="en-US" altLang="x-none" sz="2400" dirty="0">
                <a:hlinkClick r:id="rId2"/>
              </a:rPr>
              <a:t>://</a:t>
            </a:r>
            <a:r>
              <a:rPr lang="en-US" altLang="x-none" sz="2400" dirty="0" smtClean="0">
                <a:hlinkClick r:id="rId2"/>
              </a:rPr>
              <a:t>www.payscale.com/college-salary-report/best-schools-by-state/bachelors/california?page=7</a:t>
            </a:r>
            <a:r>
              <a:rPr lang="en-US" altLang="x-none" sz="2400" dirty="0" smtClean="0"/>
              <a:t> 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800" dirty="0"/>
              <a:t/>
            </a:r>
            <a:br>
              <a:rPr lang="en-US" altLang="x-none" sz="800" dirty="0"/>
            </a:br>
            <a:r>
              <a:rPr lang="en-US" altLang="x-none" dirty="0"/>
              <a:t>for some </a:t>
            </a:r>
            <a:r>
              <a:rPr lang="en-US" altLang="x-none" dirty="0" smtClean="0"/>
              <a:t>interesting salary rankings and </a:t>
            </a:r>
            <a:br>
              <a:rPr lang="en-US" altLang="x-none" dirty="0" smtClean="0"/>
            </a:br>
            <a:r>
              <a:rPr lang="en-US" altLang="x-none" dirty="0" smtClean="0"/>
              <a:t>San </a:t>
            </a:r>
            <a:r>
              <a:rPr lang="en-US" altLang="x-none" dirty="0"/>
              <a:t>Jose State</a:t>
            </a:r>
            <a:r>
              <a:rPr lang="en-US" altLang="x-none" dirty="0" smtClean="0"/>
              <a:t>!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61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46B3-F14D-4944-A1AC-BE717F61EAAB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Sharing References to Mutable Objects</a:t>
            </a:r>
            <a:endParaRPr lang="en-US" altLang="x-none" i="1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altLang="x-none" dirty="0"/>
              <a:t>You have to be extra careful if your program passes around </a:t>
            </a:r>
            <a:r>
              <a:rPr lang="en-US" altLang="x-none" u="sng" dirty="0"/>
              <a:t>references</a:t>
            </a:r>
            <a:r>
              <a:rPr lang="en-US" altLang="x-none" dirty="0"/>
              <a:t> to mutable objects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If a class contains a field of a mutable type,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you </a:t>
            </a:r>
            <a:r>
              <a:rPr lang="en-US" altLang="x-none" dirty="0"/>
              <a:t>might change the state of an object that you thought was immutable.</a:t>
            </a:r>
          </a:p>
        </p:txBody>
      </p:sp>
    </p:spTree>
    <p:extLst>
      <p:ext uri="{BB962C8B-B14F-4D97-AF65-F5344CB8AC3E}">
        <p14:creationId xmlns:p14="http://schemas.microsoft.com/office/powerpoint/2010/main" val="16236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22C-E72D-264B-BDAD-73E057F657D5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44" y="411513"/>
            <a:ext cx="8595311" cy="655637"/>
          </a:xfrm>
        </p:spPr>
        <p:txBody>
          <a:bodyPr/>
          <a:lstStyle/>
          <a:p>
            <a:r>
              <a:rPr lang="en-US" altLang="x-none" dirty="0"/>
              <a:t>Sharing References to Mutable </a:t>
            </a:r>
            <a:r>
              <a:rPr lang="en-US" altLang="x-none" dirty="0" smtClean="0"/>
              <a:t>Objects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Example: Consider an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Employee</a:t>
            </a:r>
            <a:r>
              <a:rPr lang="en-US" altLang="x-none" dirty="0"/>
              <a:t> class that contains the employee’s social security number and birthdate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social security number and birthdate</a:t>
            </a:r>
            <a:br>
              <a:rPr lang="en-US" altLang="x-none" dirty="0"/>
            </a:br>
            <a:r>
              <a:rPr lang="en-US" altLang="x-none" dirty="0"/>
              <a:t>of an employee should </a:t>
            </a:r>
            <a:r>
              <a:rPr lang="en-US" altLang="x-none" u="sng" dirty="0"/>
              <a:t>not</a:t>
            </a:r>
            <a:r>
              <a:rPr lang="en-US" altLang="x-none" dirty="0"/>
              <a:t> change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Therefore, you want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Employee</a:t>
            </a:r>
            <a:r>
              <a:rPr lang="en-US" altLang="x-none" dirty="0"/>
              <a:t> objects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</a:t>
            </a:r>
            <a:r>
              <a:rPr lang="en-US" altLang="x-none" dirty="0"/>
              <a:t>be </a:t>
            </a:r>
            <a:r>
              <a:rPr lang="en-US" altLang="x-none" u="sng" dirty="0"/>
              <a:t>immutable</a:t>
            </a:r>
            <a:r>
              <a:rPr lang="en-US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8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22C-E72D-264B-BDAD-73E057F657D5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550707" y="1325903"/>
            <a:ext cx="804258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class Employee</a:t>
            </a:r>
          </a:p>
          <a:p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private: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string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</a:t>
            </a:r>
          </a:p>
          <a:p>
            <a:r>
              <a:rPr lang="en-US" altLang="x-none" sz="1800" b="1" dirty="0" smtClean="0">
                <a:latin typeface="Courier New" charset="0"/>
              </a:rPr>
              <a:t>    Calendar *birthdate;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string </a:t>
            </a:r>
            <a:r>
              <a:rPr lang="en-US" altLang="x-none" sz="1800" b="1" dirty="0" err="1" smtClean="0">
                <a:latin typeface="Courier New" charset="0"/>
              </a:rPr>
              <a:t>get_ssn</a:t>
            </a:r>
            <a:r>
              <a:rPr lang="en-US" altLang="x-none" sz="1800" b="1" dirty="0" smtClean="0">
                <a:latin typeface="Courier New" charset="0"/>
              </a:rPr>
              <a:t>()         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{ </a:t>
            </a:r>
            <a:r>
              <a:rPr lang="en-US" altLang="x-none" sz="1800" b="1" dirty="0">
                <a:latin typeface="Courier New" charset="0"/>
              </a:rPr>
              <a:t>return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 }</a:t>
            </a:r>
          </a:p>
          <a:p>
            <a:r>
              <a:rPr lang="en-US" altLang="x-none" sz="1800" b="1" dirty="0" smtClean="0">
                <a:latin typeface="Courier New" charset="0"/>
              </a:rPr>
              <a:t>    Calendar *</a:t>
            </a:r>
            <a:r>
              <a:rPr lang="en-US" altLang="x-none" sz="1800" b="1" dirty="0" err="1" smtClean="0">
                <a:latin typeface="Courier New" charset="0"/>
              </a:rPr>
              <a:t>get_birthdate</a:t>
            </a:r>
            <a:r>
              <a:rPr lang="en-US" altLang="x-none" sz="1800" b="1" dirty="0" smtClean="0">
                <a:latin typeface="Courier New" charset="0"/>
              </a:rPr>
              <a:t>()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{ return birthdate; }</a:t>
            </a:r>
          </a:p>
          <a:p>
            <a:r>
              <a:rPr lang="en-US" altLang="x-none" sz="1800" b="1" dirty="0">
                <a:latin typeface="Courier New" charset="0"/>
              </a:rPr>
              <a:t>}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44" y="411513"/>
            <a:ext cx="8595311" cy="655637"/>
          </a:xfrm>
        </p:spPr>
        <p:txBody>
          <a:bodyPr/>
          <a:lstStyle/>
          <a:p>
            <a:r>
              <a:rPr lang="en-US" altLang="x-none" dirty="0"/>
              <a:t>Sharing References to Mutable </a:t>
            </a:r>
            <a:r>
              <a:rPr lang="en-US" altLang="x-none" dirty="0" smtClean="0"/>
              <a:t>Objects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1450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8C0-E080-A14F-A22D-CB28EE392C85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Dangerous getter!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b="1" dirty="0"/>
              <a:t>Solution:</a:t>
            </a:r>
            <a:r>
              <a:rPr lang="en-US" altLang="x-none" dirty="0"/>
              <a:t> Method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get_birthdate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should return a reference to a </a:t>
            </a:r>
            <a:r>
              <a:rPr lang="en-US" altLang="x-none" u="sng" dirty="0"/>
              <a:t>clone</a:t>
            </a:r>
            <a:r>
              <a:rPr lang="en-US" altLang="x-none" dirty="0"/>
              <a:t> of the employee birthdate to protect the birthdate object that’s referenced by the employee 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653573" y="1874537"/>
            <a:ext cx="58368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>
                <a:latin typeface="Courier New" charset="0"/>
              </a:rPr>
              <a:t>Calendar </a:t>
            </a:r>
            <a:r>
              <a:rPr lang="en-US" altLang="x-none" sz="1800" b="1" smtClean="0">
                <a:latin typeface="Courier New" charset="0"/>
              </a:rPr>
              <a:t>*</a:t>
            </a:r>
            <a:r>
              <a:rPr lang="en-US" altLang="x-none" sz="1800" b="1" dirty="0" err="1" smtClean="0">
                <a:latin typeface="Courier New" charset="0"/>
              </a:rPr>
              <a:t>bd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= </a:t>
            </a:r>
            <a:r>
              <a:rPr lang="en-US" altLang="x-none" sz="1800" b="1" dirty="0" smtClean="0">
                <a:latin typeface="Courier New" charset="0"/>
              </a:rPr>
              <a:t>employee-&gt;</a:t>
            </a:r>
            <a:r>
              <a:rPr lang="en-US" altLang="x-none" sz="1800" b="1" dirty="0" err="1" smtClean="0">
                <a:latin typeface="Courier New" charset="0"/>
              </a:rPr>
              <a:t>get_birthdate</a:t>
            </a:r>
            <a:r>
              <a:rPr lang="en-US" altLang="x-none" sz="1800" b="1" dirty="0">
                <a:latin typeface="Courier New" charset="0"/>
              </a:rPr>
              <a:t>();</a:t>
            </a:r>
          </a:p>
          <a:p>
            <a:r>
              <a:rPr lang="en-US" altLang="x-none" sz="1800" b="1" dirty="0" err="1" smtClean="0">
                <a:latin typeface="Courier New" charset="0"/>
              </a:rPr>
              <a:t>bd</a:t>
            </a:r>
            <a:r>
              <a:rPr lang="en-US" altLang="x-none" sz="1800" b="1" dirty="0" smtClean="0">
                <a:latin typeface="Courier New" charset="0"/>
              </a:rPr>
              <a:t>-&gt;set(</a:t>
            </a:r>
            <a:r>
              <a:rPr lang="en-US" altLang="x-none" sz="1800" b="1" dirty="0" err="1" smtClean="0">
                <a:latin typeface="Courier New" charset="0"/>
              </a:rPr>
              <a:t>Calendar.YEAR</a:t>
            </a:r>
            <a:r>
              <a:rPr lang="en-US" altLang="x-none" sz="1800" b="1" dirty="0">
                <a:latin typeface="Courier New" charset="0"/>
              </a:rPr>
              <a:t>, 2000);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44" y="411513"/>
            <a:ext cx="8595311" cy="655637"/>
          </a:xfrm>
        </p:spPr>
        <p:txBody>
          <a:bodyPr/>
          <a:lstStyle/>
          <a:p>
            <a:r>
              <a:rPr lang="en-US" altLang="x-none" dirty="0"/>
              <a:t>Sharing References to Mutable </a:t>
            </a:r>
            <a:r>
              <a:rPr lang="en-US" altLang="x-none" dirty="0" smtClean="0"/>
              <a:t>Objects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18053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8C0-E080-A14F-A22D-CB28EE392C85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Dangerous </a:t>
            </a:r>
            <a:r>
              <a:rPr lang="en-US" altLang="x-none" dirty="0"/>
              <a:t>constructor!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b="1" dirty="0"/>
              <a:t>Solution:</a:t>
            </a:r>
            <a:r>
              <a:rPr lang="en-US" altLang="x-none" dirty="0"/>
              <a:t> The constructor should create a </a:t>
            </a:r>
            <a:r>
              <a:rPr lang="en-US" altLang="x-none" u="sng" dirty="0"/>
              <a:t>clone</a:t>
            </a:r>
            <a:r>
              <a:rPr lang="en-US" altLang="x-none" dirty="0"/>
              <a:t> </a:t>
            </a:r>
            <a:r>
              <a:rPr lang="en-US" altLang="x-none" dirty="0"/>
              <a:t>of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Calendar</a:t>
            </a:r>
            <a:r>
              <a:rPr lang="en-US" altLang="x-none" dirty="0"/>
              <a:t> value that’s passed in and store the clone into the object. 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1033209" y="1874537"/>
            <a:ext cx="707757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Calendar </a:t>
            </a:r>
            <a:r>
              <a:rPr lang="en-US" altLang="x-none" sz="1800" b="1" dirty="0" smtClean="0">
                <a:latin typeface="Courier New" charset="0"/>
              </a:rPr>
              <a:t>*</a:t>
            </a:r>
            <a:r>
              <a:rPr lang="en-US" altLang="x-none" sz="1800" b="1" dirty="0" err="1" smtClean="0">
                <a:latin typeface="Courier New" charset="0"/>
              </a:rPr>
              <a:t>bd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= new </a:t>
            </a:r>
            <a:r>
              <a:rPr lang="en-US" altLang="x-none" sz="1800" b="1" dirty="0" err="1">
                <a:latin typeface="Courier New" charset="0"/>
              </a:rPr>
              <a:t>GregorianCalendar</a:t>
            </a:r>
            <a:r>
              <a:rPr lang="en-US" altLang="x-none" sz="1800" b="1" dirty="0">
                <a:latin typeface="Courier New" charset="0"/>
              </a:rPr>
              <a:t>(1975, 2, 20);</a:t>
            </a:r>
          </a:p>
          <a:p>
            <a:r>
              <a:rPr lang="en-US" altLang="x-none" sz="1800" b="1" dirty="0">
                <a:latin typeface="Courier New" charset="0"/>
              </a:rPr>
              <a:t>Employee </a:t>
            </a:r>
            <a:r>
              <a:rPr lang="en-US" altLang="x-none" sz="1800" b="1" dirty="0" smtClean="0">
                <a:latin typeface="Courier New" charset="0"/>
              </a:rPr>
              <a:t>*e  </a:t>
            </a:r>
            <a:r>
              <a:rPr lang="en-US" altLang="x-none" sz="1800" b="1" dirty="0">
                <a:latin typeface="Courier New" charset="0"/>
              </a:rPr>
              <a:t>= 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new Employee(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123-45-6789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, </a:t>
            </a:r>
            <a:r>
              <a:rPr lang="en-US" altLang="x-none" sz="1800" b="1" dirty="0" err="1">
                <a:solidFill>
                  <a:srgbClr val="B23C00"/>
                </a:solidFill>
                <a:latin typeface="Courier New" charset="0"/>
              </a:rPr>
              <a:t>bd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);</a:t>
            </a:r>
          </a:p>
          <a:p>
            <a:r>
              <a:rPr lang="en-US" altLang="x-none" sz="1800" b="1" dirty="0" err="1">
                <a:latin typeface="Courier New" charset="0"/>
              </a:rPr>
              <a:t>bd.set</a:t>
            </a:r>
            <a:r>
              <a:rPr lang="en-US" altLang="x-none" sz="1800" b="1" dirty="0">
                <a:latin typeface="Courier New" charset="0"/>
              </a:rPr>
              <a:t>(</a:t>
            </a:r>
            <a:r>
              <a:rPr lang="en-US" altLang="x-none" sz="1800" b="1" dirty="0" err="1">
                <a:latin typeface="Courier New" charset="0"/>
              </a:rPr>
              <a:t>Calendar.YEAR</a:t>
            </a:r>
            <a:r>
              <a:rPr lang="en-US" altLang="x-none" sz="1800" b="1" dirty="0">
                <a:latin typeface="Courier New" charset="0"/>
              </a:rPr>
              <a:t>, 2000);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44" y="411513"/>
            <a:ext cx="8595311" cy="655637"/>
          </a:xfrm>
        </p:spPr>
        <p:txBody>
          <a:bodyPr/>
          <a:lstStyle/>
          <a:p>
            <a:r>
              <a:rPr lang="en-US" altLang="x-none" dirty="0"/>
              <a:t>Sharing References to Mutable </a:t>
            </a:r>
            <a:r>
              <a:rPr lang="en-US" altLang="x-none" dirty="0" smtClean="0"/>
              <a:t>Objects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18196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 is a valuable feature.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you can make your class immutable, </a:t>
            </a:r>
            <a:br>
              <a:rPr lang="en-US" dirty="0" smtClean="0"/>
            </a:br>
            <a:r>
              <a:rPr lang="en-US" dirty="0" smtClean="0"/>
              <a:t>you should.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44" y="411513"/>
            <a:ext cx="8595311" cy="655637"/>
          </a:xfrm>
        </p:spPr>
        <p:txBody>
          <a:bodyPr/>
          <a:lstStyle/>
          <a:p>
            <a:r>
              <a:rPr lang="en-US" altLang="x-none" dirty="0"/>
              <a:t>Sharing References to Mutable </a:t>
            </a:r>
            <a:r>
              <a:rPr lang="en-US" altLang="x-none" dirty="0" smtClean="0"/>
              <a:t>Objects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5167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755-766D-824F-83E8-EDD87A0BFF19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dirty="0" smtClean="0"/>
              <a:t> Fields</a:t>
            </a:r>
            <a:endParaRPr lang="en-US" altLang="x-none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0994" cy="1402088"/>
          </a:xfrm>
        </p:spPr>
        <p:txBody>
          <a:bodyPr/>
          <a:lstStyle/>
          <a:p>
            <a:r>
              <a:rPr lang="en-US" altLang="x-none" b="1" dirty="0" smtClean="0"/>
              <a:t>Another solution: </a:t>
            </a:r>
            <a:br>
              <a:rPr lang="en-US" altLang="x-none" b="1" dirty="0" smtClean="0"/>
            </a:br>
            <a:r>
              <a:rPr lang="en-US" altLang="x-none" dirty="0" smtClean="0"/>
              <a:t>Declare </a:t>
            </a:r>
            <a:r>
              <a:rPr lang="en-US" altLang="x-none" dirty="0"/>
              <a:t>immutable fields of a class to be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const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dirty="0"/>
              <a:t>Example</a:t>
            </a:r>
            <a:r>
              <a:rPr lang="en-US" altLang="x-none" dirty="0" smtClean="0"/>
              <a:t>: </a:t>
            </a:r>
            <a:endParaRPr lang="en-US" altLang="x-non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0707" y="2788927"/>
            <a:ext cx="804258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class Employee</a:t>
            </a:r>
          </a:p>
          <a:p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private: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err="1" smtClean="0">
                <a:solidFill>
                  <a:srgbClr val="B23C00"/>
                </a:solidFill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string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</a:t>
            </a:r>
          </a:p>
          <a:p>
            <a:r>
              <a:rPr lang="en-US" altLang="x-none" sz="1800" b="1" dirty="0" smtClean="0">
                <a:latin typeface="Courier New" charset="0"/>
              </a:rPr>
              <a:t>    </a:t>
            </a:r>
            <a:r>
              <a:rPr lang="en-US" altLang="x-none" sz="1800" b="1" dirty="0" err="1" smtClean="0">
                <a:solidFill>
                  <a:srgbClr val="B23C00"/>
                </a:solidFill>
                <a:latin typeface="Courier New" charset="0"/>
              </a:rPr>
              <a:t>const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Calendar *birthdate;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string </a:t>
            </a:r>
            <a:r>
              <a:rPr lang="en-US" altLang="x-none" sz="1800" b="1" dirty="0" err="1" smtClean="0">
                <a:latin typeface="Courier New" charset="0"/>
              </a:rPr>
              <a:t>get_ssn</a:t>
            </a:r>
            <a:r>
              <a:rPr lang="en-US" altLang="x-none" sz="1800" b="1" dirty="0" smtClean="0">
                <a:latin typeface="Courier New" charset="0"/>
              </a:rPr>
              <a:t>()         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{ </a:t>
            </a:r>
            <a:r>
              <a:rPr lang="en-US" altLang="x-none" sz="1800" b="1" dirty="0">
                <a:latin typeface="Courier New" charset="0"/>
              </a:rPr>
              <a:t>return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 }</a:t>
            </a:r>
          </a:p>
          <a:p>
            <a:r>
              <a:rPr lang="en-US" altLang="x-none" sz="1800" b="1" dirty="0" smtClean="0">
                <a:latin typeface="Courier New" charset="0"/>
              </a:rPr>
              <a:t>    Calendar *</a:t>
            </a:r>
            <a:r>
              <a:rPr lang="en-US" altLang="x-none" sz="1800" b="1" dirty="0" err="1" smtClean="0">
                <a:latin typeface="Courier New" charset="0"/>
              </a:rPr>
              <a:t>get_birthdate</a:t>
            </a:r>
            <a:r>
              <a:rPr lang="en-US" altLang="x-none" sz="1800" b="1" dirty="0" smtClean="0">
                <a:latin typeface="Courier New" charset="0"/>
              </a:rPr>
              <a:t>()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{ return birthdate; }</a:t>
            </a:r>
          </a:p>
          <a:p>
            <a:r>
              <a:rPr lang="en-US" altLang="x-none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8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755-766D-824F-83E8-EDD87A0BFF19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dirty="0"/>
              <a:t> </a:t>
            </a:r>
            <a:r>
              <a:rPr lang="en-US" altLang="x-none" dirty="0" smtClean="0"/>
              <a:t>Fields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512"/>
            <a:ext cx="8229600" cy="2011688"/>
          </a:xfrm>
        </p:spPr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dirty="0"/>
              <a:t>value of a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const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dirty="0" smtClean="0"/>
              <a:t>field </a:t>
            </a:r>
            <a:r>
              <a:rPr lang="en-US" altLang="x-none" u="sng" dirty="0"/>
              <a:t>cannot change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after the object has been constructed</a:t>
            </a:r>
            <a:r>
              <a:rPr lang="en-US" altLang="x-none" dirty="0" smtClean="0"/>
              <a:t>.</a:t>
            </a:r>
          </a:p>
          <a:p>
            <a:pPr lvl="1"/>
            <a:r>
              <a:rPr lang="en-US" altLang="x-none" dirty="0" smtClean="0"/>
              <a:t>Field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birthdate</a:t>
            </a:r>
            <a:r>
              <a:rPr lang="en-US" altLang="x-none" dirty="0"/>
              <a:t> </a:t>
            </a:r>
            <a:r>
              <a:rPr lang="en-US" altLang="x-none" u="sng" dirty="0"/>
              <a:t>cannot be changed 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to refer to another birthdate object.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0707" y="1234464"/>
            <a:ext cx="804258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class Employee</a:t>
            </a:r>
          </a:p>
          <a:p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private: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err="1" smtClean="0">
                <a:solidFill>
                  <a:srgbClr val="B23C00"/>
                </a:solidFill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string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</a:t>
            </a:r>
          </a:p>
          <a:p>
            <a:r>
              <a:rPr lang="en-US" altLang="x-none" sz="1800" b="1" dirty="0" smtClean="0">
                <a:latin typeface="Courier New" charset="0"/>
              </a:rPr>
              <a:t>    </a:t>
            </a:r>
            <a:r>
              <a:rPr lang="en-US" altLang="x-none" sz="1800" b="1" dirty="0" err="1" smtClean="0">
                <a:solidFill>
                  <a:srgbClr val="B23C00"/>
                </a:solidFill>
                <a:latin typeface="Courier New" charset="0"/>
              </a:rPr>
              <a:t>const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Calendar *birthdate;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string </a:t>
            </a:r>
            <a:r>
              <a:rPr lang="en-US" altLang="x-none" sz="1800" b="1" dirty="0" err="1" smtClean="0">
                <a:latin typeface="Courier New" charset="0"/>
              </a:rPr>
              <a:t>get_ssn</a:t>
            </a:r>
            <a:r>
              <a:rPr lang="en-US" altLang="x-none" sz="1800" b="1" dirty="0" smtClean="0">
                <a:latin typeface="Courier New" charset="0"/>
              </a:rPr>
              <a:t>()         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{ </a:t>
            </a:r>
            <a:r>
              <a:rPr lang="en-US" altLang="x-none" sz="1800" b="1" dirty="0">
                <a:latin typeface="Courier New" charset="0"/>
              </a:rPr>
              <a:t>return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 }</a:t>
            </a:r>
          </a:p>
          <a:p>
            <a:r>
              <a:rPr lang="en-US" altLang="x-none" sz="1800" b="1" dirty="0" smtClean="0">
                <a:latin typeface="Courier New" charset="0"/>
              </a:rPr>
              <a:t>    Calendar *</a:t>
            </a:r>
            <a:r>
              <a:rPr lang="en-US" altLang="x-none" sz="1800" b="1" dirty="0" err="1" smtClean="0">
                <a:latin typeface="Courier New" charset="0"/>
              </a:rPr>
              <a:t>get_birthdate</a:t>
            </a:r>
            <a:r>
              <a:rPr lang="en-US" altLang="x-none" sz="1800" b="1" dirty="0" smtClean="0">
                <a:latin typeface="Courier New" charset="0"/>
              </a:rPr>
              <a:t>()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{ return birthdate; }</a:t>
            </a:r>
          </a:p>
          <a:p>
            <a:r>
              <a:rPr lang="en-US" altLang="x-none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BDFC-0A25-8442-AEE0-1EDAEEE2BA4C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dirty="0"/>
              <a:t> Fields</a:t>
            </a:r>
            <a:r>
              <a:rPr lang="en-US" altLang="x-none" i="1" dirty="0"/>
              <a:t>, cont’d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4264450"/>
            <a:ext cx="8229600" cy="1816281"/>
          </a:xfrm>
        </p:spPr>
        <p:txBody>
          <a:bodyPr/>
          <a:lstStyle/>
          <a:p>
            <a:r>
              <a:rPr lang="en-US" altLang="x-none" b="1" dirty="0" smtClean="0"/>
              <a:t>Advantage:</a:t>
            </a:r>
            <a:r>
              <a:rPr lang="en-US" altLang="x-none" dirty="0" smtClean="0"/>
              <a:t> It’s a compile-time error </a:t>
            </a:r>
            <a:br>
              <a:rPr lang="en-US" altLang="x-none" dirty="0" smtClean="0"/>
            </a:br>
            <a:r>
              <a:rPr lang="en-US" altLang="x-none" dirty="0" smtClean="0"/>
              <a:t>if you forget to </a:t>
            </a:r>
            <a:r>
              <a:rPr lang="en-US" altLang="x-none" u="sng" dirty="0" smtClean="0"/>
              <a:t>initialize</a:t>
            </a:r>
            <a:r>
              <a:rPr lang="en-US" altLang="x-none" dirty="0" smtClean="0"/>
              <a:t> a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dirty="0" smtClean="0"/>
              <a:t> field.</a:t>
            </a:r>
          </a:p>
          <a:p>
            <a:r>
              <a:rPr lang="en-US" altLang="x-none" b="1" dirty="0" smtClean="0"/>
              <a:t>Disadvantage:</a:t>
            </a:r>
            <a:r>
              <a:rPr lang="en-US" altLang="x-none" dirty="0" smtClean="0"/>
              <a:t> You cannot assign the </a:t>
            </a:r>
            <a:r>
              <a:rPr lang="en-US" altLang="x-none" u="sng" dirty="0" smtClean="0"/>
              <a:t>value</a:t>
            </a:r>
            <a:r>
              <a:rPr lang="en-US" altLang="x-none" dirty="0" smtClean="0"/>
              <a:t> </a:t>
            </a:r>
            <a:br>
              <a:rPr lang="en-US" altLang="x-none" dirty="0" smtClean="0"/>
            </a:br>
            <a:r>
              <a:rPr lang="en-US" altLang="x-none" dirty="0" smtClean="0"/>
              <a:t>of a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dirty="0" smtClean="0"/>
              <a:t> field to a variable of the same type.</a:t>
            </a:r>
            <a:endParaRPr lang="en-US" altLang="x-non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0707" y="1234464"/>
            <a:ext cx="804258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class Employee</a:t>
            </a:r>
          </a:p>
          <a:p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private: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err="1" smtClean="0">
                <a:solidFill>
                  <a:srgbClr val="B23C00"/>
                </a:solidFill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string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</a:t>
            </a:r>
          </a:p>
          <a:p>
            <a:r>
              <a:rPr lang="en-US" altLang="x-none" sz="1800" b="1" dirty="0" smtClean="0">
                <a:latin typeface="Courier New" charset="0"/>
              </a:rPr>
              <a:t>    </a:t>
            </a:r>
            <a:r>
              <a:rPr lang="en-US" altLang="x-none" sz="1800" b="1" dirty="0" err="1" smtClean="0">
                <a:solidFill>
                  <a:srgbClr val="B23C00"/>
                </a:solidFill>
                <a:latin typeface="Courier New" charset="0"/>
              </a:rPr>
              <a:t>const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Calendar *birthdate;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string </a:t>
            </a:r>
            <a:r>
              <a:rPr lang="en-US" altLang="x-none" sz="1800" b="1" dirty="0" err="1" smtClean="0">
                <a:latin typeface="Courier New" charset="0"/>
              </a:rPr>
              <a:t>get_ssn</a:t>
            </a:r>
            <a:r>
              <a:rPr lang="en-US" altLang="x-none" sz="1800" b="1" dirty="0" smtClean="0">
                <a:latin typeface="Courier New" charset="0"/>
              </a:rPr>
              <a:t>()         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{ </a:t>
            </a:r>
            <a:r>
              <a:rPr lang="en-US" altLang="x-none" sz="1800" b="1" dirty="0">
                <a:latin typeface="Courier New" charset="0"/>
              </a:rPr>
              <a:t>return </a:t>
            </a:r>
            <a:r>
              <a:rPr lang="en-US" altLang="x-none" sz="1800" b="1" dirty="0" err="1">
                <a:latin typeface="Courier New" charset="0"/>
              </a:rPr>
              <a:t>ssn</a:t>
            </a:r>
            <a:r>
              <a:rPr lang="en-US" altLang="x-none" sz="1800" b="1" dirty="0">
                <a:latin typeface="Courier New" charset="0"/>
              </a:rPr>
              <a:t>; }</a:t>
            </a:r>
          </a:p>
          <a:p>
            <a:r>
              <a:rPr lang="en-US" altLang="x-none" sz="1800" b="1" dirty="0" smtClean="0">
                <a:latin typeface="Courier New" charset="0"/>
              </a:rPr>
              <a:t>    Calendar *</a:t>
            </a:r>
            <a:r>
              <a:rPr lang="en-US" altLang="x-none" sz="1800" b="1" dirty="0" err="1" smtClean="0">
                <a:latin typeface="Courier New" charset="0"/>
              </a:rPr>
              <a:t>get_birthdate</a:t>
            </a:r>
            <a:r>
              <a:rPr lang="en-US" altLang="x-none" sz="1800" b="1" dirty="0" smtClean="0">
                <a:latin typeface="Courier New" charset="0"/>
              </a:rPr>
              <a:t>() </a:t>
            </a:r>
            <a:r>
              <a:rPr lang="en-US" altLang="x-none" sz="1800" b="1" dirty="0" err="1" smtClean="0">
                <a:latin typeface="Courier New" charset="0"/>
              </a:rPr>
              <a:t>const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{ return birthdate; }</a:t>
            </a:r>
          </a:p>
          <a:p>
            <a:r>
              <a:rPr lang="en-US" altLang="x-none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9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0344-4B09-C94F-98AC-A0507646BA7D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Separate </a:t>
            </a:r>
            <a:r>
              <a:rPr lang="en-US" altLang="x-none" dirty="0"/>
              <a:t>Accessors and Mutators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altLang="x-none" dirty="0" smtClean="0"/>
              <a:t>Separate the roles of accessors and </a:t>
            </a:r>
            <a:r>
              <a:rPr lang="en-US" altLang="x-none" dirty="0" err="1" smtClean="0"/>
              <a:t>mutators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 smtClean="0"/>
          </a:p>
          <a:p>
            <a:r>
              <a:rPr lang="en-US" altLang="x-none" dirty="0" smtClean="0"/>
              <a:t>If </a:t>
            </a:r>
            <a:r>
              <a:rPr lang="en-US" altLang="x-none" dirty="0"/>
              <a:t>we call a </a:t>
            </a:r>
            <a:r>
              <a:rPr lang="en-US" altLang="x-none" dirty="0" smtClean="0"/>
              <a:t>function to </a:t>
            </a:r>
            <a:r>
              <a:rPr lang="en-US" altLang="x-none" u="sng" dirty="0"/>
              <a:t>access</a:t>
            </a:r>
            <a:r>
              <a:rPr lang="en-US" altLang="x-none" dirty="0"/>
              <a:t> an object, </a:t>
            </a:r>
            <a:br>
              <a:rPr lang="en-US" altLang="x-none" dirty="0"/>
            </a:br>
            <a:r>
              <a:rPr lang="en-US" altLang="x-none" dirty="0"/>
              <a:t>we </a:t>
            </a:r>
            <a:r>
              <a:rPr lang="en-US" altLang="x-none" dirty="0" smtClean="0"/>
              <a:t>don’t </a:t>
            </a:r>
            <a:r>
              <a:rPr lang="en-US" altLang="x-none" dirty="0"/>
              <a:t>expect the object to </a:t>
            </a:r>
            <a:r>
              <a:rPr lang="en-US" altLang="x-none" u="sng" dirty="0"/>
              <a:t>mutate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Example of a </a:t>
            </a:r>
            <a:r>
              <a:rPr lang="en-US" altLang="x-none" u="sng" dirty="0"/>
              <a:t>violation</a:t>
            </a:r>
            <a:r>
              <a:rPr lang="en-US" altLang="x-none" dirty="0"/>
              <a:t>: </a:t>
            </a:r>
            <a:br>
              <a:rPr lang="en-US" altLang="x-none" dirty="0"/>
            </a:br>
            <a:r>
              <a:rPr lang="en-US" altLang="x-none" sz="1200" dirty="0"/>
              <a:t/>
            </a:r>
            <a:br>
              <a:rPr lang="en-US" altLang="x-none" sz="1200" dirty="0"/>
            </a:b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Method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next()</a:t>
            </a:r>
            <a:r>
              <a:rPr lang="en-US" altLang="x-none" dirty="0"/>
              <a:t> returns the current token </a:t>
            </a:r>
            <a:br>
              <a:rPr lang="en-US" altLang="x-none" dirty="0"/>
            </a:br>
            <a:r>
              <a:rPr lang="en-US" altLang="x-none" u="sng" dirty="0"/>
              <a:t>and</a:t>
            </a:r>
            <a:r>
              <a:rPr lang="en-US" altLang="x-none" dirty="0"/>
              <a:t> advances the cursor of the scanner object</a:t>
            </a:r>
            <a:r>
              <a:rPr lang="en-US" altLang="x-none" dirty="0" smtClean="0"/>
              <a:t>.</a:t>
            </a:r>
          </a:p>
          <a:p>
            <a:pPr lvl="2"/>
            <a:r>
              <a:rPr lang="en-US" altLang="x-none" dirty="0" smtClean="0"/>
              <a:t>It’s </a:t>
            </a:r>
            <a:r>
              <a:rPr lang="en-US" altLang="x-none" u="sng" dirty="0" smtClean="0"/>
              <a:t>both</a:t>
            </a:r>
            <a:r>
              <a:rPr lang="en-US" altLang="x-none" dirty="0" smtClean="0"/>
              <a:t> an accessor and a mutator. </a:t>
            </a:r>
          </a:p>
          <a:p>
            <a:pPr lvl="1"/>
            <a:r>
              <a:rPr lang="en-US" altLang="x-none" dirty="0" smtClean="0"/>
              <a:t>What </a:t>
            </a:r>
            <a:r>
              <a:rPr lang="en-US" altLang="x-none" dirty="0"/>
              <a:t>if you want to read the current token again</a:t>
            </a:r>
            <a:r>
              <a:rPr lang="en-US" altLang="x-none" dirty="0" smtClean="0"/>
              <a:t>?</a:t>
            </a:r>
            <a:endParaRPr lang="en-US" altLang="x-none" dirty="0"/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651781" y="3726943"/>
            <a:ext cx="3570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>
                <a:latin typeface="Courier New" charset="0"/>
              </a:rPr>
              <a:t>Scanner </a:t>
            </a:r>
            <a:r>
              <a:rPr lang="en-US" altLang="x-none" sz="2000" b="1" dirty="0" smtClean="0">
                <a:latin typeface="Courier New" charset="0"/>
              </a:rPr>
              <a:t>*in </a:t>
            </a:r>
            <a:r>
              <a:rPr lang="en-US" altLang="x-none" sz="2000" b="1" dirty="0">
                <a:latin typeface="Courier New" charset="0"/>
              </a:rPr>
              <a:t>= . . .;</a:t>
            </a: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 smtClean="0">
                <a:latin typeface="Courier New" charset="0"/>
              </a:rPr>
              <a:t>string </a:t>
            </a:r>
            <a:r>
              <a:rPr lang="en-US" altLang="x-none" sz="2000" b="1" dirty="0">
                <a:latin typeface="Courier New" charset="0"/>
              </a:rPr>
              <a:t>s = </a:t>
            </a:r>
            <a:r>
              <a:rPr lang="en-US" altLang="x-none" sz="2000" b="1" dirty="0" smtClean="0">
                <a:latin typeface="Courier New" charset="0"/>
              </a:rPr>
              <a:t>in-&gt;next</a:t>
            </a:r>
            <a:r>
              <a:rPr lang="en-US" altLang="x-none" sz="2000" b="1" dirty="0">
                <a:latin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80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63B5-52A8-C548-B640-FD6402E3AB6A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Functions of </a:t>
            </a:r>
            <a:r>
              <a:rPr lang="en-US" altLang="x-none" dirty="0"/>
              <a:t>the </a:t>
            </a:r>
            <a:r>
              <a:rPr lang="en-US" altLang="x-none" b="1" dirty="0">
                <a:latin typeface="Courier New" charset="0"/>
              </a:rPr>
              <a:t>Day</a:t>
            </a:r>
            <a:r>
              <a:rPr lang="en-US" altLang="x-none" dirty="0"/>
              <a:t> Class</a:t>
            </a:r>
          </a:p>
        </p:txBody>
      </p:sp>
      <p:graphicFrame>
        <p:nvGraphicFramePr>
          <p:cNvPr id="266243" name="Group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65760" y="1295400"/>
          <a:ext cx="8412434" cy="4755896"/>
        </p:xfrm>
        <a:graphic>
          <a:graphicData uri="http://schemas.openxmlformats.org/drawingml/2006/table">
            <a:tbl>
              <a:tblPr/>
              <a:tblGrid>
                <a:gridCol w="3383289"/>
                <a:gridCol w="5029145"/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Day(int year,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   int month,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   int date)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Constructor.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days_from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(Day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*d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the number of days between day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day represented by the object. The return value can be negative if day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comes before, or 0 if it’s the same day. Example: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n =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today-&gt;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days_from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(birthday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Day 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add_days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count)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the day that is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count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days from the day represented by the object. The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count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 can be negative. Example: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Day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*later 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=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holiday-&gt;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add_days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(5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get_year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get_month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get_date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</a:rPr>
                        <a:t>()</a:t>
                      </a:r>
                      <a:endParaRPr kumimoji="0" lang="en-US" altLang="x-none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Getter methods.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0344-4B09-C94F-98AC-A0507646BA7D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Separate </a:t>
            </a:r>
            <a:r>
              <a:rPr lang="en-US" altLang="x-none" dirty="0"/>
              <a:t>Accessors and </a:t>
            </a:r>
            <a:r>
              <a:rPr lang="en-US" altLang="x-none" dirty="0" smtClean="0"/>
              <a:t>Mutators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altLang="x-none" b="1" dirty="0" smtClean="0"/>
              <a:t>Solution: </a:t>
            </a:r>
            <a:br>
              <a:rPr lang="en-US" altLang="x-none" b="1" dirty="0" smtClean="0"/>
            </a:br>
            <a:r>
              <a:rPr lang="en-US" altLang="x-none" dirty="0" smtClean="0"/>
              <a:t>Use separate accessor and mutator functions.</a:t>
            </a:r>
          </a:p>
          <a:p>
            <a:pPr lvl="4"/>
            <a:endParaRPr lang="en-US" altLang="x-none" b="1" dirty="0" smtClean="0"/>
          </a:p>
          <a:p>
            <a:r>
              <a:rPr lang="en-US" altLang="x-none" b="1" dirty="0" smtClean="0"/>
              <a:t>Rule </a:t>
            </a:r>
            <a:r>
              <a:rPr lang="en-US" altLang="x-none" b="1" dirty="0"/>
              <a:t>of thumb: 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Mutator methods should return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555516" y="3520439"/>
            <a:ext cx="803296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 smtClean="0">
                <a:latin typeface="Courier New" charset="0"/>
              </a:rPr>
              <a:t>string </a:t>
            </a:r>
            <a:r>
              <a:rPr lang="en-US" altLang="x-none" sz="2000" b="1" dirty="0" err="1" smtClean="0">
                <a:latin typeface="Courier New" charset="0"/>
              </a:rPr>
              <a:t>get_current</a:t>
            </a:r>
            <a:r>
              <a:rPr lang="en-US" altLang="x-none" sz="2000" b="1" dirty="0" smtClean="0">
                <a:latin typeface="Courier New" charset="0"/>
              </a:rPr>
              <a:t>();  // get the current token</a:t>
            </a:r>
            <a:r>
              <a:rPr lang="en-US" altLang="x-none" sz="2000" b="1" dirty="0">
                <a:latin typeface="Courier New" charset="0"/>
              </a:rPr>
              <a:t/>
            </a: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>
                <a:solidFill>
                  <a:srgbClr val="B23C00"/>
                </a:solidFill>
                <a:latin typeface="Courier New" charset="0"/>
              </a:rPr>
              <a:t>void</a:t>
            </a:r>
            <a:r>
              <a:rPr lang="en-US" altLang="x-none" sz="2000" b="1" dirty="0">
                <a:latin typeface="Courier New" charset="0"/>
              </a:rPr>
              <a:t> next</a:t>
            </a:r>
            <a:r>
              <a:rPr lang="en-US" altLang="x-none" sz="2000" b="1" dirty="0" smtClean="0">
                <a:latin typeface="Courier New" charset="0"/>
              </a:rPr>
              <a:t>();           // advance to the next token</a:t>
            </a:r>
            <a:endParaRPr lang="en-US" altLang="x-none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ABC-4FD6-5C4B-9851-DFFAB48CC77C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Separate Accessors and Mutators</a:t>
            </a:r>
            <a:r>
              <a:rPr lang="en-US" altLang="x-none" i="1" dirty="0"/>
              <a:t>, cont’d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2332333"/>
          </a:xfrm>
        </p:spPr>
        <p:txBody>
          <a:bodyPr/>
          <a:lstStyle/>
          <a:p>
            <a:r>
              <a:rPr lang="en-US" altLang="x-none" b="1" dirty="0"/>
              <a:t>Refined rule of thumb: </a:t>
            </a:r>
            <a:r>
              <a:rPr lang="en-US" altLang="x-none" b="1" dirty="0" smtClean="0"/>
              <a:t/>
            </a:r>
            <a:br>
              <a:rPr lang="en-US" altLang="x-none" b="1" dirty="0" smtClean="0"/>
            </a:br>
            <a:r>
              <a:rPr lang="en-US" altLang="x-none" dirty="0"/>
              <a:t>A mutator method can return a value as a convenience, provided there is an accessor method that returns the same value </a:t>
            </a:r>
            <a:r>
              <a:rPr lang="en-US" altLang="x-none" u="sng" dirty="0"/>
              <a:t>without</a:t>
            </a:r>
            <a:r>
              <a:rPr lang="en-US" altLang="x-none" dirty="0"/>
              <a:t> changing the object’s state.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709404" y="3714011"/>
            <a:ext cx="772519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 smtClean="0">
                <a:latin typeface="Courier New" charset="0"/>
              </a:rPr>
              <a:t>string </a:t>
            </a:r>
            <a:r>
              <a:rPr lang="en-US" altLang="x-none" sz="2000" b="1" dirty="0" err="1" smtClean="0">
                <a:latin typeface="Courier New" charset="0"/>
              </a:rPr>
              <a:t>get_current</a:t>
            </a:r>
            <a:r>
              <a:rPr lang="en-US" altLang="x-none" sz="2000" b="1" dirty="0">
                <a:latin typeface="Courier New" charset="0"/>
              </a:rPr>
              <a:t>();</a:t>
            </a: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 smtClean="0">
                <a:latin typeface="Courier New" charset="0"/>
              </a:rPr>
              <a:t>string </a:t>
            </a:r>
            <a:r>
              <a:rPr lang="en-US" altLang="x-none" sz="2000" b="1" dirty="0">
                <a:latin typeface="Courier New" charset="0"/>
              </a:rPr>
              <a:t>next();  // </a:t>
            </a:r>
            <a:r>
              <a:rPr lang="en-US" altLang="x-none" sz="2000" b="1" dirty="0" smtClean="0">
                <a:latin typeface="Courier New" charset="0"/>
              </a:rPr>
              <a:t>also returns </a:t>
            </a:r>
            <a:r>
              <a:rPr lang="en-US" altLang="x-none" sz="2000" b="1" dirty="0">
                <a:latin typeface="Courier New" charset="0"/>
              </a:rPr>
              <a:t>the current token</a:t>
            </a: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>
                <a:latin typeface="Courier New" charset="0"/>
              </a:rPr>
              <a:t>                // for your convenience</a:t>
            </a:r>
          </a:p>
        </p:txBody>
      </p:sp>
    </p:spTree>
    <p:extLst>
      <p:ext uri="{BB962C8B-B14F-4D97-AF65-F5344CB8AC3E}">
        <p14:creationId xmlns:p14="http://schemas.microsoft.com/office/powerpoint/2010/main" val="19806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CC9D-F810-A744-A3A2-D8ED5BC5D361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b="1" dirty="0">
                <a:latin typeface="Courier New" charset="0"/>
              </a:rPr>
              <a:t>Day</a:t>
            </a:r>
            <a:r>
              <a:rPr lang="en-US" altLang="x-none" dirty="0"/>
              <a:t> Class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599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d-&gt;</a:t>
            </a:r>
            <a:r>
              <a:rPr lang="en-US" altLang="x-none" sz="2400" b="1" dirty="0" err="1" smtClean="0">
                <a:solidFill>
                  <a:srgbClr val="0033CC"/>
                </a:solidFill>
                <a:latin typeface="Courier New" charset="0"/>
              </a:rPr>
              <a:t>add_days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(n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)-&gt;</a:t>
            </a:r>
            <a:r>
              <a:rPr lang="en-US" altLang="x-none" sz="2400" b="1" dirty="0" err="1" smtClean="0">
                <a:solidFill>
                  <a:srgbClr val="0033CC"/>
                </a:solidFill>
                <a:latin typeface="Courier New" charset="0"/>
              </a:rPr>
              <a:t>days_from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(d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) </a:t>
            </a:r>
            <a:r>
              <a:rPr lang="en-US" altLang="x-none" sz="2400" dirty="0"/>
              <a:t>equals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n</a:t>
            </a:r>
          </a:p>
          <a:p>
            <a:pPr lvl="4">
              <a:lnSpc>
                <a:spcPct val="90000"/>
              </a:lnSpc>
            </a:pPr>
            <a:endParaRPr lang="en-US" altLang="x-none" sz="800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Add 3 (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altLang="x-none" dirty="0" smtClean="0"/>
              <a:t>) days to September 12 (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altLang="x-none" dirty="0" smtClean="0"/>
              <a:t>) to get September 15, which is 3 days from September 12.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(</a:t>
            </a:r>
            <a:r>
              <a:rPr lang="en-US" altLang="x-none" dirty="0"/>
              <a:t>d + n) - d == 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 </a:t>
            </a:r>
            <a:endParaRPr lang="en-US" altLang="x-none" b="1" dirty="0" smtClean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d1-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altLang="x-none" sz="2400" b="1" dirty="0" err="1" smtClean="0">
                <a:solidFill>
                  <a:srgbClr val="0033CC"/>
                </a:solidFill>
                <a:latin typeface="Courier New" charset="0"/>
              </a:rPr>
              <a:t>add_days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(d2-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altLang="x-none" sz="2400" b="1" dirty="0" err="1" smtClean="0">
                <a:solidFill>
                  <a:srgbClr val="0033CC"/>
                </a:solidFill>
                <a:latin typeface="Courier New" charset="0"/>
              </a:rPr>
              <a:t>days_from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(d1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)) </a:t>
            </a:r>
            <a:r>
              <a:rPr lang="en-US" altLang="x-none" sz="2400" dirty="0"/>
              <a:t>equals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sz="2400" b="1" dirty="0" smtClean="0">
                <a:solidFill>
                  <a:srgbClr val="0033CC"/>
                </a:solidFill>
                <a:latin typeface="Courier New" charset="0"/>
              </a:rPr>
              <a:t>d2</a:t>
            </a:r>
          </a:p>
          <a:p>
            <a:pPr lvl="4">
              <a:lnSpc>
                <a:spcPct val="90000"/>
              </a:lnSpc>
            </a:pPr>
            <a:endParaRPr lang="en-US" altLang="x-none" sz="800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September 15 (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d2</a:t>
            </a:r>
            <a:r>
              <a:rPr lang="en-US" altLang="x-none" dirty="0" smtClean="0"/>
              <a:t>) is 3 days from September 12 (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d1</a:t>
            </a:r>
            <a:r>
              <a:rPr lang="en-US" altLang="x-none" dirty="0" smtClean="0"/>
              <a:t>). Add those 3 days to September 12 to get back to September 15.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d1 </a:t>
            </a:r>
            <a:r>
              <a:rPr lang="en-US" altLang="x-none" dirty="0"/>
              <a:t>+ (d2 - d1) == d2 </a:t>
            </a:r>
          </a:p>
          <a:p>
            <a:pPr lvl="3"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567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CD47-4C8D-C74C-8D31-550720558F13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latin typeface="Courier New" charset="0"/>
              </a:rPr>
              <a:t>Day</a:t>
            </a:r>
            <a:r>
              <a:rPr lang="en-US" altLang="x-none" dirty="0"/>
              <a:t> Implementation, Version 1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u="sng" dirty="0"/>
              <a:t>Private</a:t>
            </a:r>
            <a:r>
              <a:rPr lang="en-US" altLang="x-none" dirty="0"/>
              <a:t> </a:t>
            </a:r>
            <a:r>
              <a:rPr lang="en-US" altLang="x-none" dirty="0" smtClean="0"/>
              <a:t>fields</a:t>
            </a:r>
          </a:p>
          <a:p>
            <a:pPr lvl="4">
              <a:lnSpc>
                <a:spcPct val="90000"/>
              </a:lnSpc>
            </a:pPr>
            <a:endParaRPr lang="en-US" altLang="x-none" dirty="0" smtClean="0"/>
          </a:p>
          <a:p>
            <a:pPr lvl="5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u="sng" dirty="0" smtClean="0"/>
              <a:t>Private</a:t>
            </a:r>
            <a:r>
              <a:rPr lang="en-US" altLang="x-none" dirty="0" smtClean="0"/>
              <a:t> </a:t>
            </a:r>
            <a:r>
              <a:rPr lang="en-US" altLang="x-none" dirty="0"/>
              <a:t>helper </a:t>
            </a:r>
            <a:r>
              <a:rPr lang="en-US" altLang="x-none" dirty="0" smtClean="0"/>
              <a:t>functions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1463074" y="1797167"/>
            <a:ext cx="1569660" cy="931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year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month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</a:t>
            </a:r>
            <a:r>
              <a:rPr lang="en-US" altLang="x-none" sz="2000" b="1" dirty="0" smtClean="0">
                <a:latin typeface="Courier New" charset="0"/>
              </a:rPr>
              <a:t>date</a:t>
            </a:r>
            <a:endParaRPr lang="en-US" altLang="x-none" sz="2000" b="1" dirty="0"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932" y="3681260"/>
            <a:ext cx="6186309" cy="148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2000" b="1" dirty="0">
                <a:latin typeface="Courier New" charset="0"/>
              </a:rPr>
              <a:t>Day *</a:t>
            </a:r>
            <a:r>
              <a:rPr lang="en-US" altLang="x-none" sz="2000" b="1" dirty="0" err="1">
                <a:latin typeface="Courier New" charset="0"/>
              </a:rPr>
              <a:t>next_day</a:t>
            </a:r>
            <a:r>
              <a:rPr lang="en-US" altLang="x-none" sz="2000" b="1" dirty="0">
                <a:latin typeface="Courier New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>
                <a:latin typeface="Courier New" charset="0"/>
              </a:rPr>
              <a:t>Day *</a:t>
            </a:r>
            <a:r>
              <a:rPr lang="en-US" altLang="x-none" sz="2000" b="1" dirty="0" err="1">
                <a:latin typeface="Courier New" charset="0"/>
              </a:rPr>
              <a:t>previous_day</a:t>
            </a:r>
            <a:r>
              <a:rPr lang="en-US" altLang="x-none" sz="2000" b="1" dirty="0">
                <a:latin typeface="Courier New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</a:t>
            </a:r>
            <a:r>
              <a:rPr lang="en-US" altLang="x-none" sz="2000" b="1" dirty="0" err="1">
                <a:latin typeface="Courier New" charset="0"/>
              </a:rPr>
              <a:t>compare_to</a:t>
            </a:r>
            <a:r>
              <a:rPr lang="en-US" altLang="x-none" sz="2000" b="1" dirty="0">
                <a:latin typeface="Courier New" charset="0"/>
              </a:rPr>
              <a:t>(Day *other)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>
                <a:latin typeface="Courier New" charset="0"/>
              </a:rPr>
              <a:t>static 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</a:t>
            </a:r>
            <a:r>
              <a:rPr lang="en-US" altLang="x-none" sz="2000" b="1" dirty="0" err="1">
                <a:latin typeface="Courier New" charset="0"/>
              </a:rPr>
              <a:t>days_per_month</a:t>
            </a:r>
            <a:r>
              <a:rPr lang="en-US" altLang="x-none" sz="2000" b="1" dirty="0">
                <a:latin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y, 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m)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>
                <a:latin typeface="Courier New" charset="0"/>
              </a:rPr>
              <a:t>static bool </a:t>
            </a:r>
            <a:r>
              <a:rPr lang="en-US" altLang="x-none" sz="2000" b="1" dirty="0" err="1">
                <a:latin typeface="Courier New" charset="0"/>
              </a:rPr>
              <a:t>is_leap_year</a:t>
            </a:r>
            <a:r>
              <a:rPr lang="en-US" altLang="x-none" sz="2000" b="1" dirty="0">
                <a:latin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y</a:t>
            </a:r>
            <a:r>
              <a:rPr lang="en-US" altLang="x-none" sz="2000" b="1" dirty="0" smtClean="0">
                <a:latin typeface="Courier New" charset="0"/>
              </a:rPr>
              <a:t>)</a:t>
            </a:r>
            <a:endParaRPr lang="en-US" altLang="x-none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CD47-4C8D-C74C-8D31-550720558F13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latin typeface="Courier New" charset="0"/>
              </a:rPr>
              <a:t>Day</a:t>
            </a:r>
            <a:r>
              <a:rPr lang="en-US" altLang="x-none" dirty="0"/>
              <a:t> Implementation, Version </a:t>
            </a:r>
            <a:r>
              <a:rPr lang="en-US" altLang="x-none" dirty="0" smtClean="0"/>
              <a:t>1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Inefficient </a:t>
            </a:r>
            <a:r>
              <a:rPr lang="en-US" altLang="x-none" dirty="0"/>
              <a:t>day-at-a-time calculations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Functions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next_day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and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previous_day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do all the dirty work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Extraneous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Day</a:t>
            </a:r>
            <a:r>
              <a:rPr lang="en-US" altLang="x-none" dirty="0"/>
              <a:t> </a:t>
            </a:r>
            <a:r>
              <a:rPr lang="en-US" altLang="x-none" dirty="0" smtClean="0"/>
              <a:t>objects are </a:t>
            </a:r>
            <a:r>
              <a:rPr lang="en-US" altLang="x-none" dirty="0"/>
              <a:t>created and discarded.</a:t>
            </a:r>
          </a:p>
        </p:txBody>
      </p:sp>
    </p:spTree>
    <p:extLst>
      <p:ext uri="{BB962C8B-B14F-4D97-AF65-F5344CB8AC3E}">
        <p14:creationId xmlns:p14="http://schemas.microsoft.com/office/powerpoint/2010/main" val="13820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0A7E-2FF6-DE45-8841-A02E7CE0C5E8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latin typeface="Courier New" charset="0"/>
              </a:rPr>
              <a:t>Day</a:t>
            </a:r>
            <a:r>
              <a:rPr lang="en-US" altLang="x-none" dirty="0"/>
              <a:t> Implementation, Version </a:t>
            </a:r>
            <a:r>
              <a:rPr lang="en-US" altLang="x-none" dirty="0" smtClean="0"/>
              <a:t>2</a:t>
            </a:r>
            <a:endParaRPr lang="en-US" altLang="x-none" i="1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Instead of private year, month, and date fields, use a </a:t>
            </a:r>
            <a:r>
              <a:rPr lang="en-US" altLang="x-none" dirty="0">
                <a:solidFill>
                  <a:srgbClr val="B23C00"/>
                </a:solidFill>
              </a:rPr>
              <a:t>Julian day number</a:t>
            </a:r>
            <a:r>
              <a:rPr lang="en-US" altLang="x-none" dirty="0"/>
              <a:t>, </a:t>
            </a:r>
            <a:r>
              <a:rPr lang="en-US" altLang="x-none" dirty="0" smtClean="0"/>
              <a:t>which is the </a:t>
            </a:r>
            <a:br>
              <a:rPr lang="en-US" altLang="x-none" dirty="0" smtClean="0"/>
            </a:br>
            <a:r>
              <a:rPr lang="en-US" altLang="x-none" u="sng" dirty="0" smtClean="0"/>
              <a:t>number </a:t>
            </a:r>
            <a:r>
              <a:rPr lang="en-US" altLang="x-none" u="sng" dirty="0"/>
              <a:t>of days</a:t>
            </a:r>
            <a:r>
              <a:rPr lang="en-US" altLang="x-none" dirty="0"/>
              <a:t> from </a:t>
            </a:r>
            <a:r>
              <a:rPr lang="en-US" altLang="x-none" dirty="0" smtClean="0"/>
              <a:t>January </a:t>
            </a:r>
            <a:r>
              <a:rPr lang="en-US" altLang="x-none" dirty="0"/>
              <a:t>1, 4713 BCE</a:t>
            </a:r>
            <a:r>
              <a:rPr lang="en-US" altLang="x-none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Now </a:t>
            </a:r>
            <a:r>
              <a:rPr lang="en-US" altLang="x-none" dirty="0"/>
              <a:t>public </a:t>
            </a:r>
            <a:r>
              <a:rPr lang="en-US" altLang="x-none" dirty="0" smtClean="0"/>
              <a:t>functions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days_from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and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add_days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 </a:t>
            </a:r>
            <a:r>
              <a:rPr lang="en-US" altLang="x-none" dirty="0"/>
              <a:t>are trivial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3402449" y="2697488"/>
            <a:ext cx="233910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x-none" sz="2000" b="1" dirty="0" smtClean="0">
                <a:latin typeface="Courier New" charset="0"/>
              </a:rPr>
              <a:t>private:</a:t>
            </a:r>
          </a:p>
          <a:p>
            <a:pPr marL="0" lvl="1"/>
            <a:r>
              <a:rPr lang="en-US" altLang="x-none" sz="2000" b="1" dirty="0">
                <a:latin typeface="Courier New" charset="0"/>
              </a:rPr>
              <a:t> </a:t>
            </a:r>
            <a:r>
              <a:rPr lang="en-US" altLang="x-none" sz="2000" b="1" dirty="0" smtClean="0">
                <a:latin typeface="Courier New" charset="0"/>
              </a:rPr>
              <a:t>   </a:t>
            </a:r>
            <a:r>
              <a:rPr lang="en-US" altLang="x-none" sz="2000" b="1" dirty="0" err="1" smtClean="0">
                <a:latin typeface="Courier New" charset="0"/>
              </a:rPr>
              <a:t>int</a:t>
            </a:r>
            <a:r>
              <a:rPr lang="en-US" altLang="x-none" sz="2000" b="1" dirty="0" smtClean="0">
                <a:latin typeface="Courier New" charset="0"/>
              </a:rPr>
              <a:t> </a:t>
            </a:r>
            <a:r>
              <a:rPr lang="en-US" altLang="x-none" sz="2000" b="1" dirty="0" err="1" smtClean="0">
                <a:latin typeface="Courier New" charset="0"/>
              </a:rPr>
              <a:t>julian</a:t>
            </a:r>
            <a:endParaRPr lang="en-US" altLang="x-none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0A7E-2FF6-DE45-8841-A02E7CE0C5E8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latin typeface="Courier New" charset="0"/>
              </a:rPr>
              <a:t>Day</a:t>
            </a:r>
            <a:r>
              <a:rPr lang="en-US" altLang="x-none" dirty="0"/>
              <a:t> Implementation, Version 2</a:t>
            </a:r>
            <a:r>
              <a:rPr lang="en-US" altLang="x-none" i="1" dirty="0"/>
              <a:t>, cont’d</a:t>
            </a:r>
            <a:endParaRPr lang="en-US" altLang="x-none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Private </a:t>
            </a:r>
            <a:r>
              <a:rPr lang="en-US" altLang="x-none" dirty="0"/>
              <a:t>helper </a:t>
            </a:r>
            <a:r>
              <a:rPr lang="en-US" altLang="x-none" dirty="0" smtClean="0"/>
              <a:t>functions do </a:t>
            </a:r>
            <a:r>
              <a:rPr lang="en-US" altLang="x-none" dirty="0"/>
              <a:t>all the dirty work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converting back and forth between Julian numbers and [year, month, date</a:t>
            </a:r>
            <a:r>
              <a:rPr lang="en-US" altLang="x-none" dirty="0" smtClean="0"/>
              <a:t>].</a:t>
            </a:r>
          </a:p>
          <a:p>
            <a:pPr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b="1" dirty="0" smtClean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 dirty="0" smtClean="0"/>
          </a:p>
          <a:p>
            <a:pPr lvl="3"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What’s bad about this solution?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/>
              <a:t>Conversion is </a:t>
            </a:r>
            <a:r>
              <a:rPr lang="en-US" altLang="x-none" dirty="0"/>
              <a:t>required for </a:t>
            </a:r>
            <a:r>
              <a:rPr lang="en-US" altLang="x-none" u="sng" dirty="0"/>
              <a:t>each</a:t>
            </a:r>
            <a:r>
              <a:rPr lang="en-US" altLang="x-none" dirty="0"/>
              <a:t> access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year, month, or date.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9678" y="2606049"/>
            <a:ext cx="572464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private:</a:t>
            </a:r>
          </a:p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    static 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</a:t>
            </a:r>
            <a:r>
              <a:rPr lang="en-US" altLang="x-none" sz="2000" b="1" dirty="0" err="1">
                <a:latin typeface="Courier New" charset="0"/>
              </a:rPr>
              <a:t>to_julian</a:t>
            </a:r>
            <a:r>
              <a:rPr lang="en-US" altLang="x-none" sz="2000" b="1" dirty="0">
                <a:latin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year, </a:t>
            </a: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>
                <a:latin typeface="Courier New" charset="0"/>
              </a:rPr>
              <a:t>                     </a:t>
            </a:r>
            <a:r>
              <a:rPr lang="en-US" altLang="x-none" sz="2000" b="1" dirty="0" smtClean="0">
                <a:latin typeface="Courier New" charset="0"/>
              </a:rPr>
              <a:t>    </a:t>
            </a:r>
            <a:r>
              <a:rPr lang="en-US" altLang="x-none" sz="2000" b="1" dirty="0" err="1" smtClean="0">
                <a:latin typeface="Courier New" charset="0"/>
              </a:rPr>
              <a:t>int</a:t>
            </a:r>
            <a:r>
              <a:rPr lang="en-US" altLang="x-none" sz="2000" b="1" dirty="0" smtClean="0">
                <a:latin typeface="Courier New" charset="0"/>
              </a:rPr>
              <a:t> </a:t>
            </a:r>
            <a:r>
              <a:rPr lang="en-US" altLang="x-none" sz="2000" b="1" dirty="0">
                <a:latin typeface="Courier New" charset="0"/>
              </a:rPr>
              <a:t>month, </a:t>
            </a:r>
            <a:br>
              <a:rPr lang="en-US" altLang="x-none" sz="2000" b="1" dirty="0">
                <a:latin typeface="Courier New" charset="0"/>
              </a:rPr>
            </a:br>
            <a:r>
              <a:rPr lang="en-US" altLang="x-none" sz="2000" b="1" dirty="0">
                <a:latin typeface="Courier New" charset="0"/>
              </a:rPr>
              <a:t>                     </a:t>
            </a:r>
            <a:r>
              <a:rPr lang="en-US" altLang="x-none" sz="2000" b="1" dirty="0" smtClean="0">
                <a:latin typeface="Courier New" charset="0"/>
              </a:rPr>
              <a:t>    </a:t>
            </a:r>
            <a:r>
              <a:rPr lang="en-US" altLang="x-none" sz="2000" b="1" dirty="0" err="1" smtClean="0">
                <a:latin typeface="Courier New" charset="0"/>
              </a:rPr>
              <a:t>int</a:t>
            </a:r>
            <a:r>
              <a:rPr lang="en-US" altLang="x-none" sz="2000" b="1" dirty="0" smtClean="0">
                <a:latin typeface="Courier New" charset="0"/>
              </a:rPr>
              <a:t> </a:t>
            </a:r>
            <a:r>
              <a:rPr lang="en-US" altLang="x-none" sz="2000" b="1" dirty="0">
                <a:latin typeface="Courier New" charset="0"/>
              </a:rPr>
              <a:t>date</a:t>
            </a:r>
            <a:r>
              <a:rPr lang="en-US" altLang="x-none" sz="2000" b="1" dirty="0" smtClean="0">
                <a:latin typeface="Courier New" charset="0"/>
              </a:rPr>
              <a:t>);</a:t>
            </a:r>
            <a:endParaRPr lang="en-US" altLang="x-none" sz="2000" b="1" dirty="0">
              <a:latin typeface="Courier New" charset="0"/>
            </a:endParaRPr>
          </a:p>
          <a:p>
            <a:pPr lvl="4">
              <a:lnSpc>
                <a:spcPct val="90000"/>
              </a:lnSpc>
            </a:pPr>
            <a:endParaRPr lang="en-US" altLang="x-none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000" b="1" dirty="0" smtClean="0">
                <a:latin typeface="Courier New" charset="0"/>
              </a:rPr>
              <a:t>    static 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[] </a:t>
            </a:r>
            <a:r>
              <a:rPr lang="en-US" altLang="x-none" sz="2000" b="1" dirty="0" err="1">
                <a:latin typeface="Courier New" charset="0"/>
              </a:rPr>
              <a:t>from_julian</a:t>
            </a:r>
            <a:r>
              <a:rPr lang="en-US" altLang="x-none" sz="2000" b="1" dirty="0">
                <a:latin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</a:rPr>
              <a:t>int</a:t>
            </a:r>
            <a:r>
              <a:rPr lang="en-US" altLang="x-none" sz="2000" b="1" dirty="0">
                <a:latin typeface="Courier New" charset="0"/>
              </a:rPr>
              <a:t> j</a:t>
            </a:r>
            <a:r>
              <a:rPr lang="en-US" altLang="x-none" sz="2000" b="1" dirty="0" smtClean="0">
                <a:latin typeface="Courier New" charset="0"/>
              </a:rPr>
              <a:t>);</a:t>
            </a:r>
            <a:endParaRPr lang="en-US" altLang="x-none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7D71-96E1-C84F-B1AB-7987D1067FCD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</a:t>
            </a:r>
            <a:r>
              <a:rPr lang="en-US" altLang="x-none" b="1">
                <a:latin typeface="Courier New" charset="0"/>
              </a:rPr>
              <a:t>Day</a:t>
            </a:r>
            <a:r>
              <a:rPr lang="en-US" altLang="x-none"/>
              <a:t> Implementation, Version 3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Keep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year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month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date</a:t>
            </a:r>
            <a:r>
              <a:rPr lang="en-US" altLang="x-none" dirty="0"/>
              <a:t>, and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julian</a:t>
            </a:r>
            <a:r>
              <a:rPr lang="en-US" altLang="x-none" dirty="0" smtClean="0"/>
              <a:t> </a:t>
            </a:r>
            <a:r>
              <a:rPr lang="en-US" altLang="x-none" dirty="0"/>
              <a:t>number fields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Do conversions between [year, month, date] and </a:t>
            </a:r>
            <a:r>
              <a:rPr lang="en-US" altLang="x-none" dirty="0" smtClean="0"/>
              <a:t>Julian </a:t>
            </a:r>
            <a:r>
              <a:rPr lang="en-US" altLang="x-none" dirty="0"/>
              <a:t>number </a:t>
            </a:r>
            <a:r>
              <a:rPr lang="en-US" altLang="x-none" u="sng" dirty="0"/>
              <a:t>only when necessary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(</a:t>
            </a:r>
            <a:r>
              <a:rPr lang="en-US" altLang="x-none" dirty="0">
                <a:solidFill>
                  <a:srgbClr val="B23C00"/>
                </a:solidFill>
              </a:rPr>
              <a:t>lazy conversion</a:t>
            </a:r>
            <a:r>
              <a:rPr lang="en-US" altLang="x-none" dirty="0" smtClean="0"/>
              <a:t>).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Convert to </a:t>
            </a:r>
            <a:r>
              <a:rPr lang="en-US" altLang="x-none" dirty="0" smtClean="0"/>
              <a:t>Julian </a:t>
            </a:r>
            <a:r>
              <a:rPr lang="en-US" altLang="x-none" dirty="0"/>
              <a:t>number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only</a:t>
            </a:r>
            <a:r>
              <a:rPr lang="en-US" altLang="x-none" dirty="0" smtClean="0"/>
              <a:t> </a:t>
            </a:r>
            <a:r>
              <a:rPr lang="en-US" altLang="x-none" dirty="0"/>
              <a:t>when doing date arithmetic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Convert to [year, month, date]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only</a:t>
            </a:r>
            <a:r>
              <a:rPr lang="en-US" altLang="x-none" dirty="0" smtClean="0"/>
              <a:t> </a:t>
            </a:r>
            <a:r>
              <a:rPr lang="en-US" altLang="x-none" dirty="0"/>
              <a:t>if calling </a:t>
            </a:r>
            <a:r>
              <a:rPr lang="en-US" altLang="x-none" dirty="0" smtClean="0"/>
              <a:t>a </a:t>
            </a:r>
            <a:r>
              <a:rPr lang="en-US" altLang="x-none" sz="2800" b="1" dirty="0" smtClean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altLang="x-none" dirty="0" smtClean="0"/>
              <a:t> </a:t>
            </a:r>
            <a:r>
              <a:rPr lang="en-US" altLang="x-none" dirty="0"/>
              <a:t>method.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462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21275</TotalTime>
  <Words>1075</Words>
  <Application>Microsoft Macintosh PowerPoint</Application>
  <PresentationFormat>On-screen Show (4:3)</PresentationFormat>
  <Paragraphs>293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September 14 Class Meeting</vt:lpstr>
      <vt:lpstr>CS Graduates’ Mid-Career Salaries</vt:lpstr>
      <vt:lpstr>Functions of the Day Class</vt:lpstr>
      <vt:lpstr>The Day Class</vt:lpstr>
      <vt:lpstr>Class Day Implementation, Version 1</vt:lpstr>
      <vt:lpstr>Class Day Implementation, Version 1, cont’d</vt:lpstr>
      <vt:lpstr>Class Day Implementation, Version 2</vt:lpstr>
      <vt:lpstr>Class Day Implementation, Version 2, cont’d</vt:lpstr>
      <vt:lpstr>Class Day Implementation, Version 3</vt:lpstr>
      <vt:lpstr>Class Day Implementation, Version 3 , cont’d</vt:lpstr>
      <vt:lpstr>Importance of Encapsulation</vt:lpstr>
      <vt:lpstr>Principles</vt:lpstr>
      <vt:lpstr>Accessors and Mutators</vt:lpstr>
      <vt:lpstr>Dangerous Setter Example: The Day Class</vt:lpstr>
      <vt:lpstr>Dangerous Setter Example: The Day Class</vt:lpstr>
      <vt:lpstr>Dangerous Setter Example: The Day Class</vt:lpstr>
      <vt:lpstr>Dangerous Setter Example: The Day Class</vt:lpstr>
      <vt:lpstr>No Surprises!</vt:lpstr>
      <vt:lpstr>Immutable Classes</vt:lpstr>
      <vt:lpstr>Sharing References to Mutable Objects</vt:lpstr>
      <vt:lpstr>Sharing References to Mutable Objects, cont’d</vt:lpstr>
      <vt:lpstr>Sharing References to Mutable Objects, cont’d</vt:lpstr>
      <vt:lpstr>Sharing References to Mutable Objects, cont’d</vt:lpstr>
      <vt:lpstr>Sharing References to Mutable Objects, cont’d</vt:lpstr>
      <vt:lpstr>Sharing References to Mutable Objects, cont’d</vt:lpstr>
      <vt:lpstr>const Fields</vt:lpstr>
      <vt:lpstr>const Fields, cont’d</vt:lpstr>
      <vt:lpstr>const Fields, cont’d</vt:lpstr>
      <vt:lpstr>Separate Accessors and Mutators</vt:lpstr>
      <vt:lpstr>Separate Accessors and Mutators, cont’d</vt:lpstr>
      <vt:lpstr>Separate Accessors and Mutators,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369</cp:revision>
  <dcterms:created xsi:type="dcterms:W3CDTF">2008-01-12T03:52:55Z</dcterms:created>
  <dcterms:modified xsi:type="dcterms:W3CDTF">2017-09-14T09:02:00Z</dcterms:modified>
</cp:coreProperties>
</file>