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70" r:id="rId5"/>
    <p:sldId id="271" r:id="rId6"/>
    <p:sldId id="273" r:id="rId7"/>
    <p:sldId id="274" r:id="rId8"/>
    <p:sldId id="260" r:id="rId9"/>
    <p:sldId id="275" r:id="rId10"/>
    <p:sldId id="261" r:id="rId11"/>
    <p:sldId id="276" r:id="rId12"/>
    <p:sldId id="277" r:id="rId13"/>
    <p:sldId id="262" r:id="rId14"/>
    <p:sldId id="278" r:id="rId15"/>
    <p:sldId id="263" r:id="rId16"/>
    <p:sldId id="264" r:id="rId17"/>
    <p:sldId id="265" r:id="rId18"/>
    <p:sldId id="279" r:id="rId19"/>
    <p:sldId id="268" r:id="rId20"/>
    <p:sldId id="280" r:id="rId21"/>
    <p:sldId id="291" r:id="rId22"/>
    <p:sldId id="281" r:id="rId23"/>
    <p:sldId id="297" r:id="rId24"/>
    <p:sldId id="282" r:id="rId25"/>
    <p:sldId id="293" r:id="rId26"/>
    <p:sldId id="283" r:id="rId27"/>
    <p:sldId id="284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9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8F0000"/>
    <a:srgbClr val="464646"/>
    <a:srgbClr val="DEF0F2"/>
    <a:srgbClr val="F2E5D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0" autoAdjust="0"/>
    <p:restoredTop sz="86386" autoAdjust="0"/>
  </p:normalViewPr>
  <p:slideViewPr>
    <p:cSldViewPr>
      <p:cViewPr varScale="1">
        <p:scale>
          <a:sx n="123" d="100"/>
          <a:sy n="123" d="100"/>
        </p:scale>
        <p:origin x="200" y="1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September 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19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list/list/inser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aw_of_Deme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19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45A4-E3A6-2942-ABC4-B6B968159557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Good is an Interface</a:t>
            </a:r>
            <a:r>
              <a:rPr lang="en-US" altLang="x-none" dirty="0" smtClean="0"/>
              <a:t>? </a:t>
            </a:r>
            <a:r>
              <a:rPr lang="en-US" altLang="x-none" i="1" dirty="0" smtClean="0"/>
              <a:t>cont’d</a:t>
            </a:r>
            <a:endParaRPr lang="en-US" altLang="x-none" i="1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4"/>
            <a:ext cx="8229600" cy="47548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Class </a:t>
            </a:r>
            <a:r>
              <a:rPr lang="en-US" altLang="x-none" u="sng" dirty="0"/>
              <a:t>designer</a:t>
            </a:r>
            <a:r>
              <a:rPr lang="en-US" altLang="x-none" dirty="0"/>
              <a:t> </a:t>
            </a:r>
            <a:r>
              <a:rPr lang="en-US" altLang="x-none" dirty="0" smtClean="0"/>
              <a:t>priorities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Efficient algorithm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Convenient coding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etc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Class </a:t>
            </a:r>
            <a:r>
              <a:rPr lang="en-US" altLang="x-none" u="sng" dirty="0"/>
              <a:t>user</a:t>
            </a:r>
            <a:r>
              <a:rPr lang="en-US" altLang="x-none" dirty="0"/>
              <a:t> </a:t>
            </a:r>
            <a:r>
              <a:rPr lang="en-US" altLang="x-none" dirty="0" smtClean="0"/>
              <a:t>priorities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Easy to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Don’t have to understand the implementation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etc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55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45A4-E3A6-2942-ABC4-B6B968159557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Good is an Interface? </a:t>
            </a:r>
            <a:r>
              <a:rPr lang="en-US" altLang="x-none" i="1" dirty="0"/>
              <a:t>cont’d</a:t>
            </a:r>
            <a:endParaRPr lang="en-US" altLang="x-none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8780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Is </a:t>
            </a:r>
            <a:r>
              <a:rPr lang="en-US" altLang="x-none" dirty="0"/>
              <a:t>there a “conflict of interest”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if </a:t>
            </a:r>
            <a:r>
              <a:rPr lang="en-US" altLang="x-none" dirty="0"/>
              <a:t>you’re both </a:t>
            </a:r>
            <a:r>
              <a:rPr lang="en-US" altLang="x-none" dirty="0" smtClean="0"/>
              <a:t>the </a:t>
            </a:r>
            <a:r>
              <a:rPr lang="en-US" altLang="x-none" dirty="0"/>
              <a:t>class designer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</a:t>
            </a:r>
            <a:r>
              <a:rPr lang="en-US" altLang="x-none" dirty="0"/>
              <a:t>the class user</a:t>
            </a:r>
            <a:r>
              <a:rPr lang="en-US" altLang="x-none" dirty="0" smtClean="0"/>
              <a:t>?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Can you make the right engineering </a:t>
            </a:r>
            <a:r>
              <a:rPr lang="en-US" altLang="x-none" u="sng" dirty="0"/>
              <a:t>tradeoffs</a:t>
            </a:r>
            <a:r>
              <a:rPr lang="en-US" altLang="x-non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1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8F1C-32F1-164F-A1C6-2EADFF95E98B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Cohesion</a:t>
            </a:r>
            <a:endParaRPr lang="en-US" altLang="x-none" i="1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altLang="x-none" dirty="0"/>
              <a:t>A cohesive class implements a </a:t>
            </a:r>
            <a:br>
              <a:rPr lang="en-US" altLang="x-none" dirty="0"/>
            </a:br>
            <a:r>
              <a:rPr lang="en-US" altLang="x-none" u="sng" dirty="0"/>
              <a:t>single abstraction or responsibility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 smtClean="0"/>
              <a:t>Member functions </a:t>
            </a:r>
            <a:r>
              <a:rPr lang="en-US" altLang="x-none" dirty="0"/>
              <a:t>should be related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this </a:t>
            </a:r>
            <a:r>
              <a:rPr lang="en-US" altLang="x-none" dirty="0"/>
              <a:t>single abstraction. </a:t>
            </a:r>
          </a:p>
        </p:txBody>
      </p:sp>
    </p:spTree>
    <p:extLst>
      <p:ext uri="{BB962C8B-B14F-4D97-AF65-F5344CB8AC3E}">
        <p14:creationId xmlns:p14="http://schemas.microsoft.com/office/powerpoint/2010/main" val="12992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8F1C-32F1-164F-A1C6-2EADFF95E98B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Cohesion</a:t>
            </a:r>
            <a:endParaRPr lang="en-US" altLang="x-none" i="1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93892"/>
          </a:xfrm>
        </p:spPr>
        <p:txBody>
          <a:bodyPr/>
          <a:lstStyle/>
          <a:p>
            <a:r>
              <a:rPr lang="en-US" altLang="x-none" dirty="0" smtClean="0"/>
              <a:t>Why is this a </a:t>
            </a:r>
            <a:r>
              <a:rPr lang="en-US" altLang="x-none" dirty="0"/>
              <a:t>badly designed </a:t>
            </a:r>
            <a:r>
              <a:rPr lang="en-US" altLang="x-none" dirty="0" smtClean="0"/>
              <a:t>class</a:t>
            </a:r>
            <a:r>
              <a:rPr lang="en-US" altLang="x-none" dirty="0"/>
              <a:t>?</a:t>
            </a:r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pPr lvl="2"/>
            <a:endParaRPr lang="en-US" altLang="x-none" dirty="0" smtClean="0"/>
          </a:p>
          <a:p>
            <a:r>
              <a:rPr lang="en-US" altLang="x-none" dirty="0" smtClean="0"/>
              <a:t>Method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processCommand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doesn’t belong.</a:t>
            </a:r>
          </a:p>
          <a:p>
            <a:r>
              <a:rPr lang="en-US" altLang="x-none" sz="2600" u="sng" dirty="0"/>
              <a:t>Delegate</a:t>
            </a:r>
            <a:r>
              <a:rPr lang="en-US" altLang="x-none" sz="2600" dirty="0"/>
              <a:t> command processing to another </a:t>
            </a:r>
            <a:r>
              <a:rPr lang="en-US" altLang="x-none" sz="2600"/>
              <a:t>class</a:t>
            </a:r>
            <a:r>
              <a:rPr lang="en-US" altLang="x-none" sz="2600" smtClean="0"/>
              <a:t>.</a:t>
            </a:r>
            <a:endParaRPr lang="en-US" altLang="x-none" sz="2600" dirty="0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584643" y="1940945"/>
            <a:ext cx="5974713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 smtClean="0">
                <a:latin typeface="Courier New" charset="0"/>
              </a:rPr>
              <a:t>class </a:t>
            </a:r>
            <a:r>
              <a:rPr lang="en-US" altLang="x-none" sz="1800" b="1" dirty="0">
                <a:latin typeface="Courier New" charset="0"/>
              </a:rPr>
              <a:t>Mailbox 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void </a:t>
            </a:r>
            <a:r>
              <a:rPr lang="en-US" altLang="x-none" sz="1800" b="1" dirty="0" err="1" smtClean="0">
                <a:latin typeface="Courier New" charset="0"/>
              </a:rPr>
              <a:t>add_message</a:t>
            </a:r>
            <a:r>
              <a:rPr lang="en-US" altLang="x-none" sz="1800" b="1" dirty="0" smtClean="0">
                <a:latin typeface="Courier New" charset="0"/>
              </a:rPr>
              <a:t>(Message *</a:t>
            </a:r>
            <a:r>
              <a:rPr lang="en-US" altLang="x-none" sz="1800" b="1" dirty="0" err="1" smtClean="0">
                <a:latin typeface="Courier New" charset="0"/>
              </a:rPr>
              <a:t>msg</a:t>
            </a:r>
            <a:r>
              <a:rPr lang="en-US" altLang="x-none" sz="1800" b="1" dirty="0" smtClean="0">
                <a:latin typeface="Courier New" charset="0"/>
              </a:rPr>
              <a:t>); 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Message *</a:t>
            </a:r>
            <a:r>
              <a:rPr lang="en-US" altLang="x-none" sz="1800" b="1" dirty="0" err="1" smtClean="0">
                <a:latin typeface="Courier New" charset="0"/>
              </a:rPr>
              <a:t>get_current_message</a:t>
            </a:r>
            <a:r>
              <a:rPr lang="en-US" altLang="x-none" sz="1800" b="1" dirty="0" smtClean="0">
                <a:latin typeface="Courier New" charset="0"/>
              </a:rPr>
              <a:t>();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Message *</a:t>
            </a:r>
            <a:r>
              <a:rPr lang="en-US" altLang="x-none" sz="1800" b="1" dirty="0" err="1" smtClean="0">
                <a:latin typeface="Courier New" charset="0"/>
              </a:rPr>
              <a:t>remove_current_message</a:t>
            </a:r>
            <a:r>
              <a:rPr lang="en-US" altLang="x-none" sz="1800" b="1" dirty="0" smtClean="0">
                <a:latin typeface="Courier New" charset="0"/>
              </a:rPr>
              <a:t>(); 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void </a:t>
            </a:r>
            <a:r>
              <a:rPr lang="en-US" altLang="x-none" sz="1800" b="1" dirty="0" err="1" smtClean="0">
                <a:latin typeface="Courier New" charset="0"/>
              </a:rPr>
              <a:t>process_command</a:t>
            </a:r>
            <a:r>
              <a:rPr lang="en-US" altLang="x-none" sz="1800" b="1" dirty="0" smtClean="0">
                <a:latin typeface="Courier New" charset="0"/>
              </a:rPr>
              <a:t>(string </a:t>
            </a:r>
            <a:r>
              <a:rPr lang="en-US" altLang="x-none" sz="1800" b="1" dirty="0">
                <a:latin typeface="Courier New" charset="0"/>
              </a:rPr>
              <a:t>command</a:t>
            </a:r>
            <a:r>
              <a:rPr lang="en-US" altLang="x-none" sz="1800" b="1" dirty="0" smtClean="0">
                <a:latin typeface="Courier New" charset="0"/>
              </a:rPr>
              <a:t>); 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   ... 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} 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7200" y="5440363"/>
            <a:ext cx="8229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o"/>
              <a:defRPr sz="24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en-US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5384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2DC-0828-6E44-B512-29AC3217FB76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Completeness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x-none" dirty="0"/>
              <a:t>Support operations for a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well-defined </a:t>
            </a:r>
            <a:r>
              <a:rPr lang="en-US" altLang="x-none" dirty="0"/>
              <a:t>abstraction. </a:t>
            </a:r>
            <a:endParaRPr lang="en-US" altLang="x-none" dirty="0" smtClean="0"/>
          </a:p>
          <a:p>
            <a:pPr lvl="4"/>
            <a:endParaRPr lang="en-US" altLang="x-none" dirty="0"/>
          </a:p>
          <a:p>
            <a:r>
              <a:rPr lang="en-US" altLang="x-none" dirty="0"/>
              <a:t>A potentially bad example: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Date</a:t>
            </a:r>
            <a:r>
              <a:rPr lang="en-US" altLang="x-none" dirty="0"/>
              <a:t> class: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pPr lvl="4"/>
            <a:endParaRPr lang="en-US" altLang="x-none" dirty="0"/>
          </a:p>
          <a:p>
            <a:r>
              <a:rPr lang="en-US" altLang="x-none" dirty="0" smtClean="0"/>
              <a:t>How </a:t>
            </a:r>
            <a:r>
              <a:rPr lang="en-US" altLang="x-none" dirty="0"/>
              <a:t>many milliseconds have elapsed? </a:t>
            </a:r>
          </a:p>
          <a:p>
            <a:pPr lvl="1"/>
            <a:r>
              <a:rPr lang="en-US" altLang="x-none" dirty="0"/>
              <a:t>No such operation in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Date</a:t>
            </a:r>
            <a:r>
              <a:rPr lang="en-US" altLang="x-none" dirty="0"/>
              <a:t> class.</a:t>
            </a:r>
          </a:p>
          <a:p>
            <a:r>
              <a:rPr lang="en-US" altLang="x-none" dirty="0"/>
              <a:t>Does it fall outside the responsibility? </a:t>
            </a:r>
          </a:p>
          <a:p>
            <a:pPr lvl="1"/>
            <a:r>
              <a:rPr lang="en-US" altLang="x-none" dirty="0" smtClean="0"/>
              <a:t>We </a:t>
            </a:r>
            <a:r>
              <a:rPr lang="en-US" altLang="x-none" dirty="0"/>
              <a:t>have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before()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after()</a:t>
            </a:r>
            <a:r>
              <a:rPr lang="en-US" altLang="x-none" dirty="0"/>
              <a:t>,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get_time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4"/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2825368" y="3054304"/>
            <a:ext cx="34932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>
                <a:latin typeface="Courier New" charset="0"/>
              </a:rPr>
              <a:t>Date start = new Date();</a:t>
            </a:r>
            <a:br>
              <a:rPr lang="en-US" altLang="x-none" sz="1800" b="1">
                <a:latin typeface="Courier New" charset="0"/>
              </a:rPr>
            </a:br>
            <a:r>
              <a:rPr lang="en-US" altLang="x-none" sz="1800" b="1">
                <a:latin typeface="Courier New" charset="0"/>
              </a:rPr>
              <a:t>// do some work</a:t>
            </a:r>
            <a:br>
              <a:rPr lang="en-US" altLang="x-none" sz="1800" b="1">
                <a:latin typeface="Courier New" charset="0"/>
              </a:rPr>
            </a:br>
            <a:r>
              <a:rPr lang="en-US" altLang="x-none" sz="1800" b="1">
                <a:latin typeface="Courier New" charset="0"/>
              </a:rPr>
              <a:t>Date end = new Date(); </a:t>
            </a:r>
          </a:p>
        </p:txBody>
      </p:sp>
    </p:spTree>
    <p:extLst>
      <p:ext uri="{BB962C8B-B14F-4D97-AF65-F5344CB8AC3E}">
        <p14:creationId xmlns:p14="http://schemas.microsoft.com/office/powerpoint/2010/main" val="300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32DC-0828-6E44-B512-29AC3217FB76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Completeness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x-none" dirty="0" smtClean="0"/>
              <a:t>If </a:t>
            </a:r>
            <a:r>
              <a:rPr lang="en-US" altLang="x-none" dirty="0"/>
              <a:t>you encounter an incomplete class:</a:t>
            </a:r>
          </a:p>
          <a:p>
            <a:pPr lvl="1"/>
            <a:r>
              <a:rPr lang="en-US" altLang="x-none" dirty="0"/>
              <a:t>Negotiate with the class designer.</a:t>
            </a:r>
          </a:p>
          <a:p>
            <a:pPr lvl="1"/>
            <a:r>
              <a:rPr lang="en-US" altLang="x-none" dirty="0"/>
              <a:t>Fill in what’s missing with a subclass.</a:t>
            </a:r>
          </a:p>
        </p:txBody>
      </p:sp>
    </p:spTree>
    <p:extLst>
      <p:ext uri="{BB962C8B-B14F-4D97-AF65-F5344CB8AC3E}">
        <p14:creationId xmlns:p14="http://schemas.microsoft.com/office/powerpoint/2010/main" val="17368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3004D-8DE6-114F-ABC8-4F5D49115C7C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Convenience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4846637"/>
          </a:xfrm>
        </p:spPr>
        <p:txBody>
          <a:bodyPr/>
          <a:lstStyle/>
          <a:p>
            <a:r>
              <a:rPr lang="en-US" altLang="x-none" dirty="0"/>
              <a:t>A good interface makes </a:t>
            </a:r>
            <a:r>
              <a:rPr lang="en-US" altLang="x-none" u="sng" dirty="0"/>
              <a:t>all tasks possible 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and </a:t>
            </a:r>
            <a:r>
              <a:rPr lang="en-US" altLang="x-none" u="sng" dirty="0"/>
              <a:t>common tasks simple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 smtClean="0"/>
              <a:t>Example of </a:t>
            </a:r>
            <a:r>
              <a:rPr lang="en-US" altLang="x-none" dirty="0" err="1" smtClean="0"/>
              <a:t>inconvience</a:t>
            </a:r>
            <a:r>
              <a:rPr lang="en-US" altLang="x-none" dirty="0" smtClean="0"/>
              <a:t>: The C++ string class 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 smtClean="0"/>
              <a:t>Why are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stoi</a:t>
            </a:r>
            <a:r>
              <a:rPr lang="en-US" altLang="x-none" dirty="0" smtClean="0"/>
              <a:t>,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stof</a:t>
            </a:r>
            <a:r>
              <a:rPr lang="en-US" altLang="x-none" dirty="0" smtClean="0"/>
              <a:t>,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to_string</a:t>
            </a:r>
            <a:r>
              <a:rPr lang="en-US" altLang="x-none" dirty="0" smtClean="0"/>
              <a:t>, etc. individual functions and not member functions of class string?</a:t>
            </a:r>
          </a:p>
          <a:p>
            <a:pPr lvl="5"/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altLang="x-none" dirty="0" smtClean="0"/>
              <a:t>To shift all the letters of a string to upper or lower case, you need to call the complicated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transform</a:t>
            </a:r>
            <a:r>
              <a:rPr lang="en-US" altLang="x-none" dirty="0" smtClean="0"/>
              <a:t> function.</a:t>
            </a:r>
          </a:p>
          <a:p>
            <a:pPr lvl="5"/>
            <a:endParaRPr lang="en-US" altLang="x-none" dirty="0" smtClean="0"/>
          </a:p>
          <a:p>
            <a:pPr lvl="1"/>
            <a:r>
              <a:rPr lang="en-US" altLang="x-none" dirty="0" smtClean="0"/>
              <a:t>How to do a </a:t>
            </a:r>
            <a:r>
              <a:rPr lang="en-US" altLang="x-none" u="sng" dirty="0" smtClean="0"/>
              <a:t>case-insensitive</a:t>
            </a:r>
            <a:r>
              <a:rPr lang="en-US" altLang="x-none" dirty="0" smtClean="0"/>
              <a:t> string comparison?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406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C878-0295-D14C-BAB5-181C589DA776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Clarity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x-none" u="sng" dirty="0"/>
              <a:t>Confused</a:t>
            </a:r>
            <a:r>
              <a:rPr lang="en-US" altLang="x-none" dirty="0"/>
              <a:t> programmers write </a:t>
            </a:r>
            <a:r>
              <a:rPr lang="en-US" altLang="x-none" u="sng" dirty="0"/>
              <a:t>buggy</a:t>
            </a:r>
            <a:r>
              <a:rPr lang="en-US" altLang="x-none" dirty="0"/>
              <a:t> code.</a:t>
            </a: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r>
              <a:rPr lang="en-US" altLang="x-none" dirty="0" smtClean="0"/>
              <a:t>Example: The C++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altLang="x-none" dirty="0" smtClean="0"/>
              <a:t> class has many ways to insert elements into a list. Confusing.</a:t>
            </a:r>
            <a:endParaRPr lang="en-US" alt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1" y="3154683"/>
            <a:ext cx="8412438" cy="169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0740" y="5925979"/>
            <a:ext cx="296747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http://www.cplusplus.com/reference/list/list/insert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6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Clarity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example: The C++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en-US" dirty="0" smtClean="0"/>
              <a:t> class 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 vector can be indexed using an integer value enclosed in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dirty="0" smtClean="0"/>
              <a:t> or by calling </a:t>
            </a:r>
            <a:r>
              <a:rPr lang="en-US" dirty="0"/>
              <a:t>member 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en-US" dirty="0"/>
              <a:t> with </a:t>
            </a:r>
            <a:r>
              <a:rPr lang="en-US" dirty="0" smtClean="0"/>
              <a:t>an integer value.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But other member functions such as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insert()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erase()</a:t>
            </a:r>
            <a:r>
              <a:rPr lang="en-US" dirty="0" smtClean="0"/>
              <a:t> require iterators to indicate positions within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5C0C-2499-2B4E-B27B-87E465849DA7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Consistency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r>
              <a:rPr lang="en-US" altLang="x-none" u="sng" dirty="0"/>
              <a:t>Related</a:t>
            </a:r>
            <a:r>
              <a:rPr lang="en-US" altLang="x-none" dirty="0"/>
              <a:t> features of a class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should </a:t>
            </a:r>
            <a:r>
              <a:rPr lang="en-US" altLang="x-none" dirty="0"/>
              <a:t>have </a:t>
            </a:r>
            <a:r>
              <a:rPr lang="en-US" altLang="x-none" u="sng" dirty="0"/>
              <a:t>matching </a:t>
            </a:r>
            <a:endParaRPr lang="en-US" altLang="x-none" u="sng" dirty="0" smtClean="0"/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names </a:t>
            </a:r>
          </a:p>
          <a:p>
            <a:pPr lvl="1"/>
            <a:r>
              <a:rPr lang="en-US" altLang="x-none" dirty="0"/>
              <a:t>parameters </a:t>
            </a:r>
          </a:p>
          <a:p>
            <a:pPr lvl="1"/>
            <a:r>
              <a:rPr lang="en-US" altLang="x-none" dirty="0"/>
              <a:t>return values </a:t>
            </a:r>
          </a:p>
          <a:p>
            <a:pPr lvl="1"/>
            <a:r>
              <a:rPr lang="en-US" altLang="x-none" dirty="0"/>
              <a:t>behavior </a:t>
            </a:r>
            <a:endParaRPr lang="en-US" altLang="x-none" dirty="0" smtClean="0"/>
          </a:p>
          <a:p>
            <a:pPr lvl="5"/>
            <a:endParaRPr lang="en-US" altLang="x-none" dirty="0" smtClean="0"/>
          </a:p>
          <a:p>
            <a:r>
              <a:rPr lang="en-US" altLang="x-none" dirty="0" smtClean="0"/>
              <a:t>A </a:t>
            </a:r>
            <a:r>
              <a:rPr lang="en-US" altLang="x-none" dirty="0"/>
              <a:t>bad example</a:t>
            </a:r>
            <a:r>
              <a:rPr lang="en-US" altLang="x-none" dirty="0" smtClean="0"/>
              <a:t>: Why is month 0-based?</a:t>
            </a:r>
            <a:endParaRPr lang="en-US" altLang="x-none" dirty="0"/>
          </a:p>
          <a:p>
            <a:pPr lvl="1"/>
            <a:endParaRPr lang="en-US" altLang="x-none" dirty="0"/>
          </a:p>
          <a:p>
            <a:pPr lvl="4"/>
            <a:endParaRPr lang="en-US" altLang="x-none" dirty="0"/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515714" y="5071326"/>
            <a:ext cx="61125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>
                <a:latin typeface="Courier New" charset="0"/>
              </a:rPr>
              <a:t>new GregorianCalendar(year, month - 1, day)</a:t>
            </a:r>
          </a:p>
        </p:txBody>
      </p:sp>
    </p:spTree>
    <p:extLst>
      <p:ext uri="{BB962C8B-B14F-4D97-AF65-F5344CB8AC3E}">
        <p14:creationId xmlns:p14="http://schemas.microsoft.com/office/powerpoint/2010/main" val="385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class</a:t>
            </a:r>
          </a:p>
          <a:p>
            <a:r>
              <a:rPr lang="en-US" dirty="0" smtClean="0"/>
              <a:t>Accessors and mutators</a:t>
            </a:r>
          </a:p>
          <a:p>
            <a:r>
              <a:rPr lang="en-US" dirty="0" smtClean="0"/>
              <a:t>Dangerous setters</a:t>
            </a:r>
          </a:p>
          <a:p>
            <a:r>
              <a:rPr lang="en-US" dirty="0" smtClean="0"/>
              <a:t>Immutable classes</a:t>
            </a:r>
          </a:p>
          <a:p>
            <a:r>
              <a:rPr lang="en-US" dirty="0" smtClean="0"/>
              <a:t>Dangerous references to mutable objects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 smtClean="0"/>
              <a:t> fields</a:t>
            </a:r>
          </a:p>
          <a:p>
            <a:r>
              <a:rPr lang="en-US" dirty="0" smtClean="0"/>
              <a:t>Separate accessors and mutators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820-6E72-AD4C-9AFA-46920AC9F552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Programming by Contract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Metaphor promoted by Bertrand </a:t>
            </a:r>
            <a:r>
              <a:rPr lang="en-US" altLang="x-none" dirty="0" smtClean="0"/>
              <a:t>Meyer.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 pioneer of object-oriented programming.</a:t>
            </a:r>
          </a:p>
          <a:p>
            <a:pPr lvl="1"/>
            <a:r>
              <a:rPr lang="en-US" altLang="x-none" dirty="0"/>
              <a:t>Inventor of the Eiffel programming language.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Ensure that</a:t>
            </a:r>
            <a:r>
              <a:rPr lang="en-US" altLang="x-none" dirty="0" smtClean="0"/>
              <a:t>: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All class constructors only create objects </a:t>
            </a:r>
            <a:br>
              <a:rPr lang="en-US" altLang="x-none" dirty="0"/>
            </a:br>
            <a:r>
              <a:rPr lang="en-US" altLang="x-none" dirty="0"/>
              <a:t>with </a:t>
            </a:r>
            <a:r>
              <a:rPr lang="en-US" altLang="x-none" u="sng" dirty="0"/>
              <a:t>valid initial states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All mutators </a:t>
            </a:r>
            <a:r>
              <a:rPr lang="en-US" altLang="x-none" u="sng" dirty="0"/>
              <a:t>preserve</a:t>
            </a:r>
            <a:r>
              <a:rPr lang="en-US" altLang="x-none" dirty="0"/>
              <a:t> the valid states.</a:t>
            </a:r>
          </a:p>
          <a:p>
            <a:pPr lvl="4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518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D820-6E72-AD4C-9AFA-46920AC9F552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Programming by </a:t>
            </a:r>
            <a:r>
              <a:rPr lang="en-US" altLang="x-none" dirty="0" smtClean="0"/>
              <a:t>Contract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Therefore: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We should </a:t>
            </a:r>
            <a:r>
              <a:rPr lang="en-US" altLang="x-none" u="sng" dirty="0"/>
              <a:t>never</a:t>
            </a:r>
            <a:r>
              <a:rPr lang="en-US" altLang="x-none" dirty="0"/>
              <a:t> have invalid objects.</a:t>
            </a:r>
          </a:p>
          <a:p>
            <a:pPr lvl="1"/>
            <a:r>
              <a:rPr lang="en-US" altLang="x-none" dirty="0"/>
              <a:t>No need to waste run time checking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for </a:t>
            </a:r>
            <a:r>
              <a:rPr lang="en-US" altLang="x-none" dirty="0"/>
              <a:t>invalid objects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22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4515-8F20-AB49-93D4-C85FA3C71FF3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Programming by Contract</a:t>
            </a:r>
            <a:r>
              <a:rPr lang="en-US" altLang="x-none" i="1" dirty="0"/>
              <a:t>, cont’d</a:t>
            </a:r>
            <a:endParaRPr lang="en-US" altLang="x-none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Member functions are </a:t>
            </a:r>
            <a:r>
              <a:rPr lang="en-US" altLang="x-none" u="sng" dirty="0"/>
              <a:t>agents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that </a:t>
            </a:r>
            <a:r>
              <a:rPr lang="en-US" altLang="x-none" dirty="0"/>
              <a:t>fulfill a </a:t>
            </a:r>
            <a:r>
              <a:rPr lang="en-US" altLang="x-none" u="sng" dirty="0"/>
              <a:t>contract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contract spells out the </a:t>
            </a:r>
            <a:r>
              <a:rPr lang="en-US" altLang="x-none" u="sng" dirty="0"/>
              <a:t>responsibilities </a:t>
            </a:r>
            <a:endParaRPr lang="en-US" altLang="x-none" u="sng" dirty="0" smtClean="0"/>
          </a:p>
          <a:p>
            <a:pPr lvl="4"/>
            <a:endParaRPr lang="en-US" altLang="x-none" u="sng" dirty="0"/>
          </a:p>
          <a:p>
            <a:pPr lvl="1"/>
            <a:r>
              <a:rPr lang="en-US" altLang="x-none" dirty="0"/>
              <a:t>Of the caller (the class user)</a:t>
            </a:r>
          </a:p>
          <a:p>
            <a:pPr lvl="1"/>
            <a:r>
              <a:rPr lang="en-US" altLang="x-none" dirty="0"/>
              <a:t>Of the </a:t>
            </a:r>
            <a:r>
              <a:rPr lang="en-US" altLang="x-none" dirty="0" smtClean="0"/>
              <a:t>implementer </a:t>
            </a:r>
            <a:r>
              <a:rPr lang="en-US" altLang="x-none" dirty="0"/>
              <a:t>(you, the programmer)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Involves </a:t>
            </a:r>
            <a:r>
              <a:rPr lang="en-US" altLang="x-none" dirty="0">
                <a:solidFill>
                  <a:srgbClr val="B23C00"/>
                </a:solidFill>
              </a:rPr>
              <a:t>preconditions</a:t>
            </a:r>
            <a:r>
              <a:rPr lang="en-US" altLang="x-none" dirty="0"/>
              <a:t>, </a:t>
            </a:r>
            <a:r>
              <a:rPr lang="en-US" altLang="x-none" dirty="0" err="1">
                <a:solidFill>
                  <a:srgbClr val="B23C00"/>
                </a:solidFill>
              </a:rPr>
              <a:t>postconditions</a:t>
            </a:r>
            <a:r>
              <a:rPr lang="en-US" altLang="x-none" dirty="0"/>
              <a:t>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</a:t>
            </a:r>
            <a:r>
              <a:rPr lang="en-US" altLang="x-none" dirty="0">
                <a:solidFill>
                  <a:srgbClr val="B23C00"/>
                </a:solidFill>
              </a:rPr>
              <a:t>invariants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114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E709-7B41-E64D-A367-DCEDF724D7E5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Preconditions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145"/>
            <a:ext cx="8229600" cy="4741242"/>
          </a:xfrm>
        </p:spPr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</a:t>
            </a:r>
            <a:r>
              <a:rPr lang="en-US" altLang="x-none" dirty="0" smtClean="0"/>
              <a:t>class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What </a:t>
            </a:r>
            <a:r>
              <a:rPr lang="en-US" altLang="x-none" dirty="0"/>
              <a:t>should happen if the class user attempts to remove a message from an empty queue</a:t>
            </a:r>
            <a:r>
              <a:rPr lang="en-US" altLang="x-none" dirty="0" smtClean="0"/>
              <a:t>?</a:t>
            </a:r>
            <a:endParaRPr lang="en-US" altLang="x-none" dirty="0"/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2342864" y="1874537"/>
            <a:ext cx="445827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 smtClean="0">
                <a:latin typeface="Courier New" charset="0"/>
              </a:rPr>
              <a:t>class 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void </a:t>
            </a:r>
            <a:r>
              <a:rPr lang="en-US" altLang="x-none" sz="1800" b="1" dirty="0">
                <a:latin typeface="Courier New" charset="0"/>
              </a:rPr>
              <a:t>add(Message </a:t>
            </a:r>
            <a:r>
              <a:rPr lang="en-US" altLang="x-none" sz="1800" b="1" dirty="0" smtClean="0">
                <a:latin typeface="Courier New" charset="0"/>
              </a:rPr>
              <a:t>*</a:t>
            </a:r>
            <a:r>
              <a:rPr lang="en-US" altLang="x-none" sz="1800" b="1" dirty="0" err="1" smtClean="0">
                <a:latin typeface="Courier New" charset="0"/>
              </a:rPr>
              <a:t>msg</a:t>
            </a:r>
            <a:r>
              <a:rPr lang="en-US" altLang="x-none" sz="1800" b="1" dirty="0" smtClean="0">
                <a:latin typeface="Courier New" charset="0"/>
              </a:rPr>
              <a:t>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Message *remove();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Message *peek();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</a:t>
            </a:r>
            <a:r>
              <a:rPr lang="en-US" altLang="x-none" sz="1800" b="1" dirty="0" err="1" smtClean="0">
                <a:latin typeface="Courier New" charset="0"/>
              </a:rPr>
              <a:t>int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size</a:t>
            </a:r>
            <a:r>
              <a:rPr lang="en-US" altLang="x-none" sz="1800" b="1" dirty="0" smtClean="0">
                <a:latin typeface="Courier New" charset="0"/>
              </a:rPr>
              <a:t>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...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</a:p>
          <a:p>
            <a:r>
              <a:rPr lang="en-US" altLang="x-none" sz="1800" b="1" dirty="0" smtClean="0">
                <a:latin typeface="Courier New" charset="0"/>
              </a:rPr>
              <a:t>    vector&lt;Message </a:t>
            </a:r>
            <a:r>
              <a:rPr lang="en-US" altLang="x-none" sz="1800" b="1" dirty="0">
                <a:latin typeface="Courier New" charset="0"/>
              </a:rPr>
              <a:t>*&gt; </a:t>
            </a:r>
            <a:r>
              <a:rPr lang="en-US" altLang="x-none" sz="1800" b="1" dirty="0" smtClean="0">
                <a:latin typeface="Courier New" charset="0"/>
              </a:rPr>
              <a:t>elements;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Preconditions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pPr eaLnBrk="1" hangingPunct="1"/>
            <a:r>
              <a:rPr lang="en-US" altLang="x-none" dirty="0"/>
              <a:t>What should happen if the class user attempts to remove a message from an empty queue</a:t>
            </a:r>
            <a:r>
              <a:rPr lang="en-US" altLang="x-none" dirty="0" smtClean="0"/>
              <a:t>?</a:t>
            </a:r>
          </a:p>
          <a:p>
            <a:pPr lvl="4"/>
            <a:endParaRPr lang="en-US" altLang="x-none" dirty="0"/>
          </a:p>
          <a:p>
            <a:pPr lvl="1" eaLnBrk="1" hangingPunct="1"/>
            <a:r>
              <a:rPr lang="en-US" altLang="x-none" dirty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can declare this to be a runtime error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 eaLnBrk="1" hangingPunct="1"/>
            <a:r>
              <a:rPr lang="en-US" altLang="x-none" dirty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can simply return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null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pPr lvl="1" eaLnBrk="1" hangingPunct="1"/>
            <a:r>
              <a:rPr lang="en-US" altLang="x-none" dirty="0"/>
              <a:t>Which is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Excessive error checking is costly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r>
              <a:rPr lang="en-US" altLang="x-none" dirty="0" smtClean="0"/>
              <a:t> </a:t>
            </a: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Returning dummy values can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complicate </a:t>
            </a:r>
            <a:r>
              <a:rPr lang="en-US" altLang="x-none" dirty="0"/>
              <a:t>testing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042B-DB45-C44B-8C0F-9F99D46D3A86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precondition</a:t>
            </a:r>
            <a:r>
              <a:rPr lang="en-US" altLang="x-none" dirty="0"/>
              <a:t> is a condition that </a:t>
            </a:r>
            <a:r>
              <a:rPr lang="en-US" altLang="x-none" u="sng" dirty="0"/>
              <a:t>must be true </a:t>
            </a:r>
            <a:r>
              <a:rPr lang="en-US" altLang="x-none" dirty="0" smtClean="0"/>
              <a:t>before </a:t>
            </a:r>
            <a:r>
              <a:rPr lang="en-US" altLang="x-none" dirty="0"/>
              <a:t>the service provider can promise to </a:t>
            </a:r>
            <a:r>
              <a:rPr lang="en-US" altLang="x-none" dirty="0" smtClean="0"/>
              <a:t>fulfill its </a:t>
            </a:r>
            <a:r>
              <a:rPr lang="en-US" altLang="x-none" dirty="0"/>
              <a:t>part of the contract.</a:t>
            </a:r>
          </a:p>
          <a:p>
            <a:endParaRPr lang="en-US" altLang="x-none" sz="2000" dirty="0"/>
          </a:p>
          <a:p>
            <a:r>
              <a:rPr lang="en-US" altLang="x-none" dirty="0"/>
              <a:t>If the precondition is not true </a:t>
            </a:r>
            <a:r>
              <a:rPr lang="en-US" altLang="x-none" dirty="0" smtClean="0"/>
              <a:t>and </a:t>
            </a:r>
            <a:r>
              <a:rPr lang="en-US" altLang="x-none" dirty="0"/>
              <a:t>the </a:t>
            </a:r>
            <a:r>
              <a:rPr lang="en-US" altLang="x-none" dirty="0" smtClean="0"/>
              <a:t>service </a:t>
            </a:r>
            <a:br>
              <a:rPr lang="en-US" altLang="x-none" dirty="0" smtClean="0"/>
            </a:br>
            <a:r>
              <a:rPr lang="en-US" altLang="x-none" dirty="0" smtClean="0"/>
              <a:t>is </a:t>
            </a:r>
            <a:r>
              <a:rPr lang="en-US" altLang="x-none" dirty="0"/>
              <a:t>still requested, </a:t>
            </a:r>
            <a:r>
              <a:rPr lang="en-US" altLang="x-none" dirty="0" smtClean="0"/>
              <a:t>the </a:t>
            </a:r>
            <a:r>
              <a:rPr lang="en-US" altLang="x-none" dirty="0"/>
              <a:t>provider can </a:t>
            </a:r>
            <a:r>
              <a:rPr lang="en-US" altLang="x-none" dirty="0" smtClean="0"/>
              <a:t>choose </a:t>
            </a:r>
            <a:br>
              <a:rPr lang="en-US" altLang="x-none" dirty="0" smtClean="0"/>
            </a:br>
            <a:r>
              <a:rPr lang="en-US" altLang="x-none" u="sng" dirty="0" smtClean="0"/>
              <a:t>any </a:t>
            </a:r>
            <a:r>
              <a:rPr lang="en-US" altLang="x-none" u="sng" dirty="0"/>
              <a:t>action </a:t>
            </a:r>
            <a:r>
              <a:rPr lang="en-US" altLang="x-none" dirty="0" smtClean="0"/>
              <a:t>that is convenient for it, no </a:t>
            </a:r>
            <a:r>
              <a:rPr lang="en-US" altLang="x-none" dirty="0"/>
              <a:t>matter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how </a:t>
            </a:r>
            <a:r>
              <a:rPr lang="en-US" altLang="x-none" dirty="0"/>
              <a:t>disastrous the outcome </a:t>
            </a:r>
            <a:r>
              <a:rPr lang="en-US" altLang="x-none" dirty="0" smtClean="0"/>
              <a:t>may be</a:t>
            </a:r>
            <a:r>
              <a:rPr lang="en-US" altLang="x-none" dirty="0"/>
              <a:t> </a:t>
            </a:r>
            <a:r>
              <a:rPr lang="en-US" altLang="x-none" dirty="0" smtClean="0"/>
              <a:t>for </a:t>
            </a:r>
            <a:r>
              <a:rPr lang="en-US" altLang="x-none" dirty="0"/>
              <a:t>the service requester.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FD89-AD32-CD46-A23F-9E014A6B71A4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Contract Metaphor</a:t>
            </a:r>
            <a:endParaRPr lang="en-US" altLang="x-none" i="1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service provider (i.e., the class) </a:t>
            </a:r>
            <a:br>
              <a:rPr lang="en-US" altLang="x-none" dirty="0"/>
            </a:br>
            <a:r>
              <a:rPr lang="en-US" altLang="x-none" dirty="0"/>
              <a:t>must </a:t>
            </a:r>
            <a:r>
              <a:rPr lang="en-US" altLang="x-none" u="sng" dirty="0"/>
              <a:t>specify</a:t>
            </a:r>
            <a:r>
              <a:rPr lang="en-US" altLang="x-none" dirty="0"/>
              <a:t> preconditions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r>
              <a:rPr lang="en-US" altLang="x-none" dirty="0" smtClean="0"/>
              <a:t> </a:t>
            </a: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If the precondition is </a:t>
            </a:r>
            <a:r>
              <a:rPr lang="en-US" altLang="x-none" u="sng" dirty="0"/>
              <a:t>true</a:t>
            </a:r>
            <a:r>
              <a:rPr lang="en-US" altLang="x-none" dirty="0"/>
              <a:t>, </a:t>
            </a:r>
            <a:r>
              <a:rPr lang="en-US" altLang="x-none" dirty="0" smtClean="0"/>
              <a:t>the service provider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u="sng" dirty="0" smtClean="0"/>
              <a:t>must </a:t>
            </a:r>
            <a:r>
              <a:rPr lang="en-US" altLang="x-none" u="sng" dirty="0"/>
              <a:t>work correctly</a:t>
            </a:r>
            <a:r>
              <a:rPr lang="en-US" altLang="x-none" dirty="0"/>
              <a:t>. 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If the precondition is not true, </a:t>
            </a:r>
            <a:r>
              <a:rPr lang="en-US" altLang="x-none" dirty="0" smtClean="0"/>
              <a:t>the </a:t>
            </a:r>
            <a:r>
              <a:rPr lang="en-US" altLang="x-none" dirty="0"/>
              <a:t>service provider can </a:t>
            </a:r>
            <a:r>
              <a:rPr lang="en-US" altLang="x-none" u="sng" dirty="0"/>
              <a:t>do anything</a:t>
            </a:r>
            <a:r>
              <a:rPr lang="en-US" altLang="x-none" dirty="0"/>
              <a:t>. </a:t>
            </a:r>
            <a:endParaRPr lang="en-US" altLang="x-none" dirty="0" smtClean="0"/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Throw an exception?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Return a default or false answer? 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Corrupt data?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Handle the error gracefully? </a:t>
            </a:r>
          </a:p>
        </p:txBody>
      </p:sp>
    </p:spTree>
    <p:extLst>
      <p:ext uri="{BB962C8B-B14F-4D97-AF65-F5344CB8AC3E}">
        <p14:creationId xmlns:p14="http://schemas.microsoft.com/office/powerpoint/2010/main" val="20587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2E7-ECFE-5E49-AC13-14C8DD07B9BD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83462"/>
            <a:ext cx="8229600" cy="1188737"/>
          </a:xfrm>
        </p:spPr>
        <p:txBody>
          <a:bodyPr/>
          <a:lstStyle/>
          <a:p>
            <a:r>
              <a:rPr lang="en-US" altLang="x-none" dirty="0"/>
              <a:t>What happens if the precondition </a:t>
            </a:r>
            <a:r>
              <a:rPr lang="en-US" altLang="x-none" u="sng" dirty="0"/>
              <a:t>not</a:t>
            </a:r>
            <a:r>
              <a:rPr lang="en-US" altLang="x-none" dirty="0"/>
              <a:t> fulfilled? 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136076" y="1325903"/>
            <a:ext cx="487184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/**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Remove </a:t>
            </a:r>
            <a:r>
              <a:rPr lang="en-US" altLang="x-none" sz="1800" b="1" dirty="0">
                <a:latin typeface="Courier New" charset="0"/>
              </a:rPr>
              <a:t>the message at the head.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@</a:t>
            </a:r>
            <a:r>
              <a:rPr lang="en-US" altLang="x-none" sz="1800" b="1" dirty="0">
                <a:latin typeface="Courier New" charset="0"/>
              </a:rPr>
              <a:t>return the message at the head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precondition size() &gt; 0</a:t>
            </a:r>
            <a:b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*/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Message </a:t>
            </a:r>
            <a:r>
              <a:rPr lang="en-US" altLang="x-none" sz="1800" b="1" dirty="0">
                <a:latin typeface="Courier New" charset="0"/>
              </a:rPr>
              <a:t>*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r>
              <a:rPr lang="en-US" altLang="x-none" sz="1800" b="1" dirty="0">
                <a:latin typeface="Courier New" charset="0"/>
              </a:rPr>
              <a:t>::remove()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{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    Message *r = elements[0];    </a:t>
            </a:r>
          </a:p>
          <a:p>
            <a:r>
              <a:rPr lang="en-US" altLang="x-none" sz="1800" b="1" dirty="0" smtClean="0">
                <a:latin typeface="Courier New" charset="0"/>
              </a:rPr>
              <a:t>    elements-&gt;erase(0);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return r;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82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2E7-ECFE-5E49-AC13-14C8DD07B9BD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8630"/>
            <a:ext cx="8229600" cy="1363569"/>
          </a:xfrm>
        </p:spPr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altLang="x-none" dirty="0"/>
              <a:t> method </a:t>
            </a:r>
            <a:r>
              <a:rPr lang="en-US" altLang="x-none" u="sng" dirty="0"/>
              <a:t>makes no promises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do </a:t>
            </a:r>
            <a:r>
              <a:rPr lang="en-US" altLang="x-none" u="sng" dirty="0" smtClean="0"/>
              <a:t>anything </a:t>
            </a:r>
            <a:r>
              <a:rPr lang="en-US" altLang="x-none" u="sng" dirty="0"/>
              <a:t>sensible</a:t>
            </a:r>
            <a:r>
              <a:rPr lang="en-US" altLang="x-none" dirty="0"/>
              <a:t> if called on an empty </a:t>
            </a:r>
            <a:r>
              <a:rPr lang="en-US" altLang="x-none"/>
              <a:t>queue</a:t>
            </a:r>
            <a:r>
              <a:rPr lang="en-US" altLang="x-none" smtClean="0"/>
              <a:t>.</a:t>
            </a:r>
            <a:endParaRPr lang="en-US" altLang="x-none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6076" y="1325903"/>
            <a:ext cx="487184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/**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Remove </a:t>
            </a:r>
            <a:r>
              <a:rPr lang="en-US" altLang="x-none" sz="1800" b="1" dirty="0">
                <a:latin typeface="Courier New" charset="0"/>
              </a:rPr>
              <a:t>the message at the head.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@</a:t>
            </a:r>
            <a:r>
              <a:rPr lang="en-US" altLang="x-none" sz="1800" b="1" dirty="0">
                <a:latin typeface="Courier New" charset="0"/>
              </a:rPr>
              <a:t>return the message at the head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precondition size() &gt; 0</a:t>
            </a:r>
            <a:b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*/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Message </a:t>
            </a:r>
            <a:r>
              <a:rPr lang="en-US" altLang="x-none" sz="1800" b="1" dirty="0">
                <a:latin typeface="Courier New" charset="0"/>
              </a:rPr>
              <a:t>*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r>
              <a:rPr lang="en-US" altLang="x-none" sz="1800" b="1" dirty="0">
                <a:latin typeface="Courier New" charset="0"/>
              </a:rPr>
              <a:t>::remove()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{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    Message *r = elements[0];    </a:t>
            </a:r>
          </a:p>
          <a:p>
            <a:r>
              <a:rPr lang="en-US" altLang="x-none" sz="1800" b="1" dirty="0" smtClean="0">
                <a:latin typeface="Courier New" charset="0"/>
              </a:rPr>
              <a:t>    elements-&gt;erase(0);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return r;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458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7826-C9B9-9F40-98FD-B57F685ADACF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Side Effects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chemeClr val="folHlink"/>
                </a:solidFill>
              </a:rPr>
              <a:t>side effect</a:t>
            </a:r>
            <a:r>
              <a:rPr lang="en-US" altLang="x-none" dirty="0"/>
              <a:t> is a change to an object’s state </a:t>
            </a:r>
            <a:br>
              <a:rPr lang="en-US" altLang="x-none" dirty="0"/>
            </a:br>
            <a:r>
              <a:rPr lang="en-US" altLang="x-none" dirty="0"/>
              <a:t>due to a method call.</a:t>
            </a:r>
          </a:p>
          <a:p>
            <a:pPr lvl="4"/>
            <a:endParaRPr lang="en-US" altLang="x-none" dirty="0"/>
          </a:p>
          <a:p>
            <a:r>
              <a:rPr lang="en-US" altLang="x-none" dirty="0">
                <a:solidFill>
                  <a:schemeClr val="folHlink"/>
                </a:solidFill>
              </a:rPr>
              <a:t>Nasty side effects</a:t>
            </a:r>
            <a:r>
              <a:rPr lang="en-US" altLang="x-none" dirty="0"/>
              <a:t> are unexpected by the programmer.</a:t>
            </a:r>
          </a:p>
          <a:p>
            <a:pPr lvl="4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674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F85-AABB-564C-9495-5446DF488D32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Queue as a Circular Array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altLang="x-none"/>
              <a:t>The current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/>
              <a:t> implementation </a:t>
            </a:r>
            <a:br>
              <a:rPr lang="en-US" altLang="x-none"/>
            </a:br>
            <a:r>
              <a:rPr lang="en-US" altLang="x-none"/>
              <a:t>removes messages inefficiently.</a:t>
            </a:r>
          </a:p>
          <a:p>
            <a:pPr lvl="1"/>
            <a:r>
              <a:rPr lang="en-US" altLang="x-none"/>
              <a:t>After the head message (element 0) is removed, </a:t>
            </a:r>
            <a:br>
              <a:rPr lang="en-US" altLang="x-none"/>
            </a:br>
            <a:r>
              <a:rPr lang="en-US" altLang="x-none"/>
              <a:t>all the remaining messages must shift one position: </a:t>
            </a:r>
          </a:p>
        </p:txBody>
      </p:sp>
      <p:pic>
        <p:nvPicPr>
          <p:cNvPr id="318468" name="Picture 4" descr="Ch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3253714"/>
            <a:ext cx="38195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5412-88BF-034E-AEAF-11E355DACCD5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2773673"/>
          </a:xfrm>
        </p:spPr>
        <p:txBody>
          <a:bodyPr/>
          <a:lstStyle/>
          <a:p>
            <a:r>
              <a:rPr lang="en-US" altLang="x-none" dirty="0"/>
              <a:t>Implement a queue as a </a:t>
            </a:r>
            <a:r>
              <a:rPr lang="en-US" altLang="x-none" dirty="0">
                <a:solidFill>
                  <a:srgbClr val="CC3300"/>
                </a:solidFill>
              </a:rPr>
              <a:t>circular array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Two index variables,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</a:p>
          <a:p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: </a:t>
            </a:r>
            <a:r>
              <a:rPr lang="en-US" altLang="x-none" dirty="0" smtClean="0"/>
              <a:t>Index </a:t>
            </a:r>
            <a:r>
              <a:rPr lang="en-US" altLang="x-none" dirty="0"/>
              <a:t>of the </a:t>
            </a:r>
            <a:r>
              <a:rPr lang="en-US" altLang="x-none" u="sng" dirty="0"/>
              <a:t>next</a:t>
            </a:r>
            <a:r>
              <a:rPr lang="en-US" altLang="x-none" dirty="0"/>
              <a:t> message </a:t>
            </a:r>
            <a:r>
              <a:rPr lang="en-US" altLang="x-none" dirty="0" smtClean="0"/>
              <a:t>to </a:t>
            </a:r>
            <a:r>
              <a:rPr lang="en-US" altLang="x-none" dirty="0"/>
              <a:t>be </a:t>
            </a:r>
            <a:r>
              <a:rPr lang="en-US" altLang="x-none" u="sng" dirty="0"/>
              <a:t>removed</a:t>
            </a:r>
          </a:p>
          <a:p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: </a:t>
            </a:r>
            <a:r>
              <a:rPr lang="en-US" altLang="x-none" dirty="0" smtClean="0"/>
              <a:t>Index </a:t>
            </a:r>
            <a:r>
              <a:rPr lang="en-US" altLang="x-none" dirty="0"/>
              <a:t>of the position where the </a:t>
            </a:r>
            <a:r>
              <a:rPr lang="en-US" altLang="x-none" u="sng" dirty="0"/>
              <a:t>next</a:t>
            </a:r>
            <a:r>
              <a:rPr lang="en-US" altLang="x-none" dirty="0"/>
              <a:t> new message will </a:t>
            </a:r>
            <a:r>
              <a:rPr lang="en-US" altLang="x-none" dirty="0" smtClean="0"/>
              <a:t>be </a:t>
            </a:r>
            <a:r>
              <a:rPr lang="en-US" altLang="x-none" u="sng" dirty="0" smtClean="0"/>
              <a:t>inserted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319492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46" y="3734749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382-01A0-9940-9948-2D4C8FD51094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altLang="x-none" dirty="0"/>
              <a:t>As messages are added and removed:</a:t>
            </a:r>
          </a:p>
          <a:p>
            <a:pPr lvl="1"/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will chase after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tail.</a:t>
            </a:r>
            <a:endParaRPr lang="en-US" altLang="x-none" dirty="0"/>
          </a:p>
          <a:p>
            <a:pPr lvl="1"/>
            <a:r>
              <a:rPr lang="en-US" altLang="x-none" dirty="0"/>
              <a:t>Both will wrap around to the beginning of the array </a:t>
            </a:r>
            <a:br>
              <a:rPr lang="en-US" altLang="x-none" dirty="0"/>
            </a:br>
            <a:r>
              <a:rPr lang="en-US" altLang="x-none" dirty="0"/>
              <a:t>(hence the name “circular”).</a:t>
            </a:r>
          </a:p>
        </p:txBody>
      </p:sp>
      <p:pic>
        <p:nvPicPr>
          <p:cNvPr id="320516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0" y="3363227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17" name="Picture 5" descr="Ch3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44" y="3329444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133-5F0A-D64D-9FDF-A733C16621E7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153291"/>
          </a:xfrm>
        </p:spPr>
        <p:txBody>
          <a:bodyPr/>
          <a:lstStyle/>
          <a:p>
            <a:r>
              <a:rPr lang="en-US" altLang="x-none" dirty="0" smtClean="0"/>
              <a:t>Indexes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 must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never </a:t>
            </a:r>
            <a:r>
              <a:rPr lang="en-US" altLang="x-none" u="sng" dirty="0"/>
              <a:t>cross</a:t>
            </a:r>
            <a:r>
              <a:rPr lang="en-US" altLang="x-none" dirty="0"/>
              <a:t> each other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Can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 be equal?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What </a:t>
            </a:r>
            <a:r>
              <a:rPr lang="en-US" altLang="x-none" dirty="0"/>
              <a:t>does that mean?</a:t>
            </a:r>
          </a:p>
        </p:txBody>
      </p:sp>
      <p:pic>
        <p:nvPicPr>
          <p:cNvPr id="321540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325903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41" name="Picture 5" descr="Ch3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325903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7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C18C-C913-E542-855F-36C5E1683F13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26268"/>
            <a:ext cx="8229600" cy="16459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What </a:t>
            </a:r>
            <a:r>
              <a:rPr lang="en-US" altLang="x-none" dirty="0" smtClean="0"/>
              <a:t>if the precondition is violated?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count</a:t>
            </a:r>
            <a:r>
              <a:rPr lang="en-US" altLang="x-none" dirty="0" smtClean="0"/>
              <a:t> </a:t>
            </a:r>
            <a:r>
              <a:rPr lang="en-US" altLang="x-none" dirty="0"/>
              <a:t>becomes negative.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After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has wrapped around,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remove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</a:t>
            </a:r>
            <a:r>
              <a:rPr lang="en-US" altLang="x-none" dirty="0" smtClean="0"/>
              <a:t>returns a </a:t>
            </a:r>
            <a:r>
              <a:rPr lang="en-US" altLang="x-none" u="sng" dirty="0"/>
              <a:t>previously removed</a:t>
            </a:r>
            <a:r>
              <a:rPr lang="en-US" altLang="x-none" dirty="0"/>
              <a:t> message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023592" y="1234464"/>
            <a:ext cx="68499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x-none" sz="1600" b="1" dirty="0">
                <a:latin typeface="Courier New" charset="0"/>
              </a:rPr>
              <a:t>/**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Remove </a:t>
            </a:r>
            <a:r>
              <a:rPr lang="en-US" altLang="x-none" sz="1600" b="1" dirty="0">
                <a:latin typeface="Courier New" charset="0"/>
              </a:rPr>
              <a:t>message at head.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@</a:t>
            </a:r>
            <a:r>
              <a:rPr lang="en-US" altLang="x-none" sz="1600" b="1" dirty="0">
                <a:latin typeface="Courier New" charset="0"/>
              </a:rPr>
              <a:t>return the message that was removed from the queue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</a:t>
            </a:r>
            <a:r>
              <a:rPr lang="en-US" altLang="x-none" sz="16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600" b="1" dirty="0">
                <a:solidFill>
                  <a:srgbClr val="B23C00"/>
                </a:solidFill>
                <a:latin typeface="Courier New" charset="0"/>
              </a:rPr>
              <a:t>precondition size() &gt; 0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*/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b="1" dirty="0">
                <a:latin typeface="Courier New" charset="0"/>
              </a:rPr>
              <a:t>Message *</a:t>
            </a:r>
            <a:r>
              <a:rPr lang="en-US" altLang="x-none" b="1" dirty="0" err="1">
                <a:latin typeface="Courier New" charset="0"/>
              </a:rPr>
              <a:t>MessageQueue</a:t>
            </a:r>
            <a:r>
              <a:rPr lang="en-US" altLang="x-none" b="1" dirty="0">
                <a:latin typeface="Courier New" charset="0"/>
              </a:rPr>
              <a:t>::remove</a:t>
            </a:r>
            <a:r>
              <a:rPr lang="en-US" altLang="x-none" sz="1600" b="1" dirty="0" smtClean="0">
                <a:latin typeface="Courier New" charset="0"/>
              </a:rPr>
              <a:t>()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{ </a:t>
            </a:r>
          </a:p>
          <a:p>
            <a:r>
              <a:rPr lang="en-US" altLang="x-none" sz="1600" b="1" dirty="0">
                <a:latin typeface="Courier New" charset="0"/>
              </a:rPr>
              <a:t>    Message </a:t>
            </a:r>
            <a:r>
              <a:rPr lang="en-US" altLang="x-none" sz="1600" b="1" dirty="0" smtClean="0">
                <a:latin typeface="Courier New" charset="0"/>
              </a:rPr>
              <a:t>*r </a:t>
            </a:r>
            <a:r>
              <a:rPr lang="en-US" altLang="x-none" sz="1600" b="1" dirty="0">
                <a:latin typeface="Courier New" charset="0"/>
              </a:rPr>
              <a:t>= elements[head]; </a:t>
            </a:r>
          </a:p>
          <a:p>
            <a:r>
              <a:rPr lang="en-US" altLang="x-none" sz="1600" b="1" dirty="0">
                <a:latin typeface="Courier New" charset="0"/>
              </a:rPr>
              <a:t>    head = (head + 1) % </a:t>
            </a:r>
            <a:r>
              <a:rPr lang="en-US" altLang="x-none" sz="1600" b="1" dirty="0" smtClean="0">
                <a:latin typeface="Courier New" charset="0"/>
              </a:rPr>
              <a:t>elements-&gt;capacity();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count--; </a:t>
            </a:r>
            <a:endParaRPr lang="en-US" altLang="x-none" sz="1600" b="1" dirty="0" smtClean="0">
              <a:latin typeface="Courier New" charset="0"/>
            </a:endParaRPr>
          </a:p>
          <a:p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return r; </a:t>
            </a:r>
          </a:p>
          <a:p>
            <a:r>
              <a:rPr lang="en-US" altLang="x-none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C18C-C913-E542-855F-36C5E1683F13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9383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cost of violating a precondition </a:t>
            </a:r>
            <a:br>
              <a:rPr lang="en-US" altLang="x-none" dirty="0" smtClean="0"/>
            </a:br>
            <a:r>
              <a:rPr lang="en-US" altLang="x-none" dirty="0" smtClean="0"/>
              <a:t>can be very high!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230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56" y="1325903"/>
            <a:ext cx="8229600" cy="4835525"/>
          </a:xfrm>
        </p:spPr>
        <p:txBody>
          <a:bodyPr/>
          <a:lstStyle/>
          <a:p>
            <a:r>
              <a:rPr lang="en-US" dirty="0" smtClean="0"/>
              <a:t>Begin your project implementation by coding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u="sng" dirty="0" smtClean="0"/>
              <a:t>initial versio</a:t>
            </a:r>
            <a:r>
              <a:rPr lang="en-US" dirty="0" smtClean="0"/>
              <a:t>n of your application.</a:t>
            </a:r>
          </a:p>
          <a:p>
            <a:pPr lvl="1"/>
            <a:r>
              <a:rPr lang="en-US" dirty="0" smtClean="0"/>
              <a:t>Only the most basic functions.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a short written report, describe</a:t>
            </a:r>
          </a:p>
          <a:p>
            <a:pPr lvl="1"/>
            <a:r>
              <a:rPr lang="en-US" dirty="0" smtClean="0"/>
              <a:t>What code is likely to change in your design, </a:t>
            </a:r>
            <a:br>
              <a:rPr lang="en-US" dirty="0" smtClean="0"/>
            </a:br>
            <a:r>
              <a:rPr lang="en-US" dirty="0" smtClean="0"/>
              <a:t>and how you are </a:t>
            </a:r>
            <a:r>
              <a:rPr lang="en-US" u="sng" dirty="0" smtClean="0"/>
              <a:t>encapsulating</a:t>
            </a:r>
            <a:r>
              <a:rPr lang="en-US" dirty="0" smtClean="0"/>
              <a:t> that code.</a:t>
            </a:r>
          </a:p>
          <a:p>
            <a:pPr lvl="1"/>
            <a:r>
              <a:rPr lang="en-US" dirty="0" smtClean="0"/>
              <a:t>Examples of </a:t>
            </a:r>
            <a:r>
              <a:rPr lang="en-US" u="sng" dirty="0" smtClean="0"/>
              <a:t>cohesive</a:t>
            </a:r>
            <a:r>
              <a:rPr lang="en-US" dirty="0" smtClean="0"/>
              <a:t> classes.</a:t>
            </a:r>
          </a:p>
          <a:p>
            <a:pPr lvl="1"/>
            <a:r>
              <a:rPr lang="en-US" dirty="0" smtClean="0"/>
              <a:t>Examples of </a:t>
            </a:r>
            <a:r>
              <a:rPr lang="en-US" u="sng" dirty="0" smtClean="0"/>
              <a:t>loosely-coupled</a:t>
            </a:r>
            <a:r>
              <a:rPr lang="en-US" dirty="0" smtClean="0"/>
              <a:t> classes.</a:t>
            </a:r>
          </a:p>
          <a:p>
            <a:pPr lvl="5"/>
            <a:endParaRPr lang="en-US" dirty="0"/>
          </a:p>
          <a:p>
            <a:r>
              <a:rPr lang="en-US" dirty="0" smtClean="0"/>
              <a:t>Due Friday, September 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7826-C9B9-9F40-98FD-B57F685ADACF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Nasty Side Effect Examples</a:t>
            </a:r>
            <a:endParaRPr lang="en-US" altLang="x-none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Calling </a:t>
            </a:r>
            <a:r>
              <a:rPr lang="en-US" altLang="x-none" dirty="0"/>
              <a:t>a getter </a:t>
            </a:r>
            <a:r>
              <a:rPr lang="en-US" altLang="x-none" dirty="0" smtClean="0"/>
              <a:t>function changes </a:t>
            </a:r>
            <a:r>
              <a:rPr lang="en-US" altLang="x-none" dirty="0"/>
              <a:t>the value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some object field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setter </a:t>
            </a:r>
            <a:r>
              <a:rPr lang="en-US" altLang="x-none" dirty="0" smtClean="0"/>
              <a:t>functions of our original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 smtClean="0"/>
              <a:t> </a:t>
            </a:r>
            <a:r>
              <a:rPr lang="en-US" altLang="x-none" dirty="0"/>
              <a:t>class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A function call </a:t>
            </a:r>
            <a:r>
              <a:rPr lang="en-US" altLang="x-none" dirty="0"/>
              <a:t>changes the value of an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actual </a:t>
            </a:r>
            <a:r>
              <a:rPr lang="en-US" altLang="x-none" dirty="0"/>
              <a:t>parameter </a:t>
            </a:r>
            <a:r>
              <a:rPr lang="en-US" altLang="x-none" dirty="0" smtClean="0"/>
              <a:t>that’s </a:t>
            </a:r>
            <a:r>
              <a:rPr lang="en-US" altLang="x-none" dirty="0"/>
              <a:t>passed by the </a:t>
            </a:r>
            <a:r>
              <a:rPr lang="en-US" altLang="x-none" dirty="0" smtClean="0"/>
              <a:t>call.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 </a:t>
            </a:r>
            <a:r>
              <a:rPr lang="en-US" altLang="x-none" dirty="0" smtClean="0"/>
              <a:t>function call </a:t>
            </a:r>
            <a:r>
              <a:rPr lang="en-US" altLang="x-none" dirty="0"/>
              <a:t>changes a global value,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such </a:t>
            </a:r>
            <a:r>
              <a:rPr lang="en-US" altLang="x-none" dirty="0"/>
              <a:t>as a static 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22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46E9-CD1D-5046-9CD5-600338D40E79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Side Effect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16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Basic date string parser: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x-none" b="1" dirty="0" smtClean="0">
              <a:solidFill>
                <a:srgbClr val="0033CC"/>
              </a:solidFill>
              <a:latin typeface="Courier New" charset="0"/>
            </a:endParaRPr>
          </a:p>
          <a:p>
            <a:pPr lvl="6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/>
              <a:t>Advanced</a:t>
            </a:r>
            <a:r>
              <a:rPr lang="en-US" altLang="x-none" dirty="0"/>
              <a:t>: Parse multiple dates in the string.</a:t>
            </a:r>
          </a:p>
          <a:p>
            <a:pPr lvl="1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x-none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x-none" dirty="0"/>
              <a:t>Side effect: </a:t>
            </a:r>
            <a:r>
              <a:rPr lang="en-US" altLang="x-none" dirty="0" smtClean="0"/>
              <a:t>Function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parse()</a:t>
            </a:r>
            <a:r>
              <a:rPr lang="en-US" altLang="x-none" dirty="0"/>
              <a:t> updates parameter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index </a:t>
            </a:r>
            <a:r>
              <a:rPr lang="en-US" altLang="x-none" dirty="0" smtClean="0"/>
              <a:t>to </a:t>
            </a:r>
            <a:r>
              <a:rPr lang="en-US" altLang="x-none" dirty="0"/>
              <a:t>the string index of the </a:t>
            </a:r>
            <a:r>
              <a:rPr lang="en-US" altLang="x-none" dirty="0" smtClean="0"/>
              <a:t>next </a:t>
            </a:r>
            <a:r>
              <a:rPr lang="en-US" altLang="x-none" dirty="0"/>
              <a:t>date.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 better design: Add </a:t>
            </a:r>
            <a:r>
              <a:rPr lang="en-US" altLang="x-none" dirty="0" smtClean="0"/>
              <a:t>an index </a:t>
            </a:r>
            <a:r>
              <a:rPr lang="en-US" altLang="x-none" dirty="0"/>
              <a:t>field </a:t>
            </a:r>
            <a:r>
              <a:rPr lang="en-US" altLang="x-none" dirty="0" smtClean="0"/>
              <a:t>to </a:t>
            </a:r>
            <a:r>
              <a:rPr lang="en-US" altLang="x-none" dirty="0"/>
              <a:t>the </a:t>
            </a:r>
            <a:r>
              <a:rPr lang="en-US" altLang="x-none" dirty="0" smtClean="0"/>
              <a:t>data parser </a:t>
            </a:r>
            <a:r>
              <a:rPr lang="en-US" altLang="x-none" dirty="0"/>
              <a:t>state.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515714" y="1868249"/>
            <a:ext cx="611257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DateParser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 *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date_parser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 = new 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DateParser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();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/>
            </a:r>
            <a:b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string 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date_string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= "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September 19, 2017";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/>
            </a:r>
            <a:b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Date 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*d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= 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date_parser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-&gt;parse(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dateString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);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1102139" y="3703317"/>
            <a:ext cx="6939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 index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= 0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;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/>
            </a:r>
            <a:b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Date 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*d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= </a:t>
            </a:r>
            <a:r>
              <a:rPr lang="en-US" altLang="x-none" sz="1800" b="1" dirty="0" err="1">
                <a:solidFill>
                  <a:srgbClr val="0033CC"/>
                </a:solidFill>
                <a:latin typeface="Courier New" charset="0"/>
              </a:rPr>
              <a:t>date_parser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-&gt; 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parse(</a:t>
            </a:r>
            <a:r>
              <a:rPr lang="en-US" altLang="x-none" sz="1800" b="1" dirty="0" err="1" smtClean="0">
                <a:solidFill>
                  <a:srgbClr val="0033CC"/>
                </a:solidFill>
                <a:latin typeface="Courier New" charset="0"/>
              </a:rPr>
              <a:t>dateString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, </a:t>
            </a: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index);</a:t>
            </a:r>
            <a:endParaRPr lang="en-US" altLang="x-none" sz="180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  <p:bldP spid="306180" grpId="0" animBg="1"/>
      <p:bldP spid="306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370E-C217-304C-8D46-C34EAA0C7DA7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	The Law of Demeter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“Principle of Least Knowledge”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More a </a:t>
            </a:r>
            <a:r>
              <a:rPr lang="en-US" altLang="x-none" u="sng" dirty="0" smtClean="0"/>
              <a:t>rule of thumb</a:t>
            </a:r>
            <a:r>
              <a:rPr lang="en-US" altLang="x-none" dirty="0" smtClean="0"/>
              <a:t> than a hard law.</a:t>
            </a:r>
          </a:p>
          <a:p>
            <a:pPr lvl="4"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/>
              <a:t>Summary </a:t>
            </a:r>
            <a:r>
              <a:rPr lang="en-US" altLang="x-none" sz="2000" dirty="0"/>
              <a:t>(</a:t>
            </a:r>
            <a:r>
              <a:rPr lang="en-US" altLang="x-none" sz="2000" dirty="0">
                <a:hlinkClick r:id="rId2"/>
              </a:rPr>
              <a:t>https://</a:t>
            </a:r>
            <a:r>
              <a:rPr lang="en-US" altLang="x-none" sz="2000" dirty="0" smtClean="0">
                <a:hlinkClick r:id="rId2"/>
              </a:rPr>
              <a:t>en.wikipedia.org/wiki/Law_of_Demeter</a:t>
            </a:r>
            <a:r>
              <a:rPr lang="en-US" altLang="x-none" sz="2000" dirty="0" smtClean="0"/>
              <a:t>)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unit should have only </a:t>
            </a:r>
            <a:r>
              <a:rPr lang="en-US" u="sng" dirty="0"/>
              <a:t>limited knowledge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</a:t>
            </a:r>
            <a:r>
              <a:rPr lang="en-US" dirty="0"/>
              <a:t>other units: only units </a:t>
            </a:r>
            <a:r>
              <a:rPr lang="en-US" dirty="0" smtClean="0"/>
              <a:t>“closely” </a:t>
            </a:r>
            <a:r>
              <a:rPr lang="en-US" dirty="0"/>
              <a:t>related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current unit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Each unit should only talk to its </a:t>
            </a:r>
            <a:r>
              <a:rPr lang="en-US" dirty="0" smtClean="0"/>
              <a:t>friends.</a:t>
            </a:r>
            <a:br>
              <a:rPr lang="en-US" dirty="0" smtClean="0"/>
            </a:br>
            <a:r>
              <a:rPr lang="en-US" dirty="0" smtClean="0"/>
              <a:t>Don't </a:t>
            </a:r>
            <a:r>
              <a:rPr lang="en-US" dirty="0"/>
              <a:t>talk to strangers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Only talk to your immediate friends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370E-C217-304C-8D46-C34EAA0C7DA7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	The Law of </a:t>
            </a:r>
            <a:r>
              <a:rPr lang="en-US" altLang="x-none" dirty="0" smtClean="0"/>
              <a:t>Demeter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A member function should </a:t>
            </a:r>
            <a:r>
              <a:rPr lang="en-US" altLang="x-none" u="sng" dirty="0"/>
              <a:t>only</a:t>
            </a:r>
            <a:r>
              <a:rPr lang="en-US" altLang="x-none" dirty="0"/>
              <a:t> use</a:t>
            </a:r>
            <a:r>
              <a:rPr lang="en-US" altLang="x-none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Instance fields of its class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Objects that it constructs with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new</a:t>
            </a:r>
          </a:p>
          <a:p>
            <a:pPr lvl="4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/>
              <a:t>To obey this law</a:t>
            </a:r>
            <a:r>
              <a:rPr lang="en-US" altLang="x-none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A method should never return a reference to an object </a:t>
            </a:r>
            <a:r>
              <a:rPr lang="en-US" altLang="x-none" dirty="0" smtClean="0"/>
              <a:t>that </a:t>
            </a:r>
            <a:r>
              <a:rPr lang="en-US" altLang="x-none" dirty="0"/>
              <a:t>is part of its internal representation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A class should have sole responsibility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</a:t>
            </a:r>
            <a:r>
              <a:rPr lang="en-US" altLang="x-none" dirty="0"/>
              <a:t>interact with objects that are part of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its </a:t>
            </a:r>
            <a:r>
              <a:rPr lang="en-US" altLang="x-none" dirty="0"/>
              <a:t>internal representation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55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370E-C217-304C-8D46-C34EAA0C7DA7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	The Law of </a:t>
            </a:r>
            <a:r>
              <a:rPr lang="en-US" altLang="x-none" dirty="0" smtClean="0"/>
              <a:t>Demeter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altLang="x-none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law enables you to modify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internal </a:t>
            </a:r>
            <a:r>
              <a:rPr lang="en-US" altLang="x-none" u="sng" dirty="0"/>
              <a:t>structure</a:t>
            </a:r>
            <a:r>
              <a:rPr lang="en-US" altLang="x-none" dirty="0"/>
              <a:t> </a:t>
            </a:r>
            <a:r>
              <a:rPr lang="en-US" altLang="x-none" dirty="0" smtClean="0"/>
              <a:t>of </a:t>
            </a:r>
            <a:r>
              <a:rPr lang="en-US" altLang="x-none" dirty="0"/>
              <a:t>a class without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modifying </a:t>
            </a:r>
            <a:r>
              <a:rPr lang="en-US" altLang="x-none" dirty="0"/>
              <a:t>its </a:t>
            </a:r>
            <a:r>
              <a:rPr lang="en-US" altLang="x-none" u="sng" dirty="0"/>
              <a:t>public interface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Encapsulation</a:t>
            </a:r>
            <a:r>
              <a:rPr lang="en-US" altLang="x-none" dirty="0" smtClean="0"/>
              <a:t>!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Loose coupling!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271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45A4-E3A6-2942-ABC4-B6B968159557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Good is an Interface?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4"/>
            <a:ext cx="8229600" cy="47548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Who is the </a:t>
            </a:r>
            <a:r>
              <a:rPr lang="en-US" altLang="x-none" dirty="0">
                <a:solidFill>
                  <a:schemeClr val="folHlink"/>
                </a:solidFill>
              </a:rPr>
              <a:t>user</a:t>
            </a:r>
            <a:r>
              <a:rPr lang="en-US" altLang="x-none" dirty="0"/>
              <a:t> of a class that you write</a:t>
            </a:r>
            <a:r>
              <a:rPr lang="en-US" altLang="x-none" dirty="0" smtClean="0"/>
              <a:t>?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Other </a:t>
            </a:r>
            <a:r>
              <a:rPr lang="en-US" altLang="x-none" dirty="0" smtClean="0"/>
              <a:t>programmers?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Perhaps you yourself, later</a:t>
            </a:r>
            <a:r>
              <a:rPr lang="en-US" altLang="x-none" dirty="0" smtClean="0"/>
              <a:t>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96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21751</TotalTime>
  <Words>932</Words>
  <Application>Microsoft Macintosh PowerPoint</Application>
  <PresentationFormat>On-screen Show (4:3)</PresentationFormat>
  <Paragraphs>319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September 19 Class Meeting</vt:lpstr>
      <vt:lpstr>Last Thursday</vt:lpstr>
      <vt:lpstr>Side Effects</vt:lpstr>
      <vt:lpstr>Nasty Side Effect Examples</vt:lpstr>
      <vt:lpstr>Example Side Effect</vt:lpstr>
      <vt:lpstr> The Law of Demeter</vt:lpstr>
      <vt:lpstr> The Law of Demeter, cont’d</vt:lpstr>
      <vt:lpstr> The Law of Demeter, cont’d</vt:lpstr>
      <vt:lpstr>How Good is an Interface?</vt:lpstr>
      <vt:lpstr>How Good is an Interface? cont’d</vt:lpstr>
      <vt:lpstr>How Good is an Interface? cont’d</vt:lpstr>
      <vt:lpstr>Cohesion</vt:lpstr>
      <vt:lpstr>Cohesion</vt:lpstr>
      <vt:lpstr>Completeness</vt:lpstr>
      <vt:lpstr>Completeness</vt:lpstr>
      <vt:lpstr>Convenience</vt:lpstr>
      <vt:lpstr>Clarity</vt:lpstr>
      <vt:lpstr>Clarity, cont’d</vt:lpstr>
      <vt:lpstr>Consistency</vt:lpstr>
      <vt:lpstr>Programming by Contract</vt:lpstr>
      <vt:lpstr>Programming by Contract, cont’d</vt:lpstr>
      <vt:lpstr>Programming by Contract, cont’d</vt:lpstr>
      <vt:lpstr>Preconditions</vt:lpstr>
      <vt:lpstr>Preconditions, cont’d</vt:lpstr>
      <vt:lpstr>Preconditions, cont’d</vt:lpstr>
      <vt:lpstr>Preconditions, cont’d</vt:lpstr>
      <vt:lpstr>Contract Metaphor</vt:lpstr>
      <vt:lpstr>Preconditions, cont’d</vt:lpstr>
      <vt:lpstr>Preconditions, cont’d</vt:lpstr>
      <vt:lpstr>Example: Queue as a Circular Array</vt:lpstr>
      <vt:lpstr>Queue as a Circular Array</vt:lpstr>
      <vt:lpstr>Queue as a Circular Array</vt:lpstr>
      <vt:lpstr>Queue as a Circular Array</vt:lpstr>
      <vt:lpstr>Queue as a Circular Array</vt:lpstr>
      <vt:lpstr>Queue as a Circular Array</vt:lpstr>
      <vt:lpstr>Assignment #3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421</cp:revision>
  <dcterms:created xsi:type="dcterms:W3CDTF">2008-01-12T03:52:55Z</dcterms:created>
  <dcterms:modified xsi:type="dcterms:W3CDTF">2017-09-21T03:37:26Z</dcterms:modified>
</cp:coreProperties>
</file>