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1" r:id="rId3"/>
    <p:sldId id="292" r:id="rId4"/>
    <p:sldId id="282" r:id="rId5"/>
    <p:sldId id="283" r:id="rId6"/>
    <p:sldId id="284" r:id="rId7"/>
    <p:sldId id="294" r:id="rId8"/>
    <p:sldId id="285" r:id="rId9"/>
    <p:sldId id="286" r:id="rId10"/>
    <p:sldId id="287" r:id="rId11"/>
    <p:sldId id="288" r:id="rId12"/>
    <p:sldId id="289" r:id="rId13"/>
    <p:sldId id="295" r:id="rId14"/>
    <p:sldId id="290" r:id="rId15"/>
    <p:sldId id="296" r:id="rId16"/>
    <p:sldId id="308" r:id="rId17"/>
    <p:sldId id="309" r:id="rId18"/>
    <p:sldId id="297" r:id="rId19"/>
    <p:sldId id="299" r:id="rId20"/>
    <p:sldId id="310" r:id="rId21"/>
    <p:sldId id="300" r:id="rId22"/>
    <p:sldId id="301" r:id="rId23"/>
    <p:sldId id="311" r:id="rId24"/>
    <p:sldId id="303" r:id="rId25"/>
    <p:sldId id="304" r:id="rId26"/>
    <p:sldId id="312" r:id="rId27"/>
    <p:sldId id="313" r:id="rId28"/>
    <p:sldId id="314" r:id="rId29"/>
    <p:sldId id="306" r:id="rId30"/>
    <p:sldId id="30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8F0000"/>
    <a:srgbClr val="464646"/>
    <a:srgbClr val="DEF0F2"/>
    <a:srgbClr val="F2E5D0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0" autoAdjust="0"/>
    <p:restoredTop sz="86386" autoAdjust="0"/>
  </p:normalViewPr>
  <p:slideViewPr>
    <p:cSldViewPr>
      <p:cViewPr varScale="1">
        <p:scale>
          <a:sx n="175" d="100"/>
          <a:sy n="175" d="100"/>
        </p:scale>
        <p:origin x="2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SJSU Dept. of Computer Science Fall 2013: September 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151: Object-Oriented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September </a:t>
            </a:r>
            <a:r>
              <a:rPr lang="en-US" sz="1000" baseline="0" dirty="0" smtClean="0"/>
              <a:t>21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September </a:t>
            </a:r>
            <a:r>
              <a:rPr lang="en-US" sz="2400" dirty="0" smtClean="0"/>
              <a:t>21</a:t>
            </a:r>
            <a:r>
              <a:rPr lang="en-US" sz="2400" dirty="0" smtClean="0"/>
              <a:t>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B5412-88BF-034E-AEAF-11E355DACCD5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Queue as a Circular Array</a:t>
            </a:r>
            <a:endParaRPr lang="en-US" altLang="x-none" i="1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2773673"/>
          </a:xfrm>
        </p:spPr>
        <p:txBody>
          <a:bodyPr/>
          <a:lstStyle/>
          <a:p>
            <a:r>
              <a:rPr lang="en-US" altLang="x-none" dirty="0"/>
              <a:t>Implement a queue as a </a:t>
            </a:r>
            <a:r>
              <a:rPr lang="en-US" altLang="x-none" dirty="0">
                <a:solidFill>
                  <a:srgbClr val="CC3300"/>
                </a:solidFill>
              </a:rPr>
              <a:t>circular array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Two index variables,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and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</a:t>
            </a:r>
          </a:p>
          <a:p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: </a:t>
            </a:r>
            <a:r>
              <a:rPr lang="en-US" altLang="x-none" dirty="0" smtClean="0"/>
              <a:t>Index </a:t>
            </a:r>
            <a:r>
              <a:rPr lang="en-US" altLang="x-none" dirty="0"/>
              <a:t>of the </a:t>
            </a:r>
            <a:r>
              <a:rPr lang="en-US" altLang="x-none" u="sng" dirty="0"/>
              <a:t>next</a:t>
            </a:r>
            <a:r>
              <a:rPr lang="en-US" altLang="x-none" dirty="0"/>
              <a:t> message </a:t>
            </a:r>
            <a:r>
              <a:rPr lang="en-US" altLang="x-none" dirty="0" smtClean="0"/>
              <a:t>to </a:t>
            </a:r>
            <a:r>
              <a:rPr lang="en-US" altLang="x-none" dirty="0"/>
              <a:t>be </a:t>
            </a:r>
            <a:r>
              <a:rPr lang="en-US" altLang="x-none" u="sng" dirty="0"/>
              <a:t>removed</a:t>
            </a:r>
          </a:p>
          <a:p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</a:t>
            </a:r>
            <a:r>
              <a:rPr lang="en-US" altLang="x-none" dirty="0"/>
              <a:t>: </a:t>
            </a:r>
            <a:r>
              <a:rPr lang="en-US" altLang="x-none" dirty="0" smtClean="0"/>
              <a:t>Index </a:t>
            </a:r>
            <a:r>
              <a:rPr lang="en-US" altLang="x-none" dirty="0"/>
              <a:t>of the position where the </a:t>
            </a:r>
            <a:r>
              <a:rPr lang="en-US" altLang="x-none" u="sng" dirty="0"/>
              <a:t>next</a:t>
            </a:r>
            <a:r>
              <a:rPr lang="en-US" altLang="x-none" dirty="0"/>
              <a:t> new message will </a:t>
            </a:r>
            <a:r>
              <a:rPr lang="en-US" altLang="x-none" dirty="0" smtClean="0"/>
              <a:t>be </a:t>
            </a:r>
            <a:r>
              <a:rPr lang="en-US" altLang="x-none" u="sng" dirty="0" smtClean="0"/>
              <a:t>inserted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pic>
        <p:nvPicPr>
          <p:cNvPr id="319492" name="Picture 4" descr="Ch3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46" y="3734749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B382-01A0-9940-9948-2D4C8FD51094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Queue as a Circular </a:t>
            </a:r>
            <a:r>
              <a:rPr lang="en-US" altLang="x-none" dirty="0" smtClean="0"/>
              <a:t>Array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altLang="x-none" dirty="0"/>
              <a:t>As messages are added and removed:</a:t>
            </a:r>
          </a:p>
          <a:p>
            <a:pPr lvl="1"/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will chase after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tail.</a:t>
            </a:r>
            <a:endParaRPr lang="en-US" altLang="x-none" dirty="0"/>
          </a:p>
          <a:p>
            <a:pPr lvl="1"/>
            <a:r>
              <a:rPr lang="en-US" altLang="x-none" dirty="0"/>
              <a:t>Both will wrap around to the beginning of the array </a:t>
            </a:r>
            <a:br>
              <a:rPr lang="en-US" altLang="x-none" dirty="0"/>
            </a:br>
            <a:r>
              <a:rPr lang="en-US" altLang="x-none" dirty="0"/>
              <a:t>(hence the name “circular”).</a:t>
            </a:r>
          </a:p>
        </p:txBody>
      </p:sp>
      <p:pic>
        <p:nvPicPr>
          <p:cNvPr id="320516" name="Picture 4" descr="Ch3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0" y="3363227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517" name="Picture 5" descr="Ch3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44" y="3329444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133-5F0A-D64D-9FDF-A733C16621E7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Queue as a Circular </a:t>
            </a:r>
            <a:r>
              <a:rPr lang="en-US" altLang="x-none" dirty="0" smtClean="0"/>
              <a:t>Array</a:t>
            </a:r>
            <a:r>
              <a:rPr lang="en-US" altLang="x-none" i="1" dirty="0" smtClean="0"/>
              <a:t>, </a:t>
            </a:r>
            <a:r>
              <a:rPr lang="en-US" altLang="x-none" i="1" dirty="0"/>
              <a:t>cont’d</a:t>
            </a:r>
            <a:endParaRPr lang="en-US" altLang="x-none" i="1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77634"/>
            <a:ext cx="8229600" cy="2153291"/>
          </a:xfrm>
        </p:spPr>
        <p:txBody>
          <a:bodyPr/>
          <a:lstStyle/>
          <a:p>
            <a:r>
              <a:rPr lang="en-US" altLang="x-none" dirty="0" smtClean="0"/>
              <a:t>Indexes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and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</a:t>
            </a:r>
            <a:r>
              <a:rPr lang="en-US" altLang="x-none" dirty="0"/>
              <a:t> must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never </a:t>
            </a:r>
            <a:r>
              <a:rPr lang="en-US" altLang="x-none" u="sng" dirty="0"/>
              <a:t>cross</a:t>
            </a:r>
            <a:r>
              <a:rPr lang="en-US" altLang="x-none" dirty="0"/>
              <a:t> each other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Can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and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tail</a:t>
            </a:r>
            <a:r>
              <a:rPr lang="en-US" altLang="x-none" dirty="0"/>
              <a:t> be equal?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What </a:t>
            </a:r>
            <a:r>
              <a:rPr lang="en-US" altLang="x-none" dirty="0"/>
              <a:t>does that mean?</a:t>
            </a:r>
          </a:p>
        </p:txBody>
      </p:sp>
      <p:pic>
        <p:nvPicPr>
          <p:cNvPr id="321540" name="Picture 4" descr="Ch3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325903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541" name="Picture 5" descr="Ch3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325903"/>
            <a:ext cx="19716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C18C-C913-E542-855F-36C5E1683F13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Queue as a Circular </a:t>
            </a:r>
            <a:r>
              <a:rPr lang="en-US" altLang="x-none" dirty="0" smtClean="0"/>
              <a:t>Array</a:t>
            </a:r>
            <a:r>
              <a:rPr lang="en-US" altLang="x-none" i="1" dirty="0" smtClean="0"/>
              <a:t>, </a:t>
            </a:r>
            <a:r>
              <a:rPr lang="en-US" altLang="x-none" i="1" dirty="0"/>
              <a:t>cont’d</a:t>
            </a:r>
            <a:endParaRPr lang="en-US" altLang="x-none" i="1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26268"/>
            <a:ext cx="8229600" cy="16459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What </a:t>
            </a:r>
            <a:r>
              <a:rPr lang="en-US" altLang="x-none" dirty="0" smtClean="0"/>
              <a:t>if the precondition is violated?</a:t>
            </a:r>
            <a:endParaRPr lang="en-US" altLang="x-none" dirty="0" smtClean="0"/>
          </a:p>
          <a:p>
            <a:pPr lvl="1">
              <a:lnSpc>
                <a:spcPct val="90000"/>
              </a:lnSpc>
            </a:pP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count</a:t>
            </a:r>
            <a:r>
              <a:rPr lang="en-US" altLang="x-none" dirty="0" smtClean="0"/>
              <a:t> </a:t>
            </a:r>
            <a:r>
              <a:rPr lang="en-US" altLang="x-none" dirty="0"/>
              <a:t>becomes negative.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After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has wrapped around,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remove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 </a:t>
            </a:r>
            <a:r>
              <a:rPr lang="en-US" altLang="x-none" dirty="0" smtClean="0"/>
              <a:t>returns a </a:t>
            </a:r>
            <a:r>
              <a:rPr lang="en-US" altLang="x-none" u="sng" dirty="0"/>
              <a:t>previously removed</a:t>
            </a:r>
            <a:r>
              <a:rPr lang="en-US" altLang="x-none" dirty="0"/>
              <a:t> message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023592" y="1234464"/>
            <a:ext cx="68499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x-none" sz="1600" b="1" dirty="0">
                <a:latin typeface="Courier New" charset="0"/>
              </a:rPr>
              <a:t>/** </a:t>
            </a: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 Remove </a:t>
            </a:r>
            <a:r>
              <a:rPr lang="en-US" altLang="x-none" sz="1600" b="1" dirty="0">
                <a:latin typeface="Courier New" charset="0"/>
              </a:rPr>
              <a:t>message at head. </a:t>
            </a: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 @</a:t>
            </a:r>
            <a:r>
              <a:rPr lang="en-US" altLang="x-none" sz="1600" b="1" dirty="0">
                <a:latin typeface="Courier New" charset="0"/>
              </a:rPr>
              <a:t>return the message that was removed from the queue</a:t>
            </a: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 </a:t>
            </a:r>
            <a:r>
              <a:rPr lang="en-US" altLang="x-none" sz="1600" b="1" dirty="0" smtClean="0">
                <a:solidFill>
                  <a:srgbClr val="B23C00"/>
                </a:solidFill>
                <a:latin typeface="Courier New" charset="0"/>
              </a:rPr>
              <a:t>@</a:t>
            </a:r>
            <a:r>
              <a:rPr lang="en-US" altLang="x-none" sz="1600" b="1" dirty="0">
                <a:solidFill>
                  <a:srgbClr val="B23C00"/>
                </a:solidFill>
                <a:latin typeface="Courier New" charset="0"/>
              </a:rPr>
              <a:t>precondition size() &gt; 0 </a:t>
            </a: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*/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b="1" dirty="0">
                <a:latin typeface="Courier New" charset="0"/>
              </a:rPr>
              <a:t>Message *</a:t>
            </a:r>
            <a:r>
              <a:rPr lang="en-US" altLang="x-none" b="1" dirty="0" err="1">
                <a:latin typeface="Courier New" charset="0"/>
              </a:rPr>
              <a:t>MessageQueue</a:t>
            </a:r>
            <a:r>
              <a:rPr lang="en-US" altLang="x-none" b="1" dirty="0">
                <a:latin typeface="Courier New" charset="0"/>
              </a:rPr>
              <a:t>::remove</a:t>
            </a:r>
            <a:r>
              <a:rPr lang="en-US" altLang="x-none" sz="1600" b="1" dirty="0" smtClean="0">
                <a:latin typeface="Courier New" charset="0"/>
              </a:rPr>
              <a:t>()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{ </a:t>
            </a:r>
          </a:p>
          <a:p>
            <a:r>
              <a:rPr lang="en-US" altLang="x-none" sz="1600" b="1" dirty="0">
                <a:latin typeface="Courier New" charset="0"/>
              </a:rPr>
              <a:t>    Message </a:t>
            </a:r>
            <a:r>
              <a:rPr lang="en-US" altLang="x-none" sz="1600" b="1" dirty="0" smtClean="0">
                <a:latin typeface="Courier New" charset="0"/>
              </a:rPr>
              <a:t>*r </a:t>
            </a:r>
            <a:r>
              <a:rPr lang="en-US" altLang="x-none" sz="1600" b="1" dirty="0">
                <a:latin typeface="Courier New" charset="0"/>
              </a:rPr>
              <a:t>= elements[head]; </a:t>
            </a:r>
          </a:p>
          <a:p>
            <a:r>
              <a:rPr lang="en-US" altLang="x-none" sz="1600" b="1" dirty="0">
                <a:latin typeface="Courier New" charset="0"/>
              </a:rPr>
              <a:t>    head = (head + 1) % </a:t>
            </a:r>
            <a:r>
              <a:rPr lang="en-US" altLang="x-none" sz="1600" b="1" dirty="0" smtClean="0">
                <a:latin typeface="Courier New" charset="0"/>
              </a:rPr>
              <a:t>elements-</a:t>
            </a:r>
            <a:r>
              <a:rPr lang="en-US" altLang="x-none" sz="1600" b="1" dirty="0" smtClean="0">
                <a:latin typeface="Courier New" charset="0"/>
              </a:rPr>
              <a:t>&gt;capacity();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    count--; </a:t>
            </a:r>
            <a:endParaRPr lang="en-US" altLang="x-none" sz="1600" b="1" dirty="0" smtClean="0">
              <a:latin typeface="Courier New" charset="0"/>
            </a:endParaRPr>
          </a:p>
          <a:p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    return r; </a:t>
            </a:r>
          </a:p>
          <a:p>
            <a:r>
              <a:rPr lang="en-US" altLang="x-none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8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C18C-C913-E542-855F-36C5E1683F13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Queue as a Circular </a:t>
            </a:r>
            <a:r>
              <a:rPr lang="en-US" altLang="x-none" dirty="0" smtClean="0"/>
              <a:t>Array</a:t>
            </a:r>
            <a:r>
              <a:rPr lang="en-US" altLang="x-none" i="1" dirty="0" smtClean="0"/>
              <a:t>, </a:t>
            </a:r>
            <a:r>
              <a:rPr lang="en-US" altLang="x-none" i="1" dirty="0"/>
              <a:t>cont’d</a:t>
            </a:r>
            <a:endParaRPr lang="en-US" altLang="x-none" i="1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9383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The cost of violating a precondition </a:t>
            </a:r>
            <a:br>
              <a:rPr lang="en-US" altLang="x-none" dirty="0" smtClean="0"/>
            </a:br>
            <a:r>
              <a:rPr lang="en-US" altLang="x-none" dirty="0" smtClean="0"/>
              <a:t>can be very high!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19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7629-8D7A-ED4B-A415-9B32499ECFEE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Assertions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altLang="x-none" dirty="0"/>
              <a:t>How can we </a:t>
            </a:r>
            <a:r>
              <a:rPr lang="en-US" altLang="x-none" u="sng" dirty="0" smtClean="0"/>
              <a:t>ensure</a:t>
            </a:r>
            <a:r>
              <a:rPr lang="en-US" altLang="x-none" dirty="0" smtClean="0"/>
              <a:t> </a:t>
            </a:r>
            <a:r>
              <a:rPr lang="en-US" altLang="x-none" dirty="0"/>
              <a:t>that a precondition is met?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Use </a:t>
            </a:r>
            <a:r>
              <a:rPr lang="en-US" altLang="x-none" dirty="0" smtClean="0"/>
              <a:t>the C++ </a:t>
            </a:r>
            <a:r>
              <a:rPr lang="en-US" altLang="x-none" dirty="0" smtClean="0">
                <a:solidFill>
                  <a:srgbClr val="B23C00"/>
                </a:solidFill>
              </a:rPr>
              <a:t>assert macro </a:t>
            </a:r>
            <a:r>
              <a:rPr lang="en-US" altLang="x-none" dirty="0"/>
              <a:t>to alert a class user </a:t>
            </a:r>
            <a:br>
              <a:rPr lang="en-US" altLang="x-none" dirty="0"/>
            </a:br>
            <a:r>
              <a:rPr lang="en-US" altLang="x-none" dirty="0"/>
              <a:t>at run time that there is a precondition violation</a:t>
            </a:r>
            <a:r>
              <a:rPr lang="en-US" altLang="x-none" dirty="0" smtClean="0"/>
              <a:t>:</a:t>
            </a:r>
          </a:p>
          <a:p>
            <a:endParaRPr lang="en-US" altLang="x-none" dirty="0"/>
          </a:p>
          <a:p>
            <a:endParaRPr lang="en-US" altLang="x-none" dirty="0" smtClean="0"/>
          </a:p>
          <a:p>
            <a:pPr lvl="4"/>
            <a:endParaRPr lang="en-US" altLang="x-none" dirty="0"/>
          </a:p>
          <a:p>
            <a:r>
              <a:rPr lang="en-US" altLang="x-none" dirty="0" smtClean="0"/>
              <a:t>The </a:t>
            </a:r>
            <a:r>
              <a:rPr lang="en-US" altLang="x-none" i="1" dirty="0" err="1" smtClean="0">
                <a:latin typeface="Times New Roman" charset="0"/>
                <a:ea typeface="Times New Roman" charset="0"/>
                <a:cs typeface="Times New Roman" charset="0"/>
              </a:rPr>
              <a:t>boolean</a:t>
            </a:r>
            <a:r>
              <a:rPr lang="en-US" altLang="x-none" i="1" dirty="0" smtClean="0">
                <a:latin typeface="Times New Roman" charset="0"/>
                <a:ea typeface="Times New Roman" charset="0"/>
                <a:cs typeface="Times New Roman" charset="0"/>
              </a:rPr>
              <a:t> expression</a:t>
            </a:r>
            <a:r>
              <a:rPr lang="en-US" altLang="x-none" dirty="0" smtClean="0"/>
              <a:t> is the precondition.</a:t>
            </a:r>
          </a:p>
          <a:p>
            <a:pPr lvl="3"/>
            <a:endParaRPr lang="en-US" altLang="x-none" dirty="0" smtClean="0"/>
          </a:p>
          <a:p>
            <a:r>
              <a:rPr lang="en-US" altLang="x-none" dirty="0" smtClean="0"/>
              <a:t>If it is </a:t>
            </a:r>
            <a:r>
              <a:rPr lang="en-US" altLang="x-none" u="sng" dirty="0" smtClean="0"/>
              <a:t>fals</a:t>
            </a:r>
            <a:r>
              <a:rPr lang="en-US" altLang="x-none" dirty="0" smtClean="0"/>
              <a:t>e at run time, your program will </a:t>
            </a:r>
            <a:r>
              <a:rPr lang="en-US" altLang="x-none" u="sng" dirty="0" smtClean="0"/>
              <a:t>abort</a:t>
            </a:r>
            <a:r>
              <a:rPr lang="en-US" altLang="x-none" dirty="0" smtClean="0"/>
              <a:t> and display the assertion that failed.</a:t>
            </a:r>
            <a:endParaRPr lang="en-US" alt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2969093" y="3154683"/>
            <a:ext cx="320581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cassert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assert(</a:t>
            </a:r>
            <a:r>
              <a:rPr lang="en-US" sz="1800" i="1" dirty="0" err="1" smtClean="0">
                <a:latin typeface="Times New Roman" charset="0"/>
                <a:ea typeface="Times New Roman" charset="0"/>
                <a:cs typeface="Times New Roman" charset="0"/>
              </a:rPr>
              <a:t>boolean</a:t>
            </a:r>
            <a:r>
              <a:rPr lang="en-US" sz="1800" i="1" dirty="0" smtClean="0">
                <a:latin typeface="Times New Roman" charset="0"/>
                <a:ea typeface="Times New Roman" charset="0"/>
                <a:cs typeface="Times New Roman" charset="0"/>
              </a:rPr>
              <a:t> expression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196400"/>
            <a:ext cx="610936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cmath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cassert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print_sqrt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(double x)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assert(x &gt; 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"Square root = 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(x)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x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"x? ";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&gt;&gt; x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print_sqrt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(x);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7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795"/>
          </a:xfrm>
        </p:spPr>
        <p:txBody>
          <a:bodyPr/>
          <a:lstStyle/>
          <a:p>
            <a:r>
              <a:rPr lang="en-US" dirty="0" smtClean="0"/>
              <a:t>Assertion testing </a:t>
            </a:r>
            <a:r>
              <a:rPr lang="en-US" smtClean="0"/>
              <a:t>does incur a runtime performance penalty.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When you are sure that you’ve debugged your program and </a:t>
            </a:r>
            <a:r>
              <a:rPr lang="en-US" u="sng" dirty="0" smtClean="0"/>
              <a:t>preconditions are never violated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at run time, you can “turn off” assertions: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8943" y="4069073"/>
            <a:ext cx="266611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#define NDEBUG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cassert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6B2F-B63E-394C-B7B3-12F4304A4808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Queue as a Circular Array</a:t>
            </a:r>
            <a:r>
              <a:rPr lang="en-US" altLang="x-none" i="1" dirty="0"/>
              <a:t>, cont’d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23592" y="1296402"/>
            <a:ext cx="68499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x-none" sz="1600" b="1" dirty="0" smtClean="0">
                <a:solidFill>
                  <a:srgbClr val="B23C00"/>
                </a:solidFill>
                <a:latin typeface="Courier New" charset="0"/>
              </a:rPr>
              <a:t>#include &lt;</a:t>
            </a:r>
            <a:r>
              <a:rPr lang="en-US" altLang="x-none" sz="1600" b="1" dirty="0" err="1" smtClean="0">
                <a:solidFill>
                  <a:srgbClr val="B23C00"/>
                </a:solidFill>
                <a:latin typeface="Courier New" charset="0"/>
              </a:rPr>
              <a:t>cassert</a:t>
            </a:r>
            <a:r>
              <a:rPr lang="en-US" altLang="x-none" sz="1600" b="1" dirty="0" smtClean="0">
                <a:solidFill>
                  <a:srgbClr val="B23C00"/>
                </a:solidFill>
                <a:latin typeface="Courier New" charset="0"/>
              </a:rPr>
              <a:t>&gt;</a:t>
            </a:r>
          </a:p>
          <a:p>
            <a:endParaRPr lang="en-US" altLang="x-none" b="1" dirty="0">
              <a:latin typeface="Courier New" charset="0"/>
            </a:endParaRPr>
          </a:p>
          <a:p>
            <a:r>
              <a:rPr lang="en-US" altLang="x-none" b="1" dirty="0" smtClean="0">
                <a:latin typeface="Courier New" charset="0"/>
              </a:rPr>
              <a:t>...</a:t>
            </a:r>
            <a:endParaRPr lang="en-US" altLang="x-none" sz="1600" b="1" dirty="0" smtClean="0">
              <a:latin typeface="Courier New" charset="0"/>
            </a:endParaRPr>
          </a:p>
          <a:p>
            <a:endParaRPr lang="en-US" altLang="x-none" b="1" dirty="0">
              <a:latin typeface="Courier New" charset="0"/>
            </a:endParaRPr>
          </a:p>
          <a:p>
            <a:r>
              <a:rPr lang="en-US" altLang="x-none" sz="1600" b="1" dirty="0" smtClean="0">
                <a:latin typeface="Courier New" charset="0"/>
              </a:rPr>
              <a:t>/**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 Remove </a:t>
            </a:r>
            <a:r>
              <a:rPr lang="en-US" altLang="x-none" sz="1600" b="1" dirty="0">
                <a:latin typeface="Courier New" charset="0"/>
              </a:rPr>
              <a:t>message at head. </a:t>
            </a:r>
          </a:p>
          <a:p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* @</a:t>
            </a:r>
            <a:r>
              <a:rPr lang="en-US" altLang="x-none" sz="1600" b="1" dirty="0">
                <a:latin typeface="Courier New" charset="0"/>
              </a:rPr>
              <a:t>return the message that was removed from the queue</a:t>
            </a:r>
          </a:p>
          <a:p>
            <a:r>
              <a:rPr lang="en-US" altLang="x-none" sz="1600" b="1" dirty="0" smtClean="0">
                <a:latin typeface="Courier New" charset="0"/>
              </a:rPr>
              <a:t> */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b="1" dirty="0">
                <a:latin typeface="Courier New" charset="0"/>
              </a:rPr>
              <a:t>Message *</a:t>
            </a:r>
            <a:r>
              <a:rPr lang="en-US" altLang="x-none" b="1" dirty="0" err="1">
                <a:latin typeface="Courier New" charset="0"/>
              </a:rPr>
              <a:t>MessageQueue</a:t>
            </a:r>
            <a:r>
              <a:rPr lang="en-US" altLang="x-none" b="1" dirty="0">
                <a:latin typeface="Courier New" charset="0"/>
              </a:rPr>
              <a:t>::remove</a:t>
            </a:r>
            <a:r>
              <a:rPr lang="en-US" altLang="x-none" sz="1600" b="1" dirty="0" smtClean="0">
                <a:latin typeface="Courier New" charset="0"/>
              </a:rPr>
              <a:t>()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{ </a:t>
            </a:r>
            <a:endParaRPr lang="en-US" altLang="x-none" sz="1600" b="1" dirty="0" smtClean="0">
              <a:latin typeface="Courier New" charset="0"/>
            </a:endParaRPr>
          </a:p>
          <a:p>
            <a:r>
              <a:rPr lang="en-US" altLang="x-none" b="1" dirty="0">
                <a:latin typeface="Courier New" charset="0"/>
              </a:rPr>
              <a:t> </a:t>
            </a:r>
            <a:r>
              <a:rPr lang="en-US" altLang="x-none" b="1" dirty="0" smtClean="0">
                <a:latin typeface="Courier New" charset="0"/>
              </a:rPr>
              <a:t>   </a:t>
            </a:r>
            <a:r>
              <a:rPr lang="en-US" altLang="x-none" b="1" dirty="0" smtClean="0">
                <a:solidFill>
                  <a:srgbClr val="B23C00"/>
                </a:solidFill>
                <a:latin typeface="Courier New" charset="0"/>
              </a:rPr>
              <a:t>assert(elements-&gt;size() &gt; 0);</a:t>
            </a:r>
          </a:p>
          <a:p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    Message </a:t>
            </a:r>
            <a:r>
              <a:rPr lang="en-US" altLang="x-none" sz="1600" b="1" dirty="0" smtClean="0">
                <a:latin typeface="Courier New" charset="0"/>
              </a:rPr>
              <a:t>*r </a:t>
            </a:r>
            <a:r>
              <a:rPr lang="en-US" altLang="x-none" sz="1600" b="1" dirty="0">
                <a:latin typeface="Courier New" charset="0"/>
              </a:rPr>
              <a:t>= elements[head]; </a:t>
            </a:r>
          </a:p>
          <a:p>
            <a:r>
              <a:rPr lang="en-US" altLang="x-none" sz="1600" b="1" dirty="0">
                <a:latin typeface="Courier New" charset="0"/>
              </a:rPr>
              <a:t>    head = (head + 1) % </a:t>
            </a:r>
            <a:r>
              <a:rPr lang="en-US" altLang="x-none" sz="1600" b="1" dirty="0" smtClean="0">
                <a:latin typeface="Courier New" charset="0"/>
              </a:rPr>
              <a:t>elements-</a:t>
            </a:r>
            <a:r>
              <a:rPr lang="en-US" altLang="x-none" sz="1600" b="1" dirty="0" smtClean="0">
                <a:latin typeface="Courier New" charset="0"/>
              </a:rPr>
              <a:t>&gt;size(); </a:t>
            </a:r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    count--; </a:t>
            </a:r>
            <a:endParaRPr lang="en-US" altLang="x-none" sz="1600" b="1" dirty="0" smtClean="0">
              <a:latin typeface="Courier New" charset="0"/>
            </a:endParaRPr>
          </a:p>
          <a:p>
            <a:endParaRPr lang="en-US" altLang="x-none" sz="1600" b="1" dirty="0">
              <a:latin typeface="Courier New" charset="0"/>
            </a:endParaRPr>
          </a:p>
          <a:p>
            <a:r>
              <a:rPr lang="en-US" altLang="x-none" sz="1600" b="1" dirty="0">
                <a:latin typeface="Courier New" charset="0"/>
              </a:rPr>
              <a:t>    return r; </a:t>
            </a:r>
          </a:p>
          <a:p>
            <a:r>
              <a:rPr lang="en-US" altLang="x-none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8B4D-9CDA-0D4B-88DC-8508A40C2D5A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Exceptions as Part of the Contract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81520"/>
            <a:ext cx="8229600" cy="990650"/>
          </a:xfrm>
        </p:spPr>
        <p:txBody>
          <a:bodyPr/>
          <a:lstStyle/>
          <a:p>
            <a:r>
              <a:rPr lang="en-US" altLang="x-none" dirty="0"/>
              <a:t>The exception is part of the contract,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and </a:t>
            </a:r>
            <a:r>
              <a:rPr lang="en-US" altLang="x-none" dirty="0"/>
              <a:t>so there is </a:t>
            </a:r>
            <a:r>
              <a:rPr lang="en-US" altLang="x-none" dirty="0" smtClean="0"/>
              <a:t>no size </a:t>
            </a:r>
            <a:r>
              <a:rPr lang="en-US" altLang="x-none" dirty="0"/>
              <a:t>precondition.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547688" y="1234464"/>
            <a:ext cx="762901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/** </a:t>
            </a:r>
          </a:p>
          <a:p>
            <a:r>
              <a:rPr lang="en-US" altLang="x-none" sz="1800" b="1" dirty="0">
                <a:latin typeface="Courier New" charset="0"/>
              </a:rPr>
              <a:t> * Remove message at head. </a:t>
            </a:r>
          </a:p>
          <a:p>
            <a:r>
              <a:rPr lang="en-US" altLang="x-none" sz="1800" b="1" dirty="0">
                <a:latin typeface="Courier New" charset="0"/>
              </a:rPr>
              <a:t> * @return the message that was removed from the queue</a:t>
            </a:r>
          </a:p>
          <a:p>
            <a:r>
              <a:rPr lang="en-US" altLang="x-none" sz="1800" b="1" dirty="0">
                <a:latin typeface="Courier New" charset="0"/>
              </a:rPr>
              <a:t> */ </a:t>
            </a:r>
          </a:p>
          <a:p>
            <a:r>
              <a:rPr lang="en-US" altLang="x-none" sz="1800" b="1" dirty="0">
                <a:latin typeface="Courier New" charset="0"/>
              </a:rPr>
              <a:t>Message *</a:t>
            </a:r>
            <a:r>
              <a:rPr lang="en-US" altLang="x-none" sz="1800" b="1" dirty="0" err="1">
                <a:latin typeface="Courier New" charset="0"/>
              </a:rPr>
              <a:t>MessageQueue</a:t>
            </a:r>
            <a:r>
              <a:rPr lang="en-US" altLang="x-none" sz="1800" b="1" dirty="0">
                <a:latin typeface="Courier New" charset="0"/>
              </a:rPr>
              <a:t>::remove</a:t>
            </a:r>
            <a:r>
              <a:rPr lang="en-US" altLang="x-none" sz="1800" b="1" dirty="0" smtClean="0">
                <a:latin typeface="Courier New" charset="0"/>
              </a:rPr>
              <a:t>() </a:t>
            </a:r>
            <a:r>
              <a:rPr lang="en-US" altLang="x-none" sz="1800" b="1" dirty="0" smtClean="0">
                <a:solidFill>
                  <a:srgbClr val="B23C00"/>
                </a:solidFill>
                <a:latin typeface="Courier New" charset="0"/>
              </a:rPr>
              <a:t>throw(string)</a:t>
            </a:r>
            <a:r>
              <a:rPr lang="en-US" altLang="x-none" sz="1800" b="1" dirty="0" smtClean="0">
                <a:latin typeface="Courier New" charset="0"/>
              </a:rPr>
              <a:t> 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{ </a:t>
            </a: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solidFill>
                  <a:srgbClr val="B23C00"/>
                </a:solidFill>
                <a:latin typeface="Courier New" charset="0"/>
              </a:rPr>
              <a:t>if (elements-&gt;size() &lt;= 0) throw("empty queue!");</a:t>
            </a:r>
            <a:endParaRPr lang="en-US" altLang="x-none" sz="1800" b="1" dirty="0">
              <a:solidFill>
                <a:srgbClr val="B23C00"/>
              </a:solidFill>
              <a:latin typeface="Courier New" charset="0"/>
            </a:endParaRP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Message *r = elements[head]; </a:t>
            </a:r>
          </a:p>
          <a:p>
            <a:r>
              <a:rPr lang="en-US" altLang="x-none" sz="1800" b="1" dirty="0">
                <a:latin typeface="Courier New" charset="0"/>
              </a:rPr>
              <a:t>    head = (head + 1) % elements-&gt;size(); </a:t>
            </a:r>
          </a:p>
          <a:p>
            <a:r>
              <a:rPr lang="en-US" altLang="x-none" sz="1800" b="1" dirty="0">
                <a:latin typeface="Courier New" charset="0"/>
              </a:rPr>
              <a:t>    count--; </a:t>
            </a: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return r; </a:t>
            </a:r>
          </a:p>
          <a:p>
            <a:r>
              <a:rPr lang="en-US" altLang="x-none" sz="1800" b="1" dirty="0">
                <a:latin typeface="Courier New" charset="0"/>
              </a:rPr>
              <a:t>}</a:t>
            </a:r>
            <a:endParaRPr lang="en-US" altLang="x-none" sz="18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4515-8F20-AB49-93D4-C85FA3C71FF3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Programming by </a:t>
            </a:r>
            <a:r>
              <a:rPr lang="en-US" altLang="x-none" dirty="0" smtClean="0"/>
              <a:t>Contract</a:t>
            </a:r>
            <a:endParaRPr lang="en-US" altLang="x-none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Member functions are </a:t>
            </a:r>
            <a:r>
              <a:rPr lang="en-US" altLang="x-none" u="sng" dirty="0"/>
              <a:t>agents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that </a:t>
            </a:r>
            <a:r>
              <a:rPr lang="en-US" altLang="x-none" dirty="0"/>
              <a:t>fulfill a </a:t>
            </a:r>
            <a:r>
              <a:rPr lang="en-US" altLang="x-none" u="sng" dirty="0"/>
              <a:t>contract</a:t>
            </a:r>
            <a:r>
              <a:rPr lang="en-US" altLang="x-none" dirty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contract spells out the </a:t>
            </a:r>
            <a:r>
              <a:rPr lang="en-US" altLang="x-none" u="sng" dirty="0"/>
              <a:t>responsibilities </a:t>
            </a:r>
            <a:endParaRPr lang="en-US" altLang="x-none" u="sng" dirty="0" smtClean="0"/>
          </a:p>
          <a:p>
            <a:pPr lvl="4"/>
            <a:endParaRPr lang="en-US" altLang="x-none" u="sng" dirty="0"/>
          </a:p>
          <a:p>
            <a:pPr lvl="1"/>
            <a:r>
              <a:rPr lang="en-US" altLang="x-none" dirty="0"/>
              <a:t>Of the caller (the class user)</a:t>
            </a:r>
          </a:p>
          <a:p>
            <a:pPr lvl="1"/>
            <a:r>
              <a:rPr lang="en-US" altLang="x-none" dirty="0"/>
              <a:t>Of the </a:t>
            </a:r>
            <a:r>
              <a:rPr lang="en-US" altLang="x-none" dirty="0" smtClean="0"/>
              <a:t>implementer </a:t>
            </a:r>
            <a:r>
              <a:rPr lang="en-US" altLang="x-none" dirty="0"/>
              <a:t>(you, the programmer)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Involves </a:t>
            </a:r>
            <a:r>
              <a:rPr lang="en-US" altLang="x-none" dirty="0">
                <a:solidFill>
                  <a:srgbClr val="B23C00"/>
                </a:solidFill>
              </a:rPr>
              <a:t>preconditions</a:t>
            </a:r>
            <a:r>
              <a:rPr lang="en-US" altLang="x-none" dirty="0"/>
              <a:t>, </a:t>
            </a:r>
            <a:r>
              <a:rPr lang="en-US" altLang="x-none" dirty="0" err="1">
                <a:solidFill>
                  <a:srgbClr val="B23C00"/>
                </a:solidFill>
              </a:rPr>
              <a:t>postconditions</a:t>
            </a:r>
            <a:r>
              <a:rPr lang="en-US" altLang="x-none" dirty="0"/>
              <a:t>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and </a:t>
            </a:r>
            <a:r>
              <a:rPr lang="en-US" altLang="x-none" dirty="0">
                <a:solidFill>
                  <a:srgbClr val="B23C00"/>
                </a:solidFill>
              </a:rPr>
              <a:t>invariants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114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2E46-7ACF-4F4B-A6D4-07E58BFD3E7F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Postconditions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805022"/>
          </a:xfrm>
          <a:noFill/>
          <a:ln/>
        </p:spPr>
        <p:txBody>
          <a:bodyPr/>
          <a:lstStyle/>
          <a:p>
            <a:r>
              <a:rPr lang="en-US" altLang="x-none" dirty="0"/>
              <a:t>A </a:t>
            </a:r>
            <a:r>
              <a:rPr lang="en-US" altLang="x-none" dirty="0">
                <a:solidFill>
                  <a:srgbClr val="B23C00"/>
                </a:solidFill>
              </a:rPr>
              <a:t>postcondition </a:t>
            </a:r>
            <a:r>
              <a:rPr lang="en-US" altLang="x-none" dirty="0"/>
              <a:t>is a condition that </a:t>
            </a:r>
            <a:r>
              <a:rPr lang="en-US" altLang="x-none" dirty="0" smtClean="0"/>
              <a:t>the </a:t>
            </a:r>
            <a:r>
              <a:rPr lang="en-US" altLang="x-none" dirty="0"/>
              <a:t>service provider </a:t>
            </a:r>
            <a:r>
              <a:rPr lang="en-US" altLang="x-none" u="sng" dirty="0"/>
              <a:t>promises to fulfill</a:t>
            </a:r>
            <a:r>
              <a:rPr lang="en-US" altLang="x-none" dirty="0"/>
              <a:t> after the call has completed.</a:t>
            </a:r>
            <a:endParaRPr lang="en-US" altLang="x-none" sz="2000" dirty="0"/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2057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2E46-7ACF-4F4B-A6D4-07E58BFD3E7F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Postconditions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2"/>
            <a:ext cx="8229600" cy="2285975"/>
          </a:xfrm>
          <a:noFill/>
          <a:ln/>
        </p:spPr>
        <p:txBody>
          <a:bodyPr/>
          <a:lstStyle/>
          <a:p>
            <a:r>
              <a:rPr lang="en-US" altLang="x-none" dirty="0"/>
              <a:t>Example: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::add()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sz="800" dirty="0"/>
              <a:t/>
            </a:r>
            <a:br>
              <a:rPr lang="en-US" altLang="x-none" sz="800" dirty="0"/>
            </a:br>
            <a:r>
              <a:rPr lang="en-US" altLang="x-none" sz="2000" dirty="0">
                <a:latin typeface="Courier New" charset="0"/>
              </a:rPr>
              <a:t>    </a:t>
            </a:r>
            <a:r>
              <a:rPr lang="en-US" altLang="x-none" dirty="0"/>
              <a:t/>
            </a:r>
            <a:br>
              <a:rPr lang="en-US" altLang="x-none" dirty="0"/>
            </a:br>
            <a:endParaRPr lang="en-US" altLang="x-none" sz="800" dirty="0"/>
          </a:p>
          <a:p>
            <a:pPr lvl="5"/>
            <a:endParaRPr lang="en-US" altLang="x-none" dirty="0" smtClean="0"/>
          </a:p>
          <a:p>
            <a:r>
              <a:rPr lang="en-US" altLang="x-none" dirty="0" smtClean="0"/>
              <a:t>The </a:t>
            </a:r>
            <a:r>
              <a:rPr lang="en-US" altLang="x-none" dirty="0"/>
              <a:t>postcondition of one call </a:t>
            </a:r>
            <a:r>
              <a:rPr lang="en-US" altLang="x-none" dirty="0" smtClean="0"/>
              <a:t>can </a:t>
            </a:r>
            <a:r>
              <a:rPr lang="en-US" altLang="x-none" dirty="0"/>
              <a:t>imply </a:t>
            </a:r>
            <a:br>
              <a:rPr lang="en-US" altLang="x-none" dirty="0"/>
            </a:br>
            <a:r>
              <a:rPr lang="en-US" altLang="x-none" dirty="0"/>
              <a:t>the precondition of another </a:t>
            </a:r>
            <a:r>
              <a:rPr lang="en-US" altLang="x-none" dirty="0" smtClean="0"/>
              <a:t>call:</a:t>
            </a:r>
            <a:endParaRPr lang="en-US" alt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2556063" y="1874537"/>
            <a:ext cx="403187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@postcondition size() &gt; 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0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376800" y="3703317"/>
            <a:ext cx="23903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1800" b="1" dirty="0" err="1">
                <a:solidFill>
                  <a:srgbClr val="0033CC"/>
                </a:solidFill>
                <a:latin typeface="Courier New" charset="0"/>
              </a:rPr>
              <a:t>q.add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(m1);</a:t>
            </a:r>
            <a:b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</a:br>
            <a:r>
              <a:rPr lang="en-US" altLang="x-none" sz="1800" b="1" dirty="0" smtClean="0">
                <a:solidFill>
                  <a:srgbClr val="0033CC"/>
                </a:solidFill>
                <a:latin typeface="Courier New" charset="0"/>
              </a:rPr>
              <a:t>m2 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= </a:t>
            </a:r>
            <a:r>
              <a:rPr lang="en-US" altLang="x-none" sz="1800" b="1" dirty="0" err="1">
                <a:solidFill>
                  <a:srgbClr val="0033CC"/>
                </a:solidFill>
                <a:latin typeface="Courier New" charset="0"/>
              </a:rPr>
              <a:t>q.remove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</a:rPr>
              <a:t>();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62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828C-FFBF-6848-8BD1-FAAE22D32FD5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Postconditions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If a </a:t>
            </a:r>
            <a:r>
              <a:rPr lang="en-US" altLang="x-none" dirty="0" smtClean="0"/>
              <a:t>postcondition of a function </a:t>
            </a:r>
            <a:r>
              <a:rPr lang="en-US" altLang="x-none" dirty="0"/>
              <a:t>is not fulfilled, </a:t>
            </a:r>
            <a:br>
              <a:rPr lang="en-US" altLang="x-none" dirty="0"/>
            </a:br>
            <a:r>
              <a:rPr lang="en-US" altLang="x-none" dirty="0" smtClean="0"/>
              <a:t>the function should </a:t>
            </a:r>
            <a:r>
              <a:rPr lang="en-US" altLang="x-none" u="sng" dirty="0"/>
              <a:t>not</a:t>
            </a:r>
            <a:r>
              <a:rPr lang="en-US" altLang="x-none" dirty="0"/>
              <a:t> throw an exception.</a:t>
            </a:r>
          </a:p>
          <a:p>
            <a:pPr lvl="1"/>
            <a:r>
              <a:rPr lang="en-US" altLang="x-none" dirty="0" smtClean="0"/>
              <a:t>Why </a:t>
            </a:r>
            <a:r>
              <a:rPr lang="en-US" altLang="x-none" dirty="0"/>
              <a:t>not</a:t>
            </a:r>
            <a:r>
              <a:rPr lang="en-US" altLang="x-none" dirty="0" smtClean="0"/>
              <a:t>?</a:t>
            </a:r>
          </a:p>
          <a:p>
            <a:pPr lvl="5"/>
            <a:endParaRPr lang="en-US" altLang="x-none" dirty="0"/>
          </a:p>
          <a:p>
            <a:r>
              <a:rPr lang="en-US" altLang="x-none" dirty="0" smtClean="0"/>
              <a:t>It is the function’s responsibility to ensure that the postcondition is true upon return.</a:t>
            </a:r>
          </a:p>
          <a:p>
            <a:pPr lvl="1"/>
            <a:r>
              <a:rPr lang="en-US" altLang="x-none" dirty="0" smtClean="0"/>
              <a:t>The caller should </a:t>
            </a:r>
            <a:r>
              <a:rPr lang="en-US" altLang="x-none" u="sng" dirty="0" smtClean="0"/>
              <a:t>not</a:t>
            </a:r>
            <a:r>
              <a:rPr lang="en-US" altLang="x-none" dirty="0" smtClean="0"/>
              <a:t> have to catch an exception.</a:t>
            </a:r>
          </a:p>
          <a:p>
            <a:pPr lvl="5"/>
            <a:endParaRPr lang="en-US" altLang="x-none" dirty="0" smtClean="0"/>
          </a:p>
          <a:p>
            <a:r>
              <a:rPr lang="en-US" altLang="x-none" dirty="0" smtClean="0"/>
              <a:t>The function can use an assert to ensure that the postcondition is true before returning.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445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 </a:t>
            </a:r>
            <a:r>
              <a:rPr lang="en-US" altLang="x-none" dirty="0">
                <a:solidFill>
                  <a:srgbClr val="B23C00"/>
                </a:solidFill>
              </a:rPr>
              <a:t>class invariant</a:t>
            </a:r>
            <a:r>
              <a:rPr lang="en-US" altLang="x-none" dirty="0"/>
              <a:t> is a logical condition that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holds </a:t>
            </a:r>
            <a:r>
              <a:rPr lang="en-US" altLang="x-none" dirty="0"/>
              <a:t>for </a:t>
            </a:r>
            <a:r>
              <a:rPr lang="en-US" altLang="x-none" u="sng" dirty="0"/>
              <a:t>all</a:t>
            </a:r>
            <a:r>
              <a:rPr lang="en-US" altLang="x-none" dirty="0"/>
              <a:t> objects of a class, except </a:t>
            </a:r>
            <a:r>
              <a:rPr lang="en-US" altLang="x-none" dirty="0" smtClean="0"/>
              <a:t>possibly for </a:t>
            </a:r>
            <a:r>
              <a:rPr lang="en-US" altLang="x-none" dirty="0"/>
              <a:t>objects that are undergoing mutation.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In other words: A class invariant must be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true </a:t>
            </a:r>
            <a:r>
              <a:rPr lang="en-US" altLang="x-none" u="sng" dirty="0"/>
              <a:t>before and after</a:t>
            </a:r>
            <a:r>
              <a:rPr lang="en-US" altLang="x-none" dirty="0"/>
              <a:t> every </a:t>
            </a:r>
            <a:r>
              <a:rPr lang="en-US" altLang="x-none" dirty="0" smtClean="0"/>
              <a:t>member function </a:t>
            </a:r>
            <a:r>
              <a:rPr lang="en-US" altLang="x-none" dirty="0"/>
              <a:t>call, although it can be temporarily violated inside a </a:t>
            </a:r>
            <a:r>
              <a:rPr lang="en-US" altLang="x-none" dirty="0" smtClean="0"/>
              <a:t>method function.</a:t>
            </a:r>
            <a:endParaRPr lang="en-US" altLang="x-none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6842-EE9C-674F-B437-DD69C7B2FC28}" type="slidenum">
              <a:rPr lang="en-US" altLang="x-none"/>
              <a:pPr/>
              <a:t>24</a:t>
            </a:fld>
            <a:endParaRPr lang="en-US" altLang="x-none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dirty="0" smtClean="0"/>
              <a:t>Invariants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328136"/>
          </a:xfrm>
        </p:spPr>
        <p:txBody>
          <a:bodyPr/>
          <a:lstStyle/>
          <a:p>
            <a:r>
              <a:rPr lang="en-US" altLang="x-none" dirty="0"/>
              <a:t>Example: Circular array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dirty="0"/>
              <a:t> class:</a:t>
            </a:r>
          </a:p>
          <a:p>
            <a:endParaRPr lang="en-US" altLang="x-none" dirty="0"/>
          </a:p>
          <a:p>
            <a:pPr>
              <a:buFont typeface="Wingdings" charset="2"/>
              <a:buAutoNum type="arabicPeriod"/>
            </a:pPr>
            <a:r>
              <a:rPr lang="en-US" altLang="x-none" dirty="0" smtClean="0"/>
              <a:t>Is </a:t>
            </a:r>
            <a:r>
              <a:rPr lang="en-US" altLang="x-none" dirty="0"/>
              <a:t>it </a:t>
            </a:r>
            <a:r>
              <a:rPr lang="en-US" altLang="x-none" u="sng" dirty="0"/>
              <a:t>true</a:t>
            </a:r>
            <a:r>
              <a:rPr lang="en-US" altLang="x-none" dirty="0"/>
              <a:t> after every </a:t>
            </a:r>
            <a:r>
              <a:rPr lang="en-US" altLang="x-none" u="sng" dirty="0"/>
              <a:t>constructor</a:t>
            </a:r>
            <a:r>
              <a:rPr lang="en-US" altLang="x-none" dirty="0"/>
              <a:t> has completed?</a:t>
            </a:r>
          </a:p>
          <a:p>
            <a:pPr lvl="1">
              <a:buFont typeface="Wingdings" charset="2"/>
              <a:buChar char="o"/>
            </a:pPr>
            <a:r>
              <a:rPr lang="en-US" altLang="x-none" dirty="0"/>
              <a:t>Guarantee that </a:t>
            </a:r>
            <a:r>
              <a:rPr lang="en-US" altLang="x-none" u="sng" dirty="0"/>
              <a:t>no invalid objects</a:t>
            </a:r>
            <a:r>
              <a:rPr lang="en-US" altLang="x-none" dirty="0"/>
              <a:t> </a:t>
            </a:r>
            <a:r>
              <a:rPr lang="en-US" altLang="x-none" dirty="0"/>
              <a:t>are ever created.</a:t>
            </a:r>
          </a:p>
          <a:p>
            <a:pPr lvl="4"/>
            <a:endParaRPr lang="en-US" altLang="x-none" dirty="0"/>
          </a:p>
          <a:p>
            <a:pPr>
              <a:buFont typeface="Wingdings" charset="2"/>
              <a:buAutoNum type="arabicPeriod"/>
            </a:pPr>
            <a:r>
              <a:rPr lang="en-US" altLang="x-none" dirty="0"/>
              <a:t>Is it </a:t>
            </a:r>
            <a:r>
              <a:rPr lang="en-US" altLang="x-none" u="sng" dirty="0"/>
              <a:t>preserved</a:t>
            </a:r>
            <a:r>
              <a:rPr lang="en-US" altLang="x-none" dirty="0"/>
              <a:t> by every </a:t>
            </a:r>
            <a:r>
              <a:rPr lang="en-US" altLang="x-none" u="sng" dirty="0"/>
              <a:t>mutator</a:t>
            </a:r>
            <a:r>
              <a:rPr lang="en-US" altLang="x-none" dirty="0"/>
              <a:t>?</a:t>
            </a:r>
          </a:p>
          <a:p>
            <a:pPr lvl="1">
              <a:buFont typeface="Wingdings" charset="2"/>
              <a:buChar char="o"/>
            </a:pPr>
            <a:r>
              <a:rPr lang="en-US" altLang="x-none" dirty="0"/>
              <a:t>If it is </a:t>
            </a:r>
            <a:r>
              <a:rPr lang="en-US" altLang="x-none" u="sng" dirty="0"/>
              <a:t>true at the start</a:t>
            </a:r>
            <a:r>
              <a:rPr lang="en-US" altLang="x-none" dirty="0"/>
              <a:t> of the mutator, </a:t>
            </a:r>
            <a:br>
              <a:rPr lang="en-US" altLang="x-none" dirty="0"/>
            </a:br>
            <a:r>
              <a:rPr lang="en-US" altLang="x-none" dirty="0"/>
              <a:t>it must </a:t>
            </a:r>
            <a:r>
              <a:rPr lang="en-US" altLang="x-none" u="sng" dirty="0"/>
              <a:t>still be true after</a:t>
            </a:r>
            <a:r>
              <a:rPr lang="en-US" altLang="x-none" dirty="0"/>
              <a:t> the mutator returns</a:t>
            </a:r>
            <a:r>
              <a:rPr lang="en-US" altLang="x-none" dirty="0" smtClean="0"/>
              <a:t>.</a:t>
            </a:r>
          </a:p>
          <a:p>
            <a:pPr lvl="1">
              <a:buFont typeface="Wingdings" charset="2"/>
              <a:buChar char="o"/>
            </a:pPr>
            <a:r>
              <a:rPr lang="en-US" altLang="x-none" dirty="0" smtClean="0"/>
              <a:t>It may be temporarily violated </a:t>
            </a:r>
            <a:br>
              <a:rPr lang="en-US" altLang="x-none" dirty="0" smtClean="0"/>
            </a:br>
            <a:r>
              <a:rPr lang="en-US" altLang="x-none" dirty="0" smtClean="0"/>
              <a:t>while the mutator is executing.</a:t>
            </a:r>
            <a:endParaRPr lang="en-US" altLang="x-none" dirty="0"/>
          </a:p>
          <a:p>
            <a:pPr lvl="4"/>
            <a:endParaRPr lang="en-US" altLang="x-none" dirty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094123" y="1783098"/>
            <a:ext cx="69557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(0 &lt;= head) 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&amp;&amp; (head &lt; 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elements-&gt;capacity())</a:t>
            </a:r>
            <a:endParaRPr lang="en-US" altLang="x-none" sz="20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4209" y="5688578"/>
            <a:ext cx="515557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2000" dirty="0">
                <a:solidFill>
                  <a:srgbClr val="0033CC"/>
                </a:solidFill>
              </a:rPr>
              <a:t>Why aren’t we concerned about </a:t>
            </a:r>
            <a:r>
              <a:rPr lang="en-US" altLang="x-none" sz="2000">
                <a:solidFill>
                  <a:srgbClr val="0033CC"/>
                </a:solidFill>
              </a:rPr>
              <a:t>accessors</a:t>
            </a:r>
            <a:r>
              <a:rPr lang="en-US" altLang="x-none" sz="2000" smtClean="0">
                <a:solidFill>
                  <a:srgbClr val="0033CC"/>
                </a:solidFill>
              </a:rPr>
              <a:t>?</a:t>
            </a:r>
            <a:endParaRPr lang="en-US" altLang="x-none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  <p:bldP spid="3317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7693-5E7E-1846-ADBF-719E2A830F68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Invariants</a:t>
            </a:r>
            <a:r>
              <a:rPr lang="en-US" altLang="x-none" i="1" dirty="0"/>
              <a:t>, cont’d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256087"/>
          </a:xfrm>
        </p:spPr>
        <p:txBody>
          <a:bodyPr/>
          <a:lstStyle/>
          <a:p>
            <a:r>
              <a:rPr lang="en-US" altLang="x-none" dirty="0"/>
              <a:t>The constructor for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dirty="0"/>
              <a:t> </a:t>
            </a:r>
          </a:p>
          <a:p>
            <a:pPr lvl="1"/>
            <a:r>
              <a:rPr lang="en-US" altLang="x-none" dirty="0"/>
              <a:t>Sets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dirty="0"/>
              <a:t> to 0</a:t>
            </a:r>
          </a:p>
          <a:p>
            <a:pPr lvl="1"/>
            <a:r>
              <a:rPr lang="en-US" altLang="x-none" dirty="0" smtClean="0"/>
              <a:t>Therefore</a:t>
            </a:r>
            <a:r>
              <a:rPr lang="en-US" altLang="x-none" dirty="0"/>
              <a:t>, the invariant is true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after</a:t>
            </a:r>
            <a:r>
              <a:rPr lang="en-US" altLang="x-none" dirty="0" smtClean="0"/>
              <a:t> </a:t>
            </a:r>
            <a:r>
              <a:rPr lang="en-US" altLang="x-none" dirty="0"/>
              <a:t>the constructor is called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1102969" y="1321717"/>
            <a:ext cx="6938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(0 &lt;= head) &amp;&amp; (head &lt; elements-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&gt;capacity())</a:t>
            </a:r>
            <a:endParaRPr lang="en-US" altLang="x-none" sz="2000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2738-EC32-4D49-A5B7-DE886726E0AE}" type="slidenum">
              <a:rPr lang="en-US" altLang="x-none"/>
              <a:pPr/>
              <a:t>26</a:t>
            </a:fld>
            <a:endParaRPr lang="en-US" altLang="x-none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Invariants</a:t>
            </a:r>
            <a:r>
              <a:rPr lang="en-US" altLang="x-none" i="1" dirty="0"/>
              <a:t>, cont’d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9139"/>
            <a:ext cx="8229600" cy="42530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Which </a:t>
            </a:r>
            <a:r>
              <a:rPr lang="en-US" altLang="x-none" dirty="0" smtClean="0"/>
              <a:t>member </a:t>
            </a:r>
            <a:r>
              <a:rPr lang="en-US" altLang="x-none" dirty="0"/>
              <a:t>function is the only one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that </a:t>
            </a:r>
            <a:r>
              <a:rPr lang="en-US" altLang="x-none" dirty="0"/>
              <a:t>changes the value of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altLang="x-none" dirty="0"/>
              <a:t>?</a:t>
            </a: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096520" y="1292914"/>
            <a:ext cx="695096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(0 &lt;= head) &amp;&amp; (head </a:t>
            </a:r>
            <a:r>
              <a:rPr lang="en-US" altLang="x-none" sz="2000" b="1">
                <a:solidFill>
                  <a:srgbClr val="0033CC"/>
                </a:solidFill>
                <a:latin typeface="Courier New" charset="0"/>
              </a:rPr>
              <a:t>&lt; </a:t>
            </a:r>
            <a:r>
              <a:rPr lang="en-US" altLang="x-none" sz="2000" b="1" smtClean="0">
                <a:solidFill>
                  <a:srgbClr val="0033CC"/>
                </a:solidFill>
                <a:latin typeface="Courier New" charset="0"/>
              </a:rPr>
              <a:t>elements-&gt;capacity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())</a:t>
            </a:r>
            <a:endParaRPr lang="en-US" altLang="x-none" sz="2000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2738-EC32-4D49-A5B7-DE886726E0AE}" type="slidenum">
              <a:rPr lang="en-US" altLang="x-none"/>
              <a:pPr/>
              <a:t>27</a:t>
            </a:fld>
            <a:endParaRPr lang="en-US" altLang="x-none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Invariants</a:t>
            </a:r>
            <a:r>
              <a:rPr lang="en-US" altLang="x-none" i="1" dirty="0"/>
              <a:t>, cont’d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2165"/>
            <a:ext cx="8229600" cy="38741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mtClean="0"/>
              <a:t>The invariant: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The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remove()</a:t>
            </a:r>
            <a:r>
              <a:rPr lang="en-US" altLang="x-none" dirty="0" smtClean="0"/>
              <a:t> function sets</a:t>
            </a:r>
          </a:p>
          <a:p>
            <a:pPr>
              <a:lnSpc>
                <a:spcPct val="90000"/>
              </a:lnSpc>
            </a:pPr>
            <a:endParaRPr lang="en-US" altLang="x-none" dirty="0" smtClean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Because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Therefore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And </a:t>
            </a:r>
            <a:r>
              <a:rPr lang="en-US" altLang="x-none" dirty="0"/>
              <a:t>from the definition of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%</a:t>
            </a:r>
            <a:endParaRPr lang="en-US" altLang="x-none" sz="12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005879" y="1748744"/>
            <a:ext cx="69557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(0 &lt;= head) &amp;&amp; (head </a:t>
            </a:r>
            <a:r>
              <a:rPr lang="en-US" altLang="x-none" sz="2000" b="1">
                <a:solidFill>
                  <a:srgbClr val="0033CC"/>
                </a:solidFill>
                <a:latin typeface="Courier New" charset="0"/>
              </a:rPr>
              <a:t>&lt; </a:t>
            </a:r>
            <a:r>
              <a:rPr lang="en-US" altLang="x-none" sz="2000" b="1" smtClean="0">
                <a:solidFill>
                  <a:srgbClr val="0033CC"/>
                </a:solidFill>
                <a:latin typeface="Courier New" charset="0"/>
              </a:rPr>
              <a:t>elements-&gt;capacity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())</a:t>
            </a:r>
            <a:endParaRPr lang="en-US" altLang="x-none" sz="2000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100" y="2697488"/>
            <a:ext cx="69333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2000" b="1" dirty="0" err="1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sz="2400" i="1" baseline="-25000" dirty="0" err="1">
                <a:solidFill>
                  <a:srgbClr val="0033CC"/>
                </a:solidFill>
                <a:latin typeface="Times New Roman" charset="0"/>
              </a:rPr>
              <a:t>new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 = (</a:t>
            </a:r>
            <a:r>
              <a:rPr lang="en-US" altLang="x-none" sz="2000" b="1" dirty="0" err="1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sz="2400" i="1" baseline="-25000" dirty="0" err="1">
                <a:solidFill>
                  <a:srgbClr val="0033CC"/>
                </a:solidFill>
                <a:latin typeface="Times New Roman" charset="0"/>
              </a:rPr>
              <a:t>old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 + 1) % elements-&gt;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capacity()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336645" y="3522407"/>
            <a:ext cx="229421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2000" b="1" dirty="0" err="1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sz="2400" i="1" baseline="-25000" dirty="0" err="1">
                <a:solidFill>
                  <a:srgbClr val="0033CC"/>
                </a:solidFill>
                <a:latin typeface="Times New Roman" charset="0"/>
              </a:rPr>
              <a:t>old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 + 1 &gt; 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7260" y="4583353"/>
            <a:ext cx="77027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2000" b="1" dirty="0" err="1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sz="2400" i="1" baseline="-25000" dirty="0" err="1">
                <a:solidFill>
                  <a:srgbClr val="0033CC"/>
                </a:solidFill>
                <a:latin typeface="Times New Roman" charset="0"/>
              </a:rPr>
              <a:t>new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 = (</a:t>
            </a:r>
            <a:r>
              <a:rPr lang="en-US" altLang="x-none" sz="2000" b="1" dirty="0" err="1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sz="2400" i="1" baseline="-25000" dirty="0" err="1">
                <a:solidFill>
                  <a:srgbClr val="0033CC"/>
                </a:solidFill>
                <a:latin typeface="Times New Roman" charset="0"/>
              </a:rPr>
              <a:t>old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 + 1) % elements-&gt;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capacity() 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&gt;= 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0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33539" y="5523669"/>
            <a:ext cx="46901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x-none" sz="2000" b="1" dirty="0" err="1">
                <a:solidFill>
                  <a:srgbClr val="0033CC"/>
                </a:solidFill>
                <a:latin typeface="Courier New" charset="0"/>
              </a:rPr>
              <a:t>head</a:t>
            </a:r>
            <a:r>
              <a:rPr lang="en-US" altLang="x-none" sz="2400" i="1" baseline="-25000" dirty="0" err="1">
                <a:solidFill>
                  <a:srgbClr val="0033CC"/>
                </a:solidFill>
                <a:latin typeface="Times New Roman" charset="0"/>
              </a:rPr>
              <a:t>new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 &lt; elements-&gt;capacity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()</a:t>
            </a:r>
            <a:endParaRPr lang="en-US" altLang="x-none" sz="1050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Invariants</a:t>
            </a:r>
            <a:r>
              <a:rPr lang="en-US" altLang="x-none" i="1" dirty="0"/>
              <a:t>,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u="sng" dirty="0" smtClean="0"/>
              <a:t>proven</a:t>
            </a:r>
            <a:r>
              <a:rPr lang="en-US" dirty="0" smtClean="0"/>
              <a:t> that the class invariant </a:t>
            </a:r>
            <a:br>
              <a:rPr lang="en-US" dirty="0" smtClean="0"/>
            </a:br>
            <a:r>
              <a:rPr lang="en-US" u="sng" dirty="0" smtClean="0"/>
              <a:t>always holds</a:t>
            </a:r>
            <a:r>
              <a:rPr lang="en-US" dirty="0" smtClean="0"/>
              <a:t> for accesses of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Is it possible to use invariants to prove </a:t>
            </a:r>
            <a:br>
              <a:rPr lang="en-US" dirty="0" smtClean="0"/>
            </a:br>
            <a:r>
              <a:rPr lang="en-US" dirty="0" smtClean="0"/>
              <a:t>that a </a:t>
            </a:r>
            <a:r>
              <a:rPr lang="en-US" u="sng" dirty="0" smtClean="0"/>
              <a:t>program</a:t>
            </a:r>
            <a:r>
              <a:rPr lang="en-US" dirty="0" smtClean="0"/>
              <a:t> is correct?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Can that be done automatically?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9A3D-46D9-9A4B-8B4E-4710718F2768}" type="slidenum">
              <a:rPr lang="en-US" altLang="x-none"/>
              <a:pPr/>
              <a:t>29</a:t>
            </a:fld>
            <a:endParaRPr lang="en-US" altLang="x-none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/>
              <a:t>Interface Invariants vs. Implementation Invariants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altLang="x-none" dirty="0"/>
              <a:t>Interface </a:t>
            </a:r>
            <a:r>
              <a:rPr lang="en-US" altLang="x-none" dirty="0" smtClean="0"/>
              <a:t>invariants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Conditions involve only the </a:t>
            </a:r>
            <a:r>
              <a:rPr lang="en-US" altLang="x-none" u="sng" dirty="0" smtClean="0"/>
              <a:t>public interface</a:t>
            </a:r>
            <a:r>
              <a:rPr lang="en-US" altLang="x-none" dirty="0" smtClean="0"/>
              <a:t> </a:t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a class.</a:t>
            </a:r>
          </a:p>
          <a:p>
            <a:pPr lvl="1"/>
            <a:r>
              <a:rPr lang="en-US" altLang="x-none" dirty="0"/>
              <a:t>A class </a:t>
            </a:r>
            <a:r>
              <a:rPr lang="en-US" altLang="x-none" u="sng" dirty="0"/>
              <a:t>user</a:t>
            </a:r>
            <a:r>
              <a:rPr lang="en-US" altLang="x-none" dirty="0"/>
              <a:t> is interested in these because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they </a:t>
            </a:r>
            <a:r>
              <a:rPr lang="en-US" altLang="x-none" u="sng" dirty="0" smtClean="0"/>
              <a:t>guarantee </a:t>
            </a:r>
            <a:r>
              <a:rPr lang="en-US" altLang="x-none" u="sng" dirty="0"/>
              <a:t>class behavior</a:t>
            </a:r>
            <a:r>
              <a:rPr lang="en-US" altLang="x-none" dirty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Implementation </a:t>
            </a:r>
            <a:r>
              <a:rPr lang="en-US" altLang="x-none" dirty="0" smtClean="0"/>
              <a:t>invariants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Conditions involve the details of a particular </a:t>
            </a:r>
            <a:r>
              <a:rPr lang="en-US" altLang="x-none" u="sng" dirty="0"/>
              <a:t>implementation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A class </a:t>
            </a:r>
            <a:r>
              <a:rPr lang="en-US" altLang="x-none" u="sng" dirty="0" smtClean="0"/>
              <a:t>implementer</a:t>
            </a:r>
            <a:r>
              <a:rPr lang="en-US" altLang="x-none" dirty="0" smtClean="0"/>
              <a:t> </a:t>
            </a:r>
            <a:r>
              <a:rPr lang="en-US" altLang="x-none" dirty="0"/>
              <a:t>is interested in these because </a:t>
            </a:r>
            <a:r>
              <a:rPr lang="en-US" altLang="x-none" dirty="0" smtClean="0"/>
              <a:t>they ensure </a:t>
            </a:r>
            <a:r>
              <a:rPr lang="en-US" altLang="x-none" dirty="0"/>
              <a:t>the </a:t>
            </a:r>
            <a:r>
              <a:rPr lang="en-US" altLang="x-none" u="sng" dirty="0"/>
              <a:t>correctness of the algorithms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218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E709-7B41-E64D-A367-DCEDF724D7E5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Preconditions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145"/>
            <a:ext cx="8229600" cy="4741242"/>
          </a:xfrm>
        </p:spPr>
        <p:txBody>
          <a:bodyPr/>
          <a:lstStyle/>
          <a:p>
            <a:r>
              <a:rPr lang="en-US" altLang="x-none" dirty="0"/>
              <a:t>The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dirty="0"/>
              <a:t> </a:t>
            </a:r>
            <a:r>
              <a:rPr lang="en-US" altLang="x-none" dirty="0" smtClean="0"/>
              <a:t>class</a:t>
            </a:r>
          </a:p>
          <a:p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pPr lvl="4"/>
            <a:endParaRPr lang="en-US" altLang="x-none" dirty="0" smtClean="0"/>
          </a:p>
          <a:p>
            <a:r>
              <a:rPr lang="en-US" altLang="x-none" dirty="0" smtClean="0"/>
              <a:t>What </a:t>
            </a:r>
            <a:r>
              <a:rPr lang="en-US" altLang="x-none" dirty="0"/>
              <a:t>should happen if the class user attempts to remove a message from an empty queue</a:t>
            </a:r>
            <a:r>
              <a:rPr lang="en-US" altLang="x-none" dirty="0" smtClean="0"/>
              <a:t>?</a:t>
            </a:r>
            <a:endParaRPr lang="en-US" altLang="x-none" dirty="0"/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2342864" y="1874537"/>
            <a:ext cx="445827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 smtClean="0">
                <a:latin typeface="Courier New" charset="0"/>
              </a:rPr>
              <a:t>class </a:t>
            </a:r>
            <a:r>
              <a:rPr lang="en-US" altLang="x-none" sz="1800" b="1" dirty="0" err="1">
                <a:latin typeface="Courier New" charset="0"/>
              </a:rPr>
              <a:t>MessageQueue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{</a:t>
            </a:r>
          </a:p>
          <a:p>
            <a:r>
              <a:rPr lang="en-US" altLang="x-none" sz="1800" b="1" dirty="0" smtClean="0">
                <a:latin typeface="Courier New" charset="0"/>
              </a:rPr>
              <a:t>public: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void </a:t>
            </a:r>
            <a:r>
              <a:rPr lang="en-US" altLang="x-none" sz="1800" b="1" dirty="0">
                <a:latin typeface="Courier New" charset="0"/>
              </a:rPr>
              <a:t>add(Message </a:t>
            </a:r>
            <a:r>
              <a:rPr lang="en-US" altLang="x-none" sz="1800" b="1" dirty="0" smtClean="0">
                <a:latin typeface="Courier New" charset="0"/>
              </a:rPr>
              <a:t>*</a:t>
            </a:r>
            <a:r>
              <a:rPr lang="en-US" altLang="x-none" sz="1800" b="1" dirty="0" err="1" smtClean="0">
                <a:latin typeface="Courier New" charset="0"/>
              </a:rPr>
              <a:t>msg</a:t>
            </a:r>
            <a:r>
              <a:rPr lang="en-US" altLang="x-none" sz="1800" b="1" dirty="0" smtClean="0">
                <a:latin typeface="Courier New" charset="0"/>
              </a:rPr>
              <a:t>);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Message </a:t>
            </a:r>
            <a:r>
              <a:rPr lang="en-US" altLang="x-none" sz="1800" b="1" dirty="0" smtClean="0">
                <a:latin typeface="Courier New" charset="0"/>
              </a:rPr>
              <a:t>*remove</a:t>
            </a:r>
            <a:r>
              <a:rPr lang="en-US" altLang="x-none" sz="1800" b="1" dirty="0" smtClean="0">
                <a:latin typeface="Courier New" charset="0"/>
              </a:rPr>
              <a:t>();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Message </a:t>
            </a:r>
            <a:r>
              <a:rPr lang="en-US" altLang="x-none" sz="1800" b="1" dirty="0" smtClean="0">
                <a:latin typeface="Courier New" charset="0"/>
              </a:rPr>
              <a:t>*peek</a:t>
            </a:r>
            <a:r>
              <a:rPr lang="en-US" altLang="x-none" sz="1800" b="1" dirty="0" smtClean="0">
                <a:latin typeface="Courier New" charset="0"/>
              </a:rPr>
              <a:t>();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</a:t>
            </a:r>
            <a:r>
              <a:rPr lang="en-US" altLang="x-none" sz="1800" b="1" dirty="0" err="1" smtClean="0">
                <a:latin typeface="Courier New" charset="0"/>
              </a:rPr>
              <a:t>int</a:t>
            </a:r>
            <a:r>
              <a:rPr lang="en-US" altLang="x-none" sz="1800" b="1" dirty="0" smtClean="0">
                <a:latin typeface="Courier New" charset="0"/>
              </a:rPr>
              <a:t> </a:t>
            </a:r>
            <a:r>
              <a:rPr lang="en-US" altLang="x-none" sz="1800" b="1" dirty="0">
                <a:latin typeface="Courier New" charset="0"/>
              </a:rPr>
              <a:t>size</a:t>
            </a:r>
            <a:r>
              <a:rPr lang="en-US" altLang="x-none" sz="1800" b="1" dirty="0" smtClean="0">
                <a:latin typeface="Courier New" charset="0"/>
              </a:rPr>
              <a:t>();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    </a:t>
            </a:r>
            <a:r>
              <a:rPr lang="en-US" altLang="x-none" sz="1800" b="1" dirty="0" smtClean="0">
                <a:latin typeface="Courier New" charset="0"/>
              </a:rPr>
              <a:t>...</a:t>
            </a:r>
          </a:p>
          <a:p>
            <a:r>
              <a:rPr lang="en-US" altLang="x-none" sz="1800" b="1" dirty="0" smtClean="0">
                <a:latin typeface="Courier New" charset="0"/>
              </a:rPr>
              <a:t>private:</a:t>
            </a:r>
          </a:p>
          <a:p>
            <a:r>
              <a:rPr lang="en-US" altLang="x-none" sz="1800" b="1" dirty="0" smtClean="0">
                <a:latin typeface="Courier New" charset="0"/>
              </a:rPr>
              <a:t>    vector&lt;Message *&gt; elements;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61EF-214F-404E-B1FF-01733B85E74B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/>
              <a:t>Interface Invariants vs. Implementation Invariants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Which type are the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dirty="0"/>
              <a:t> invariants</a:t>
            </a:r>
            <a:r>
              <a:rPr lang="en-US" altLang="x-none" dirty="0" smtClean="0"/>
              <a:t>?</a:t>
            </a:r>
          </a:p>
          <a:p>
            <a:pPr lvl="1"/>
            <a:r>
              <a:rPr lang="en-US" altLang="x-none" dirty="0" smtClean="0"/>
              <a:t>Are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altLang="x-none" dirty="0" smtClean="0"/>
              <a:t> and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en-US" altLang="x-none" dirty="0" smtClean="0"/>
              <a:t> visible to the class user?</a:t>
            </a:r>
            <a:endParaRPr lang="en-US" altLang="x-none" dirty="0"/>
          </a:p>
          <a:p>
            <a:pPr lvl="4"/>
            <a:endParaRPr lang="en-US" altLang="x-none" dirty="0"/>
          </a:p>
          <a:p>
            <a:r>
              <a:rPr lang="en-US" altLang="x-none" dirty="0"/>
              <a:t>A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Day</a:t>
            </a:r>
            <a:r>
              <a:rPr lang="en-US" altLang="x-none" dirty="0" smtClean="0"/>
              <a:t> </a:t>
            </a:r>
            <a:r>
              <a:rPr lang="en-US" altLang="x-none" dirty="0"/>
              <a:t>class invariant:</a:t>
            </a:r>
            <a:br>
              <a:rPr lang="en-US" altLang="x-none" dirty="0"/>
            </a:br>
            <a:r>
              <a:rPr lang="en-US" altLang="x-none" sz="800" dirty="0"/>
              <a:t/>
            </a:r>
            <a:br>
              <a:rPr lang="en-US" altLang="x-none" sz="800" dirty="0"/>
            </a:br>
            <a:r>
              <a:rPr lang="en-US" altLang="x-none" sz="2000" dirty="0">
                <a:latin typeface="Courier New" charset="0"/>
              </a:rPr>
              <a:t>    </a:t>
            </a:r>
            <a:r>
              <a:rPr lang="en-US" altLang="x-none" dirty="0"/>
              <a:t/>
            </a:r>
            <a:br>
              <a:rPr lang="en-US" altLang="x-none" dirty="0"/>
            </a:br>
            <a:endParaRPr lang="en-US" altLang="x-none" sz="800" dirty="0"/>
          </a:p>
          <a:p>
            <a:pPr lvl="1"/>
            <a:r>
              <a:rPr lang="en-US" altLang="x-none" dirty="0"/>
              <a:t>Which type of </a:t>
            </a:r>
            <a:r>
              <a:rPr lang="en-US" altLang="x-none" dirty="0" smtClean="0"/>
              <a:t>invariant is it?</a:t>
            </a:r>
            <a:endParaRPr lang="en-US" altLang="x-none" dirty="0"/>
          </a:p>
          <a:p>
            <a:pPr lvl="1"/>
            <a:r>
              <a:rPr lang="en-US" altLang="x-none" dirty="0" smtClean="0"/>
              <a:t>It’s stated </a:t>
            </a:r>
            <a:r>
              <a:rPr lang="en-US" altLang="x-none" dirty="0"/>
              <a:t>in terms of only the </a:t>
            </a:r>
            <a:r>
              <a:rPr lang="en-US" altLang="x-none" u="sng" dirty="0"/>
              <a:t>public interface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the class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1786622" y="3028890"/>
            <a:ext cx="557075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1 &lt;= </a:t>
            </a:r>
            <a:r>
              <a:rPr lang="en-US" altLang="x-none" sz="2000" b="1" dirty="0" err="1">
                <a:solidFill>
                  <a:srgbClr val="0033CC"/>
                </a:solidFill>
                <a:latin typeface="Courier New" charset="0"/>
              </a:rPr>
              <a:t>getMonth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() &amp;&amp; </a:t>
            </a:r>
            <a:r>
              <a:rPr lang="en-US" altLang="x-none" sz="2000" b="1" dirty="0" err="1">
                <a:solidFill>
                  <a:srgbClr val="0033CC"/>
                </a:solidFill>
                <a:latin typeface="Courier New" charset="0"/>
              </a:rPr>
              <a:t>getMonth</a:t>
            </a:r>
            <a:r>
              <a:rPr lang="en-US" altLang="x-none" sz="2000" b="1" dirty="0">
                <a:solidFill>
                  <a:srgbClr val="0033CC"/>
                </a:solidFill>
                <a:latin typeface="Courier New" charset="0"/>
              </a:rPr>
              <a:t>() &lt;= </a:t>
            </a:r>
            <a:r>
              <a:rPr lang="en-US" altLang="x-none" sz="2000" b="1" dirty="0" smtClean="0">
                <a:solidFill>
                  <a:srgbClr val="0033CC"/>
                </a:solidFill>
                <a:latin typeface="Courier New" charset="0"/>
              </a:rPr>
              <a:t>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82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Preconditions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pPr eaLnBrk="1" hangingPunct="1"/>
            <a:r>
              <a:rPr lang="en-US" altLang="x-none" dirty="0"/>
              <a:t>What should happen if the class user attempts to remove a message from an empty queue</a:t>
            </a:r>
            <a:r>
              <a:rPr lang="en-US" altLang="x-none" dirty="0" smtClean="0"/>
              <a:t>?</a:t>
            </a:r>
          </a:p>
          <a:p>
            <a:pPr lvl="4"/>
            <a:endParaRPr lang="en-US" altLang="x-none" dirty="0"/>
          </a:p>
          <a:p>
            <a:pPr lvl="1" eaLnBrk="1" hangingPunct="1"/>
            <a:r>
              <a:rPr lang="en-US" altLang="x-none" dirty="0"/>
              <a:t>Class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dirty="0"/>
              <a:t> can declare this to be a runtime error</a:t>
            </a:r>
            <a:r>
              <a:rPr lang="en-US" altLang="x-none" dirty="0" smtClean="0"/>
              <a:t>.</a:t>
            </a:r>
          </a:p>
          <a:p>
            <a:pPr lvl="1" eaLnBrk="1" hangingPunct="1"/>
            <a:r>
              <a:rPr lang="en-US" altLang="x-none" dirty="0" smtClean="0"/>
              <a:t>Class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 dirty="0"/>
              <a:t> can simply return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null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/>
          </a:p>
          <a:p>
            <a:r>
              <a:rPr lang="en-US" altLang="x-none" dirty="0"/>
              <a:t>Which is better</a:t>
            </a:r>
            <a:r>
              <a:rPr lang="en-US" altLang="x-none" dirty="0" smtClean="0"/>
              <a:t>?</a:t>
            </a:r>
          </a:p>
          <a:p>
            <a:pPr lvl="4"/>
            <a:endParaRPr lang="en-US" altLang="x-none" dirty="0" smtClean="0"/>
          </a:p>
          <a:p>
            <a:pPr lvl="1">
              <a:lnSpc>
                <a:spcPct val="90000"/>
              </a:lnSpc>
            </a:pPr>
            <a:r>
              <a:rPr lang="en-US" altLang="x-none" dirty="0"/>
              <a:t>Excessive error checking is costly.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Returning </a:t>
            </a:r>
            <a:r>
              <a:rPr lang="en-US" altLang="x-none" dirty="0"/>
              <a:t>dummy values can </a:t>
            </a:r>
            <a:br>
              <a:rPr lang="en-US" altLang="x-none" dirty="0"/>
            </a:br>
            <a:r>
              <a:rPr lang="en-US" altLang="x-none" dirty="0"/>
              <a:t>complicate testing.</a:t>
            </a:r>
          </a:p>
          <a:p>
            <a:endParaRPr lang="en-US" altLang="x-none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042B-DB45-C44B-8C0F-9F99D46D3A86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Preconditions</a:t>
            </a:r>
            <a:r>
              <a:rPr lang="en-US" altLang="x-none" i="1" dirty="0"/>
              <a:t>, cont’d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x-none" dirty="0"/>
              <a:t>A </a:t>
            </a:r>
            <a:r>
              <a:rPr lang="en-US" altLang="x-none" dirty="0">
                <a:solidFill>
                  <a:srgbClr val="B23C00"/>
                </a:solidFill>
              </a:rPr>
              <a:t>precondition</a:t>
            </a:r>
            <a:r>
              <a:rPr lang="en-US" altLang="x-none" dirty="0"/>
              <a:t> is a condition that </a:t>
            </a:r>
            <a:r>
              <a:rPr lang="en-US" altLang="x-none" u="sng" dirty="0"/>
              <a:t>must be true </a:t>
            </a:r>
            <a:r>
              <a:rPr lang="en-US" altLang="x-none" dirty="0" smtClean="0"/>
              <a:t>before </a:t>
            </a:r>
            <a:r>
              <a:rPr lang="en-US" altLang="x-none" dirty="0"/>
              <a:t>the service provider can promise to </a:t>
            </a:r>
            <a:r>
              <a:rPr lang="en-US" altLang="x-none" dirty="0" smtClean="0"/>
              <a:t>fulfill its </a:t>
            </a:r>
            <a:r>
              <a:rPr lang="en-US" altLang="x-none" dirty="0"/>
              <a:t>part of the contract.</a:t>
            </a:r>
          </a:p>
          <a:p>
            <a:endParaRPr lang="en-US" altLang="x-none" sz="2000" dirty="0"/>
          </a:p>
          <a:p>
            <a:r>
              <a:rPr lang="en-US" altLang="x-none" dirty="0"/>
              <a:t>If the precondition is not true </a:t>
            </a:r>
            <a:r>
              <a:rPr lang="en-US" altLang="x-none" dirty="0" smtClean="0"/>
              <a:t>and </a:t>
            </a:r>
            <a:r>
              <a:rPr lang="en-US" altLang="x-none" dirty="0"/>
              <a:t>the </a:t>
            </a:r>
            <a:r>
              <a:rPr lang="en-US" altLang="x-none" dirty="0" smtClean="0"/>
              <a:t>service </a:t>
            </a:r>
            <a:br>
              <a:rPr lang="en-US" altLang="x-none" dirty="0" smtClean="0"/>
            </a:br>
            <a:r>
              <a:rPr lang="en-US" altLang="x-none" dirty="0" smtClean="0"/>
              <a:t>is </a:t>
            </a:r>
            <a:r>
              <a:rPr lang="en-US" altLang="x-none" dirty="0"/>
              <a:t>still requested, </a:t>
            </a:r>
            <a:r>
              <a:rPr lang="en-US" altLang="x-none" dirty="0" smtClean="0"/>
              <a:t>the </a:t>
            </a:r>
            <a:r>
              <a:rPr lang="en-US" altLang="x-none" dirty="0"/>
              <a:t>provider can </a:t>
            </a:r>
            <a:r>
              <a:rPr lang="en-US" altLang="x-none" dirty="0" smtClean="0"/>
              <a:t>choose </a:t>
            </a:r>
            <a:br>
              <a:rPr lang="en-US" altLang="x-none" dirty="0" smtClean="0"/>
            </a:br>
            <a:r>
              <a:rPr lang="en-US" altLang="x-none" u="sng" dirty="0" smtClean="0"/>
              <a:t>any </a:t>
            </a:r>
            <a:r>
              <a:rPr lang="en-US" altLang="x-none" u="sng" dirty="0"/>
              <a:t>action </a:t>
            </a:r>
            <a:r>
              <a:rPr lang="en-US" altLang="x-none" dirty="0" smtClean="0"/>
              <a:t>that is convenient for it, no </a:t>
            </a:r>
            <a:r>
              <a:rPr lang="en-US" altLang="x-none" dirty="0"/>
              <a:t>matter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how </a:t>
            </a:r>
            <a:r>
              <a:rPr lang="en-US" altLang="x-none" dirty="0"/>
              <a:t>disastrous the outcome </a:t>
            </a:r>
            <a:r>
              <a:rPr lang="en-US" altLang="x-none" dirty="0" smtClean="0"/>
              <a:t>may be</a:t>
            </a:r>
            <a:r>
              <a:rPr lang="en-US" altLang="x-none" dirty="0"/>
              <a:t> </a:t>
            </a:r>
            <a:r>
              <a:rPr lang="en-US" altLang="x-none" dirty="0" smtClean="0"/>
              <a:t>for </a:t>
            </a:r>
            <a:r>
              <a:rPr lang="en-US" altLang="x-none" dirty="0"/>
              <a:t>the service requester.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FD89-AD32-CD46-A23F-9E014A6B71A4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Contract Metaphor</a:t>
            </a:r>
            <a:endParaRPr lang="en-US" altLang="x-none" i="1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The </a:t>
            </a:r>
            <a:r>
              <a:rPr lang="en-US" altLang="x-none" dirty="0"/>
              <a:t>service provider (i.e., the class) </a:t>
            </a:r>
            <a:br>
              <a:rPr lang="en-US" altLang="x-none" dirty="0"/>
            </a:br>
            <a:r>
              <a:rPr lang="en-US" altLang="x-none" dirty="0"/>
              <a:t>must </a:t>
            </a:r>
            <a:r>
              <a:rPr lang="en-US" altLang="x-none" u="sng" dirty="0"/>
              <a:t>specify</a:t>
            </a:r>
            <a:r>
              <a:rPr lang="en-US" altLang="x-none" dirty="0"/>
              <a:t> preconditions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If the precondition is </a:t>
            </a:r>
            <a:r>
              <a:rPr lang="en-US" altLang="x-none" u="sng" dirty="0"/>
              <a:t>true</a:t>
            </a:r>
            <a:r>
              <a:rPr lang="en-US" altLang="x-none" dirty="0"/>
              <a:t>, </a:t>
            </a:r>
            <a:r>
              <a:rPr lang="en-US" altLang="x-none" dirty="0" smtClean="0"/>
              <a:t>the service provider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u="sng" dirty="0" smtClean="0"/>
              <a:t>must </a:t>
            </a:r>
            <a:r>
              <a:rPr lang="en-US" altLang="x-none" u="sng" dirty="0"/>
              <a:t>work correctly</a:t>
            </a:r>
            <a:r>
              <a:rPr lang="en-US" altLang="x-none" dirty="0"/>
              <a:t>. 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If the precondition is not true, </a:t>
            </a:r>
            <a:r>
              <a:rPr lang="en-US" altLang="x-none" dirty="0" smtClean="0"/>
              <a:t>the </a:t>
            </a:r>
            <a:r>
              <a:rPr lang="en-US" altLang="x-none" dirty="0"/>
              <a:t>service provider can </a:t>
            </a:r>
            <a:r>
              <a:rPr lang="en-US" altLang="x-none" u="sng" dirty="0"/>
              <a:t>do anything</a:t>
            </a:r>
            <a:r>
              <a:rPr lang="en-US" altLang="x-none" dirty="0"/>
              <a:t>. </a:t>
            </a:r>
            <a:endParaRPr lang="en-US" altLang="x-none" dirty="0" smtClean="0"/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Throw an exception?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Return a default or false answer? 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Corrupt data?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Handle the error gracefully? </a:t>
            </a:r>
          </a:p>
        </p:txBody>
      </p:sp>
    </p:spTree>
    <p:extLst>
      <p:ext uri="{BB962C8B-B14F-4D97-AF65-F5344CB8AC3E}">
        <p14:creationId xmlns:p14="http://schemas.microsoft.com/office/powerpoint/2010/main" val="20587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2E7-ECFE-5E49-AC13-14C8DD07B9BD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Preconditions</a:t>
            </a:r>
            <a:r>
              <a:rPr lang="en-US" altLang="x-none" i="1" dirty="0"/>
              <a:t>, cont’d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83462"/>
            <a:ext cx="8229600" cy="1188737"/>
          </a:xfrm>
        </p:spPr>
        <p:txBody>
          <a:bodyPr/>
          <a:lstStyle/>
          <a:p>
            <a:r>
              <a:rPr lang="en-US" altLang="x-none" dirty="0"/>
              <a:t>What happens if the precondition </a:t>
            </a:r>
            <a:r>
              <a:rPr lang="en-US" altLang="x-none" u="sng" dirty="0"/>
              <a:t>not</a:t>
            </a:r>
            <a:r>
              <a:rPr lang="en-US" altLang="x-none" dirty="0"/>
              <a:t> fulfilled? 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136076" y="1325903"/>
            <a:ext cx="487184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/**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Remove </a:t>
            </a:r>
            <a:r>
              <a:rPr lang="en-US" altLang="x-none" sz="1800" b="1" dirty="0">
                <a:latin typeface="Courier New" charset="0"/>
              </a:rPr>
              <a:t>the message at the head.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@</a:t>
            </a:r>
            <a:r>
              <a:rPr lang="en-US" altLang="x-none" sz="1800" b="1" dirty="0">
                <a:latin typeface="Courier New" charset="0"/>
              </a:rPr>
              <a:t>return the message at the head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</a:t>
            </a:r>
            <a:r>
              <a:rPr lang="en-US" altLang="x-none" sz="1800" b="1" dirty="0" smtClean="0">
                <a:solidFill>
                  <a:srgbClr val="B23C00"/>
                </a:solidFill>
                <a:latin typeface="Courier New" charset="0"/>
              </a:rPr>
              <a:t>@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  <a:t>precondition size() &gt; 0</a:t>
            </a:r>
            <a:b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*/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Message </a:t>
            </a:r>
            <a:r>
              <a:rPr lang="en-US" altLang="x-none" sz="1800" b="1" dirty="0">
                <a:latin typeface="Courier New" charset="0"/>
              </a:rPr>
              <a:t>*</a:t>
            </a:r>
            <a:r>
              <a:rPr lang="en-US" altLang="x-none" sz="1800" b="1" dirty="0" err="1" smtClean="0">
                <a:latin typeface="Courier New" charset="0"/>
              </a:rPr>
              <a:t>MessageQueue</a:t>
            </a:r>
            <a:r>
              <a:rPr lang="en-US" altLang="x-none" sz="1800" b="1" dirty="0" smtClean="0">
                <a:latin typeface="Courier New" charset="0"/>
              </a:rPr>
              <a:t>::</a:t>
            </a:r>
            <a:r>
              <a:rPr lang="en-US" altLang="x-none" sz="1800" b="1" dirty="0" smtClean="0">
                <a:latin typeface="Courier New" charset="0"/>
              </a:rPr>
              <a:t>remove</a:t>
            </a:r>
            <a:r>
              <a:rPr lang="en-US" altLang="x-none" sz="1800" b="1" dirty="0">
                <a:latin typeface="Courier New" charset="0"/>
              </a:rPr>
              <a:t>()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{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 smtClean="0">
                <a:latin typeface="Courier New" charset="0"/>
              </a:rPr>
              <a:t>    Message *r = elements[0];    </a:t>
            </a:r>
          </a:p>
          <a:p>
            <a:r>
              <a:rPr lang="en-US" altLang="x-none" sz="1800" b="1" dirty="0" smtClean="0">
                <a:latin typeface="Courier New" charset="0"/>
              </a:rPr>
              <a:t>    elements-&gt;erase(0);</a:t>
            </a: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return r;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15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2E7-ECFE-5E49-AC13-14C8DD07B9BD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Preconditions</a:t>
            </a:r>
            <a:r>
              <a:rPr lang="en-US" altLang="x-none" i="1" dirty="0"/>
              <a:t>, cont’d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8630"/>
            <a:ext cx="8229600" cy="1363569"/>
          </a:xfrm>
        </p:spPr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remove()</a:t>
            </a:r>
            <a:r>
              <a:rPr lang="en-US" altLang="x-none" dirty="0"/>
              <a:t> method </a:t>
            </a:r>
            <a:r>
              <a:rPr lang="en-US" altLang="x-none" u="sng" dirty="0"/>
              <a:t>makes no promises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to do </a:t>
            </a:r>
            <a:r>
              <a:rPr lang="en-US" altLang="x-none" u="sng" dirty="0" smtClean="0"/>
              <a:t>anything </a:t>
            </a:r>
            <a:r>
              <a:rPr lang="en-US" altLang="x-none" u="sng" dirty="0"/>
              <a:t>sensible</a:t>
            </a:r>
            <a:r>
              <a:rPr lang="en-US" altLang="x-none" dirty="0"/>
              <a:t> if called on an empty </a:t>
            </a:r>
            <a:r>
              <a:rPr lang="en-US" altLang="x-none"/>
              <a:t>queue</a:t>
            </a:r>
            <a:r>
              <a:rPr lang="en-US" altLang="x-none" smtClean="0"/>
              <a:t>.</a:t>
            </a:r>
            <a:endParaRPr lang="en-US" altLang="x-none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6076" y="1325903"/>
            <a:ext cx="487184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</a:rPr>
              <a:t>/**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Remove </a:t>
            </a:r>
            <a:r>
              <a:rPr lang="en-US" altLang="x-none" sz="1800" b="1" dirty="0">
                <a:latin typeface="Courier New" charset="0"/>
              </a:rPr>
              <a:t>the message at the head.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@</a:t>
            </a:r>
            <a:r>
              <a:rPr lang="en-US" altLang="x-none" sz="1800" b="1" dirty="0">
                <a:latin typeface="Courier New" charset="0"/>
              </a:rPr>
              <a:t>return the message at the head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</a:t>
            </a:r>
            <a:r>
              <a:rPr lang="en-US" altLang="x-none" sz="1800" b="1" dirty="0" smtClean="0">
                <a:latin typeface="Courier New" charset="0"/>
              </a:rPr>
              <a:t>* </a:t>
            </a:r>
            <a:r>
              <a:rPr lang="en-US" altLang="x-none" sz="1800" b="1" dirty="0" smtClean="0">
                <a:solidFill>
                  <a:srgbClr val="B23C00"/>
                </a:solidFill>
                <a:latin typeface="Courier New" charset="0"/>
              </a:rPr>
              <a:t>@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  <a:t>precondition size() &gt; 0</a:t>
            </a:r>
            <a:br>
              <a:rPr lang="en-US" altLang="x-none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 */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 smtClean="0">
                <a:latin typeface="Courier New" charset="0"/>
              </a:rPr>
              <a:t>Message </a:t>
            </a:r>
            <a:r>
              <a:rPr lang="en-US" altLang="x-none" sz="1800" b="1" dirty="0">
                <a:latin typeface="Courier New" charset="0"/>
              </a:rPr>
              <a:t>*</a:t>
            </a:r>
            <a:r>
              <a:rPr lang="en-US" altLang="x-none" sz="1800" b="1" dirty="0" err="1">
                <a:latin typeface="Courier New" charset="0"/>
              </a:rPr>
              <a:t>MessageQueue</a:t>
            </a:r>
            <a:r>
              <a:rPr lang="en-US" altLang="x-none" sz="1800" b="1" dirty="0">
                <a:latin typeface="Courier New" charset="0"/>
              </a:rPr>
              <a:t>::remove()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{</a:t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 smtClean="0">
                <a:latin typeface="Courier New" charset="0"/>
              </a:rPr>
              <a:t>    Message *r = elements[0];    </a:t>
            </a:r>
          </a:p>
          <a:p>
            <a:r>
              <a:rPr lang="en-US" altLang="x-none" sz="1800" b="1" dirty="0" smtClean="0">
                <a:latin typeface="Courier New" charset="0"/>
              </a:rPr>
              <a:t>    elements-&gt;erase(0);</a:t>
            </a:r>
          </a:p>
          <a:p>
            <a:endParaRPr lang="en-US" altLang="x-none" sz="1800" b="1" dirty="0">
              <a:latin typeface="Courier New" charset="0"/>
            </a:endParaRPr>
          </a:p>
          <a:p>
            <a:r>
              <a:rPr lang="en-US" altLang="x-none" sz="1800" b="1" dirty="0" smtClean="0">
                <a:latin typeface="Courier New" charset="0"/>
              </a:rPr>
              <a:t>    return r;</a:t>
            </a:r>
            <a:r>
              <a:rPr lang="en-US" altLang="x-none" sz="1800" b="1" dirty="0">
                <a:latin typeface="Courier New" charset="0"/>
              </a:rPr>
              <a:t/>
            </a:r>
            <a:br>
              <a:rPr lang="en-US" altLang="x-none" sz="1800" b="1" dirty="0">
                <a:latin typeface="Courier New" charset="0"/>
              </a:rPr>
            </a:br>
            <a:r>
              <a:rPr lang="en-US" altLang="x-none" sz="1800" b="1" dirty="0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327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F85-AABB-564C-9495-5446DF488D32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Example: Queue as a Circular Array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93838"/>
          </a:xfrm>
        </p:spPr>
        <p:txBody>
          <a:bodyPr/>
          <a:lstStyle/>
          <a:p>
            <a:r>
              <a:rPr lang="en-US" altLang="x-none"/>
              <a:t>The current </a:t>
            </a:r>
            <a:r>
              <a:rPr lang="en-US" altLang="x-none" b="1">
                <a:solidFill>
                  <a:srgbClr val="0033CC"/>
                </a:solidFill>
                <a:latin typeface="Courier New" charset="0"/>
              </a:rPr>
              <a:t>MessageQueue</a:t>
            </a:r>
            <a:r>
              <a:rPr lang="en-US" altLang="x-none"/>
              <a:t> implementation </a:t>
            </a:r>
            <a:br>
              <a:rPr lang="en-US" altLang="x-none"/>
            </a:br>
            <a:r>
              <a:rPr lang="en-US" altLang="x-none"/>
              <a:t>removes messages inefficiently.</a:t>
            </a:r>
          </a:p>
          <a:p>
            <a:pPr lvl="1"/>
            <a:r>
              <a:rPr lang="en-US" altLang="x-none"/>
              <a:t>After the head message (element 0) is removed, </a:t>
            </a:r>
            <a:br>
              <a:rPr lang="en-US" altLang="x-none"/>
            </a:br>
            <a:r>
              <a:rPr lang="en-US" altLang="x-none"/>
              <a:t>all the remaining messages must shift one position: </a:t>
            </a:r>
          </a:p>
        </p:txBody>
      </p:sp>
      <p:pic>
        <p:nvPicPr>
          <p:cNvPr id="318468" name="Picture 4" descr="Ch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3253714"/>
            <a:ext cx="38195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4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21918</TotalTime>
  <Words>992</Words>
  <Application>Microsoft Macintosh PowerPoint</Application>
  <PresentationFormat>On-screen Show (4:3)</PresentationFormat>
  <Paragraphs>288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135: Object-Oriented Analysis  and Design September 21 Class Meeting</vt:lpstr>
      <vt:lpstr>Programming by Contract</vt:lpstr>
      <vt:lpstr>Preconditions</vt:lpstr>
      <vt:lpstr>Preconditions, cont’d</vt:lpstr>
      <vt:lpstr>Preconditions, cont’d</vt:lpstr>
      <vt:lpstr>Contract Metaphor</vt:lpstr>
      <vt:lpstr>Preconditions, cont’d</vt:lpstr>
      <vt:lpstr>Preconditions, cont’d</vt:lpstr>
      <vt:lpstr>Example: Queue as a Circular Array</vt:lpstr>
      <vt:lpstr>Queue as a Circular Array</vt:lpstr>
      <vt:lpstr>Queue as a Circular Array, cont’d</vt:lpstr>
      <vt:lpstr>Queue as a Circular Array, cont’d</vt:lpstr>
      <vt:lpstr>Queue as a Circular Array, cont’d</vt:lpstr>
      <vt:lpstr>Queue as a Circular Array, cont’d</vt:lpstr>
      <vt:lpstr>Assertions</vt:lpstr>
      <vt:lpstr>Assertions, cont’d</vt:lpstr>
      <vt:lpstr>Assertions, cont’d</vt:lpstr>
      <vt:lpstr>Queue as a Circular Array, cont’d</vt:lpstr>
      <vt:lpstr>Exceptions as Part of the Contract</vt:lpstr>
      <vt:lpstr>Postconditions</vt:lpstr>
      <vt:lpstr>Postconditions</vt:lpstr>
      <vt:lpstr>Postconditions, cont’d</vt:lpstr>
      <vt:lpstr>Class Invariants</vt:lpstr>
      <vt:lpstr>Class Invariants, cont’d</vt:lpstr>
      <vt:lpstr>Class Invariants, cont’d</vt:lpstr>
      <vt:lpstr>Class Invariants, cont’d</vt:lpstr>
      <vt:lpstr>Class Invariants, cont’d</vt:lpstr>
      <vt:lpstr>Class Invariants, cont’d</vt:lpstr>
      <vt:lpstr>Interface Invariants vs. Implementation Invariants</vt:lpstr>
      <vt:lpstr>Interface Invariants vs. Implementation Invariants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430</cp:revision>
  <dcterms:created xsi:type="dcterms:W3CDTF">2008-01-12T03:52:55Z</dcterms:created>
  <dcterms:modified xsi:type="dcterms:W3CDTF">2017-09-21T02:20:49Z</dcterms:modified>
</cp:coreProperties>
</file>