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8000"/>
    <a:srgbClr val="0033CC"/>
    <a:srgbClr val="8F0000"/>
    <a:srgbClr val="DEF0F2"/>
    <a:srgbClr val="464646"/>
    <a:srgbClr val="F2E5D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08" autoAdjust="0"/>
    <p:restoredTop sz="86386" autoAdjust="0"/>
  </p:normalViewPr>
  <p:slideViewPr>
    <p:cSldViewPr>
      <p:cViewPr varScale="1">
        <p:scale>
          <a:sx n="151" d="100"/>
          <a:sy n="151" d="100"/>
        </p:scale>
        <p:origin x="208" y="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SJSU Dept. of Computer Science Fall 2013: September 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151: Object-Oriented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September </a:t>
            </a:r>
            <a:r>
              <a:rPr lang="en-US" sz="1000" baseline="0" dirty="0" smtClean="0"/>
              <a:t>26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September </a:t>
            </a:r>
            <a:r>
              <a:rPr lang="en-US" sz="2400" dirty="0" smtClean="0"/>
              <a:t>26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the RPS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developing the RPS game.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You’ve designed a </a:t>
            </a:r>
            <a:r>
              <a:rPr lang="en-US" u="sng" dirty="0" smtClean="0"/>
              <a:t>choice calculator</a:t>
            </a:r>
            <a:r>
              <a:rPr lang="en-US" dirty="0" smtClean="0"/>
              <a:t> that determines the computer’s next choice.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choice </a:t>
            </a:r>
            <a:r>
              <a:rPr lang="en-US" dirty="0" smtClean="0"/>
              <a:t>calculator has three algorithms: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B23C00"/>
                </a:solidFill>
              </a:rPr>
              <a:t>Random choice</a:t>
            </a:r>
            <a:r>
              <a:rPr lang="en-US" dirty="0" smtClean="0"/>
              <a:t>: Randomly choose rock, paper, </a:t>
            </a:r>
            <a:br>
              <a:rPr lang="en-US" dirty="0" smtClean="0"/>
            </a:br>
            <a:r>
              <a:rPr lang="en-US" dirty="0" smtClean="0"/>
              <a:t>or scissors each time.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B23C00"/>
                </a:solidFill>
              </a:rPr>
              <a:t>Smart choice</a:t>
            </a:r>
            <a:r>
              <a:rPr lang="en-US" dirty="0" smtClean="0"/>
              <a:t>: Use the simple machine learning algorithm to make a choice.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B23C00"/>
                </a:solidFill>
              </a:rPr>
              <a:t>Genius choice</a:t>
            </a:r>
            <a:r>
              <a:rPr lang="en-US" dirty="0" smtClean="0"/>
              <a:t>: Use a sophisticated machine learning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the RPS </a:t>
            </a:r>
            <a:r>
              <a:rPr lang="en-US" dirty="0" smtClean="0"/>
              <a:t>Game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2185635"/>
          </a:xfrm>
        </p:spPr>
        <p:txBody>
          <a:bodyPr/>
          <a:lstStyle/>
          <a:p>
            <a:r>
              <a:rPr lang="en-US" dirty="0" smtClean="0"/>
              <a:t>What if you don’t know ahead of time which choice algorithm you’ll want to </a:t>
            </a:r>
            <a:r>
              <a:rPr lang="en-US" smtClean="0"/>
              <a:t>use?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if you come up with new choice algorithms later?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560342" y="3337561"/>
            <a:ext cx="4114800" cy="2743170"/>
            <a:chOff x="1440" y="835"/>
            <a:chExt cx="2822" cy="135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27" y="835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/>
                <a:t>ComputerPlayer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28" y="1325"/>
              <a:ext cx="84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i="1" dirty="0" smtClean="0"/>
                <a:t>Choice</a:t>
              </a:r>
              <a:endParaRPr lang="en-US" altLang="x-none" sz="1200" b="1" i="1" dirty="0"/>
            </a:p>
            <a:p>
              <a:pPr algn="ctr"/>
              <a:r>
                <a:rPr lang="en-US" altLang="x-none" sz="1200" b="1" i="1" dirty="0"/>
                <a:t>Calculator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0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RandomChoice</a:t>
              </a:r>
              <a:endParaRPr lang="en-US" altLang="x-none" sz="1200" b="1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15" y="1124"/>
              <a:ext cx="71" cy="8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51" y="1210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798" y="1614"/>
              <a:ext cx="105" cy="5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51" y="167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901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01" y="1787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427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SmartChoice</a:t>
              </a:r>
              <a:endParaRPr lang="en-US" altLang="x-none" sz="1200" b="1" dirty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15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GeniusChoice</a:t>
              </a:r>
              <a:endParaRPr lang="en-US" altLang="x-none" sz="1200" b="1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02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the RPS Game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4"/>
            <a:ext cx="8229600" cy="1776992"/>
          </a:xfrm>
        </p:spPr>
        <p:txBody>
          <a:bodyPr/>
          <a:lstStyle/>
          <a:p>
            <a:r>
              <a:rPr lang="en-US" dirty="0" smtClean="0"/>
              <a:t>Make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ChoiceCalculator</a:t>
            </a:r>
            <a:r>
              <a:rPr lang="en-US" dirty="0" smtClean="0"/>
              <a:t> an interface.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Subclasses implement the interface and generate the computer’s choices.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560342" y="3246122"/>
            <a:ext cx="4114800" cy="2743170"/>
            <a:chOff x="1440" y="835"/>
            <a:chExt cx="2822" cy="135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27" y="835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/>
                <a:t>ComputerPlayer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28" y="1325"/>
              <a:ext cx="84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i="1" dirty="0" smtClean="0"/>
                <a:t>Choice</a:t>
              </a:r>
              <a:endParaRPr lang="en-US" altLang="x-none" sz="1200" b="1" i="1" dirty="0"/>
            </a:p>
            <a:p>
              <a:pPr algn="ctr"/>
              <a:r>
                <a:rPr lang="en-US" altLang="x-none" sz="1200" b="1" i="1" dirty="0"/>
                <a:t>Calculator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0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RandomChoice</a:t>
              </a:r>
              <a:endParaRPr lang="en-US" altLang="x-none" sz="1200" b="1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15" y="1124"/>
              <a:ext cx="71" cy="8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51" y="1210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798" y="1614"/>
              <a:ext cx="105" cy="5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51" y="167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901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01" y="1787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427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SmartChoice</a:t>
              </a:r>
              <a:endParaRPr lang="en-US" altLang="x-none" sz="1200" b="1" dirty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15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GeniusChoice</a:t>
              </a:r>
              <a:endParaRPr lang="en-US" altLang="x-none" sz="1200" b="1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02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84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the RPS Game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dirty="0" smtClean="0"/>
              <a:t>Now you can write: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wrong</a:t>
            </a:r>
            <a:br>
              <a:rPr lang="en-US" dirty="0" smtClean="0"/>
            </a:br>
            <a:r>
              <a:rPr lang="en-US" dirty="0" smtClean="0"/>
              <a:t>with this code?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Pointer variables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rc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sc</a:t>
            </a:r>
            <a:r>
              <a:rPr lang="en-US" dirty="0" smtClean="0"/>
              <a:t>, and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gc</a:t>
            </a:r>
            <a:r>
              <a:rPr lang="en-US" dirty="0" smtClean="0"/>
              <a:t> each</a:t>
            </a:r>
            <a:br>
              <a:rPr lang="en-US" dirty="0" smtClean="0"/>
            </a:br>
            <a:r>
              <a:rPr lang="en-US" dirty="0" smtClean="0"/>
              <a:t>can point </a:t>
            </a:r>
            <a:r>
              <a:rPr lang="en-US" u="sng" dirty="0" smtClean="0"/>
              <a:t>only</a:t>
            </a:r>
            <a:r>
              <a:rPr lang="en-US" dirty="0" smtClean="0"/>
              <a:t> to </a:t>
            </a:r>
            <a:br>
              <a:rPr lang="en-US" dirty="0" smtClean="0"/>
            </a:br>
            <a:r>
              <a:rPr lang="en-US" dirty="0" smtClean="0"/>
              <a:t>an object of its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663394" y="1417342"/>
            <a:ext cx="4114800" cy="2743170"/>
            <a:chOff x="1440" y="835"/>
            <a:chExt cx="2822" cy="135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27" y="835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/>
                <a:t>ComputerPlayer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28" y="1325"/>
              <a:ext cx="84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i="1" dirty="0" smtClean="0"/>
                <a:t>Choice</a:t>
              </a:r>
              <a:endParaRPr lang="en-US" altLang="x-none" sz="1200" b="1" i="1" dirty="0"/>
            </a:p>
            <a:p>
              <a:pPr algn="ctr"/>
              <a:r>
                <a:rPr lang="en-US" altLang="x-none" sz="1200" b="1" i="1" dirty="0"/>
                <a:t>Calculator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0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RandomChoice</a:t>
              </a:r>
              <a:endParaRPr lang="en-US" altLang="x-none" sz="1200" b="1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15" y="1124"/>
              <a:ext cx="71" cy="8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51" y="1210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798" y="1614"/>
              <a:ext cx="105" cy="5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51" y="167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901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01" y="1787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427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SmartChoice</a:t>
              </a:r>
              <a:endParaRPr lang="en-US" altLang="x-none" sz="1200" b="1" dirty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15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GeniusChoice</a:t>
              </a:r>
              <a:endParaRPr lang="en-US" altLang="x-none" sz="1200" b="1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02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8170" y="1957930"/>
            <a:ext cx="487505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RandomChoice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rc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RandomChoice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SmartChoice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*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SmartChoice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GeniusChoice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GeniusChoice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Instead, use a variable</a:t>
            </a:r>
            <a:br>
              <a:rPr lang="en-US" dirty="0" smtClean="0"/>
            </a:br>
            <a:r>
              <a:rPr lang="en-US" dirty="0" smtClean="0"/>
              <a:t>of the interface type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xample:</a:t>
            </a:r>
          </a:p>
          <a:p>
            <a:endParaRPr lang="en-US" dirty="0"/>
          </a:p>
          <a:p>
            <a:r>
              <a:rPr lang="en-US" dirty="0" smtClean="0"/>
              <a:t>Variable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calc</a:t>
            </a:r>
            <a:r>
              <a:rPr lang="en-US" dirty="0" smtClean="0"/>
              <a:t> and any</a:t>
            </a:r>
            <a:br>
              <a:rPr lang="en-US" dirty="0" smtClean="0"/>
            </a:br>
            <a:r>
              <a:rPr lang="en-US" dirty="0" smtClean="0"/>
              <a:t>code that uses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calc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does not need to know</a:t>
            </a:r>
            <a:br>
              <a:rPr lang="en-US" dirty="0" smtClean="0"/>
            </a:br>
            <a:r>
              <a:rPr lang="en-US" dirty="0" smtClean="0"/>
              <a:t>which choice subclass.</a:t>
            </a:r>
          </a:p>
          <a:p>
            <a:pPr lvl="1"/>
            <a:r>
              <a:rPr lang="en-US" dirty="0" smtClean="0"/>
              <a:t>As long as the code uses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ChoiceCalculator</a:t>
            </a:r>
            <a:r>
              <a:rPr lang="en-US" dirty="0" smtClean="0"/>
              <a:t>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663394" y="1417342"/>
            <a:ext cx="4114800" cy="2743170"/>
            <a:chOff x="1440" y="835"/>
            <a:chExt cx="2822" cy="135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27" y="835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/>
                <a:t>ComputerPlayer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28" y="1325"/>
              <a:ext cx="84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i="1" dirty="0" smtClean="0"/>
                <a:t>Choice</a:t>
              </a:r>
              <a:endParaRPr lang="en-US" altLang="x-none" sz="1200" b="1" i="1" dirty="0"/>
            </a:p>
            <a:p>
              <a:pPr algn="ctr"/>
              <a:r>
                <a:rPr lang="en-US" altLang="x-none" sz="1200" b="1" i="1" dirty="0"/>
                <a:t>Calculator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0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RandomChoice</a:t>
              </a:r>
              <a:endParaRPr lang="en-US" altLang="x-none" sz="1200" b="1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15" y="1124"/>
              <a:ext cx="71" cy="8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51" y="1210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798" y="1614"/>
              <a:ext cx="105" cy="5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51" y="167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901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01" y="1787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427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SmartChoice</a:t>
              </a:r>
              <a:endParaRPr lang="en-US" altLang="x-none" sz="1200" b="1" dirty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15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GeniusChoice</a:t>
              </a:r>
              <a:endParaRPr lang="en-US" altLang="x-none" sz="1200" b="1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02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3410" y="2724690"/>
            <a:ext cx="549220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ChoiceCalculator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calc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SmartChoice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the </a:t>
            </a:r>
            <a:r>
              <a:rPr lang="en-US" dirty="0" smtClean="0"/>
              <a:t>Interface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5962"/>
            <a:ext cx="8229600" cy="3954963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Code to the </a:t>
            </a:r>
            <a:r>
              <a:rPr lang="en-US" u="sng" dirty="0" smtClean="0">
                <a:solidFill>
                  <a:srgbClr val="B23C00"/>
                </a:solidFill>
              </a:rPr>
              <a:t>interface</a:t>
            </a:r>
            <a:r>
              <a:rPr lang="en-US" dirty="0" smtClean="0">
                <a:solidFill>
                  <a:srgbClr val="B23C00"/>
                </a:solidFill>
              </a:rPr>
              <a:t>,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not to a specific subclass.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design principle</a:t>
            </a:r>
            <a:br>
              <a:rPr lang="en-US" dirty="0" smtClean="0"/>
            </a:br>
            <a:r>
              <a:rPr lang="en-US" dirty="0" smtClean="0"/>
              <a:t>is not strict about </a:t>
            </a:r>
            <a:br>
              <a:rPr lang="en-US" dirty="0" smtClean="0"/>
            </a:br>
            <a:r>
              <a:rPr lang="en-US" dirty="0" smtClean="0"/>
              <a:t>what is an interface.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interface can also be any </a:t>
            </a:r>
            <a:r>
              <a:rPr lang="en-US" u="sng" dirty="0" smtClean="0"/>
              <a:t>supertype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663394" y="1417342"/>
            <a:ext cx="4114800" cy="2743170"/>
            <a:chOff x="1440" y="835"/>
            <a:chExt cx="2822" cy="135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27" y="835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/>
                <a:t>ComputerPlayer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28" y="1325"/>
              <a:ext cx="84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i="1" dirty="0" smtClean="0"/>
                <a:t>Choice</a:t>
              </a:r>
              <a:endParaRPr lang="en-US" altLang="x-none" sz="1200" b="1" i="1" dirty="0"/>
            </a:p>
            <a:p>
              <a:pPr algn="ctr"/>
              <a:r>
                <a:rPr lang="en-US" altLang="x-none" sz="1200" b="1" i="1" dirty="0"/>
                <a:t>Calculator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0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RandomChoice</a:t>
              </a:r>
              <a:endParaRPr lang="en-US" altLang="x-none" sz="1200" b="1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15" y="1124"/>
              <a:ext cx="71" cy="8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51" y="1210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798" y="1614"/>
              <a:ext cx="105" cy="5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51" y="167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901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01" y="1787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427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SmartChoice</a:t>
              </a:r>
              <a:endParaRPr lang="en-US" altLang="x-none" sz="1200" b="1" dirty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15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GeniusChoice</a:t>
              </a:r>
              <a:endParaRPr lang="en-US" altLang="x-none" sz="1200" b="1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02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6208" y="1544175"/>
            <a:ext cx="549220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ChoiceCalculator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calc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SmartChoice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the Interface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15"/>
            <a:ext cx="8229600" cy="4073510"/>
          </a:xfrm>
        </p:spPr>
        <p:txBody>
          <a:bodyPr/>
          <a:lstStyle/>
          <a:p>
            <a:r>
              <a:rPr lang="en-US" dirty="0" smtClean="0"/>
              <a:t>The call to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is awkward.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if we invent a new</a:t>
            </a:r>
            <a:br>
              <a:rPr lang="en-US" dirty="0" smtClean="0"/>
            </a:br>
            <a:r>
              <a:rPr lang="en-US" dirty="0" smtClean="0"/>
              <a:t>choice algorithm?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We would have to </a:t>
            </a:r>
            <a:br>
              <a:rPr lang="en-US" dirty="0" smtClean="0"/>
            </a:br>
            <a:r>
              <a:rPr lang="en-US" dirty="0" smtClean="0"/>
              <a:t>rewrite any code</a:t>
            </a:r>
            <a:br>
              <a:rPr lang="en-US" dirty="0" smtClean="0"/>
            </a:br>
            <a:r>
              <a:rPr lang="en-US" dirty="0" smtClean="0"/>
              <a:t>that creates </a:t>
            </a:r>
            <a:br>
              <a:rPr lang="en-US" dirty="0" smtClean="0"/>
            </a:br>
            <a:r>
              <a:rPr lang="en-US" dirty="0" smtClean="0"/>
              <a:t>choice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663394" y="1417342"/>
            <a:ext cx="4114800" cy="2743170"/>
            <a:chOff x="1440" y="835"/>
            <a:chExt cx="2822" cy="135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27" y="835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/>
                <a:t>ComputerPlayer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28" y="1325"/>
              <a:ext cx="84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i="1" dirty="0" smtClean="0"/>
                <a:t>Choice</a:t>
              </a:r>
              <a:endParaRPr lang="en-US" altLang="x-none" sz="1200" b="1" i="1" dirty="0"/>
            </a:p>
            <a:p>
              <a:pPr algn="ctr"/>
              <a:r>
                <a:rPr lang="en-US" altLang="x-none" sz="1200" b="1" i="1" dirty="0"/>
                <a:t>Calculator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0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RandomChoice</a:t>
              </a:r>
              <a:endParaRPr lang="en-US" altLang="x-none" sz="1200" b="1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15" y="1124"/>
              <a:ext cx="71" cy="8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51" y="1210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798" y="1614"/>
              <a:ext cx="105" cy="5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51" y="167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901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01" y="1787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427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SmartChoice</a:t>
              </a:r>
              <a:endParaRPr lang="en-US" altLang="x-none" sz="1200" b="1" dirty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15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GeniusChoice</a:t>
              </a:r>
              <a:endParaRPr lang="en-US" altLang="x-none" sz="1200" b="1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02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6208" y="1544175"/>
            <a:ext cx="549220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ChoiceCalculator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calc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SmartChoice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Factory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choice </a:t>
            </a:r>
            <a:r>
              <a:rPr lang="en-US" u="sng" dirty="0" smtClean="0"/>
              <a:t>factory class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ChoiceFactory</a:t>
            </a:r>
            <a:r>
              <a:rPr lang="en-US" dirty="0" smtClean="0"/>
              <a:t> that has a static member function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make_choice_calculator</a:t>
            </a:r>
            <a:r>
              <a:rPr lang="en-US" dirty="0" smtClean="0"/>
              <a:t> that takes a string parameter.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parameter determines which choice subclass to instantiate and return.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factory class </a:t>
            </a:r>
            <a:r>
              <a:rPr lang="en-US" u="sng" dirty="0" smtClean="0"/>
              <a:t>encapsulates</a:t>
            </a:r>
            <a:r>
              <a:rPr lang="en-US" dirty="0" smtClean="0"/>
              <a:t> any </a:t>
            </a:r>
            <a:br>
              <a:rPr lang="en-US" dirty="0" smtClean="0"/>
            </a:br>
            <a:r>
              <a:rPr lang="en-US" dirty="0" smtClean="0"/>
              <a:t>future changes in the choice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Factory </a:t>
            </a:r>
            <a:r>
              <a:rPr lang="en-US" dirty="0" smtClean="0"/>
              <a:t>Class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8212" y="1417342"/>
            <a:ext cx="870142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ChoiceCalculator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ChoiceFactory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make_choice_calculator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(string which)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if (which ==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random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 return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RandomChoice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if (which ==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smart")  return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SmartChoice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if (which ==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genius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 return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GeniusChoice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937711" y="3246122"/>
            <a:ext cx="4114800" cy="2743170"/>
            <a:chOff x="1440" y="835"/>
            <a:chExt cx="2822" cy="135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427" y="835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/>
                <a:t>ComputerPlayer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28" y="1325"/>
              <a:ext cx="84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i="1" dirty="0" smtClean="0"/>
                <a:t>Choice</a:t>
              </a:r>
              <a:endParaRPr lang="en-US" altLang="x-none" sz="1200" b="1" i="1" dirty="0"/>
            </a:p>
            <a:p>
              <a:pPr algn="ctr"/>
              <a:r>
                <a:rPr lang="en-US" altLang="x-none" sz="1200" b="1" i="1" dirty="0"/>
                <a:t>Calculator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40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RandomChoice</a:t>
              </a:r>
              <a:endParaRPr lang="en-US" altLang="x-none" sz="1200" b="1" dirty="0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815" y="1124"/>
              <a:ext cx="71" cy="8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851" y="1210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798" y="1614"/>
              <a:ext cx="105" cy="5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851" y="167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901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901" y="1787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27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SmartChoice</a:t>
              </a:r>
              <a:endParaRPr lang="en-US" altLang="x-none" sz="1200" b="1" dirty="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415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GeniusChoice</a:t>
              </a:r>
              <a:endParaRPr lang="en-US" altLang="x-none" sz="1200" b="1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802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8212" y="3496914"/>
            <a:ext cx="610936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ChoiceCalculator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calc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ChoiceFactory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make_choice_calculator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calc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956551"/>
          </a:xfrm>
        </p:spPr>
        <p:txBody>
          <a:bodyPr/>
          <a:lstStyle/>
          <a:p>
            <a:r>
              <a:rPr lang="en-US" dirty="0" smtClean="0"/>
              <a:t>To be a strict interface, the C++ abstract class cannot contain any member variables.</a:t>
            </a:r>
          </a:p>
          <a:p>
            <a:pPr lvl="1"/>
            <a:r>
              <a:rPr lang="en-US" dirty="0" smtClean="0"/>
              <a:t>An interface cannot be instantiated.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However, the class can contain </a:t>
            </a:r>
            <a:r>
              <a:rPr lang="en-US" u="sng" dirty="0" smtClean="0"/>
              <a:t>constants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constants are shared by any class that implements the interface.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17317" y="4342234"/>
            <a:ext cx="610936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ErrorCodes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static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MISSING_SEMICOLON   = 1000;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static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MISSING_PARENTHESIS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1001;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0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Machine Learning for 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Human players of the Rock Paper Scissors game generally do </a:t>
            </a:r>
            <a:r>
              <a:rPr lang="en-US" altLang="x-none" u="sng" dirty="0"/>
              <a:t>not</a:t>
            </a:r>
            <a:r>
              <a:rPr lang="en-US" altLang="x-none" dirty="0"/>
              <a:t> make random choices</a:t>
            </a:r>
            <a:r>
              <a:rPr lang="en-US" altLang="x-none" dirty="0" smtClean="0"/>
              <a:t>.</a:t>
            </a:r>
          </a:p>
          <a:p>
            <a:pPr lvl="3"/>
            <a:endParaRPr lang="en-US" altLang="x-none" dirty="0"/>
          </a:p>
          <a:p>
            <a:r>
              <a:rPr lang="en-US" altLang="x-none" dirty="0" smtClean="0"/>
              <a:t>Humans try do develop </a:t>
            </a:r>
            <a:r>
              <a:rPr lang="en-US" altLang="x-none" u="sng" dirty="0"/>
              <a:t>strategies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to </a:t>
            </a:r>
            <a:r>
              <a:rPr lang="en-US" altLang="x-none" dirty="0"/>
              <a:t>beat the opponent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Humans exhibit </a:t>
            </a:r>
            <a:r>
              <a:rPr lang="en-US" altLang="x-none" u="sng" dirty="0"/>
              <a:t>patterns</a:t>
            </a:r>
            <a:r>
              <a:rPr lang="en-US" altLang="x-none" dirty="0"/>
              <a:t> that a computer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can </a:t>
            </a:r>
            <a:r>
              <a:rPr lang="en-US" altLang="x-none" dirty="0"/>
              <a:t>exploit.</a:t>
            </a:r>
          </a:p>
          <a:p>
            <a:pPr lvl="3"/>
            <a:endParaRPr lang="en-US" altLang="x-none" dirty="0">
              <a:solidFill>
                <a:schemeClr val="fol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645"/>
            <a:ext cx="8229600" cy="4835525"/>
          </a:xfrm>
        </p:spPr>
        <p:txBody>
          <a:bodyPr/>
          <a:lstStyle/>
          <a:p>
            <a:r>
              <a:rPr lang="en-US" altLang="x-none" dirty="0"/>
              <a:t>If class C implements interface N, then objects of class C can be assigned to variables of the interface type 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937711" y="2788927"/>
            <a:ext cx="4114800" cy="2743170"/>
            <a:chOff x="1440" y="835"/>
            <a:chExt cx="2822" cy="135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27" y="835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/>
                <a:t>ComputerPlayer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28" y="1325"/>
              <a:ext cx="84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i="1" dirty="0" smtClean="0"/>
                <a:t>Choice</a:t>
              </a:r>
              <a:endParaRPr lang="en-US" altLang="x-none" sz="1200" b="1" i="1" dirty="0"/>
            </a:p>
            <a:p>
              <a:pPr algn="ctr"/>
              <a:r>
                <a:rPr lang="en-US" altLang="x-none" sz="1200" b="1" i="1" dirty="0"/>
                <a:t>Calculator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0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RandomChoice</a:t>
              </a:r>
              <a:endParaRPr lang="en-US" altLang="x-none" sz="1200" b="1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15" y="1124"/>
              <a:ext cx="71" cy="8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51" y="1210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798" y="1614"/>
              <a:ext cx="105" cy="5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51" y="167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901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01" y="1787"/>
              <a:ext cx="1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427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SmartChoice</a:t>
              </a:r>
              <a:endParaRPr lang="en-US" altLang="x-none" sz="1200" b="1" dirty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15" y="1902"/>
              <a:ext cx="84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1200" b="1" dirty="0" err="1" smtClean="0"/>
                <a:t>GeniusChoice</a:t>
              </a:r>
              <a:endParaRPr lang="en-US" altLang="x-none" sz="1200" b="1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02" y="17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8212" y="3039719"/>
            <a:ext cx="610936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ChoiceCalculator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calc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ChoiceFactory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make_choice_calculator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calc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2218831" y="3564332"/>
            <a:ext cx="2390778" cy="1295401"/>
            <a:chOff x="1584" y="2506"/>
            <a:chExt cx="1506" cy="816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1584" y="2740"/>
              <a:ext cx="1506" cy="582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x-none" sz="1800" dirty="0">
                  <a:solidFill>
                    <a:srgbClr val="FFFF00"/>
                  </a:solidFill>
                </a:rPr>
                <a:t>Implements the</a:t>
              </a:r>
            </a:p>
            <a:p>
              <a:pPr algn="ctr"/>
              <a:r>
                <a:rPr lang="en-US" altLang="x-none" sz="1800" b="1" dirty="0" err="1" smtClean="0">
                  <a:solidFill>
                    <a:srgbClr val="FFFF00"/>
                  </a:solidFill>
                  <a:latin typeface="Courier New" charset="0"/>
                </a:rPr>
                <a:t>ChoiceCalculator</a:t>
              </a:r>
              <a:endParaRPr lang="en-US" altLang="x-none" sz="1800" b="1" dirty="0" smtClean="0">
                <a:solidFill>
                  <a:srgbClr val="FFFF00"/>
                </a:solidFill>
                <a:latin typeface="Courier New" charset="0"/>
              </a:endParaRPr>
            </a:p>
            <a:p>
              <a:pPr algn="ctr"/>
              <a:r>
                <a:rPr lang="en-US" altLang="x-none" sz="1800" dirty="0" smtClean="0">
                  <a:solidFill>
                    <a:srgbClr val="FFFF00"/>
                  </a:solidFill>
                </a:rPr>
                <a:t>interface</a:t>
              </a:r>
              <a:endParaRPr lang="en-US" altLang="x-none" sz="1800" dirty="0">
                <a:solidFill>
                  <a:srgbClr val="FFFF00"/>
                </a:solidFill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2362" y="2506"/>
              <a:ext cx="0" cy="234"/>
            </a:xfrm>
            <a:prstGeom prst="line">
              <a:avLst/>
            </a:prstGeom>
            <a:noFill/>
            <a:ln w="762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91489" y="3296558"/>
            <a:ext cx="1073150" cy="1338263"/>
            <a:chOff x="345" y="2301"/>
            <a:chExt cx="676" cy="843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45" y="2740"/>
              <a:ext cx="676" cy="40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x-none" sz="1800">
                  <a:solidFill>
                    <a:srgbClr val="FFFF00"/>
                  </a:solidFill>
                </a:rPr>
                <a:t>Interface</a:t>
              </a:r>
            </a:p>
            <a:p>
              <a:pPr algn="ctr"/>
              <a:r>
                <a:rPr lang="en-US" altLang="x-none" sz="1800">
                  <a:solidFill>
                    <a:srgbClr val="FFFF00"/>
                  </a:solidFill>
                </a:rPr>
                <a:t>type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 flipV="1">
              <a:off x="691" y="2301"/>
              <a:ext cx="0" cy="439"/>
            </a:xfrm>
            <a:prstGeom prst="line">
              <a:avLst/>
            </a:prstGeom>
            <a:noFill/>
            <a:ln w="762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83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</a:t>
            </a:r>
            <a:r>
              <a:rPr lang="en-US" dirty="0" smtClean="0"/>
              <a:t>Interfaces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The </a:t>
            </a:r>
            <a:r>
              <a:rPr lang="en-US" altLang="x-none" u="sng" dirty="0"/>
              <a:t>type</a:t>
            </a:r>
            <a:r>
              <a:rPr lang="en-US" altLang="x-none" dirty="0"/>
              <a:t> of an </a:t>
            </a:r>
            <a:r>
              <a:rPr lang="en-US" altLang="x-none" u="sng" dirty="0"/>
              <a:t>object</a:t>
            </a:r>
            <a:r>
              <a:rPr lang="en-US" altLang="x-none" dirty="0"/>
              <a:t> is never an interface type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</a:t>
            </a:r>
            <a:r>
              <a:rPr lang="en-US" altLang="x-none" u="sng" dirty="0"/>
              <a:t>type</a:t>
            </a:r>
            <a:r>
              <a:rPr lang="en-US" altLang="x-none" dirty="0"/>
              <a:t> of a </a:t>
            </a:r>
            <a:r>
              <a:rPr lang="en-US" altLang="x-none" u="sng" dirty="0"/>
              <a:t>variable</a:t>
            </a:r>
            <a:r>
              <a:rPr lang="en-US" altLang="x-none" dirty="0"/>
              <a:t> can be an interface type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value of such a variable is a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reference to </a:t>
            </a:r>
            <a:r>
              <a:rPr lang="en-US" altLang="x-none" u="sng" dirty="0"/>
              <a:t>an object</a:t>
            </a:r>
            <a:r>
              <a:rPr lang="en-US" altLang="x-none" dirty="0"/>
              <a:t> </a:t>
            </a:r>
            <a:r>
              <a:rPr lang="en-US" altLang="x-none" dirty="0" smtClean="0"/>
              <a:t>whose </a:t>
            </a:r>
            <a:r>
              <a:rPr lang="en-US" altLang="x-none" dirty="0"/>
              <a:t>class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implements </a:t>
            </a:r>
            <a:r>
              <a:rPr lang="en-US" altLang="x-none" dirty="0"/>
              <a:t>the interface type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Runtime Type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straightforward as for Java.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No simple equivalent of </a:t>
            </a:r>
            <a:br>
              <a:rPr lang="en-US" dirty="0" smtClean="0"/>
            </a:br>
            <a:r>
              <a:rPr lang="en-US" dirty="0" smtClean="0"/>
              <a:t>Java’s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instanceof</a:t>
            </a:r>
            <a:r>
              <a:rPr lang="en-US" dirty="0" smtClean="0"/>
              <a:t> operator.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Is an object an instance of a class?</a:t>
            </a:r>
          </a:p>
          <a:p>
            <a:r>
              <a:rPr lang="en-US" dirty="0" smtClean="0"/>
              <a:t>Is an object an instance of a superclass?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447" y="1319325"/>
            <a:ext cx="7340471" cy="5401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#include &lt;string&gt;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typeinfo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Base {}; // non-polymorphic</a:t>
            </a: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Derived : Base 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{};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Base2 { virtual void foo() {} }; // polymorphic</a:t>
            </a: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Derived2 : Base2 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{};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50;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"string";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double *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mydoubleptr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has type: " &lt;&lt;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).name()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&lt;&lt;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has type: " &lt;&lt;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mystr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).name()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&lt;&lt;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mydoubleptr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has type: "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&lt;&lt;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mydoubleptr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).name()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4732" y="1600220"/>
            <a:ext cx="5368777" cy="830997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has type: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has type: NSt3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__..._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9allocatorIcEEEE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mydoubleptr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has type: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Pd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, </a:t>
            </a:r>
            <a:r>
              <a:rPr lang="en-US" i="1" dirty="0"/>
              <a:t>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858" y="1349276"/>
            <a:ext cx="894828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is a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glvalue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expression of polymorphic type;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it is evaluated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type_info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r1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has type : " &lt;&lt;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r1.name()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is not a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glvalue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expression of polymorphic type;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NOT evaluated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type_info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r2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("%d\n",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(\"%d\\n\",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has type : " &lt;&lt;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r2.name()</a:t>
            </a:r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288" y="3940076"/>
            <a:ext cx="8701421" cy="830997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50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has type : NSt3__113basic_ostreamIcNS_11char_traitsIcEEEE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("%d\n",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has type :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886" y="1325903"/>
            <a:ext cx="6356227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Non-polymorphic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is a static type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Derived d1;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Base&amp; b1 = d1;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"reference to non-polymorphic base: "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(b1).name()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Derived2 d2;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Base2&amp; b2 = d2;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"reference to polymorphic base: "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(b2).name()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041" y="4139551"/>
            <a:ext cx="5121915" cy="584775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reference to non-polymorphic base: 4Base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reference to polymorphic base: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8Derived2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325903"/>
            <a:ext cx="660309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try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// dereferencing a null pointer: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// okay for a non-polymorphic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mydoubleptr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points to 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  &lt;&lt;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mydoubleptr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).name()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// dereferencing a null pointer: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// not okay for a polymorphic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lvalue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Derived2*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bad_ptr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bad_ptr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points to... ";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typeid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bad_ptr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).name()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catch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bad_typeid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 caught 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e.what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464" y="5495422"/>
            <a:ext cx="5615640" cy="584775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mydoubleptr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points to d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bad_ptr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points to...  caught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bad_typeid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Machine Learning for RPS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84411"/>
          </a:xfrm>
        </p:spPr>
        <p:txBody>
          <a:bodyPr/>
          <a:lstStyle/>
          <a:p>
            <a:r>
              <a:rPr lang="en-US" altLang="x-none" dirty="0" smtClean="0"/>
              <a:t>Continually record the </a:t>
            </a:r>
            <a:r>
              <a:rPr lang="en-US" altLang="x-none" u="sng" dirty="0"/>
              <a:t>last </a:t>
            </a:r>
            <a:r>
              <a:rPr lang="en-US" altLang="x-none" i="1" u="sng" dirty="0"/>
              <a:t>N</a:t>
            </a:r>
            <a:r>
              <a:rPr lang="en-US" altLang="x-none" u="sng" dirty="0"/>
              <a:t> choices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between </a:t>
            </a:r>
            <a:r>
              <a:rPr lang="en-US" altLang="x-none" dirty="0"/>
              <a:t>the human and the computer player, </a:t>
            </a:r>
            <a:r>
              <a:rPr lang="en-US" altLang="x-none" dirty="0" smtClean="0"/>
              <a:t>where </a:t>
            </a:r>
            <a:r>
              <a:rPr lang="en-US" altLang="x-none" i="1" dirty="0" smtClean="0"/>
              <a:t>N</a:t>
            </a:r>
            <a:r>
              <a:rPr lang="en-US" altLang="x-none" dirty="0" smtClean="0"/>
              <a:t> </a:t>
            </a:r>
            <a:r>
              <a:rPr lang="en-US" altLang="x-none" dirty="0"/>
              <a:t>= 2, 3, 4, 5 and the last choice is the human’s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For example, suppose during the game, </a:t>
            </a:r>
            <a:br>
              <a:rPr lang="en-US" altLang="x-none" dirty="0"/>
            </a:br>
            <a:r>
              <a:rPr lang="en-US" altLang="x-none" dirty="0"/>
              <a:t>the choices are (the human’s choices </a:t>
            </a:r>
            <a:br>
              <a:rPr lang="en-US" altLang="x-none" dirty="0"/>
            </a:br>
            <a:r>
              <a:rPr lang="en-US" altLang="x-none" dirty="0"/>
              <a:t>are underlined</a:t>
            </a:r>
            <a:r>
              <a:rPr lang="en-US" altLang="x-none" dirty="0" smtClean="0"/>
              <a:t>):</a:t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The table shows the sequence </a:t>
            </a:r>
            <a:br>
              <a:rPr lang="en-US" altLang="x-none" dirty="0" smtClean="0"/>
            </a:br>
            <a:r>
              <a:rPr lang="en-US" altLang="x-none" dirty="0" smtClean="0"/>
              <a:t>recorded for each value of </a:t>
            </a:r>
            <a:r>
              <a:rPr lang="en-US" altLang="x-none" i="1" dirty="0" smtClean="0"/>
              <a:t>N</a:t>
            </a:r>
            <a:r>
              <a:rPr lang="en-US" altLang="x-none" dirty="0"/>
              <a:t> </a:t>
            </a:r>
            <a:r>
              <a:rPr lang="en-US" altLang="x-none" dirty="0" smtClean="0"/>
              <a:t>right</a:t>
            </a:r>
            <a:br>
              <a:rPr lang="en-US" altLang="x-none" dirty="0" smtClean="0"/>
            </a:br>
            <a:r>
              <a:rPr lang="en-US" altLang="x-none" dirty="0" smtClean="0"/>
              <a:t>after the human player chose </a:t>
            </a:r>
            <a:r>
              <a:rPr lang="en-US" altLang="x-none" u="sng" dirty="0" smtClean="0"/>
              <a:t>paper</a:t>
            </a:r>
            <a:r>
              <a:rPr lang="en-US" altLang="x-none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0983"/>
              </p:ext>
            </p:extLst>
          </p:nvPr>
        </p:nvGraphicFramePr>
        <p:xfrm>
          <a:off x="6766222" y="4160512"/>
          <a:ext cx="1646237" cy="1927860"/>
        </p:xfrm>
        <a:graphic>
          <a:graphicData uri="http://schemas.openxmlformats.org/drawingml/2006/table">
            <a:tbl>
              <a:tblPr/>
              <a:tblGrid>
                <a:gridCol w="387350"/>
                <a:gridCol w="1258887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S</a:t>
                      </a:r>
                      <a:r>
                        <a:rPr kumimoji="0" lang="en-US" altLang="x-none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R</a:t>
                      </a: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S</a:t>
                      </a:r>
                      <a:r>
                        <a:rPr kumimoji="0" lang="en-US" altLang="x-none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S</a:t>
                      </a:r>
                      <a:r>
                        <a:rPr kumimoji="0" lang="en-US" altLang="x-none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R</a:t>
                      </a: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S</a:t>
                      </a:r>
                      <a:r>
                        <a:rPr kumimoji="0" lang="en-US" altLang="x-none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P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S</a:t>
                      </a:r>
                      <a:r>
                        <a:rPr kumimoji="0" lang="en-US" altLang="x-none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R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S</a:t>
                      </a:r>
                      <a:r>
                        <a:rPr kumimoji="0" lang="en-US" altLang="x-none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49" y="4148031"/>
            <a:ext cx="18437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x-none" sz="2400" b="1" u="sng" dirty="0" smtClean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R</a:t>
            </a:r>
            <a:r>
              <a:rPr lang="en-US" altLang="x-none" sz="2400" b="1" u="sng" dirty="0" smtClean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P</a:t>
            </a:r>
            <a:r>
              <a:rPr lang="en-US" altLang="x-none" sz="2400" b="1" u="sng" dirty="0" smtClean="0">
                <a:solidFill>
                  <a:srgbClr val="0033CC"/>
                </a:solidFill>
                <a:latin typeface="Courier New" charset="0"/>
              </a:rPr>
              <a:t>P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sz="2400" b="1" u="sng" dirty="0" smtClean="0">
                <a:solidFill>
                  <a:srgbClr val="0033CC"/>
                </a:solidFill>
                <a:latin typeface="Courier New" charset="0"/>
              </a:rPr>
              <a:t>R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sz="2400" b="1" u="sng" dirty="0" smtClean="0">
                <a:solidFill>
                  <a:srgbClr val="0033CC"/>
                </a:solidFill>
                <a:latin typeface="Courier New" charset="0"/>
              </a:rPr>
              <a:t>P</a:t>
            </a:r>
            <a:endParaRPr lang="en-US" altLang="x-none" sz="2400" b="1" u="sng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Machine </a:t>
            </a:r>
            <a:r>
              <a:rPr lang="en-US" dirty="0"/>
              <a:t>Learning for RPS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380"/>
          </a:xfrm>
        </p:spPr>
        <p:txBody>
          <a:bodyPr/>
          <a:lstStyle/>
          <a:p>
            <a:r>
              <a:rPr lang="en-US" dirty="0" smtClean="0"/>
              <a:t>The computer should record all the length-2 sequences, all the length-3 sequences, etc.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For each sequence, the computer should also record how many times that sequence has occurred (each sequence’s frequency).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For example, for </a:t>
            </a:r>
            <a:r>
              <a:rPr lang="en-US" i="1" dirty="0" smtClean="0"/>
              <a:t>N</a:t>
            </a:r>
            <a:r>
              <a:rPr lang="en-US" dirty="0" smtClean="0"/>
              <a:t> = 3, the stored sequences and their frequencies may be (</a:t>
            </a:r>
            <a:r>
              <a:rPr lang="en-US" dirty="0"/>
              <a:t>in no particular </a:t>
            </a:r>
            <a:r>
              <a:rPr lang="en-US" dirty="0" smtClean="0"/>
              <a:t>order, human choices are underlined):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9691" y="5344749"/>
            <a:ext cx="656461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:2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01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Machine </a:t>
            </a:r>
            <a:r>
              <a:rPr lang="en-US" dirty="0"/>
              <a:t>Learning for RPS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976"/>
            <a:ext cx="8229600" cy="4164949"/>
          </a:xfrm>
        </p:spPr>
        <p:txBody>
          <a:bodyPr/>
          <a:lstStyle/>
          <a:p>
            <a:r>
              <a:rPr lang="en-US" dirty="0"/>
              <a:t>Suppose the last </a:t>
            </a:r>
            <a:r>
              <a:rPr lang="en-US" dirty="0" smtClean="0"/>
              <a:t>two choices are </a:t>
            </a:r>
            <a:r>
              <a:rPr lang="en-US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/>
              <a:t>. 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computer can predict that the human </a:t>
            </a:r>
            <a:r>
              <a:rPr lang="en-US" dirty="0" smtClean="0"/>
              <a:t>most likely </a:t>
            </a:r>
            <a:r>
              <a:rPr lang="en-US" dirty="0"/>
              <a:t>will next </a:t>
            </a:r>
            <a:r>
              <a:rPr lang="en-US" dirty="0" smtClean="0"/>
              <a:t>choose </a:t>
            </a:r>
            <a:r>
              <a:rPr lang="en-US" u="sng" dirty="0" smtClean="0"/>
              <a:t>paper</a:t>
            </a:r>
            <a:r>
              <a:rPr lang="en-US" dirty="0"/>
              <a:t>, since </a:t>
            </a:r>
            <a:r>
              <a:rPr lang="en-US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/>
              <a:t> appears twice in this small sample. 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the computer should </a:t>
            </a:r>
            <a:r>
              <a:rPr lang="en-US" dirty="0"/>
              <a:t>choose </a:t>
            </a:r>
            <a:r>
              <a:rPr lang="en-US" u="sng" dirty="0" smtClean="0"/>
              <a:t>scissors</a:t>
            </a:r>
            <a:r>
              <a:rPr lang="en-US" dirty="0" smtClean="0"/>
              <a:t> </a:t>
            </a:r>
            <a:r>
              <a:rPr lang="en-US" dirty="0"/>
              <a:t>to beat the human’s predicted </a:t>
            </a:r>
            <a:r>
              <a:rPr lang="en-US" dirty="0" smtClean="0"/>
              <a:t>throw of </a:t>
            </a:r>
            <a:r>
              <a:rPr lang="en-US" u="sng" dirty="0" smtClean="0"/>
              <a:t>paper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9691" y="1318472"/>
            <a:ext cx="656461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:2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u="sng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9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Machine </a:t>
            </a:r>
            <a:r>
              <a:rPr lang="en-US" dirty="0"/>
              <a:t>Learning for RPS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can make similar predictions </a:t>
            </a:r>
            <a:br>
              <a:rPr lang="en-US" dirty="0" smtClean="0"/>
            </a:br>
            <a:r>
              <a:rPr lang="en-US" dirty="0" smtClean="0"/>
              <a:t>with its other recorded length-</a:t>
            </a:r>
            <a:r>
              <a:rPr lang="en-US" i="1" dirty="0" smtClean="0"/>
              <a:t>N</a:t>
            </a:r>
            <a:r>
              <a:rPr lang="en-US" dirty="0" smtClean="0"/>
              <a:t> sequences.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As the computer plays more matches, </a:t>
            </a:r>
            <a:br>
              <a:rPr lang="en-US" dirty="0" smtClean="0"/>
            </a:br>
            <a:r>
              <a:rPr lang="en-US" dirty="0" smtClean="0"/>
              <a:t>it records more choice sequences, </a:t>
            </a:r>
            <a:br>
              <a:rPr lang="en-US" dirty="0" smtClean="0"/>
            </a:br>
            <a:r>
              <a:rPr lang="en-US" dirty="0" smtClean="0"/>
              <a:t>giving it more data to make predictions </a:t>
            </a:r>
            <a:br>
              <a:rPr lang="en-US" dirty="0" smtClean="0"/>
            </a:br>
            <a:r>
              <a:rPr lang="en-US" dirty="0" smtClean="0"/>
              <a:t>of the human’s next choice.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And so it becomes increasingly difficult </a:t>
            </a:r>
            <a:br>
              <a:rPr lang="en-US" dirty="0" smtClean="0"/>
            </a:br>
            <a:r>
              <a:rPr lang="en-US" dirty="0" smtClean="0"/>
              <a:t>for a human player to beat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is a form of </a:t>
            </a:r>
            <a:r>
              <a:rPr lang="en-US" u="sng" dirty="0" smtClean="0"/>
              <a:t>contract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between programmers.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 interface specifies the public member functions of classes that implement the interface.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For each function: its name and return type, and the number, order, and types of its formal parameters.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An interface specifies the API of the classes that implement the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an interface in C++ </a:t>
            </a:r>
            <a:br>
              <a:rPr lang="en-US" dirty="0" smtClean="0"/>
            </a:br>
            <a:r>
              <a:rPr lang="en-US" dirty="0" smtClean="0"/>
              <a:t>as an </a:t>
            </a:r>
            <a:r>
              <a:rPr lang="en-US" u="sng" dirty="0" smtClean="0"/>
              <a:t>abstract class</a:t>
            </a:r>
            <a:r>
              <a:rPr lang="en-US" dirty="0" smtClean="0"/>
              <a:t> containing </a:t>
            </a:r>
            <a:br>
              <a:rPr lang="en-US" dirty="0" smtClean="0"/>
            </a:br>
            <a:r>
              <a:rPr lang="en-US" dirty="0" smtClean="0"/>
              <a:t>only </a:t>
            </a:r>
            <a:r>
              <a:rPr lang="en-US" u="sng" dirty="0" smtClean="0"/>
              <a:t>pure virtual functions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An interface has no implementation.</a:t>
            </a:r>
          </a:p>
          <a:p>
            <a:pPr lvl="1"/>
            <a:r>
              <a:rPr lang="en-US" dirty="0"/>
              <a:t>An interface cannot be instantiated.</a:t>
            </a:r>
          </a:p>
          <a:p>
            <a:pPr lvl="1"/>
            <a:r>
              <a:rPr lang="en-US" dirty="0" smtClean="0"/>
              <a:t>Each pure virtual function must be implemented </a:t>
            </a:r>
            <a:br>
              <a:rPr lang="en-US" dirty="0" smtClean="0"/>
            </a:br>
            <a:r>
              <a:rPr lang="en-US" dirty="0" smtClean="0"/>
              <a:t>by a class that implements the interface.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interface must have a </a:t>
            </a:r>
            <a:r>
              <a:rPr lang="en-US" u="sng" dirty="0" smtClean="0"/>
              <a:t>virtual destructor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0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7147" y="1325903"/>
            <a:ext cx="500970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class shape   // An interface class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virtual ~shape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 {}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virtual void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move_x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x) = 0;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virtual void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move_y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y) = 0;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virtual void draw() = 0;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069073"/>
            <a:ext cx="8229600" cy="2061852"/>
          </a:xfrm>
        </p:spPr>
        <p:txBody>
          <a:bodyPr/>
          <a:lstStyle/>
          <a:p>
            <a:r>
              <a:rPr lang="en-US" dirty="0" smtClean="0"/>
              <a:t>C++ interface classes are maintained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.h</a:t>
            </a:r>
            <a:r>
              <a:rPr lang="en-US" dirty="0" smtClean="0"/>
              <a:t> header files. 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 UML class diagrams, interface names </a:t>
            </a:r>
            <a:br>
              <a:rPr lang="en-US" dirty="0" smtClean="0"/>
            </a:br>
            <a:r>
              <a:rPr lang="en-US" dirty="0" smtClean="0"/>
              <a:t>are in </a:t>
            </a:r>
            <a:r>
              <a:rPr lang="en-US" i="1" dirty="0" smtClean="0"/>
              <a:t>italics</a:t>
            </a:r>
            <a:r>
              <a:rPr lang="en-US" dirty="0" smtClean="0"/>
              <a:t> or </a:t>
            </a:r>
            <a:r>
              <a:rPr lang="en-US" i="1" dirty="0" smtClean="0"/>
              <a:t>oblique font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23559</TotalTime>
  <Words>867</Words>
  <Application>Microsoft Macintosh PowerPoint</Application>
  <PresentationFormat>On-screen Show (4:3)</PresentationFormat>
  <Paragraphs>314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Courier New</vt:lpstr>
      <vt:lpstr>Times New Roman</vt:lpstr>
      <vt:lpstr>Wingdings</vt:lpstr>
      <vt:lpstr>Quadrant</vt:lpstr>
      <vt:lpstr>CMPE 135: Object-Oriented Analysis  and Design September 26 Class Meeting</vt:lpstr>
      <vt:lpstr>Simple Machine Learning for RPS</vt:lpstr>
      <vt:lpstr>Simple Machine Learning for RPS, cont’d</vt:lpstr>
      <vt:lpstr>Simple Machine Learning for RPS, cont’d</vt:lpstr>
      <vt:lpstr>Simple Machine Learning for RPS, cont’d</vt:lpstr>
      <vt:lpstr>Simple Machine Learning for RPS, cont’d</vt:lpstr>
      <vt:lpstr>Interfaces</vt:lpstr>
      <vt:lpstr>Interfaces, cont’d</vt:lpstr>
      <vt:lpstr>Interface Example</vt:lpstr>
      <vt:lpstr>Interfaces and the RPS Game</vt:lpstr>
      <vt:lpstr>Interfaces and the RPS Game, cont’d</vt:lpstr>
      <vt:lpstr>Interfaces and the RPS Game, cont’d</vt:lpstr>
      <vt:lpstr>Interfaces and the RPS Game, cont’d</vt:lpstr>
      <vt:lpstr>Code to the Interface</vt:lpstr>
      <vt:lpstr>Code to the Interface, cont’d</vt:lpstr>
      <vt:lpstr>Code to the Interface, cont’d</vt:lpstr>
      <vt:lpstr>A Factory Class</vt:lpstr>
      <vt:lpstr>A Factory Class, cont’d</vt:lpstr>
      <vt:lpstr>Interface Variables</vt:lpstr>
      <vt:lpstr>Objects and Interfaces</vt:lpstr>
      <vt:lpstr>Objects and Interfaces, cont’d</vt:lpstr>
      <vt:lpstr>C++ Runtime Type Identification</vt:lpstr>
      <vt:lpstr>typeid()</vt:lpstr>
      <vt:lpstr>typeid(), cont’d</vt:lpstr>
      <vt:lpstr>typeid(), cont’d</vt:lpstr>
      <vt:lpstr>typeid(), cont’d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483</cp:revision>
  <dcterms:created xsi:type="dcterms:W3CDTF">2008-01-12T03:52:55Z</dcterms:created>
  <dcterms:modified xsi:type="dcterms:W3CDTF">2017-09-26T08:28:58Z</dcterms:modified>
</cp:coreProperties>
</file>