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65" r:id="rId17"/>
    <p:sldId id="272" r:id="rId18"/>
    <p:sldId id="273" r:id="rId19"/>
    <p:sldId id="274" r:id="rId20"/>
    <p:sldId id="279" r:id="rId21"/>
    <p:sldId id="275" r:id="rId22"/>
    <p:sldId id="276" r:id="rId23"/>
    <p:sldId id="277" r:id="rId24"/>
    <p:sldId id="281" r:id="rId25"/>
    <p:sldId id="282" r:id="rId26"/>
    <p:sldId id="278" r:id="rId27"/>
    <p:sldId id="283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8000"/>
    <a:srgbClr val="B23C00"/>
    <a:srgbClr val="DEF0F2"/>
    <a:srgbClr val="8F0000"/>
    <a:srgbClr val="464646"/>
    <a:srgbClr val="F2E5D0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56" autoAdjust="0"/>
    <p:restoredTop sz="86386" autoAdjust="0"/>
  </p:normalViewPr>
  <p:slideViewPr>
    <p:cSldViewPr>
      <p:cViewPr varScale="1">
        <p:scale>
          <a:sx n="168" d="100"/>
          <a:sy n="168" d="100"/>
        </p:scale>
        <p:origin x="4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27" d="100"/>
          <a:sy n="127" d="100"/>
        </p:scale>
        <p:origin x="4368" y="176"/>
      </p:cViewPr>
      <p:guideLst/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BEC4D-AF1D-B244-858F-FC7BB69AC3F2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C8AE-DEBD-E641-93E8-ED065F7F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4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5E68D8E-92B9-6647-9C13-3186C5B514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8D8E-92B9-6647-9C13-3186C5B514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7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8D8E-92B9-6647-9C13-3186C5B5146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8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b="1"/>
            </a:lvl1pPr>
          </a:lstStyle>
          <a:p>
            <a:fld id="{91E6F249-8D10-7240-A07E-F66CEC25290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DA5FC-E46B-9C44-BC74-948B74CFA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1163"/>
            <a:ext cx="20574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163"/>
            <a:ext cx="6019800" cy="5719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E3472-7C7E-B14E-BFC5-D45A5C34A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62B2D-F854-104A-9535-9A504E592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3FEEA-E4EA-8B48-84AC-27AA886F7D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6CE3A-7281-7642-9900-6E1642781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CDA5C-119F-CC4B-9649-ABA59C0C1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3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0CE1F-3703-B242-8AD0-B0AC82B28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0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SJSU Dept. of Computer Science Fall 2013: October 31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 151: Object-Oriented Design © R. Mak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431D7-A35E-FE4C-978D-A4C1DB31A3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4743-FE56-7945-B44C-593C2BC72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85C50-577F-4141-9922-FD2248DB0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8120" y="6248400"/>
            <a:ext cx="548679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F516B7F-12E3-114E-9B55-66756E9F7A1D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097318" y="6263609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Fall 2017: </a:t>
            </a:r>
            <a:r>
              <a:rPr lang="en-US" sz="1000" baseline="0" dirty="0" smtClean="0"/>
              <a:t>October 3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228860" y="6263609"/>
            <a:ext cx="2964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135: Object-Oriented</a:t>
            </a:r>
            <a:r>
              <a:rPr lang="en-US" sz="1000" baseline="0" dirty="0" smtClean="0"/>
              <a:t> Analysis and Design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sz="3200" dirty="0"/>
              <a:t>CMPE 135: Object-Oriented Analysis </a:t>
            </a:r>
            <a:br>
              <a:rPr lang="en-US" altLang="x-none" sz="3200" dirty="0"/>
            </a:br>
            <a:r>
              <a:rPr lang="en-US" altLang="x-none" sz="3200" dirty="0"/>
              <a:t>and </a:t>
            </a:r>
            <a:r>
              <a:rPr lang="en-US" altLang="x-none" sz="3200" dirty="0" smtClean="0"/>
              <a:t>Design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/>
              <a:t>October 3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Fall 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E6F249-8D10-7240-A07E-F66CEC25290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40" y="4617707"/>
            <a:ext cx="878610" cy="1188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3980-B68A-CB47-B9C3-BC97D057ADA0}" type="slidenum">
              <a:rPr lang="en-US" altLang="x-none"/>
              <a:pPr/>
              <a:t>10</a:t>
            </a:fld>
            <a:endParaRPr lang="en-US" altLang="x-none"/>
          </a:p>
        </p:txBody>
      </p:sp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Liskov Substitution Principle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399"/>
            <a:ext cx="8229600" cy="3028349"/>
          </a:xfrm>
        </p:spPr>
        <p:txBody>
          <a:bodyPr/>
          <a:lstStyle/>
          <a:p>
            <a:r>
              <a:rPr lang="en-US" altLang="x-none" dirty="0"/>
              <a:t>Named after </a:t>
            </a:r>
            <a:r>
              <a:rPr lang="en-US" altLang="x-none" dirty="0">
                <a:solidFill>
                  <a:srgbClr val="B23C00"/>
                </a:solidFill>
              </a:rPr>
              <a:t>Barbara </a:t>
            </a:r>
            <a:r>
              <a:rPr lang="en-US" altLang="x-none" dirty="0" err="1" smtClean="0">
                <a:solidFill>
                  <a:srgbClr val="B23C00"/>
                </a:solidFill>
              </a:rPr>
              <a:t>Liskov</a:t>
            </a:r>
            <a:r>
              <a:rPr lang="en-US" altLang="x-none" dirty="0" smtClean="0"/>
              <a:t>.</a:t>
            </a:r>
            <a:endParaRPr lang="en-US" altLang="x-none" dirty="0"/>
          </a:p>
          <a:p>
            <a:pPr lvl="1"/>
            <a:r>
              <a:rPr lang="en-US" altLang="x-none" dirty="0"/>
              <a:t>MIT computer science professor</a:t>
            </a:r>
          </a:p>
          <a:p>
            <a:pPr lvl="1"/>
            <a:r>
              <a:rPr lang="en-US" altLang="x-none" dirty="0" smtClean="0"/>
              <a:t>A pioneer </a:t>
            </a:r>
            <a:r>
              <a:rPr lang="en-US" altLang="x-none" dirty="0"/>
              <a:t>in object-oriented </a:t>
            </a:r>
            <a:r>
              <a:rPr lang="en-US" altLang="x-none" dirty="0" smtClean="0"/>
              <a:t>programming.</a:t>
            </a:r>
            <a:endParaRPr lang="en-US" altLang="x-none" dirty="0"/>
          </a:p>
          <a:p>
            <a:pPr lvl="4"/>
            <a:endParaRPr lang="en-US" altLang="x-none" dirty="0"/>
          </a:p>
          <a:p>
            <a:r>
              <a:rPr lang="en-US" altLang="x-none" dirty="0"/>
              <a:t>In your </a:t>
            </a:r>
            <a:r>
              <a:rPr lang="en-US" altLang="x-none" dirty="0" smtClean="0"/>
              <a:t>C++ </a:t>
            </a:r>
            <a:r>
              <a:rPr lang="en-US" altLang="x-none" dirty="0"/>
              <a:t>code, you should be able to </a:t>
            </a:r>
            <a:br>
              <a:rPr lang="en-US" altLang="x-none" dirty="0"/>
            </a:br>
            <a:r>
              <a:rPr lang="en-US" altLang="x-none" u="sng" dirty="0"/>
              <a:t>substitute a superclass object </a:t>
            </a:r>
            <a:br>
              <a:rPr lang="en-US" altLang="x-none" u="sng" dirty="0"/>
            </a:br>
            <a:r>
              <a:rPr lang="en-US" altLang="x-none" u="sng" dirty="0"/>
              <a:t>by a subclass </a:t>
            </a:r>
            <a:r>
              <a:rPr lang="en-US" altLang="x-none" u="sng" dirty="0" smtClean="0"/>
              <a:t>object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731838" y="4428789"/>
            <a:ext cx="680186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Employee </a:t>
            </a:r>
            <a:r>
              <a:rPr lang="en-US" altLang="x-none" sz="1800" b="1" dirty="0" smtClean="0">
                <a:latin typeface="Courier New" charset="0"/>
                <a:ea typeface="Courier New" charset="0"/>
                <a:cs typeface="Courier New" charset="0"/>
              </a:rPr>
              <a:t>*e 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= new </a:t>
            </a:r>
            <a:r>
              <a:rPr lang="en-US" altLang="x-none" sz="1800" b="1" dirty="0">
                <a:solidFill>
                  <a:schemeClr val="folHlink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("John Doe");</a:t>
            </a:r>
            <a:b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8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altLang="x-none" sz="1800" b="1" dirty="0" smtClean="0">
                <a:latin typeface="Courier New" charset="0"/>
                <a:ea typeface="Courier New" charset="0"/>
                <a:cs typeface="Courier New" charset="0"/>
              </a:rPr>
              <a:t> &lt;&lt; "salary 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= " </a:t>
            </a:r>
            <a:r>
              <a:rPr lang="en-US" altLang="x-none" sz="1800" b="1" dirty="0" smtClean="0">
                <a:latin typeface="Courier New" charset="0"/>
                <a:ea typeface="Courier New" charset="0"/>
                <a:cs typeface="Courier New" charset="0"/>
              </a:rPr>
              <a:t>&lt;&lt; e-&gt;</a:t>
            </a:r>
            <a:r>
              <a:rPr lang="en-US" altLang="x-none" sz="1800" b="1" dirty="0" err="1" smtClean="0">
                <a:latin typeface="Courier New" charset="0"/>
                <a:ea typeface="Courier New" charset="0"/>
                <a:cs typeface="Courier New" charset="0"/>
              </a:rPr>
              <a:t>get_salary</a:t>
            </a:r>
            <a:r>
              <a:rPr lang="en-US" altLang="x-none" sz="1800" b="1" dirty="0" smtClean="0">
                <a:latin typeface="Courier New" charset="0"/>
                <a:ea typeface="Courier New" charset="0"/>
                <a:cs typeface="Courier New" charset="0"/>
              </a:rPr>
              <a:t>() &lt;&lt; </a:t>
            </a:r>
            <a:r>
              <a:rPr lang="en-US" altLang="x-none" sz="18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altLang="x-none" sz="1800" b="1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altLang="x-none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33862" name="Text Box 6"/>
          <p:cNvSpPr txBox="1">
            <a:spLocks noChangeArrowheads="1"/>
          </p:cNvSpPr>
          <p:nvPr/>
        </p:nvSpPr>
        <p:spPr bwMode="auto">
          <a:xfrm>
            <a:off x="6248221" y="4259293"/>
            <a:ext cx="1802096" cy="338554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1600" b="0" dirty="0" smtClean="0">
                <a:solidFill>
                  <a:srgbClr val="FFFF00"/>
                </a:solidFill>
                <a:latin typeface="Arial" charset="0"/>
              </a:rPr>
              <a:t>Superclass object</a:t>
            </a:r>
            <a:endParaRPr lang="en-US" altLang="x-none" sz="1600" b="0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633861" name="Text Box 5"/>
          <p:cNvSpPr txBox="1">
            <a:spLocks noChangeArrowheads="1"/>
          </p:cNvSpPr>
          <p:nvPr/>
        </p:nvSpPr>
        <p:spPr bwMode="auto">
          <a:xfrm>
            <a:off x="731838" y="5349219"/>
            <a:ext cx="680186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Employee </a:t>
            </a:r>
            <a:r>
              <a:rPr lang="en-US" altLang="x-none" sz="1800" b="1" dirty="0" smtClean="0">
                <a:latin typeface="Courier New" charset="0"/>
                <a:ea typeface="Courier New" charset="0"/>
                <a:cs typeface="Courier New" charset="0"/>
              </a:rPr>
              <a:t>*e 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= new </a:t>
            </a:r>
            <a:r>
              <a:rPr lang="en-US" altLang="x-none" sz="1800" b="1" dirty="0">
                <a:solidFill>
                  <a:schemeClr val="folHlink"/>
                </a:solidFill>
                <a:latin typeface="Courier New" charset="0"/>
                <a:ea typeface="Courier New" charset="0"/>
                <a:cs typeface="Courier New" charset="0"/>
              </a:rPr>
              <a:t>Manager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("Mary Jane");</a:t>
            </a:r>
            <a:b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8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altLang="x-none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&lt;&lt; "salary = " &lt;&lt; </a:t>
            </a:r>
            <a:r>
              <a:rPr lang="en-US" altLang="x-none" sz="1800" b="1" dirty="0" smtClean="0">
                <a:latin typeface="Courier New" charset="0"/>
                <a:ea typeface="Courier New" charset="0"/>
                <a:cs typeface="Courier New" charset="0"/>
              </a:rPr>
              <a:t>e-&gt;</a:t>
            </a:r>
            <a:r>
              <a:rPr lang="en-US" altLang="x-none" sz="1800" b="1" dirty="0" err="1" smtClean="0">
                <a:latin typeface="Courier New" charset="0"/>
                <a:ea typeface="Courier New" charset="0"/>
                <a:cs typeface="Courier New" charset="0"/>
              </a:rPr>
              <a:t>get_salary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() &lt;&lt; </a:t>
            </a:r>
            <a:r>
              <a:rPr lang="en-US" altLang="x-none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430963" y="5179942"/>
            <a:ext cx="1619354" cy="338554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1600" b="0" dirty="0" smtClean="0">
                <a:solidFill>
                  <a:srgbClr val="FFFF00"/>
                </a:solidFill>
                <a:latin typeface="Arial" charset="0"/>
              </a:rPr>
              <a:t>Subclass object</a:t>
            </a:r>
            <a:endParaRPr lang="en-US" altLang="x-none" sz="1600" b="0" dirty="0">
              <a:solidFill>
                <a:srgbClr val="FFFF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46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0" grpId="0" animBg="1"/>
      <p:bldP spid="633862" grpId="0" animBg="1"/>
      <p:bldP spid="63386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C06-F64F-904E-A26B-D38AAAAD3486}" type="slidenum">
              <a:rPr lang="en-US" altLang="x-none"/>
              <a:pPr/>
              <a:t>11</a:t>
            </a:fld>
            <a:endParaRPr lang="en-US" altLang="x-none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Overridden Member Functions</a:t>
            </a:r>
            <a:endParaRPr lang="en-US" altLang="x-none" i="1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49475"/>
            <a:ext cx="8229600" cy="3981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 smtClean="0"/>
              <a:t>Assign an object value to a variable.</a:t>
            </a:r>
          </a:p>
          <a:p>
            <a:pPr lvl="1">
              <a:lnSpc>
                <a:spcPct val="90000"/>
              </a:lnSpc>
            </a:pPr>
            <a:r>
              <a:rPr lang="en-US" altLang="x-none" dirty="0" smtClean="0"/>
              <a:t>The </a:t>
            </a:r>
            <a:r>
              <a:rPr lang="en-US" altLang="x-none" u="sng" dirty="0" smtClean="0"/>
              <a:t>data type</a:t>
            </a:r>
            <a:r>
              <a:rPr lang="en-US" altLang="x-none" dirty="0" smtClean="0"/>
              <a:t> </a:t>
            </a:r>
            <a:r>
              <a:rPr lang="en-US" altLang="x-none" dirty="0"/>
              <a:t>of </a:t>
            </a:r>
            <a:r>
              <a:rPr lang="en-US" altLang="x-none" u="sng" dirty="0"/>
              <a:t>variable</a:t>
            </a:r>
            <a:r>
              <a:rPr lang="en-US" altLang="x-none" dirty="0"/>
              <a:t>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e</a:t>
            </a:r>
            <a:r>
              <a:rPr lang="en-US" altLang="x-none" dirty="0"/>
              <a:t> is 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Employee*</a:t>
            </a:r>
            <a:r>
              <a:rPr lang="en-US" altLang="x-none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x-none" dirty="0" smtClean="0"/>
              <a:t>The </a:t>
            </a:r>
            <a:r>
              <a:rPr lang="en-US" altLang="x-none" u="sng" dirty="0" smtClean="0"/>
              <a:t>data type</a:t>
            </a:r>
            <a:r>
              <a:rPr lang="en-US" altLang="x-none" dirty="0" smtClean="0"/>
              <a:t> </a:t>
            </a:r>
            <a:r>
              <a:rPr lang="en-US" altLang="x-none" dirty="0"/>
              <a:t>of the </a:t>
            </a:r>
            <a:r>
              <a:rPr lang="en-US" altLang="x-none" dirty="0" smtClean="0"/>
              <a:t>object </a:t>
            </a:r>
            <a:r>
              <a:rPr lang="en-US" altLang="x-none" u="sng" dirty="0" smtClean="0"/>
              <a:t>value</a:t>
            </a:r>
            <a:r>
              <a:rPr lang="en-US" altLang="x-none" dirty="0" smtClean="0"/>
              <a:t> </a:t>
            </a:r>
            <a:r>
              <a:rPr lang="en-US" altLang="x-none" dirty="0"/>
              <a:t>is 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Manager*</a:t>
            </a:r>
            <a:r>
              <a:rPr lang="en-US" altLang="x-none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altLang="x-none" dirty="0" smtClean="0"/>
          </a:p>
          <a:p>
            <a:pPr>
              <a:lnSpc>
                <a:spcPct val="90000"/>
              </a:lnSpc>
            </a:pPr>
            <a:r>
              <a:rPr lang="en-US" altLang="x-none" dirty="0" smtClean="0"/>
              <a:t>At run time, which member function is called?</a:t>
            </a:r>
          </a:p>
          <a:p>
            <a:pPr lvl="1">
              <a:lnSpc>
                <a:spcPct val="90000"/>
              </a:lnSpc>
            </a:pP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Employee::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get_salary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Manager::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get_salary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()</a:t>
            </a:r>
          </a:p>
          <a:p>
            <a:pPr lvl="4">
              <a:lnSpc>
                <a:spcPct val="90000"/>
              </a:lnSpc>
            </a:pPr>
            <a:endParaRPr lang="en-US" altLang="x-none" b="1" dirty="0" smtClean="0">
              <a:solidFill>
                <a:srgbClr val="0033CC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altLang="x-none" dirty="0" smtClean="0"/>
              <a:t>In C++, that depends on </a:t>
            </a:r>
            <a:r>
              <a:rPr lang="en-US" altLang="x-none" u="sng" dirty="0" smtClean="0"/>
              <a:t>how you declare</a:t>
            </a:r>
            <a:r>
              <a:rPr lang="en-US" altLang="x-none" dirty="0" smtClean="0"/>
              <a:t> the </a:t>
            </a:r>
            <a:r>
              <a:rPr lang="en-US" altLang="x-none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get_salary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altLang="x-none" dirty="0" smtClean="0"/>
              <a:t> member functions.</a:t>
            </a:r>
            <a:endParaRPr lang="en-US" altLang="x-none" b="1" dirty="0">
              <a:solidFill>
                <a:srgbClr val="0033CC"/>
              </a:solidFill>
              <a:latin typeface="Courier New" charset="0"/>
            </a:endParaRPr>
          </a:p>
          <a:p>
            <a:pPr lvl="1">
              <a:lnSpc>
                <a:spcPct val="90000"/>
              </a:lnSpc>
            </a:pPr>
            <a:endParaRPr lang="en-US" altLang="x-none" b="1" dirty="0">
              <a:solidFill>
                <a:srgbClr val="0033CC"/>
              </a:solidFill>
              <a:latin typeface="Courier New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71069" y="1309899"/>
            <a:ext cx="680186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1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800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*e</a:t>
            </a:r>
            <a:r>
              <a:rPr lang="en-US" altLang="x-none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= new </a:t>
            </a:r>
            <a:r>
              <a:rPr lang="en-US" altLang="x-none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Manager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("Mary Jane");</a:t>
            </a:r>
            <a:b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8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altLang="x-none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&lt;&lt; "salary = " &lt;&lt; </a:t>
            </a:r>
            <a:r>
              <a:rPr lang="en-US" altLang="x-none" sz="1800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e-&gt;</a:t>
            </a:r>
            <a:r>
              <a:rPr lang="en-US" altLang="x-none" sz="1800" b="1" dirty="0" err="1" smtClean="0">
                <a:latin typeface="Courier New" charset="0"/>
                <a:ea typeface="Courier New" charset="0"/>
                <a:cs typeface="Courier New" charset="0"/>
              </a:rPr>
              <a:t>get_salary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() &lt;&lt; </a:t>
            </a:r>
            <a:r>
              <a:rPr lang="en-US" altLang="x-none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19299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Overridden Member Functions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4405" y="1234464"/>
            <a:ext cx="545486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Employee</a:t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public: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  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...</a:t>
            </a:r>
          </a:p>
          <a:p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get_salary</a:t>
            </a:r>
            <a:r>
              <a:rPr lang="en-US" altLang="x-none" sz="1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altLang="x-none" sz="1400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altLang="x-none" sz="14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{ </a:t>
            </a:r>
            <a:r>
              <a:rPr lang="en-US" altLang="x-none" sz="1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return salary;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altLang="x-none" sz="1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private: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string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name;</a:t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double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salary;</a:t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00272" y="3648897"/>
            <a:ext cx="7389215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Manager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: public Employee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public: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...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   </a:t>
            </a:r>
            <a:r>
              <a:rPr lang="en-US" altLang="x-none" sz="1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get_salary</a:t>
            </a:r>
            <a:r>
              <a:rPr lang="en-US" altLang="x-none" sz="1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altLang="x-none" sz="1400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altLang="x-none" sz="1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{ return </a:t>
            </a:r>
            <a:r>
              <a:rPr lang="en-US" altLang="x-none" sz="14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... }  </a:t>
            </a:r>
            <a:r>
              <a:rPr lang="en-US" altLang="x-none" sz="1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// overrides Employee </a:t>
            </a:r>
          </a:p>
          <a:p>
            <a:r>
              <a:rPr lang="en-US" altLang="x-none" sz="1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                  </a:t>
            </a:r>
            <a:r>
              <a:rPr lang="en-US" altLang="x-none" sz="14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//   </a:t>
            </a:r>
            <a:r>
              <a:rPr lang="en-US" altLang="x-none" sz="1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member function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altLang="x-none" sz="1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private: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solidFill>
                  <a:schemeClr val="folHlink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 dirty="0">
                <a:solidFill>
                  <a:schemeClr val="folHlink"/>
                </a:solidFill>
                <a:latin typeface="Courier New" charset="0"/>
                <a:ea typeface="Courier New" charset="0"/>
                <a:cs typeface="Courier New" charset="0"/>
              </a:rPr>
              <a:t>bonus</a:t>
            </a:r>
            <a:r>
              <a:rPr lang="en-US" altLang="x-none" sz="1400" b="1" dirty="0" smtClean="0">
                <a:solidFill>
                  <a:schemeClr val="folHlink"/>
                </a:solidFill>
                <a:latin typeface="Courier New" charset="0"/>
                <a:ea typeface="Courier New" charset="0"/>
                <a:cs typeface="Courier New" charset="0"/>
              </a:rPr>
              <a:t>;  </a:t>
            </a:r>
            <a:r>
              <a:rPr lang="en-US" altLang="x-none" sz="1400" b="1" dirty="0">
                <a:solidFill>
                  <a:schemeClr val="folHlink"/>
                </a:solidFill>
                <a:latin typeface="Courier New" charset="0"/>
                <a:ea typeface="Courier New" charset="0"/>
                <a:cs typeface="Courier New" charset="0"/>
              </a:rPr>
              <a:t>// new </a:t>
            </a:r>
            <a:r>
              <a:rPr lang="en-US" altLang="x-none" sz="1400" b="1" dirty="0" smtClean="0">
                <a:solidFill>
                  <a:schemeClr val="folHlink"/>
                </a:solidFill>
                <a:latin typeface="Courier New" charset="0"/>
                <a:ea typeface="Courier New" charset="0"/>
                <a:cs typeface="Courier New" charset="0"/>
              </a:rPr>
              <a:t>member variable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 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71069" y="6073389"/>
            <a:ext cx="680186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1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800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*e</a:t>
            </a:r>
            <a:r>
              <a:rPr lang="en-US" altLang="x-none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= new </a:t>
            </a:r>
            <a:r>
              <a:rPr lang="en-US" altLang="x-none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Manager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("Mary Jane");</a:t>
            </a:r>
            <a:b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8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altLang="x-none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&lt;&lt; "salary = " &lt;&lt; </a:t>
            </a:r>
            <a:r>
              <a:rPr lang="en-US" altLang="x-none" sz="1800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e-&gt;</a:t>
            </a:r>
            <a:r>
              <a:rPr lang="en-US" altLang="x-none" sz="1800" b="1" dirty="0" err="1" smtClean="0">
                <a:latin typeface="Courier New" charset="0"/>
                <a:ea typeface="Courier New" charset="0"/>
                <a:cs typeface="Courier New" charset="0"/>
              </a:rPr>
              <a:t>get_salary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() &lt;&lt; </a:t>
            </a:r>
            <a:r>
              <a:rPr lang="en-US" altLang="x-none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3167" y="1234464"/>
            <a:ext cx="3207905" cy="2926048"/>
          </a:xfrm>
          <a:solidFill>
            <a:schemeClr val="bg1"/>
          </a:solidFill>
        </p:spPr>
        <p:txBody>
          <a:bodyPr/>
          <a:lstStyle/>
          <a:p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Employee::</a:t>
            </a:r>
            <a:b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get_salary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 smtClean="0"/>
              <a:t>will be called.</a:t>
            </a:r>
          </a:p>
          <a:p>
            <a:pPr lvl="1"/>
            <a:r>
              <a:rPr lang="en-US" dirty="0" smtClean="0"/>
              <a:t>Determined by the data </a:t>
            </a:r>
            <a:r>
              <a:rPr lang="en-US" dirty="0" smtClean="0"/>
              <a:t>type 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of </a:t>
            </a:r>
            <a:r>
              <a:rPr lang="en-US" u="sng" dirty="0" smtClean="0"/>
              <a:t>variable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1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1337"/>
            <a:ext cx="8229600" cy="3899588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ince the </a:t>
            </a:r>
            <a:r>
              <a:rPr lang="en-US" u="sng" dirty="0" smtClean="0"/>
              <a:t>value</a:t>
            </a:r>
            <a:r>
              <a:rPr lang="en-US" dirty="0" smtClean="0"/>
              <a:t> that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en-US" dirty="0" smtClean="0"/>
              <a:t> points to is a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Manager</a:t>
            </a:r>
            <a:r>
              <a:rPr lang="en-US" dirty="0" smtClean="0"/>
              <a:t> object, we really want to get a </a:t>
            </a:r>
            <a:r>
              <a:rPr lang="en-US" u="sng" dirty="0" smtClean="0"/>
              <a:t>manager’s</a:t>
            </a:r>
            <a:r>
              <a:rPr lang="en-US" dirty="0" smtClean="0"/>
              <a:t> salary, not that of a general employee.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We want which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get_salary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 smtClean="0"/>
              <a:t>member function to call to be determined by the data type of the </a:t>
            </a:r>
            <a:r>
              <a:rPr lang="en-US" u="sng" dirty="0" smtClean="0"/>
              <a:t>runtime value</a:t>
            </a:r>
            <a:r>
              <a:rPr lang="en-US" dirty="0" smtClean="0"/>
              <a:t> of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This is the principle of </a:t>
            </a:r>
            <a:r>
              <a:rPr lang="en-US" dirty="0" smtClean="0">
                <a:solidFill>
                  <a:srgbClr val="B23C00"/>
                </a:solidFill>
              </a:rPr>
              <a:t>polymorphism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71069" y="1325903"/>
            <a:ext cx="680186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1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800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*e</a:t>
            </a:r>
            <a:r>
              <a:rPr lang="en-US" altLang="x-none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= new </a:t>
            </a:r>
            <a:r>
              <a:rPr lang="en-US" altLang="x-none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Manager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("Mary Jane");</a:t>
            </a:r>
            <a:b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8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altLang="x-none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&lt;&lt; "salary = " &lt;&lt; </a:t>
            </a:r>
            <a:r>
              <a:rPr lang="en-US" altLang="x-none" sz="1800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e-&gt;</a:t>
            </a:r>
            <a:r>
              <a:rPr lang="en-US" altLang="x-none" sz="1800" b="1" dirty="0" err="1" smtClean="0">
                <a:latin typeface="Courier New" charset="0"/>
                <a:ea typeface="Courier New" charset="0"/>
                <a:cs typeface="Courier New" charset="0"/>
              </a:rPr>
              <a:t>get_salary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() &lt;&lt; </a:t>
            </a:r>
            <a:r>
              <a:rPr lang="en-US" altLang="x-none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2418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1"/>
            <a:ext cx="8595311" cy="1402088"/>
          </a:xfrm>
        </p:spPr>
        <p:txBody>
          <a:bodyPr/>
          <a:lstStyle/>
          <a:p>
            <a:r>
              <a:rPr lang="en-US" dirty="0" smtClean="0"/>
              <a:t>To make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get_salary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 smtClean="0"/>
              <a:t> polymorphic in C++, </a:t>
            </a:r>
            <a:br>
              <a:rPr lang="en-US" dirty="0" smtClean="0"/>
            </a:br>
            <a:r>
              <a:rPr lang="en-US" dirty="0" smtClean="0"/>
              <a:t>we must declare it to be </a:t>
            </a:r>
            <a:r>
              <a:rPr lang="en-US" dirty="0" smtClean="0">
                <a:solidFill>
                  <a:srgbClr val="B23C00"/>
                </a:solidFill>
              </a:rPr>
              <a:t>virtual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You only need to declare it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virtual</a:t>
            </a:r>
            <a:r>
              <a:rPr lang="en-US" dirty="0" smtClean="0"/>
              <a:t> in the </a:t>
            </a:r>
            <a:r>
              <a:rPr lang="en-US" u="sng" dirty="0" smtClean="0"/>
              <a:t>base</a:t>
            </a:r>
            <a:r>
              <a:rPr lang="en-US" dirty="0" smtClean="0"/>
              <a:t>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33093" y="2779489"/>
            <a:ext cx="6277814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Employee</a:t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public: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  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...</a:t>
            </a:r>
          </a:p>
          <a:p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virtual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get_salary</a:t>
            </a:r>
            <a:r>
              <a:rPr lang="en-US" altLang="x-none" sz="1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altLang="x-none" sz="1400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altLang="x-none" sz="14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{ </a:t>
            </a:r>
            <a:r>
              <a:rPr lang="en-US" altLang="x-none" sz="1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return salary;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   ...</a:t>
            </a:r>
          </a:p>
          <a:p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} 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33093" y="4585617"/>
            <a:ext cx="4910319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Manager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: public Employee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public: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...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   </a:t>
            </a:r>
            <a:r>
              <a:rPr lang="en-US" altLang="x-none" sz="1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get_salary</a:t>
            </a:r>
            <a:r>
              <a:rPr lang="en-US" altLang="x-none" sz="1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altLang="x-none" sz="1400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altLang="x-none" sz="1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{ return </a:t>
            </a:r>
            <a:r>
              <a:rPr lang="en-US" altLang="x-none" sz="14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... }</a:t>
            </a:r>
          </a:p>
          <a:p>
            <a:r>
              <a:rPr lang="en-US" altLang="x-none" sz="1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  ...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} 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58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Polymorphism is </a:t>
            </a:r>
            <a:r>
              <a:rPr lang="en-US" u="sng" dirty="0" smtClean="0"/>
              <a:t>not free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C++ must consult a </a:t>
            </a:r>
            <a:r>
              <a:rPr lang="en-US" dirty="0" smtClean="0">
                <a:solidFill>
                  <a:srgbClr val="B23C00"/>
                </a:solidFill>
              </a:rPr>
              <a:t>virtual table</a:t>
            </a:r>
            <a:r>
              <a:rPr lang="en-US" dirty="0" smtClean="0"/>
              <a:t> at </a:t>
            </a:r>
            <a:r>
              <a:rPr lang="en-US" u="sng" dirty="0" smtClean="0"/>
              <a:t>run time</a:t>
            </a:r>
            <a:r>
              <a:rPr lang="en-US" dirty="0" smtClean="0"/>
              <a:t> for every class or subclass that contains a virtual function.</a:t>
            </a:r>
          </a:p>
          <a:p>
            <a:pPr lvl="1"/>
            <a:r>
              <a:rPr lang="en-US" dirty="0" smtClean="0"/>
              <a:t>C++ cannot tell at compile time what the </a:t>
            </a:r>
            <a:r>
              <a:rPr lang="en-US" u="sng" dirty="0" smtClean="0"/>
              <a:t>value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(and hence </a:t>
            </a:r>
            <a:r>
              <a:rPr lang="en-US" u="sng" dirty="0" smtClean="0"/>
              <a:t>value’s data type</a:t>
            </a:r>
            <a:r>
              <a:rPr lang="en-US" dirty="0" smtClean="0"/>
              <a:t>) of the variable will be.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Consulting the virtual table to determine which member function to call will affect performance.</a:t>
            </a:r>
          </a:p>
          <a:p>
            <a:pPr lvl="1"/>
            <a:r>
              <a:rPr lang="en-US" dirty="0" smtClean="0"/>
              <a:t>Use polymorphism judiciously.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92219" y="5792371"/>
            <a:ext cx="731290" cy="338554"/>
          </a:xfrm>
          <a:prstGeom prst="rect">
            <a:avLst/>
          </a:prstGeom>
          <a:noFill/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B23C00"/>
                </a:solidFill>
              </a:rPr>
              <a:t>Demo</a:t>
            </a:r>
            <a:endParaRPr lang="en-US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14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7C06-F64F-904E-A26B-D38AAAAD3486}" type="slidenum">
              <a:rPr lang="en-US" altLang="x-none"/>
              <a:pPr/>
              <a:t>16</a:t>
            </a:fld>
            <a:endParaRPr lang="en-US" altLang="x-none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The </a:t>
            </a:r>
            <a:r>
              <a:rPr lang="en-US" altLang="x-none" dirty="0" err="1"/>
              <a:t>Liskov</a:t>
            </a:r>
            <a:r>
              <a:rPr lang="en-US" altLang="x-none" dirty="0"/>
              <a:t> Substitution </a:t>
            </a:r>
            <a:r>
              <a:rPr lang="en-US" altLang="x-none" dirty="0" smtClean="0"/>
              <a:t>Principle</a:t>
            </a:r>
            <a:r>
              <a:rPr lang="en-US" altLang="x-none" i="1" dirty="0" smtClean="0"/>
              <a:t>, cont’d</a:t>
            </a:r>
            <a:endParaRPr lang="en-US" altLang="x-none" i="1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65976"/>
            <a:ext cx="8229600" cy="416494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How is the </a:t>
            </a:r>
            <a:r>
              <a:rPr lang="en-US" altLang="x-none" u="sng" dirty="0" err="1"/>
              <a:t>Liskov</a:t>
            </a:r>
            <a:r>
              <a:rPr lang="en-US" altLang="x-none" u="sng" dirty="0"/>
              <a:t> Substitution Principle</a:t>
            </a:r>
            <a:r>
              <a:rPr lang="en-US" altLang="x-none" dirty="0"/>
              <a:t>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related </a:t>
            </a:r>
            <a:r>
              <a:rPr lang="en-US" altLang="x-none" dirty="0"/>
              <a:t>to </a:t>
            </a:r>
            <a:r>
              <a:rPr lang="en-US" altLang="x-none" u="sng" dirty="0" smtClean="0"/>
              <a:t>Programming </a:t>
            </a:r>
            <a:r>
              <a:rPr lang="en-US" altLang="x-none" u="sng" dirty="0"/>
              <a:t>to the Interface</a:t>
            </a:r>
            <a:r>
              <a:rPr lang="en-US" altLang="x-none" dirty="0" smtClean="0"/>
              <a:t>?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/>
              <a:t>The type of variable </a:t>
            </a:r>
            <a:r>
              <a:rPr lang="en-US" altLang="x-none" b="1" dirty="0">
                <a:solidFill>
                  <a:srgbClr val="008000"/>
                </a:solidFill>
                <a:latin typeface="Courier New" charset="0"/>
              </a:rPr>
              <a:t>e</a:t>
            </a:r>
            <a:r>
              <a:rPr lang="en-US" altLang="x-none" dirty="0"/>
              <a:t> is the superclass </a:t>
            </a:r>
            <a:r>
              <a:rPr lang="en-US" altLang="x-none" b="1" dirty="0">
                <a:solidFill>
                  <a:srgbClr val="008000"/>
                </a:solidFill>
                <a:latin typeface="Courier New" charset="0"/>
              </a:rPr>
              <a:t>Employee</a:t>
            </a:r>
            <a:r>
              <a:rPr lang="en-US" altLang="x-none" dirty="0"/>
              <a:t> instead of </a:t>
            </a:r>
            <a:r>
              <a:rPr lang="en-US" altLang="x-none" dirty="0" smtClean="0"/>
              <a:t>the </a:t>
            </a:r>
            <a:r>
              <a:rPr lang="en-US" altLang="x-none" dirty="0"/>
              <a:t>more specific subclass type </a:t>
            </a:r>
            <a:r>
              <a:rPr lang="en-US" altLang="x-none" b="1" dirty="0">
                <a:solidFill>
                  <a:srgbClr val="B23C00"/>
                </a:solidFill>
                <a:latin typeface="Courier New" charset="0"/>
              </a:rPr>
              <a:t>Manager</a:t>
            </a:r>
            <a:r>
              <a:rPr lang="en-US" altLang="x-none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altLang="x-none" dirty="0" smtClean="0"/>
          </a:p>
          <a:p>
            <a:pPr>
              <a:lnSpc>
                <a:spcPct val="90000"/>
              </a:lnSpc>
            </a:pPr>
            <a:r>
              <a:rPr lang="en-US" altLang="x-none" dirty="0" smtClean="0"/>
              <a:t>Variable </a:t>
            </a:r>
            <a:r>
              <a:rPr lang="en-US" altLang="x-none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en-US" altLang="x-none" dirty="0" smtClean="0"/>
              <a:t> can point to an object instantiated from </a:t>
            </a:r>
            <a:r>
              <a:rPr lang="en-US" altLang="x-none" u="sng" dirty="0" smtClean="0"/>
              <a:t>another subclass</a:t>
            </a:r>
            <a:r>
              <a:rPr lang="en-US" altLang="x-none" dirty="0" smtClean="0"/>
              <a:t> of </a:t>
            </a:r>
            <a:r>
              <a:rPr lang="en-US" altLang="x-none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US" altLang="x-none" dirty="0" smtClean="0"/>
              <a:t> without causing further code changes</a:t>
            </a:r>
            <a:r>
              <a:rPr lang="en-US" altLang="x-none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x-none" dirty="0" smtClean="0"/>
              <a:t>Variable </a:t>
            </a:r>
            <a:r>
              <a:rPr lang="en-US" altLang="x-none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en-US" altLang="x-none" dirty="0" smtClean="0"/>
              <a:t> is not restricted to the </a:t>
            </a:r>
            <a:r>
              <a:rPr lang="en-US" altLang="x-none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Manager</a:t>
            </a:r>
            <a:r>
              <a:rPr lang="en-US" altLang="x-none" dirty="0" smtClean="0"/>
              <a:t> class.</a:t>
            </a:r>
            <a:endParaRPr lang="en-US" altLang="x-none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71069" y="1234464"/>
            <a:ext cx="680186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1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800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*e</a:t>
            </a:r>
            <a:r>
              <a:rPr lang="en-US" altLang="x-none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= new </a:t>
            </a:r>
            <a:r>
              <a:rPr lang="en-US" altLang="x-none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Manager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("Mary Jane");</a:t>
            </a:r>
            <a:b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8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altLang="x-none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&lt;&lt; "salary = " &lt;&lt; </a:t>
            </a:r>
            <a:r>
              <a:rPr lang="en-US" altLang="x-none" sz="1800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e-&gt;</a:t>
            </a:r>
            <a:r>
              <a:rPr lang="en-US" altLang="x-none" sz="1800" b="1" dirty="0" err="1" smtClean="0">
                <a:latin typeface="Courier New" charset="0"/>
                <a:ea typeface="Courier New" charset="0"/>
                <a:cs typeface="Courier New" charset="0"/>
              </a:rPr>
              <a:t>get_salary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() &lt;&lt; </a:t>
            </a:r>
            <a:r>
              <a:rPr lang="en-US" altLang="x-none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64875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459B-7DBA-4A4D-8FA7-1EEA18306640}" type="slidenum">
              <a:rPr lang="en-US" altLang="x-none"/>
              <a:pPr/>
              <a:t>17</a:t>
            </a:fld>
            <a:endParaRPr lang="en-US" altLang="x-none"/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Invoke </a:t>
            </a:r>
            <a:r>
              <a:rPr lang="en-US" altLang="x-none" dirty="0"/>
              <a:t>a Superclass </a:t>
            </a:r>
            <a:r>
              <a:rPr lang="en-US" altLang="x-none" dirty="0" smtClean="0"/>
              <a:t>Member Function</a:t>
            </a:r>
            <a:endParaRPr lang="en-US" altLang="x-none" dirty="0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854075"/>
          </a:xfrm>
        </p:spPr>
        <p:txBody>
          <a:bodyPr/>
          <a:lstStyle/>
          <a:p>
            <a:r>
              <a:rPr lang="en-US" altLang="x-none" dirty="0"/>
              <a:t>Suppose a manager’s salary is his regular employee salary plus a bonus that only managers get.</a:t>
            </a:r>
          </a:p>
        </p:txBody>
      </p:sp>
      <p:sp>
        <p:nvSpPr>
          <p:cNvPr id="635908" name="Text Box 4"/>
          <p:cNvSpPr txBox="1">
            <a:spLocks noChangeArrowheads="1"/>
          </p:cNvSpPr>
          <p:nvPr/>
        </p:nvSpPr>
        <p:spPr bwMode="auto">
          <a:xfrm>
            <a:off x="3931927" y="2320082"/>
            <a:ext cx="401103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Manager </a:t>
            </a:r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: public 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Employee</a:t>
            </a:r>
            <a:b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public: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b="1" dirty="0" err="1" smtClean="0">
                <a:latin typeface="Courier New" charset="0"/>
                <a:ea typeface="Courier New" charset="0"/>
                <a:cs typeface="Courier New" charset="0"/>
              </a:rPr>
              <a:t>get_salary</a:t>
            </a:r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altLang="x-none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    {</a:t>
            </a:r>
            <a:b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        return </a:t>
            </a:r>
            <a:r>
              <a:rPr lang="en-US" altLang="x-none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salary 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+ bonus</a:t>
            </a:r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    }</a:t>
            </a:r>
            <a:b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    ...</a:t>
            </a:r>
            <a:b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} </a:t>
            </a:r>
          </a:p>
        </p:txBody>
      </p:sp>
      <p:sp>
        <p:nvSpPr>
          <p:cNvPr id="635909" name="Text Box 5"/>
          <p:cNvSpPr txBox="1">
            <a:spLocks noChangeArrowheads="1"/>
          </p:cNvSpPr>
          <p:nvPr/>
        </p:nvSpPr>
        <p:spPr bwMode="auto">
          <a:xfrm>
            <a:off x="3931927" y="4788133"/>
            <a:ext cx="4674227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public: </a:t>
            </a:r>
          </a:p>
          <a:p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    double </a:t>
            </a:r>
            <a:r>
              <a:rPr lang="en-US" altLang="x-none" b="1" dirty="0" err="1">
                <a:latin typeface="Courier New" charset="0"/>
                <a:ea typeface="Courier New" charset="0"/>
                <a:cs typeface="Courier New" charset="0"/>
              </a:rPr>
              <a:t>get_salary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altLang="x-none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    {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    return </a:t>
            </a:r>
            <a:r>
              <a:rPr lang="en-US" altLang="x-none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get_salary</a:t>
            </a:r>
            <a:r>
              <a:rPr lang="en-US" altLang="x-none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 + bonus</a:t>
            </a:r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    } </a:t>
            </a:r>
            <a:endParaRPr lang="en-US" altLang="x-none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35910" name="Text Box 6"/>
          <p:cNvSpPr txBox="1">
            <a:spLocks noChangeArrowheads="1"/>
          </p:cNvSpPr>
          <p:nvPr/>
        </p:nvSpPr>
        <p:spPr bwMode="auto">
          <a:xfrm>
            <a:off x="820473" y="3520439"/>
            <a:ext cx="2922595" cy="5847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b="0" dirty="0">
                <a:solidFill>
                  <a:srgbClr val="FFFF00"/>
                </a:solidFill>
                <a:latin typeface="Arial" charset="0"/>
              </a:rPr>
              <a:t>A subclass cannot </a:t>
            </a:r>
            <a:r>
              <a:rPr lang="en-US" altLang="x-none" b="0" dirty="0" smtClean="0">
                <a:solidFill>
                  <a:srgbClr val="FFFF00"/>
                </a:solidFill>
                <a:latin typeface="Arial" charset="0"/>
              </a:rPr>
              <a:t>access the</a:t>
            </a:r>
            <a:endParaRPr lang="en-US" altLang="x-none" b="0" dirty="0">
              <a:solidFill>
                <a:srgbClr val="FFFF00"/>
              </a:solidFill>
              <a:latin typeface="Arial" charset="0"/>
            </a:endParaRPr>
          </a:p>
          <a:p>
            <a:r>
              <a:rPr lang="en-US" altLang="x-none" b="0" dirty="0">
                <a:solidFill>
                  <a:srgbClr val="FFFF00"/>
                </a:solidFill>
                <a:latin typeface="Arial" charset="0"/>
              </a:rPr>
              <a:t>private fields of its superclass.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37391" y="2697488"/>
            <a:ext cx="200567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What’s wrong 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with this solution?</a:t>
            </a:r>
            <a:endParaRPr lang="en-US" sz="1800" dirty="0">
              <a:solidFill>
                <a:srgbClr val="0033CC"/>
              </a:solidFill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995474" y="5494347"/>
            <a:ext cx="1747594" cy="3385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b="0" smtClean="0">
                <a:solidFill>
                  <a:srgbClr val="FFFF00"/>
                </a:solidFill>
                <a:latin typeface="Arial" charset="0"/>
              </a:rPr>
              <a:t>Infinite recursion!</a:t>
            </a:r>
            <a:endParaRPr lang="en-US" altLang="x-none" b="0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2323" y="4709146"/>
            <a:ext cx="200567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What’s wrong 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with this solution?</a:t>
            </a:r>
            <a:endParaRPr lang="en-US" sz="1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1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5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5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9" grpId="0" animBg="1"/>
      <p:bldP spid="635910" grpId="0" animBg="1"/>
      <p:bldP spid="2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46FC-4258-F745-9728-B2C1187D00FD}" type="slidenum">
              <a:rPr lang="en-US" altLang="x-none"/>
              <a:pPr/>
              <a:t>18</a:t>
            </a:fld>
            <a:endParaRPr lang="en-US" altLang="x-none"/>
          </a:p>
        </p:txBody>
      </p:sp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67" y="411163"/>
            <a:ext cx="8595265" cy="655637"/>
          </a:xfrm>
        </p:spPr>
        <p:txBody>
          <a:bodyPr/>
          <a:lstStyle/>
          <a:p>
            <a:r>
              <a:rPr lang="en-US" altLang="x-none" dirty="0" smtClean="0"/>
              <a:t>Invoke a </a:t>
            </a:r>
            <a:r>
              <a:rPr lang="en-US" altLang="x-none" dirty="0"/>
              <a:t>Superclass </a:t>
            </a:r>
            <a:r>
              <a:rPr lang="en-US" altLang="x-none" dirty="0" smtClean="0"/>
              <a:t>Member Function</a:t>
            </a:r>
            <a:r>
              <a:rPr lang="en-US" altLang="x-none" i="1" dirty="0" smtClean="0"/>
              <a:t>, cont’d</a:t>
            </a:r>
            <a:endParaRPr lang="en-US" altLang="x-none" i="1" dirty="0"/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399"/>
            <a:ext cx="8229600" cy="1493527"/>
          </a:xfrm>
        </p:spPr>
        <p:txBody>
          <a:bodyPr/>
          <a:lstStyle/>
          <a:p>
            <a:r>
              <a:rPr lang="en-US" altLang="x-none" dirty="0" smtClean="0"/>
              <a:t>Name the superclass and use the </a:t>
            </a:r>
            <a:br>
              <a:rPr lang="en-US" altLang="x-none" dirty="0" smtClean="0"/>
            </a:br>
            <a:r>
              <a:rPr lang="en-US" altLang="x-none" dirty="0" smtClean="0"/>
              <a:t>scope resolution operator 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altLang="x-none" dirty="0" smtClean="0"/>
              <a:t> .</a:t>
            </a:r>
            <a:endParaRPr lang="en-US" altLang="x-none" dirty="0"/>
          </a:p>
          <a:p>
            <a:pPr lvl="1"/>
            <a:r>
              <a:rPr lang="en-US" altLang="x-none" dirty="0"/>
              <a:t>Turns off polymorphism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79033" y="2880366"/>
            <a:ext cx="598593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Manager </a:t>
            </a:r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: public 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Employee</a:t>
            </a:r>
            <a:b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public: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b="1" dirty="0" err="1" smtClean="0">
                <a:latin typeface="Courier New" charset="0"/>
                <a:ea typeface="Courier New" charset="0"/>
                <a:cs typeface="Courier New" charset="0"/>
              </a:rPr>
              <a:t>get_salary</a:t>
            </a:r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altLang="x-none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    {</a:t>
            </a:r>
            <a:b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        return </a:t>
            </a:r>
            <a:r>
              <a:rPr lang="en-US" altLang="x-none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Employee::</a:t>
            </a:r>
            <a:r>
              <a:rPr lang="en-US" altLang="x-none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get_salary</a:t>
            </a:r>
            <a:r>
              <a:rPr lang="en-US" altLang="x-none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+ bonus</a:t>
            </a:r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    }</a:t>
            </a:r>
            <a:b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    ...</a:t>
            </a:r>
            <a:b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5134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8784-224A-9F4E-A989-CA8BE66E3780}" type="slidenum">
              <a:rPr lang="en-US" altLang="x-none"/>
              <a:pPr/>
              <a:t>19</a:t>
            </a:fld>
            <a:endParaRPr lang="en-US" altLang="x-none"/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Invoke </a:t>
            </a:r>
            <a:r>
              <a:rPr lang="en-US" altLang="x-none" dirty="0"/>
              <a:t>a Superclass Constructor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19507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N</a:t>
            </a:r>
            <a:r>
              <a:rPr lang="en-US" altLang="x-none" dirty="0" smtClean="0"/>
              <a:t>ame the superclass in </a:t>
            </a:r>
            <a:r>
              <a:rPr lang="en-US" altLang="x-none" dirty="0"/>
              <a:t>the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u="sng" dirty="0" smtClean="0"/>
              <a:t>subclass </a:t>
            </a:r>
            <a:r>
              <a:rPr lang="en-US" altLang="x-none" u="sng" dirty="0"/>
              <a:t>constructor</a:t>
            </a:r>
            <a:r>
              <a:rPr lang="en-US" altLang="x-none" dirty="0"/>
              <a:t> to call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the </a:t>
            </a:r>
            <a:r>
              <a:rPr lang="en-US" altLang="x-none" u="sng" dirty="0"/>
              <a:t>superclass constructor</a:t>
            </a:r>
            <a:r>
              <a:rPr lang="en-US" altLang="x-none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 smtClean="0"/>
              <a:t>Pass </a:t>
            </a:r>
            <a:r>
              <a:rPr lang="en-US" altLang="x-none" dirty="0"/>
              <a:t>any required parameters.</a:t>
            </a:r>
          </a:p>
          <a:p>
            <a:pPr lvl="1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</a:pPr>
            <a:endParaRPr lang="en-US" altLang="x-none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32170" y="3406651"/>
            <a:ext cx="647965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Manager </a:t>
            </a:r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: public 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Employee</a:t>
            </a:r>
            <a:b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public: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Manager(string name) : </a:t>
            </a:r>
            <a:r>
              <a:rPr lang="en-US" altLang="x-none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Employee(name)</a:t>
            </a:r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, bonus(0)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    {</a:t>
            </a:r>
            <a:b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    }</a:t>
            </a:r>
            <a:b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    ...</a:t>
            </a:r>
            <a:b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9109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F4C7-6E39-9E4F-943D-BC8F31F9D0BF}" type="slidenum">
              <a:rPr lang="en-US" altLang="x-none"/>
              <a:pPr/>
              <a:t>2</a:t>
            </a:fld>
            <a:endParaRPr lang="en-US" altLang="x-none"/>
          </a:p>
        </p:txBody>
      </p:sp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x-none" altLang="x-none"/>
          </a:p>
        </p:txBody>
      </p:sp>
      <p:pic>
        <p:nvPicPr>
          <p:cNvPr id="652291" name="Picture 3" descr="RPS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59" y="320675"/>
            <a:ext cx="545147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37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Invoke a Superclass </a:t>
            </a:r>
            <a:r>
              <a:rPr lang="en-US" altLang="x-none" dirty="0" smtClean="0"/>
              <a:t>Constructor</a:t>
            </a:r>
            <a:r>
              <a:rPr lang="en-US" altLang="x-none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0994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If a subclass constructor </a:t>
            </a:r>
            <a:r>
              <a:rPr lang="en-US" altLang="x-none" dirty="0" smtClean="0"/>
              <a:t>does </a:t>
            </a:r>
            <a:r>
              <a:rPr lang="en-US" altLang="x-none" u="sng" dirty="0" smtClean="0"/>
              <a:t>not</a:t>
            </a:r>
            <a:r>
              <a:rPr lang="en-US" altLang="x-none" dirty="0" smtClean="0"/>
              <a:t> </a:t>
            </a:r>
            <a:r>
              <a:rPr lang="en-US" altLang="x-none" dirty="0"/>
              <a:t>explicitly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call </a:t>
            </a:r>
            <a:r>
              <a:rPr lang="en-US" altLang="x-none" dirty="0"/>
              <a:t>a superclass constructor, the superclass’s </a:t>
            </a:r>
            <a:r>
              <a:rPr lang="en-US" altLang="x-none" u="sng" dirty="0"/>
              <a:t>default constructo</a:t>
            </a:r>
            <a:r>
              <a:rPr lang="en-US" altLang="x-none" dirty="0"/>
              <a:t>r (the one </a:t>
            </a:r>
            <a:r>
              <a:rPr lang="en-US" altLang="x-none" dirty="0" smtClean="0"/>
              <a:t>without parameters</a:t>
            </a:r>
            <a:r>
              <a:rPr lang="en-US" altLang="x-none" dirty="0"/>
              <a:t>) is </a:t>
            </a:r>
            <a:r>
              <a:rPr lang="en-US" altLang="x-none" dirty="0" smtClean="0"/>
              <a:t>called </a:t>
            </a:r>
            <a:r>
              <a:rPr lang="en-US" altLang="x-none" u="sng" dirty="0" smtClean="0"/>
              <a:t>automatically</a:t>
            </a:r>
            <a:r>
              <a:rPr lang="en-US" altLang="x-none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 smtClean="0"/>
              <a:t>In this case, the </a:t>
            </a:r>
            <a:r>
              <a:rPr lang="en-US" altLang="x-none" dirty="0"/>
              <a:t>superclass </a:t>
            </a:r>
            <a:r>
              <a:rPr lang="en-US" altLang="x-none" u="sng" dirty="0"/>
              <a:t>must</a:t>
            </a:r>
            <a:r>
              <a:rPr lang="en-US" altLang="x-none" dirty="0"/>
              <a:t> have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a default </a:t>
            </a:r>
            <a:r>
              <a:rPr lang="en-US" altLang="x-none" dirty="0"/>
              <a:t>constructor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DE700-D5E8-0442-A28C-B03C98A956CC}" type="slidenum">
              <a:rPr lang="en-US" altLang="x-none"/>
              <a:pPr/>
              <a:t>21</a:t>
            </a:fld>
            <a:endParaRPr lang="en-US" altLang="x-none"/>
          </a:p>
        </p:txBody>
      </p:sp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Invoke a Constructor from Another</a:t>
            </a:r>
            <a:endParaRPr lang="en-US" altLang="x-none" dirty="0"/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402088"/>
          </a:xfrm>
        </p:spPr>
        <p:txBody>
          <a:bodyPr/>
          <a:lstStyle/>
          <a:p>
            <a:r>
              <a:rPr lang="en-US" altLang="x-none" dirty="0"/>
              <a:t>A class can invoke </a:t>
            </a:r>
            <a:r>
              <a:rPr lang="en-US" altLang="x-none" dirty="0" smtClean="0"/>
              <a:t>one of its constructors 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dirty="0" smtClean="0"/>
              <a:t>from </a:t>
            </a:r>
            <a:r>
              <a:rPr lang="en-US" altLang="x-none" dirty="0"/>
              <a:t>another </a:t>
            </a:r>
            <a:r>
              <a:rPr lang="en-US" altLang="x-none" dirty="0" smtClean="0"/>
              <a:t>constructor.</a:t>
            </a:r>
          </a:p>
          <a:p>
            <a:pPr lvl="1"/>
            <a:r>
              <a:rPr lang="en-US" altLang="x-none" dirty="0" smtClean="0"/>
              <a:t>Called </a:t>
            </a:r>
            <a:r>
              <a:rPr lang="en-US" altLang="x-none" dirty="0" smtClean="0">
                <a:solidFill>
                  <a:srgbClr val="B23C00"/>
                </a:solidFill>
              </a:rPr>
              <a:t>delegating constructors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99556" y="2788927"/>
            <a:ext cx="8084264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Manager </a:t>
            </a:r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: public 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Employee</a:t>
            </a:r>
            <a:b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public: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Manager(string name) : Employee(name), bonus(0)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    {</a:t>
            </a:r>
            <a:b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    }</a:t>
            </a:r>
            <a:b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    </a:t>
            </a:r>
          </a:p>
          <a:p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    Manager(string name, double bon) : </a:t>
            </a:r>
            <a:r>
              <a:rPr lang="en-US" altLang="x-none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Manager(name)</a:t>
            </a:r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, bonus(bon)</a:t>
            </a:r>
          </a:p>
          <a:p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       ...</a:t>
            </a:r>
          </a:p>
          <a:p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   }</a:t>
            </a: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}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64029" y="1898423"/>
            <a:ext cx="249299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First became available</a:t>
            </a:r>
          </a:p>
          <a:p>
            <a:r>
              <a:rPr lang="en-US" sz="1800" dirty="0" smtClean="0">
                <a:solidFill>
                  <a:srgbClr val="0033CC"/>
                </a:solidFill>
              </a:rPr>
              <a:t>with C++11.</a:t>
            </a:r>
            <a:endParaRPr lang="en-US" sz="1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92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CAB3-FE0B-1246-9412-2F14ECFDBD70}" type="slidenum">
              <a:rPr lang="en-US" altLang="x-none"/>
              <a:pPr/>
              <a:t>22</a:t>
            </a:fld>
            <a:endParaRPr lang="en-US" altLang="x-none"/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Preconditions and Inheritance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altLang="x-none" dirty="0"/>
              <a:t>Recall that a </a:t>
            </a:r>
            <a:r>
              <a:rPr lang="en-US" altLang="x-none" dirty="0">
                <a:solidFill>
                  <a:srgbClr val="B23C00"/>
                </a:solidFill>
              </a:rPr>
              <a:t>precondition</a:t>
            </a:r>
            <a:r>
              <a:rPr lang="en-US" altLang="x-none" dirty="0"/>
              <a:t> of a </a:t>
            </a:r>
            <a:r>
              <a:rPr lang="en-US" altLang="x-none" dirty="0" smtClean="0"/>
              <a:t>function is </a:t>
            </a:r>
            <a:r>
              <a:rPr lang="en-US" altLang="x-none" dirty="0"/>
              <a:t>a condition that must be true </a:t>
            </a:r>
            <a:r>
              <a:rPr lang="en-US" altLang="x-none" u="sng" dirty="0"/>
              <a:t>before</a:t>
            </a:r>
            <a:r>
              <a:rPr lang="en-US" altLang="x-none" dirty="0"/>
              <a:t> the method can be called.</a:t>
            </a:r>
          </a:p>
          <a:p>
            <a:pPr lvl="1"/>
            <a:r>
              <a:rPr lang="en-US" altLang="x-none" dirty="0"/>
              <a:t>The </a:t>
            </a:r>
            <a:r>
              <a:rPr lang="en-US" altLang="x-none" u="sng" dirty="0"/>
              <a:t>caller</a:t>
            </a:r>
            <a:r>
              <a:rPr lang="en-US" altLang="x-none" dirty="0"/>
              <a:t> is responsible </a:t>
            </a:r>
            <a:r>
              <a:rPr lang="en-US" altLang="x-none" dirty="0" smtClean="0"/>
              <a:t>for </a:t>
            </a:r>
            <a:r>
              <a:rPr lang="en-US" altLang="x-none" dirty="0"/>
              <a:t>making sure the precondition is true before making the call.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Suppose a subclass overrides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a </a:t>
            </a:r>
            <a:r>
              <a:rPr lang="en-US" altLang="x-none" dirty="0"/>
              <a:t>superclass </a:t>
            </a:r>
            <a:r>
              <a:rPr lang="en-US" altLang="x-none" dirty="0" smtClean="0"/>
              <a:t>member function.</a:t>
            </a:r>
            <a:endParaRPr lang="en-US" altLang="x-none" dirty="0"/>
          </a:p>
          <a:p>
            <a:pPr lvl="1"/>
            <a:r>
              <a:rPr lang="en-US" altLang="x-none" dirty="0"/>
              <a:t>The precondition of the subclass </a:t>
            </a:r>
            <a:r>
              <a:rPr lang="en-US" altLang="x-none" dirty="0" smtClean="0"/>
              <a:t>member function </a:t>
            </a:r>
            <a:r>
              <a:rPr lang="en-US" altLang="x-none" u="sng" dirty="0"/>
              <a:t>cannot be stronger</a:t>
            </a:r>
            <a:r>
              <a:rPr lang="en-US" altLang="x-none" dirty="0"/>
              <a:t> than the precondition of the overridden superclass </a:t>
            </a:r>
            <a:r>
              <a:rPr lang="en-US" altLang="x-none" dirty="0" smtClean="0"/>
              <a:t>member function.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15979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72E3-0284-4D44-B97E-FD2793BD0B57}" type="slidenum">
              <a:rPr lang="en-US" altLang="x-none"/>
              <a:pPr/>
              <a:t>23</a:t>
            </a:fld>
            <a:endParaRPr lang="en-US" altLang="x-none"/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Preconditions and </a:t>
            </a:r>
            <a:r>
              <a:rPr lang="en-US" altLang="x-none" dirty="0" smtClean="0"/>
              <a:t>Inheritance</a:t>
            </a:r>
            <a:r>
              <a:rPr lang="en-US" altLang="x-none" i="1" dirty="0" smtClean="0"/>
              <a:t>, cont’d</a:t>
            </a:r>
            <a:endParaRPr lang="en-US" altLang="x-none" i="1"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60512"/>
            <a:ext cx="8412163" cy="977286"/>
          </a:xfrm>
        </p:spPr>
        <p:txBody>
          <a:bodyPr/>
          <a:lstStyle/>
          <a:p>
            <a:r>
              <a:rPr lang="en-US" altLang="x-none" dirty="0"/>
              <a:t>Suppose </a:t>
            </a:r>
            <a:r>
              <a:rPr lang="en-US" altLang="x-none" dirty="0" smtClean="0"/>
              <a:t>for the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Manager</a:t>
            </a:r>
            <a:r>
              <a:rPr lang="en-US" altLang="x-none" dirty="0"/>
              <a:t> class’s override of </a:t>
            </a:r>
            <a:r>
              <a:rPr lang="en-US" altLang="x-none" b="1" dirty="0" err="1" smtClean="0">
                <a:solidFill>
                  <a:srgbClr val="0033CC"/>
                </a:solidFill>
                <a:latin typeface="Courier New" charset="0"/>
              </a:rPr>
              <a:t>set_salary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altLang="x-none" dirty="0" smtClean="0"/>
              <a:t>, we </a:t>
            </a:r>
            <a:r>
              <a:rPr lang="en-US" altLang="x-none" dirty="0" smtClean="0"/>
              <a:t>have</a:t>
            </a:r>
            <a:endParaRPr lang="en-US" altLang="x-none" b="1" dirty="0">
              <a:solidFill>
                <a:srgbClr val="0033CC"/>
              </a:solidFill>
              <a:latin typeface="Courier New" charset="0"/>
            </a:endParaRPr>
          </a:p>
        </p:txBody>
      </p:sp>
      <p:sp>
        <p:nvSpPr>
          <p:cNvPr id="647172" name="Text Box 4"/>
          <p:cNvSpPr txBox="1">
            <a:spLocks noChangeArrowheads="1"/>
          </p:cNvSpPr>
          <p:nvPr/>
        </p:nvSpPr>
        <p:spPr bwMode="auto">
          <a:xfrm>
            <a:off x="1371600" y="1250950"/>
            <a:ext cx="7096815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1600" b="1" dirty="0" smtClean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Employee</a:t>
            </a:r>
            <a:b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6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public:</a:t>
            </a:r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    /**</a:t>
            </a:r>
            <a:b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     * Sets the employee salary to a given value. </a:t>
            </a:r>
            <a:b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     * @</a:t>
            </a:r>
            <a:r>
              <a:rPr lang="en-US" altLang="x-none" sz="1600" b="1" dirty="0" err="1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600" b="1" dirty="0" err="1">
                <a:latin typeface="Courier New" charset="0"/>
                <a:ea typeface="Courier New" charset="0"/>
                <a:cs typeface="Courier New" charset="0"/>
              </a:rPr>
              <a:t>aSalary</a:t>
            </a:r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 the new salary </a:t>
            </a:r>
            <a:b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     * </a:t>
            </a:r>
            <a:r>
              <a:rPr lang="en-US" altLang="x-none" sz="16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@precondition </a:t>
            </a:r>
            <a:r>
              <a:rPr lang="en-US" altLang="x-none" sz="1600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sal</a:t>
            </a:r>
            <a:r>
              <a:rPr lang="en-US" altLang="x-none" sz="16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6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&gt; 0 </a:t>
            </a:r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     */ </a:t>
            </a:r>
            <a:b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    public void </a:t>
            </a:r>
            <a:r>
              <a:rPr lang="en-US" altLang="x-none" sz="1600" b="1" dirty="0" err="1" smtClean="0">
                <a:latin typeface="Courier New" charset="0"/>
                <a:ea typeface="Courier New" charset="0"/>
                <a:cs typeface="Courier New" charset="0"/>
              </a:rPr>
              <a:t>set_salary</a:t>
            </a:r>
            <a:r>
              <a:rPr lang="en-US" altLang="x-none" sz="1600" b="1" dirty="0" smtClean="0">
                <a:latin typeface="Courier New" charset="0"/>
                <a:ea typeface="Courier New" charset="0"/>
                <a:cs typeface="Courier New" charset="0"/>
              </a:rPr>
              <a:t>(double </a:t>
            </a:r>
            <a:r>
              <a:rPr lang="en-US" altLang="x-none" sz="1600" b="1" dirty="0" err="1" smtClean="0">
                <a:latin typeface="Courier New" charset="0"/>
                <a:ea typeface="Courier New" charset="0"/>
                <a:cs typeface="Courier New" charset="0"/>
              </a:rPr>
              <a:t>sal</a:t>
            </a:r>
            <a:r>
              <a:rPr lang="en-US" altLang="x-none" sz="1600" b="1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{ </a:t>
            </a:r>
            <a:r>
              <a:rPr lang="en-US" altLang="x-none" sz="1600" b="1" dirty="0" smtClean="0">
                <a:latin typeface="Courier New" charset="0"/>
                <a:ea typeface="Courier New" charset="0"/>
                <a:cs typeface="Courier New" charset="0"/>
              </a:rPr>
              <a:t>salary = </a:t>
            </a:r>
            <a:r>
              <a:rPr lang="en-US" altLang="x-none" sz="1600" b="1" dirty="0" err="1" smtClean="0">
                <a:latin typeface="Courier New" charset="0"/>
                <a:ea typeface="Courier New" charset="0"/>
                <a:cs typeface="Courier New" charset="0"/>
              </a:rPr>
              <a:t>sal</a:t>
            </a:r>
            <a:r>
              <a:rPr lang="en-US" altLang="x-none" sz="1600" b="1" dirty="0" smtClean="0">
                <a:latin typeface="Courier New" charset="0"/>
                <a:ea typeface="Courier New" charset="0"/>
                <a:cs typeface="Courier New" charset="0"/>
              </a:rPr>
              <a:t>; }</a:t>
            </a:r>
          </a:p>
          <a:p>
            <a:r>
              <a:rPr lang="en-US" altLang="x-none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b="1" dirty="0" smtClean="0">
                <a:latin typeface="Courier New" charset="0"/>
                <a:ea typeface="Courier New" charset="0"/>
                <a:cs typeface="Courier New" charset="0"/>
              </a:rPr>
              <a:t>   ...</a:t>
            </a:r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}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70400" y="5223426"/>
            <a:ext cx="418576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x-none" sz="2000" b="1" dirty="0">
                <a:solidFill>
                  <a:srgbClr val="B23C00"/>
                </a:solidFill>
                <a:latin typeface="Courier New" charset="0"/>
              </a:rPr>
              <a:t>@precondition </a:t>
            </a:r>
            <a:r>
              <a:rPr lang="en-US" altLang="x-none" sz="2000" b="1" dirty="0" err="1" smtClean="0">
                <a:solidFill>
                  <a:srgbClr val="B23C00"/>
                </a:solidFill>
                <a:latin typeface="Courier New" charset="0"/>
              </a:rPr>
              <a:t>sal</a:t>
            </a:r>
            <a:r>
              <a:rPr lang="en-US" altLang="x-none" sz="2000" b="1" dirty="0" smtClean="0">
                <a:solidFill>
                  <a:srgbClr val="B23C00"/>
                </a:solidFill>
                <a:latin typeface="Courier New" charset="0"/>
              </a:rPr>
              <a:t> </a:t>
            </a:r>
            <a:r>
              <a:rPr lang="en-US" altLang="x-none" sz="2000" b="1" dirty="0">
                <a:solidFill>
                  <a:srgbClr val="B23C00"/>
                </a:solidFill>
                <a:latin typeface="Courier New" charset="0"/>
              </a:rPr>
              <a:t>&gt; 100000</a:t>
            </a:r>
            <a:endParaRPr lang="en-US" sz="2000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67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Preconditions and </a:t>
            </a:r>
            <a:r>
              <a:rPr lang="en-US" altLang="x-none" dirty="0" smtClean="0"/>
              <a:t>Inheritance</a:t>
            </a:r>
            <a:r>
              <a:rPr lang="en-US" altLang="x-none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Suppose </a:t>
            </a:r>
            <a:r>
              <a:rPr lang="en-US" altLang="x-none" dirty="0" smtClean="0"/>
              <a:t>for the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Manager</a:t>
            </a:r>
            <a:r>
              <a:rPr lang="en-US" altLang="x-none" dirty="0"/>
              <a:t> class’s override of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set_salary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altLang="x-none" dirty="0"/>
              <a:t>, we </a:t>
            </a:r>
            <a:r>
              <a:rPr lang="en-US" altLang="x-none" dirty="0" smtClean="0"/>
              <a:t>have</a:t>
            </a:r>
            <a:endParaRPr lang="en-US" altLang="x-none" b="1" dirty="0">
              <a:solidFill>
                <a:srgbClr val="0033CC"/>
              </a:solidFill>
              <a:latin typeface="Courier New" charset="0"/>
            </a:endParaRPr>
          </a:p>
          <a:p>
            <a:endParaRPr lang="en-US" dirty="0" smtClean="0"/>
          </a:p>
          <a:p>
            <a:pPr lvl="5"/>
            <a:endParaRPr lang="en-US" dirty="0" smtClean="0"/>
          </a:p>
          <a:p>
            <a:r>
              <a:rPr lang="en-US" altLang="x-none" dirty="0" smtClean="0"/>
              <a:t>Suppose also that we have the statements</a:t>
            </a:r>
          </a:p>
          <a:p>
            <a:endParaRPr lang="en-US" altLang="x-none" dirty="0" smtClean="0"/>
          </a:p>
          <a:p>
            <a:endParaRPr lang="en-US" altLang="x-none" dirty="0" smtClean="0"/>
          </a:p>
          <a:p>
            <a:r>
              <a:rPr lang="en-US" altLang="x-none" dirty="0" smtClean="0"/>
              <a:t>What </a:t>
            </a:r>
            <a:r>
              <a:rPr lang="en-US" altLang="x-none" dirty="0"/>
              <a:t>if variable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e</a:t>
            </a:r>
            <a:r>
              <a:rPr lang="en-US" altLang="x-none" dirty="0"/>
              <a:t> </a:t>
            </a:r>
            <a:r>
              <a:rPr lang="en-US" altLang="x-none" dirty="0" smtClean="0"/>
              <a:t>points to </a:t>
            </a:r>
            <a:r>
              <a:rPr lang="en-US" altLang="x-none" dirty="0"/>
              <a:t>a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Manager</a:t>
            </a:r>
            <a:r>
              <a:rPr lang="en-US" altLang="x-none" dirty="0"/>
              <a:t> object? </a:t>
            </a:r>
          </a:p>
          <a:p>
            <a:pPr lvl="1"/>
            <a:r>
              <a:rPr lang="en-US" altLang="x-none" dirty="0" smtClean="0"/>
              <a:t>The </a:t>
            </a:r>
            <a:r>
              <a:rPr lang="en-US" altLang="x-none" u="sng" dirty="0"/>
              <a:t>manager’s precondition is </a:t>
            </a:r>
            <a:r>
              <a:rPr lang="en-US" altLang="x-none" u="sng" dirty="0" smtClean="0"/>
              <a:t>violated</a:t>
            </a:r>
            <a:r>
              <a:rPr lang="en-US" altLang="x-none" dirty="0" smtClean="0"/>
              <a:t>, but you have no </a:t>
            </a:r>
            <a:r>
              <a:rPr lang="en-US" altLang="x-none" dirty="0"/>
              <a:t>way to check </a:t>
            </a:r>
            <a:r>
              <a:rPr lang="en-US" altLang="x-none" dirty="0" smtClean="0"/>
              <a:t>that </a:t>
            </a:r>
            <a:r>
              <a:rPr lang="en-US" altLang="x-none" dirty="0"/>
              <a:t>when writing the code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79119" y="2331732"/>
            <a:ext cx="418576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x-none" sz="2000" b="1" dirty="0">
                <a:solidFill>
                  <a:srgbClr val="B23C00"/>
                </a:solidFill>
                <a:latin typeface="Courier New" charset="0"/>
              </a:rPr>
              <a:t>@precondition </a:t>
            </a:r>
            <a:r>
              <a:rPr lang="en-US" altLang="x-none" sz="2000" b="1" dirty="0" err="1" smtClean="0">
                <a:solidFill>
                  <a:srgbClr val="B23C00"/>
                </a:solidFill>
                <a:latin typeface="Courier New" charset="0"/>
              </a:rPr>
              <a:t>sal</a:t>
            </a:r>
            <a:r>
              <a:rPr lang="en-US" altLang="x-none" sz="2000" b="1" dirty="0" smtClean="0">
                <a:solidFill>
                  <a:srgbClr val="B23C00"/>
                </a:solidFill>
                <a:latin typeface="Courier New" charset="0"/>
              </a:rPr>
              <a:t> </a:t>
            </a:r>
            <a:r>
              <a:rPr lang="en-US" altLang="x-none" sz="2000" b="1" dirty="0">
                <a:solidFill>
                  <a:srgbClr val="B23C00"/>
                </a:solidFill>
                <a:latin typeface="Courier New" charset="0"/>
              </a:rPr>
              <a:t>&gt; 100000</a:t>
            </a:r>
            <a:endParaRPr lang="en-US" sz="2000" dirty="0">
              <a:solidFill>
                <a:srgbClr val="B23C00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863839" y="3520439"/>
            <a:ext cx="341632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Employee </a:t>
            </a:r>
            <a:r>
              <a:rPr lang="en-US" altLang="x-none" sz="2000" b="1" dirty="0" smtClean="0">
                <a:latin typeface="Courier New" charset="0"/>
                <a:ea typeface="Courier New" charset="0"/>
                <a:cs typeface="Courier New" charset="0"/>
              </a:rPr>
              <a:t>*e </a:t>
            </a: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= ... ;</a:t>
            </a:r>
            <a:b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2000" b="1" dirty="0" smtClean="0">
                <a:latin typeface="Courier New" charset="0"/>
                <a:ea typeface="Courier New" charset="0"/>
                <a:cs typeface="Courier New" charset="0"/>
              </a:rPr>
              <a:t>e-&gt;</a:t>
            </a:r>
            <a:r>
              <a:rPr lang="en-US" altLang="x-none" sz="2000" b="1" dirty="0" err="1" smtClean="0">
                <a:latin typeface="Courier New" charset="0"/>
                <a:ea typeface="Courier New" charset="0"/>
                <a:cs typeface="Courier New" charset="0"/>
              </a:rPr>
              <a:t>set_salary</a:t>
            </a:r>
            <a:r>
              <a:rPr lang="en-US" altLang="x-none" sz="2000" b="1" dirty="0" smtClean="0">
                <a:latin typeface="Courier New" charset="0"/>
                <a:ea typeface="Courier New" charset="0"/>
                <a:cs typeface="Courier New" charset="0"/>
              </a:rPr>
              <a:t>(50000</a:t>
            </a: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3517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1453-167D-504A-B1DC-9A37F7CAC1CC}" type="slidenum">
              <a:rPr lang="en-US" altLang="x-none"/>
              <a:pPr/>
              <a:t>25</a:t>
            </a:fld>
            <a:endParaRPr lang="en-US" altLang="x-none"/>
          </a:p>
        </p:txBody>
      </p:sp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Postconditions and Inheritance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When a subclass overrides a </a:t>
            </a:r>
            <a:r>
              <a:rPr lang="en-US" altLang="x-none" dirty="0" smtClean="0"/>
              <a:t>member function, the subclass function’s </a:t>
            </a:r>
            <a:r>
              <a:rPr lang="en-US" altLang="x-none" dirty="0"/>
              <a:t>postcondition must be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u="sng" dirty="0"/>
              <a:t>at least as strong</a:t>
            </a:r>
            <a:r>
              <a:rPr lang="en-US" altLang="x-none" dirty="0"/>
              <a:t> as the postcondition of the superclass </a:t>
            </a:r>
            <a:r>
              <a:rPr lang="en-US" altLang="x-none" dirty="0" smtClean="0"/>
              <a:t>function.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</a:pPr>
            <a:r>
              <a:rPr lang="en-US" altLang="x-none" dirty="0"/>
              <a:t>Suppose 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Employee::</a:t>
            </a:r>
            <a:r>
              <a:rPr lang="en-US" altLang="x-none" b="1" dirty="0" err="1" smtClean="0">
                <a:solidFill>
                  <a:srgbClr val="0033CC"/>
                </a:solidFill>
                <a:latin typeface="Courier New" charset="0"/>
              </a:rPr>
              <a:t>set_salary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altLang="x-none" dirty="0"/>
              <a:t> has a postcondition that it does </a:t>
            </a:r>
            <a:r>
              <a:rPr lang="en-US" altLang="x-none" u="sng" dirty="0"/>
              <a:t>not decrease</a:t>
            </a:r>
            <a:r>
              <a:rPr lang="en-US" altLang="x-none" dirty="0"/>
              <a:t> the employee’s salary</a:t>
            </a:r>
            <a:r>
              <a:rPr lang="en-US" altLang="x-none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</a:pPr>
            <a:r>
              <a:rPr lang="en-US" altLang="x-none" dirty="0"/>
              <a:t>Then 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Manager::</a:t>
            </a:r>
            <a:r>
              <a:rPr lang="en-US" altLang="x-none" b="1" dirty="0" err="1" smtClean="0">
                <a:solidFill>
                  <a:srgbClr val="0033CC"/>
                </a:solidFill>
                <a:latin typeface="Courier New" charset="0"/>
              </a:rPr>
              <a:t>set_salary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altLang="x-none" dirty="0"/>
              <a:t> must have a postcondition that is at least as </a:t>
            </a:r>
            <a:r>
              <a:rPr lang="en-US" altLang="x-none" dirty="0" smtClean="0"/>
              <a:t>strong.</a:t>
            </a:r>
          </a:p>
          <a:p>
            <a:pPr lvl="5">
              <a:lnSpc>
                <a:spcPct val="90000"/>
              </a:lnSpc>
            </a:pPr>
            <a:endParaRPr lang="en-US" altLang="x-none" dirty="0" smtClean="0"/>
          </a:p>
          <a:p>
            <a:pPr lvl="1">
              <a:lnSpc>
                <a:spcPct val="90000"/>
              </a:lnSpc>
            </a:pPr>
            <a:r>
              <a:rPr lang="en-US" altLang="x-none" dirty="0" smtClean="0"/>
              <a:t>For example, the subclass function </a:t>
            </a:r>
            <a:r>
              <a:rPr lang="en-US" altLang="x-none" u="sng" dirty="0" smtClean="0"/>
              <a:t>must increase</a:t>
            </a:r>
            <a:r>
              <a:rPr lang="en-US" altLang="x-none" dirty="0" smtClean="0"/>
              <a:t> </a:t>
            </a:r>
            <a:r>
              <a:rPr lang="en-US" altLang="x-none" dirty="0"/>
              <a:t>the manager’s </a:t>
            </a:r>
            <a:r>
              <a:rPr lang="en-US" altLang="x-none" dirty="0" smtClean="0"/>
              <a:t>salary.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09782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1453-167D-504A-B1DC-9A37F7CAC1CC}" type="slidenum">
              <a:rPr lang="en-US" altLang="x-none"/>
              <a:pPr/>
              <a:t>26</a:t>
            </a:fld>
            <a:endParaRPr lang="en-US" altLang="x-none"/>
          </a:p>
        </p:txBody>
      </p:sp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More Inheritance Conditions</a:t>
            </a:r>
            <a:endParaRPr lang="en-US" altLang="x-none" dirty="0"/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 smtClean="0"/>
              <a:t>When a subclass overrides </a:t>
            </a:r>
            <a:r>
              <a:rPr lang="en-US" altLang="x-none" dirty="0"/>
              <a:t>a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superclass member function, it</a:t>
            </a:r>
            <a:br>
              <a:rPr lang="en-US" altLang="x-none" dirty="0" smtClean="0"/>
            </a:br>
            <a:r>
              <a:rPr lang="en-US" altLang="x-none" u="sng" dirty="0" smtClean="0"/>
              <a:t>cannot </a:t>
            </a:r>
            <a:r>
              <a:rPr lang="en-US" altLang="x-none" u="sng" dirty="0"/>
              <a:t>make </a:t>
            </a:r>
            <a:r>
              <a:rPr lang="en-US" altLang="x-none" u="sng" dirty="0" smtClean="0"/>
              <a:t>the function less </a:t>
            </a:r>
            <a:r>
              <a:rPr lang="en-US" altLang="x-none" u="sng" dirty="0"/>
              <a:t>visible</a:t>
            </a:r>
            <a:r>
              <a:rPr lang="en-US" altLang="x-none" dirty="0"/>
              <a:t>.</a:t>
            </a:r>
          </a:p>
          <a:p>
            <a:pPr lvl="5">
              <a:lnSpc>
                <a:spcPct val="90000"/>
              </a:lnSpc>
            </a:pPr>
            <a:endParaRPr lang="en-US" altLang="x-none" dirty="0" smtClean="0"/>
          </a:p>
          <a:p>
            <a:pPr lvl="1">
              <a:lnSpc>
                <a:spcPct val="90000"/>
              </a:lnSpc>
            </a:pPr>
            <a:r>
              <a:rPr lang="en-US" altLang="x-none" dirty="0" smtClean="0"/>
              <a:t>Example</a:t>
            </a:r>
            <a:r>
              <a:rPr lang="en-US" altLang="x-none" dirty="0"/>
              <a:t>: If a superclass </a:t>
            </a:r>
            <a:r>
              <a:rPr lang="en-US" altLang="x-none" dirty="0" smtClean="0"/>
              <a:t>member function is </a:t>
            </a:r>
            <a:r>
              <a:rPr lang="en-US" altLang="x-none" dirty="0"/>
              <a:t>public, you cannot override the </a:t>
            </a:r>
            <a:r>
              <a:rPr lang="en-US" altLang="x-none" dirty="0" smtClean="0"/>
              <a:t>function in </a:t>
            </a:r>
            <a:r>
              <a:rPr lang="en-US" altLang="x-none" dirty="0"/>
              <a:t>a subclass and make it private</a:t>
            </a:r>
            <a:r>
              <a:rPr lang="en-US" altLang="x-none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/>
              <a:t>An overridden </a:t>
            </a:r>
            <a:r>
              <a:rPr lang="en-US" altLang="x-none" dirty="0" smtClean="0"/>
              <a:t>member function </a:t>
            </a:r>
            <a:br>
              <a:rPr lang="en-US" altLang="x-none" dirty="0" smtClean="0"/>
            </a:br>
            <a:r>
              <a:rPr lang="en-US" altLang="x-none" u="sng" dirty="0" smtClean="0"/>
              <a:t>cannot </a:t>
            </a:r>
            <a:r>
              <a:rPr lang="en-US" altLang="x-none" u="sng" dirty="0"/>
              <a:t>throw more </a:t>
            </a:r>
            <a:r>
              <a:rPr lang="en-US" altLang="x-none" u="sng" dirty="0" smtClean="0"/>
              <a:t>exceptions</a:t>
            </a:r>
            <a:r>
              <a:rPr lang="en-US" altLang="x-none" dirty="0" smtClean="0"/>
              <a:t> </a:t>
            </a:r>
            <a:br>
              <a:rPr lang="en-US" altLang="x-none" dirty="0" smtClean="0"/>
            </a:br>
            <a:r>
              <a:rPr lang="en-US" altLang="x-none" dirty="0" smtClean="0"/>
              <a:t>than </a:t>
            </a:r>
            <a:r>
              <a:rPr lang="en-US" altLang="x-none" dirty="0"/>
              <a:t>are declared in the superclass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member function.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94045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Point-Circle-Rectangle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380" y="1261155"/>
            <a:ext cx="6479659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Point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Point(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x,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) : x(x),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) {}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virtual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~Point() {}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get_x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{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x; }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get_y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{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; }</a:t>
            </a:r>
          </a:p>
          <a:p>
            <a:endParaRPr lang="de-DE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move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dx,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dy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) { x += dx;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dy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de-DE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b="1" dirty="0">
                <a:latin typeface="Courier New" charset="0"/>
                <a:ea typeface="Courier New" charset="0"/>
                <a:cs typeface="Courier New" charset="0"/>
              </a:rPr>
            </a:br>
            <a:endParaRPr lang="de-DE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x,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de-DE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de-DE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4659" y="3920056"/>
            <a:ext cx="6109365" cy="2800767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Circle :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public Point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Circle(Point center,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radius)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: Point(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center.get_x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center.get_y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()),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  radius(radius)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{}</a:t>
            </a:r>
          </a:p>
          <a:p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radius;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9341" y="1691659"/>
            <a:ext cx="2148345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33CC"/>
                </a:solidFill>
              </a:rPr>
              <a:t>Is there anything </a:t>
            </a:r>
          </a:p>
          <a:p>
            <a:r>
              <a:rPr lang="en-US" sz="2000" dirty="0" smtClean="0">
                <a:solidFill>
                  <a:srgbClr val="0033CC"/>
                </a:solidFill>
              </a:rPr>
              <a:t>wrong with this </a:t>
            </a:r>
          </a:p>
          <a:p>
            <a:r>
              <a:rPr lang="en-US" sz="2000" dirty="0" smtClean="0">
                <a:solidFill>
                  <a:srgbClr val="0033CC"/>
                </a:solidFill>
              </a:rPr>
              <a:t>code?</a:t>
            </a: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7829" y="5851272"/>
            <a:ext cx="302833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A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Circle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u="sng" dirty="0" smtClean="0">
                <a:solidFill>
                  <a:srgbClr val="0033CC"/>
                </a:solidFill>
              </a:rPr>
              <a:t>has</a:t>
            </a:r>
            <a:r>
              <a:rPr lang="en-US" dirty="0" smtClean="0">
                <a:solidFill>
                  <a:srgbClr val="0033CC"/>
                </a:solidFill>
              </a:rPr>
              <a:t> a center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Point</a:t>
            </a:r>
            <a:r>
              <a:rPr lang="en-US" dirty="0" smtClean="0">
                <a:solidFill>
                  <a:srgbClr val="0033CC"/>
                </a:solidFill>
              </a:rPr>
              <a:t>.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But a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Circle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u="sng" dirty="0" smtClean="0">
                <a:solidFill>
                  <a:srgbClr val="0033CC"/>
                </a:solidFill>
              </a:rPr>
              <a:t>is not</a:t>
            </a:r>
            <a:r>
              <a:rPr lang="en-US" dirty="0" smtClean="0">
                <a:solidFill>
                  <a:srgbClr val="0033CC"/>
                </a:solidFill>
              </a:rPr>
              <a:t> a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Point</a:t>
            </a:r>
            <a:r>
              <a:rPr lang="en-US" dirty="0" smtClean="0">
                <a:solidFill>
                  <a:srgbClr val="0033CC"/>
                </a:solidFill>
              </a:rPr>
              <a:t>.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801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Point-Circle-Rectangle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402088"/>
          </a:xfrm>
        </p:spPr>
        <p:txBody>
          <a:bodyPr/>
          <a:lstStyle/>
          <a:p>
            <a:r>
              <a:rPr lang="en-US" dirty="0" smtClean="0"/>
              <a:t>Even worse!</a:t>
            </a:r>
          </a:p>
          <a:p>
            <a:pPr lvl="1"/>
            <a:r>
              <a:rPr lang="en-US" dirty="0" smtClean="0"/>
              <a:t>The upper-left corner is kept in the superclass.</a:t>
            </a:r>
          </a:p>
          <a:p>
            <a:pPr lvl="1"/>
            <a:r>
              <a:rPr lang="en-US" dirty="0" smtClean="0"/>
              <a:t>The lower-right corner is a member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8757" y="2788927"/>
            <a:ext cx="6199133" cy="3847207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class Rectangle : 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public Point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Rectangle(Point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upper_left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Point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lower_right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: Point(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upper_left.get_x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upper_left.get_y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lower_right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lower_right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{}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void move(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dx,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  // override Point::move()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Point::move(dx,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lower_right.move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(dx,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endParaRPr lang="en-US" sz="1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Point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lower_right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7907" y="5074902"/>
            <a:ext cx="1832553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A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Rectangle</a:t>
            </a:r>
          </a:p>
          <a:p>
            <a:r>
              <a:rPr lang="en-US" u="sng" dirty="0" smtClean="0">
                <a:solidFill>
                  <a:srgbClr val="0033CC"/>
                </a:solidFill>
              </a:rPr>
              <a:t>has</a:t>
            </a:r>
            <a:r>
              <a:rPr lang="en-US" dirty="0" smtClean="0">
                <a:solidFill>
                  <a:srgbClr val="0033CC"/>
                </a:solidFill>
              </a:rPr>
              <a:t> two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Point</a:t>
            </a:r>
            <a:r>
              <a:rPr lang="en-US" dirty="0" smtClean="0">
                <a:solidFill>
                  <a:srgbClr val="0033CC"/>
                </a:solidFill>
              </a:rPr>
              <a:t>s.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But a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Rectangle</a:t>
            </a:r>
          </a:p>
          <a:p>
            <a:r>
              <a:rPr lang="en-US" u="sng" dirty="0" smtClean="0">
                <a:solidFill>
                  <a:srgbClr val="0033CC"/>
                </a:solidFill>
              </a:rPr>
              <a:t>is not</a:t>
            </a:r>
            <a:r>
              <a:rPr lang="en-US" dirty="0" smtClean="0">
                <a:solidFill>
                  <a:srgbClr val="0033CC"/>
                </a:solidFill>
              </a:rPr>
              <a:t> a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Point</a:t>
            </a:r>
            <a:r>
              <a:rPr lang="en-US" dirty="0" smtClean="0">
                <a:solidFill>
                  <a:srgbClr val="0033CC"/>
                </a:solidFill>
              </a:rPr>
              <a:t>.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260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Vector-Stack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9734" y="1254300"/>
            <a:ext cx="3406702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#include &lt;string&gt;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#include &lt;vector&gt;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template&lt;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T&gt;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class Stack : 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public vector&lt;T&gt;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Stack();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void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push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(T item);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T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pop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9314" y="1251300"/>
            <a:ext cx="4910319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template&lt;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T&gt;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void Stack&lt;T&gt;::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push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(T item)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this-&gt;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(item);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template&lt;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T&gt;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T Stack&lt;T&gt;::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pop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top_item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this-&gt;at(this-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&gt;size() - 1);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this-&gt;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pop_back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return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top_item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6098" y="4458831"/>
            <a:ext cx="5125121" cy="2246769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Stack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stk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mr-IN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stk.push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stk.push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stk.push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("C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");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mr-IN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mr-IN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stk.erase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stk.begin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() + 1);  //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remove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"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mr-IN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3001" y="4874329"/>
            <a:ext cx="188064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33CC"/>
                </a:solidFill>
              </a:rPr>
              <a:t>What is wrong</a:t>
            </a:r>
          </a:p>
          <a:p>
            <a:r>
              <a:rPr lang="en-US" sz="2000" dirty="0" smtClean="0">
                <a:solidFill>
                  <a:srgbClr val="0033CC"/>
                </a:solidFill>
              </a:rPr>
              <a:t>with this code?</a:t>
            </a: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36552" y="4769616"/>
            <a:ext cx="275101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A stack </a:t>
            </a:r>
            <a:r>
              <a:rPr lang="en-US" u="sng" dirty="0" smtClean="0">
                <a:solidFill>
                  <a:srgbClr val="0033CC"/>
                </a:solidFill>
              </a:rPr>
              <a:t>is not</a:t>
            </a:r>
            <a:r>
              <a:rPr lang="en-US" dirty="0" smtClean="0">
                <a:solidFill>
                  <a:srgbClr val="0033CC"/>
                </a:solidFill>
              </a:rPr>
              <a:t> a special case</a:t>
            </a:r>
            <a:br>
              <a:rPr lang="en-US" dirty="0" smtClean="0">
                <a:solidFill>
                  <a:srgbClr val="0033CC"/>
                </a:solidFill>
              </a:rPr>
            </a:br>
            <a:r>
              <a:rPr lang="en-US" dirty="0" smtClean="0">
                <a:solidFill>
                  <a:srgbClr val="0033CC"/>
                </a:solidFill>
              </a:rPr>
              <a:t>of a vector.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55934" y="5483873"/>
            <a:ext cx="396833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Violates the </a:t>
            </a:r>
            <a:r>
              <a:rPr lang="en-US" dirty="0" err="1" smtClean="0">
                <a:solidFill>
                  <a:srgbClr val="0033CC"/>
                </a:solidFill>
              </a:rPr>
              <a:t>Liskov</a:t>
            </a:r>
            <a:r>
              <a:rPr lang="en-US" dirty="0" smtClean="0">
                <a:solidFill>
                  <a:srgbClr val="0033CC"/>
                </a:solidFill>
              </a:rPr>
              <a:t> Substitution Principle: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You </a:t>
            </a:r>
            <a:r>
              <a:rPr lang="en-US" u="sng" dirty="0" smtClean="0">
                <a:solidFill>
                  <a:srgbClr val="0033CC"/>
                </a:solidFill>
              </a:rPr>
              <a:t>cannot substitute</a:t>
            </a:r>
            <a:r>
              <a:rPr lang="en-US" dirty="0" smtClean="0">
                <a:solidFill>
                  <a:srgbClr val="0033CC"/>
                </a:solidFill>
              </a:rPr>
              <a:t> a vector by a stack.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88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07095-7546-7343-8C6B-D401A763216C}" type="slidenum">
              <a:rPr lang="en-US" altLang="x-none"/>
              <a:pPr/>
              <a:t>3</a:t>
            </a:fld>
            <a:endParaRPr lang="en-US" altLang="x-none"/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Inheritance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036332"/>
          </a:xfrm>
        </p:spPr>
        <p:txBody>
          <a:bodyPr/>
          <a:lstStyle/>
          <a:p>
            <a:r>
              <a:rPr lang="en-US" altLang="x-none" dirty="0"/>
              <a:t>By now, </a:t>
            </a:r>
            <a:r>
              <a:rPr lang="en-US" altLang="x-none" u="sng" dirty="0"/>
              <a:t>inheritance</a:t>
            </a:r>
            <a:r>
              <a:rPr lang="en-US" altLang="x-none" dirty="0"/>
              <a:t> should be a familiar concept.</a:t>
            </a:r>
          </a:p>
        </p:txBody>
      </p:sp>
      <p:pic>
        <p:nvPicPr>
          <p:cNvPr id="626692" name="Picture 4" descr="Ch6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25" y="1924050"/>
            <a:ext cx="3530600" cy="388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6694" name="Text Box 6"/>
          <p:cNvSpPr txBox="1">
            <a:spLocks noChangeArrowheads="1"/>
          </p:cNvSpPr>
          <p:nvPr/>
        </p:nvSpPr>
        <p:spPr bwMode="auto">
          <a:xfrm>
            <a:off x="6308725" y="6237249"/>
            <a:ext cx="2011682" cy="507831"/>
          </a:xfrm>
          <a:prstGeom prst="rect">
            <a:avLst/>
          </a:prstGeom>
          <a:solidFill>
            <a:srgbClr val="EAEAEA"/>
          </a:solidFill>
          <a:ln w="9525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x-none" sz="900" dirty="0" smtClean="0">
                <a:solidFill>
                  <a:srgbClr val="969696"/>
                </a:solidFill>
                <a:latin typeface="Arial" charset="0"/>
              </a:rPr>
              <a:t>Object-Oriented </a:t>
            </a:r>
            <a:r>
              <a:rPr lang="en-US" altLang="x-none" sz="900" dirty="0">
                <a:solidFill>
                  <a:srgbClr val="969696"/>
                </a:solidFill>
                <a:latin typeface="Arial" charset="0"/>
              </a:rPr>
              <a:t>Design &amp; </a:t>
            </a:r>
            <a:r>
              <a:rPr lang="en-US" altLang="x-none" sz="900" dirty="0" smtClean="0">
                <a:solidFill>
                  <a:srgbClr val="969696"/>
                </a:solidFill>
                <a:latin typeface="Arial" charset="0"/>
              </a:rPr>
              <a:t>Patterns</a:t>
            </a:r>
          </a:p>
          <a:p>
            <a:r>
              <a:rPr lang="en-US" altLang="x-none" sz="900" dirty="0" smtClean="0">
                <a:solidFill>
                  <a:srgbClr val="969696"/>
                </a:solidFill>
              </a:rPr>
              <a:t>by Cay </a:t>
            </a:r>
            <a:r>
              <a:rPr lang="en-US" altLang="x-none" sz="900" dirty="0" err="1" smtClean="0">
                <a:solidFill>
                  <a:srgbClr val="969696"/>
                </a:solidFill>
              </a:rPr>
              <a:t>Horstmann</a:t>
            </a:r>
            <a:endParaRPr lang="en-US" altLang="x-none" sz="900" dirty="0">
              <a:solidFill>
                <a:srgbClr val="969696"/>
              </a:solidFill>
            </a:endParaRPr>
          </a:p>
          <a:p>
            <a:r>
              <a:rPr lang="en-US" altLang="x-none" sz="900" b="0" dirty="0" smtClean="0">
                <a:solidFill>
                  <a:srgbClr val="969696"/>
                </a:solidFill>
                <a:latin typeface="Arial" charset="0"/>
              </a:rPr>
              <a:t>John </a:t>
            </a:r>
            <a:r>
              <a:rPr lang="en-US" altLang="x-none" sz="900" b="0" dirty="0">
                <a:solidFill>
                  <a:srgbClr val="969696"/>
                </a:solidFill>
                <a:latin typeface="Arial" charset="0"/>
              </a:rPr>
              <a:t>Wiley &amp; Sons, 2006.</a:t>
            </a:r>
            <a:endParaRPr lang="en-US" altLang="x-none" sz="900" dirty="0">
              <a:solidFill>
                <a:srgbClr val="96969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74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A978-85D1-FC4D-AC91-8B5A5D5E9E99}" type="slidenum">
              <a:rPr lang="en-US" altLang="x-none"/>
              <a:pPr/>
              <a:t>4</a:t>
            </a:fld>
            <a:endParaRPr lang="en-US" altLang="x-none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dirty="0">
                <a:latin typeface="Courier New" charset="0"/>
              </a:rPr>
              <a:t>Manager </a:t>
            </a:r>
            <a:r>
              <a:rPr lang="en-US" altLang="x-none" b="1" dirty="0" smtClean="0">
                <a:latin typeface="Courier New" charset="0"/>
              </a:rPr>
              <a:t>: public Employee</a:t>
            </a:r>
            <a:endParaRPr lang="en-US" altLang="x-none" b="1" i="1" dirty="0">
              <a:latin typeface="Courier New" charset="0"/>
            </a:endParaRPr>
          </a:p>
        </p:txBody>
      </p:sp>
      <p:sp>
        <p:nvSpPr>
          <p:cNvPr id="627716" name="Text Box 4"/>
          <p:cNvSpPr txBox="1">
            <a:spLocks noChangeArrowheads="1"/>
          </p:cNvSpPr>
          <p:nvPr/>
        </p:nvSpPr>
        <p:spPr bwMode="auto">
          <a:xfrm>
            <a:off x="770577" y="1299978"/>
            <a:ext cx="5447325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Employee</a:t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public: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  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Employee(string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nam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 name =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nam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void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set_salary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(double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sal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 salary =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sal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string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get_name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{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return name; }</a:t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get_salary</a:t>
            </a:r>
            <a:r>
              <a:rPr lang="en-US" altLang="x-none" sz="1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altLang="x-none" sz="1400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altLang="x-none" sz="14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{ </a:t>
            </a:r>
            <a:r>
              <a:rPr lang="en-US" altLang="x-none" sz="1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return salary;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}</a:t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altLang="x-none" sz="1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private: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string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name;</a:t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double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salary;</a:t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 </a:t>
            </a:r>
          </a:p>
        </p:txBody>
      </p:sp>
      <p:sp>
        <p:nvSpPr>
          <p:cNvPr id="627717" name="Text Box 5"/>
          <p:cNvSpPr txBox="1">
            <a:spLocks noChangeArrowheads="1"/>
          </p:cNvSpPr>
          <p:nvPr/>
        </p:nvSpPr>
        <p:spPr bwMode="auto">
          <a:xfrm>
            <a:off x="291711" y="4258591"/>
            <a:ext cx="8669361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Manager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: public Employee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public: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Manager(string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aName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 { ... }</a:t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altLang="x-none" sz="1400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set_bonus</a:t>
            </a:r>
            <a:r>
              <a:rPr lang="en-US" altLang="x-none" sz="14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(double bon) </a:t>
            </a:r>
            <a:r>
              <a:rPr lang="en-US" altLang="x-none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{ bonus = </a:t>
            </a:r>
            <a:r>
              <a:rPr lang="en-US" altLang="x-none" sz="14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bon; </a:t>
            </a:r>
            <a:r>
              <a:rPr lang="en-US" altLang="x-none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altLang="x-none" sz="1400" b="1" dirty="0">
                <a:solidFill>
                  <a:schemeClr val="folHlink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solidFill>
                  <a:schemeClr val="folHlink"/>
                </a:solidFill>
                <a:latin typeface="Courier New" charset="0"/>
                <a:ea typeface="Courier New" charset="0"/>
                <a:cs typeface="Courier New" charset="0"/>
              </a:rPr>
              <a:t>         // </a:t>
            </a:r>
            <a:r>
              <a:rPr lang="en-US" altLang="x-none" sz="1400" b="1" dirty="0">
                <a:solidFill>
                  <a:schemeClr val="folHlink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smtClean="0">
                <a:solidFill>
                  <a:schemeClr val="folHlink"/>
                </a:solidFill>
                <a:latin typeface="Courier New" charset="0"/>
                <a:ea typeface="Courier New" charset="0"/>
                <a:cs typeface="Courier New" charset="0"/>
              </a:rPr>
              <a:t>member function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get_salary</a:t>
            </a:r>
            <a:r>
              <a:rPr lang="en-US" altLang="x-none" sz="14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altLang="x-none" sz="1400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altLang="x-none" sz="14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{ </a:t>
            </a:r>
            <a:r>
              <a:rPr lang="en-US" altLang="x-none" sz="14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return salary </a:t>
            </a:r>
            <a:r>
              <a:rPr lang="en-US" altLang="x-none" sz="14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+ bonus </a:t>
            </a:r>
            <a:r>
              <a:rPr lang="en-US" altLang="x-none" sz="1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} </a:t>
            </a:r>
            <a:r>
              <a:rPr lang="en-US" altLang="x-none" sz="14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// </a:t>
            </a:r>
            <a:r>
              <a:rPr lang="en-US" altLang="x-none" sz="1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overrides Employee </a:t>
            </a:r>
            <a:endParaRPr lang="en-US" altLang="x-none" sz="1400" b="1" dirty="0" smtClean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x-none" sz="1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                            //   member function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altLang="x-none" sz="1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private: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 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bonus</a:t>
            </a:r>
            <a:r>
              <a:rPr lang="en-US" altLang="x-none" sz="14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;  </a:t>
            </a:r>
            <a:r>
              <a:rPr lang="en-US" altLang="x-none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// new </a:t>
            </a:r>
            <a:r>
              <a:rPr lang="en-US" altLang="x-none" sz="14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member variable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 </a:t>
            </a:r>
          </a:p>
        </p:txBody>
      </p:sp>
      <p:sp>
        <p:nvSpPr>
          <p:cNvPr id="627718" name="Text Box 6"/>
          <p:cNvSpPr txBox="1">
            <a:spLocks noChangeArrowheads="1"/>
          </p:cNvSpPr>
          <p:nvPr/>
        </p:nvSpPr>
        <p:spPr bwMode="auto">
          <a:xfrm>
            <a:off x="4714298" y="3788498"/>
            <a:ext cx="363016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x-none" sz="1800" b="0" dirty="0">
                <a:solidFill>
                  <a:srgbClr val="0033CC"/>
                </a:solidFill>
              </a:rPr>
              <a:t>What are the </a:t>
            </a:r>
            <a:r>
              <a:rPr lang="en-US" altLang="x-none" sz="1800" b="0" u="sng" dirty="0">
                <a:solidFill>
                  <a:srgbClr val="0033CC"/>
                </a:solidFill>
              </a:rPr>
              <a:t>differences</a:t>
            </a:r>
            <a:r>
              <a:rPr lang="en-US" altLang="x-none" sz="1800" b="0" dirty="0">
                <a:solidFill>
                  <a:srgbClr val="0033CC"/>
                </a:solidFill>
              </a:rPr>
              <a:t> between</a:t>
            </a:r>
          </a:p>
          <a:p>
            <a:pPr algn="ctr"/>
            <a:r>
              <a:rPr lang="en-US" altLang="x-none" sz="18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Manager</a:t>
            </a:r>
            <a:r>
              <a:rPr lang="en-US" altLang="x-none" sz="1800" b="0" dirty="0">
                <a:solidFill>
                  <a:srgbClr val="0033CC"/>
                </a:solidFill>
              </a:rPr>
              <a:t> and </a:t>
            </a:r>
            <a:r>
              <a:rPr lang="en-US" altLang="x-none" sz="18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US" altLang="x-none" sz="1800" b="0" dirty="0">
                <a:solidFill>
                  <a:srgbClr val="0033CC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459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7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7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0318-0252-DE4B-B59F-DDC8B4E36389}" type="slidenum">
              <a:rPr lang="en-US" altLang="x-none"/>
              <a:pPr/>
              <a:t>5</a:t>
            </a:fld>
            <a:endParaRPr lang="en-US" altLang="x-none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Superclasses and Subclasses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84725"/>
          </a:xfrm>
        </p:spPr>
        <p:txBody>
          <a:bodyPr/>
          <a:lstStyle/>
          <a:p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Employee</a:t>
            </a:r>
            <a:r>
              <a:rPr lang="en-US" altLang="x-none" dirty="0"/>
              <a:t> is the </a:t>
            </a:r>
            <a:r>
              <a:rPr lang="en-US" altLang="x-none" u="sng" dirty="0" smtClean="0"/>
              <a:t>superclass</a:t>
            </a:r>
            <a:r>
              <a:rPr lang="en-US" altLang="x-none" dirty="0" smtClean="0"/>
              <a:t> (or </a:t>
            </a:r>
            <a:r>
              <a:rPr lang="en-US" altLang="x-none" u="sng" dirty="0" smtClean="0"/>
              <a:t>base class</a:t>
            </a:r>
            <a:r>
              <a:rPr lang="en-US" altLang="x-none" dirty="0" smtClean="0"/>
              <a:t>).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Manager</a:t>
            </a:r>
            <a:r>
              <a:rPr lang="en-US" altLang="x-none" dirty="0"/>
              <a:t> is the </a:t>
            </a:r>
            <a:r>
              <a:rPr lang="en-US" altLang="x-none" u="sng" dirty="0" smtClean="0"/>
              <a:t>subclass</a:t>
            </a:r>
            <a:r>
              <a:rPr lang="en-US" altLang="x-none" dirty="0" smtClean="0"/>
              <a:t>.</a:t>
            </a:r>
            <a:endParaRPr lang="en-US" altLang="x-none" dirty="0"/>
          </a:p>
          <a:p>
            <a:pPr lvl="4"/>
            <a:endParaRPr lang="en-US" altLang="x-none" dirty="0"/>
          </a:p>
          <a:p>
            <a:pPr lvl="1"/>
            <a:r>
              <a:rPr lang="en-US" altLang="x-none" dirty="0"/>
              <a:t>A manager </a:t>
            </a:r>
            <a:r>
              <a:rPr lang="en-US" altLang="x-none" dirty="0" smtClean="0"/>
              <a:t>“</a:t>
            </a:r>
            <a:r>
              <a:rPr lang="en-US" altLang="x-none" u="sng" dirty="0" smtClean="0"/>
              <a:t>is </a:t>
            </a:r>
            <a:r>
              <a:rPr lang="en-US" altLang="x-none" u="sng" dirty="0"/>
              <a:t>a</a:t>
            </a:r>
            <a:r>
              <a:rPr lang="en-US" altLang="x-none" dirty="0"/>
              <a:t>” employee.</a:t>
            </a:r>
          </a:p>
          <a:p>
            <a:pPr lvl="4"/>
            <a:endParaRPr lang="en-US" altLang="x-none" dirty="0"/>
          </a:p>
          <a:p>
            <a:pPr lvl="1"/>
            <a:r>
              <a:rPr lang="en-US" altLang="x-none" dirty="0"/>
              <a:t>A manager is a </a:t>
            </a:r>
            <a:br>
              <a:rPr lang="en-US" altLang="x-none" dirty="0"/>
            </a:br>
            <a:r>
              <a:rPr lang="en-US" altLang="x-none" u="sng" dirty="0"/>
              <a:t>specialized type</a:t>
            </a:r>
            <a:r>
              <a:rPr lang="en-US" altLang="x-none" dirty="0"/>
              <a:t> </a:t>
            </a:r>
            <a:br>
              <a:rPr lang="en-US" altLang="x-none" dirty="0"/>
            </a:br>
            <a:r>
              <a:rPr lang="en-US" altLang="x-none" dirty="0"/>
              <a:t>of employee.</a:t>
            </a:r>
          </a:p>
          <a:p>
            <a:pPr lvl="4"/>
            <a:endParaRPr lang="en-US" altLang="x-none" dirty="0"/>
          </a:p>
          <a:p>
            <a:pPr lvl="1"/>
            <a:r>
              <a:rPr lang="en-US" altLang="x-none" dirty="0"/>
              <a:t>The set of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Manager</a:t>
            </a:r>
            <a:r>
              <a:rPr lang="en-US" altLang="x-none" dirty="0"/>
              <a:t> </a:t>
            </a:r>
            <a:br>
              <a:rPr lang="en-US" altLang="x-none" dirty="0"/>
            </a:br>
            <a:r>
              <a:rPr lang="en-US" altLang="x-none" dirty="0"/>
              <a:t>objects </a:t>
            </a:r>
            <a:r>
              <a:rPr lang="en-US" altLang="x-none" dirty="0" smtClean="0"/>
              <a:t>is </a:t>
            </a:r>
            <a:r>
              <a:rPr lang="en-US" altLang="x-none" dirty="0"/>
              <a:t>a </a:t>
            </a:r>
            <a:r>
              <a:rPr lang="en-US" altLang="x-none" u="sng" dirty="0"/>
              <a:t>subset</a:t>
            </a:r>
            <a:r>
              <a:rPr lang="en-US" altLang="x-none" dirty="0"/>
              <a:t> </a:t>
            </a:r>
            <a:br>
              <a:rPr lang="en-US" altLang="x-none" dirty="0"/>
            </a:br>
            <a:r>
              <a:rPr lang="en-US" altLang="x-none" dirty="0"/>
              <a:t>of the set of </a:t>
            </a:r>
            <a:br>
              <a:rPr lang="en-US" altLang="x-none" dirty="0"/>
            </a:b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Employee</a:t>
            </a:r>
            <a:r>
              <a:rPr lang="en-US" altLang="x-none" dirty="0"/>
              <a:t> objects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  <p:pic>
        <p:nvPicPr>
          <p:cNvPr id="629764" name="Picture 4" descr="Ch6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903" y="2880366"/>
            <a:ext cx="4528730" cy="329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308725" y="6237249"/>
            <a:ext cx="2011682" cy="507831"/>
          </a:xfrm>
          <a:prstGeom prst="rect">
            <a:avLst/>
          </a:prstGeom>
          <a:solidFill>
            <a:srgbClr val="EAEAEA"/>
          </a:solidFill>
          <a:ln w="9525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x-none" sz="900" dirty="0" smtClean="0">
                <a:solidFill>
                  <a:srgbClr val="969696"/>
                </a:solidFill>
                <a:latin typeface="Arial" charset="0"/>
              </a:rPr>
              <a:t>Object-Oriented </a:t>
            </a:r>
            <a:r>
              <a:rPr lang="en-US" altLang="x-none" sz="900" dirty="0">
                <a:solidFill>
                  <a:srgbClr val="969696"/>
                </a:solidFill>
                <a:latin typeface="Arial" charset="0"/>
              </a:rPr>
              <a:t>Design &amp; </a:t>
            </a:r>
            <a:r>
              <a:rPr lang="en-US" altLang="x-none" sz="900" dirty="0" smtClean="0">
                <a:solidFill>
                  <a:srgbClr val="969696"/>
                </a:solidFill>
                <a:latin typeface="Arial" charset="0"/>
              </a:rPr>
              <a:t>Patterns</a:t>
            </a:r>
          </a:p>
          <a:p>
            <a:r>
              <a:rPr lang="en-US" altLang="x-none" sz="900" dirty="0" smtClean="0">
                <a:solidFill>
                  <a:srgbClr val="969696"/>
                </a:solidFill>
              </a:rPr>
              <a:t>by Cay </a:t>
            </a:r>
            <a:r>
              <a:rPr lang="en-US" altLang="x-none" sz="900" dirty="0" err="1" smtClean="0">
                <a:solidFill>
                  <a:srgbClr val="969696"/>
                </a:solidFill>
              </a:rPr>
              <a:t>Horstmann</a:t>
            </a:r>
            <a:endParaRPr lang="en-US" altLang="x-none" sz="900" dirty="0">
              <a:solidFill>
                <a:srgbClr val="969696"/>
              </a:solidFill>
            </a:endParaRPr>
          </a:p>
          <a:p>
            <a:r>
              <a:rPr lang="en-US" altLang="x-none" sz="900" b="0" dirty="0" smtClean="0">
                <a:solidFill>
                  <a:srgbClr val="969696"/>
                </a:solidFill>
                <a:latin typeface="Arial" charset="0"/>
              </a:rPr>
              <a:t>John </a:t>
            </a:r>
            <a:r>
              <a:rPr lang="en-US" altLang="x-none" sz="900" b="0" dirty="0">
                <a:solidFill>
                  <a:srgbClr val="969696"/>
                </a:solidFill>
                <a:latin typeface="Arial" charset="0"/>
              </a:rPr>
              <a:t>Wiley &amp; Sons, 2006.</a:t>
            </a:r>
            <a:endParaRPr lang="en-US" altLang="x-none" sz="900" dirty="0">
              <a:solidFill>
                <a:srgbClr val="96969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96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3561-F193-824D-BF2D-E3D2B606A049}" type="slidenum">
              <a:rPr lang="en-US" altLang="x-none"/>
              <a:pPr/>
              <a:t>6</a:t>
            </a:fld>
            <a:endParaRPr lang="en-US" altLang="x-none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 Hierarchies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AKA </a:t>
            </a:r>
            <a:r>
              <a:rPr lang="en-US" altLang="x-none" dirty="0">
                <a:solidFill>
                  <a:srgbClr val="B23C00"/>
                </a:solidFill>
              </a:rPr>
              <a:t>inheritance </a:t>
            </a:r>
            <a:r>
              <a:rPr lang="en-US" altLang="x-none" dirty="0" smtClean="0">
                <a:solidFill>
                  <a:srgbClr val="B23C00"/>
                </a:solidFill>
              </a:rPr>
              <a:t>hierarchies</a:t>
            </a:r>
            <a:r>
              <a:rPr lang="en-US" altLang="x-none" dirty="0" smtClean="0">
                <a:solidFill>
                  <a:schemeClr val="folHlink"/>
                </a:solidFill>
              </a:rPr>
              <a:t>.</a:t>
            </a:r>
          </a:p>
          <a:p>
            <a:pPr lvl="4"/>
            <a:endParaRPr lang="en-US" altLang="x-none" dirty="0">
              <a:solidFill>
                <a:schemeClr val="folHlink"/>
              </a:solidFill>
            </a:endParaRPr>
          </a:p>
          <a:p>
            <a:r>
              <a:rPr lang="en-US" altLang="x-none" dirty="0"/>
              <a:t>In the real world, hierarchies express </a:t>
            </a:r>
            <a:br>
              <a:rPr lang="en-US" altLang="x-none" dirty="0"/>
            </a:br>
            <a:r>
              <a:rPr lang="en-US" altLang="x-none" u="sng" dirty="0"/>
              <a:t>general/specific relationships</a:t>
            </a:r>
            <a:r>
              <a:rPr lang="en-US" altLang="x-none" dirty="0"/>
              <a:t> among concepts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The </a:t>
            </a:r>
            <a:r>
              <a:rPr lang="en-US" altLang="x-none" u="sng" dirty="0"/>
              <a:t>most general concept</a:t>
            </a:r>
            <a:r>
              <a:rPr lang="en-US" altLang="x-none" dirty="0"/>
              <a:t> is at the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u="sng" dirty="0" smtClean="0"/>
              <a:t>root</a:t>
            </a:r>
            <a:r>
              <a:rPr lang="en-US" altLang="x-none" dirty="0" smtClean="0"/>
              <a:t> </a:t>
            </a:r>
            <a:r>
              <a:rPr lang="en-US" altLang="x-none" dirty="0"/>
              <a:t>of a tree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u="sng" dirty="0"/>
              <a:t>More specific</a:t>
            </a:r>
            <a:r>
              <a:rPr lang="en-US" altLang="x-none" dirty="0"/>
              <a:t> concepts are </a:t>
            </a:r>
            <a:r>
              <a:rPr lang="en-US" altLang="x-none" u="sng" dirty="0"/>
              <a:t>children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The </a:t>
            </a:r>
            <a:r>
              <a:rPr lang="en-US" altLang="x-none" u="sng" dirty="0"/>
              <a:t>most specific</a:t>
            </a:r>
            <a:r>
              <a:rPr lang="en-US" altLang="x-none" dirty="0"/>
              <a:t> concepts are </a:t>
            </a:r>
            <a:r>
              <a:rPr lang="en-US" altLang="x-none" u="sng" dirty="0"/>
              <a:t>leafs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97830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03561-F193-824D-BF2D-E3D2B606A049}" type="slidenum">
              <a:rPr lang="en-US" altLang="x-none"/>
              <a:pPr/>
              <a:t>7</a:t>
            </a:fld>
            <a:endParaRPr lang="en-US" altLang="x-none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Class </a:t>
            </a:r>
            <a:r>
              <a:rPr lang="en-US" altLang="x-none" dirty="0" smtClean="0"/>
              <a:t>Hierarchies</a:t>
            </a:r>
            <a:r>
              <a:rPr lang="en-US" altLang="x-none" i="1" dirty="0" smtClean="0"/>
              <a:t>, cont’d</a:t>
            </a:r>
            <a:endParaRPr lang="en-US" altLang="x-none" i="1" dirty="0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Object-oriented </a:t>
            </a:r>
            <a:r>
              <a:rPr lang="en-US" altLang="x-none" dirty="0"/>
              <a:t>programming uses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class </a:t>
            </a:r>
            <a:r>
              <a:rPr lang="en-US" altLang="x-none" dirty="0"/>
              <a:t>hierarchies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The </a:t>
            </a:r>
            <a:r>
              <a:rPr lang="en-US" altLang="x-none" u="sng" dirty="0"/>
              <a:t>most general superclass</a:t>
            </a:r>
            <a:r>
              <a:rPr lang="en-US" altLang="x-none" dirty="0"/>
              <a:t> is at the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u="sng" dirty="0" smtClean="0"/>
              <a:t>root</a:t>
            </a:r>
            <a:r>
              <a:rPr lang="en-US" altLang="x-none" dirty="0" smtClean="0"/>
              <a:t> </a:t>
            </a:r>
            <a:r>
              <a:rPr lang="en-US" altLang="x-none" dirty="0"/>
              <a:t>of a tree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u="sng" dirty="0"/>
              <a:t>More specific</a:t>
            </a:r>
            <a:r>
              <a:rPr lang="en-US" altLang="x-none" dirty="0"/>
              <a:t> subclasses are </a:t>
            </a:r>
            <a:r>
              <a:rPr lang="en-US" altLang="x-none" u="sng" dirty="0"/>
              <a:t>children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The </a:t>
            </a:r>
            <a:r>
              <a:rPr lang="en-US" altLang="x-none" u="sng" dirty="0"/>
              <a:t>most specific</a:t>
            </a:r>
            <a:r>
              <a:rPr lang="en-US" altLang="x-none" dirty="0"/>
              <a:t> subclasses are </a:t>
            </a:r>
            <a:r>
              <a:rPr lang="en-US" altLang="x-none" u="sng" dirty="0"/>
              <a:t>leafs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Class hierarchies can be complex.</a:t>
            </a:r>
          </a:p>
          <a:p>
            <a:pPr lvl="1"/>
            <a:r>
              <a:rPr lang="en-US" altLang="x-none" dirty="0"/>
              <a:t>But they shouldn’t be.</a:t>
            </a:r>
          </a:p>
        </p:txBody>
      </p:sp>
    </p:spTree>
    <p:extLst>
      <p:ext uri="{BB962C8B-B14F-4D97-AF65-F5344CB8AC3E}">
        <p14:creationId xmlns:p14="http://schemas.microsoft.com/office/powerpoint/2010/main" val="140691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B443-FDF4-3144-B879-AFF464BF6E1C}" type="slidenum">
              <a:rPr lang="en-US" altLang="x-none"/>
              <a:pPr/>
              <a:t>8</a:t>
            </a:fld>
            <a:endParaRPr lang="en-US" altLang="x-none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Class Hierarchies</a:t>
            </a:r>
            <a:r>
              <a:rPr lang="en-US" altLang="x-none" i="1" dirty="0"/>
              <a:t>, cont’d</a:t>
            </a:r>
          </a:p>
        </p:txBody>
      </p:sp>
      <p:pic>
        <p:nvPicPr>
          <p:cNvPr id="631812" name="Picture 4" descr="Ch6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1414463"/>
            <a:ext cx="8377237" cy="457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308725" y="6237249"/>
            <a:ext cx="2011682" cy="507831"/>
          </a:xfrm>
          <a:prstGeom prst="rect">
            <a:avLst/>
          </a:prstGeom>
          <a:solidFill>
            <a:srgbClr val="EAEAEA"/>
          </a:solidFill>
          <a:ln w="9525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x-none" sz="900" dirty="0" smtClean="0">
                <a:solidFill>
                  <a:srgbClr val="969696"/>
                </a:solidFill>
                <a:latin typeface="Arial" charset="0"/>
              </a:rPr>
              <a:t>Object-Oriented </a:t>
            </a:r>
            <a:r>
              <a:rPr lang="en-US" altLang="x-none" sz="900" dirty="0">
                <a:solidFill>
                  <a:srgbClr val="969696"/>
                </a:solidFill>
                <a:latin typeface="Arial" charset="0"/>
              </a:rPr>
              <a:t>Design &amp; </a:t>
            </a:r>
            <a:r>
              <a:rPr lang="en-US" altLang="x-none" sz="900" dirty="0" smtClean="0">
                <a:solidFill>
                  <a:srgbClr val="969696"/>
                </a:solidFill>
                <a:latin typeface="Arial" charset="0"/>
              </a:rPr>
              <a:t>Patterns</a:t>
            </a:r>
          </a:p>
          <a:p>
            <a:r>
              <a:rPr lang="en-US" altLang="x-none" sz="900" dirty="0" smtClean="0">
                <a:solidFill>
                  <a:srgbClr val="969696"/>
                </a:solidFill>
              </a:rPr>
              <a:t>by Cay </a:t>
            </a:r>
            <a:r>
              <a:rPr lang="en-US" altLang="x-none" sz="900" dirty="0" err="1" smtClean="0">
                <a:solidFill>
                  <a:srgbClr val="969696"/>
                </a:solidFill>
              </a:rPr>
              <a:t>Horstmann</a:t>
            </a:r>
            <a:endParaRPr lang="en-US" altLang="x-none" sz="900" dirty="0">
              <a:solidFill>
                <a:srgbClr val="969696"/>
              </a:solidFill>
            </a:endParaRPr>
          </a:p>
          <a:p>
            <a:r>
              <a:rPr lang="en-US" altLang="x-none" sz="900" b="0" dirty="0" smtClean="0">
                <a:solidFill>
                  <a:srgbClr val="969696"/>
                </a:solidFill>
                <a:latin typeface="Arial" charset="0"/>
              </a:rPr>
              <a:t>John </a:t>
            </a:r>
            <a:r>
              <a:rPr lang="en-US" altLang="x-none" sz="900" b="0" dirty="0">
                <a:solidFill>
                  <a:srgbClr val="969696"/>
                </a:solidFill>
                <a:latin typeface="Arial" charset="0"/>
              </a:rPr>
              <a:t>Wiley &amp; Sons, 2006.</a:t>
            </a:r>
            <a:endParaRPr lang="en-US" altLang="x-none" sz="900" dirty="0">
              <a:solidFill>
                <a:srgbClr val="96969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626-6C4F-1248-9862-F0269E1C7E00}" type="slidenum">
              <a:rPr lang="en-US" altLang="x-none"/>
              <a:pPr/>
              <a:t>9</a:t>
            </a:fld>
            <a:endParaRPr lang="en-US" altLang="x-none"/>
          </a:p>
        </p:txBody>
      </p:sp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Class Hierarchies</a:t>
            </a:r>
            <a:r>
              <a:rPr lang="en-US" altLang="x-none" i="1" dirty="0"/>
              <a:t>, cont’d</a:t>
            </a:r>
          </a:p>
        </p:txBody>
      </p:sp>
      <p:pic>
        <p:nvPicPr>
          <p:cNvPr id="632836" name="Picture 4" descr="Ch6_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1235075"/>
            <a:ext cx="5668963" cy="495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308725" y="6237249"/>
            <a:ext cx="2011682" cy="507831"/>
          </a:xfrm>
          <a:prstGeom prst="rect">
            <a:avLst/>
          </a:prstGeom>
          <a:solidFill>
            <a:srgbClr val="EAEAEA"/>
          </a:solidFill>
          <a:ln w="9525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x-none" sz="900" dirty="0" smtClean="0">
                <a:solidFill>
                  <a:srgbClr val="969696"/>
                </a:solidFill>
                <a:latin typeface="Arial" charset="0"/>
              </a:rPr>
              <a:t>Object-Oriented </a:t>
            </a:r>
            <a:r>
              <a:rPr lang="en-US" altLang="x-none" sz="900" dirty="0">
                <a:solidFill>
                  <a:srgbClr val="969696"/>
                </a:solidFill>
                <a:latin typeface="Arial" charset="0"/>
              </a:rPr>
              <a:t>Design &amp; </a:t>
            </a:r>
            <a:r>
              <a:rPr lang="en-US" altLang="x-none" sz="900" dirty="0" smtClean="0">
                <a:solidFill>
                  <a:srgbClr val="969696"/>
                </a:solidFill>
                <a:latin typeface="Arial" charset="0"/>
              </a:rPr>
              <a:t>Patterns</a:t>
            </a:r>
          </a:p>
          <a:p>
            <a:r>
              <a:rPr lang="en-US" altLang="x-none" sz="900" dirty="0" smtClean="0">
                <a:solidFill>
                  <a:srgbClr val="969696"/>
                </a:solidFill>
              </a:rPr>
              <a:t>by Cay </a:t>
            </a:r>
            <a:r>
              <a:rPr lang="en-US" altLang="x-none" sz="900" dirty="0" err="1" smtClean="0">
                <a:solidFill>
                  <a:srgbClr val="969696"/>
                </a:solidFill>
              </a:rPr>
              <a:t>Horstmann</a:t>
            </a:r>
            <a:endParaRPr lang="en-US" altLang="x-none" sz="900" dirty="0">
              <a:solidFill>
                <a:srgbClr val="969696"/>
              </a:solidFill>
            </a:endParaRPr>
          </a:p>
          <a:p>
            <a:r>
              <a:rPr lang="en-US" altLang="x-none" sz="900" b="0" dirty="0" smtClean="0">
                <a:solidFill>
                  <a:srgbClr val="969696"/>
                </a:solidFill>
                <a:latin typeface="Arial" charset="0"/>
              </a:rPr>
              <a:t>John </a:t>
            </a:r>
            <a:r>
              <a:rPr lang="en-US" altLang="x-none" sz="900" b="0" dirty="0">
                <a:solidFill>
                  <a:srgbClr val="969696"/>
                </a:solidFill>
                <a:latin typeface="Arial" charset="0"/>
              </a:rPr>
              <a:t>Wiley &amp; Sons, 2006.</a:t>
            </a:r>
            <a:endParaRPr lang="en-US" altLang="x-none" sz="900" dirty="0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20634" y="1965976"/>
            <a:ext cx="151304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33CC"/>
                </a:solidFill>
              </a:rPr>
              <a:t>Java’s </a:t>
            </a:r>
            <a:r>
              <a:rPr lang="en-US" dirty="0" smtClean="0">
                <a:solidFill>
                  <a:srgbClr val="0033CC"/>
                </a:solidFill>
              </a:rPr>
              <a:t>“Swing”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GUI classes.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7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24094</TotalTime>
  <Words>912</Words>
  <Application>Microsoft Macintosh PowerPoint</Application>
  <PresentationFormat>On-screen Show (4:3)</PresentationFormat>
  <Paragraphs>332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Courier New</vt:lpstr>
      <vt:lpstr>ＭＳ Ｐゴシック</vt:lpstr>
      <vt:lpstr>Times New Roman</vt:lpstr>
      <vt:lpstr>Wingdings</vt:lpstr>
      <vt:lpstr>Arial</vt:lpstr>
      <vt:lpstr>Quadrant</vt:lpstr>
      <vt:lpstr>CMPE 135: Object-Oriented Analysis  and Design October 3 Class Meeting</vt:lpstr>
      <vt:lpstr>PowerPoint Presentation</vt:lpstr>
      <vt:lpstr>Inheritance</vt:lpstr>
      <vt:lpstr>Manager : public Employee</vt:lpstr>
      <vt:lpstr>Superclasses and Subclasses</vt:lpstr>
      <vt:lpstr>Class Hierarchies</vt:lpstr>
      <vt:lpstr>Class Hierarchies, cont’d</vt:lpstr>
      <vt:lpstr>Class Hierarchies, cont’d</vt:lpstr>
      <vt:lpstr>Class Hierarchies, cont’d</vt:lpstr>
      <vt:lpstr>The Liskov Substitution Principle</vt:lpstr>
      <vt:lpstr>Overridden Member Functions</vt:lpstr>
      <vt:lpstr>Overridden Member Functions, cont’d</vt:lpstr>
      <vt:lpstr>Polymorphism</vt:lpstr>
      <vt:lpstr>Polymorphism, cont’d</vt:lpstr>
      <vt:lpstr>Polymorphism, cont’d</vt:lpstr>
      <vt:lpstr>The Liskov Substitution Principle, cont’d</vt:lpstr>
      <vt:lpstr>Invoke a Superclass Member Function</vt:lpstr>
      <vt:lpstr>Invoke a Superclass Member Function, cont’d</vt:lpstr>
      <vt:lpstr>Invoke a Superclass Constructor</vt:lpstr>
      <vt:lpstr>Invoke a Superclass Constructor, cont’d</vt:lpstr>
      <vt:lpstr>Invoke a Constructor from Another</vt:lpstr>
      <vt:lpstr>Preconditions and Inheritance</vt:lpstr>
      <vt:lpstr>Preconditions and Inheritance, cont’d</vt:lpstr>
      <vt:lpstr>Preconditions and Inheritance, cont’d</vt:lpstr>
      <vt:lpstr>Postconditions and Inheritance</vt:lpstr>
      <vt:lpstr>More Inheritance Conditions</vt:lpstr>
      <vt:lpstr>Point-Circle-Rectangle</vt:lpstr>
      <vt:lpstr>Point-Circle-Rectangle, cont’d</vt:lpstr>
      <vt:lpstr>Vector-Stack</vt:lpstr>
    </vt:vector>
  </TitlesOfParts>
  <Company>Apropos Logic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153: Concepts of Compiler Design</dc:title>
  <dc:creator>Ronald Mak</dc:creator>
  <cp:lastModifiedBy>Ronald Mak</cp:lastModifiedBy>
  <cp:revision>537</cp:revision>
  <dcterms:created xsi:type="dcterms:W3CDTF">2008-01-12T03:52:55Z</dcterms:created>
  <dcterms:modified xsi:type="dcterms:W3CDTF">2017-10-03T01:05:09Z</dcterms:modified>
</cp:coreProperties>
</file>