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268" r:id="rId20"/>
    <p:sldId id="283" r:id="rId21"/>
    <p:sldId id="270" r:id="rId22"/>
    <p:sldId id="272" r:id="rId23"/>
    <p:sldId id="273" r:id="rId24"/>
    <p:sldId id="274" r:id="rId25"/>
    <p:sldId id="276" r:id="rId26"/>
    <p:sldId id="279" r:id="rId27"/>
    <p:sldId id="281" r:id="rId28"/>
    <p:sldId id="282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3C00"/>
    <a:srgbClr val="0033CC"/>
    <a:srgbClr val="DEF0F2"/>
    <a:srgbClr val="008000"/>
    <a:srgbClr val="8F0000"/>
    <a:srgbClr val="464646"/>
    <a:srgbClr val="F2E5D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9" autoAdjust="0"/>
    <p:restoredTop sz="86386" autoAdjust="0"/>
  </p:normalViewPr>
  <p:slideViewPr>
    <p:cSldViewPr>
      <p:cViewPr varScale="1">
        <p:scale>
          <a:sx n="130" d="100"/>
          <a:sy n="130" d="100"/>
        </p:scale>
        <p:origin x="200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4368" y="176"/>
      </p:cViewPr>
      <p:guideLst/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BEC4D-AF1D-B244-858F-FC7BB69AC3F2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7C8AE-DEBD-E641-93E8-ED065F7F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0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5E68D8E-92B9-6647-9C13-3186C5B514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2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 b="1"/>
            </a:lvl1pPr>
          </a:lstStyle>
          <a:p>
            <a:fld id="{91E6F249-8D10-7240-A07E-F66CEC25290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DA5FC-E46B-9C44-BC74-948B74CFAE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11163"/>
            <a:ext cx="20574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1163"/>
            <a:ext cx="6019800" cy="5719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E3472-7C7E-B14E-BFC5-D45A5C34A3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62B2D-F854-104A-9535-9A504E592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3FEEA-E4EA-8B48-84AC-27AA886F7D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CE3A-7281-7642-9900-6E16427813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CDA5C-119F-CC4B-9649-ABA59C0C10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0CE1F-3703-B242-8AD0-B0AC82B28E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96963" y="6248400"/>
            <a:ext cx="21034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SJSU Dept. of Computer Science Fall 2013: November 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2963" y="6248400"/>
            <a:ext cx="26368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 151: Object-Oriented Design © R. Mak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31D7-A35E-FE4C-978D-A4C1DB31A3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8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4743-FE56-7945-B44C-593C2BC72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85C50-577F-4141-9922-FD2248DB00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8120" y="6248400"/>
            <a:ext cx="548679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F516B7F-12E3-114E-9B55-66756E9F7A1D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097318" y="626360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Computer</a:t>
            </a:r>
            <a:r>
              <a:rPr lang="en-US" sz="1000" baseline="0" dirty="0" smtClean="0"/>
              <a:t> Engineering Dept.</a:t>
            </a:r>
          </a:p>
          <a:p>
            <a:r>
              <a:rPr lang="en-US" sz="1000" baseline="0" dirty="0" smtClean="0"/>
              <a:t>Fall 2017: October </a:t>
            </a:r>
            <a:r>
              <a:rPr lang="en-US" sz="1000" baseline="0" dirty="0" smtClean="0"/>
              <a:t>17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228860" y="6263609"/>
            <a:ext cx="2964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CMPE 135: Object-Oriented</a:t>
            </a:r>
            <a:r>
              <a:rPr lang="en-US" sz="1000" baseline="0" dirty="0" smtClean="0"/>
              <a:t> Analysis and Design</a:t>
            </a:r>
            <a:br>
              <a:rPr lang="en-US" sz="1000" baseline="0" dirty="0" smtClean="0"/>
            </a:br>
            <a:r>
              <a:rPr lang="en-US" sz="1000" baseline="0" dirty="0" smtClean="0"/>
              <a:t>© R.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cs.sjsu.edu/~ma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sz="3200" dirty="0"/>
              <a:t>CMPE 135: Object-Oriented Analysis </a:t>
            </a:r>
            <a:br>
              <a:rPr lang="en-US" altLang="x-none" sz="3200" dirty="0"/>
            </a:br>
            <a:r>
              <a:rPr lang="en-US" altLang="x-none" sz="3200" dirty="0"/>
              <a:t>and </a:t>
            </a:r>
            <a:r>
              <a:rPr lang="en-US" altLang="x-none" sz="3200" dirty="0" smtClean="0"/>
              <a:t>Design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400" dirty="0" smtClean="0"/>
              <a:t>October </a:t>
            </a:r>
            <a:r>
              <a:rPr lang="en-US" sz="2400" dirty="0" smtClean="0"/>
              <a:t>17 </a:t>
            </a:r>
            <a:r>
              <a:rPr lang="en-US" sz="2400" dirty="0" smtClean="0"/>
              <a:t>Class </a:t>
            </a:r>
            <a:r>
              <a:rPr lang="en-US" sz="2400" dirty="0"/>
              <a:t>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Computer </a:t>
            </a:r>
            <a:r>
              <a:rPr lang="en-US" dirty="0" smtClean="0"/>
              <a:t>Engineering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>Fall 2017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2638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1E6F249-8D10-7240-A07E-F66CEC252905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6" descr="Screen Shot 2015-08-23 at 4.0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40" y="4617707"/>
            <a:ext cx="878610" cy="1188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destructor</a:t>
            </a:r>
            <a:r>
              <a:rPr lang="en-US" dirty="0" smtClean="0"/>
              <a:t> is a member function of a class that is </a:t>
            </a:r>
            <a:r>
              <a:rPr lang="en-US" u="sng" dirty="0" smtClean="0"/>
              <a:t>called automatically</a:t>
            </a:r>
            <a:r>
              <a:rPr lang="en-US" dirty="0" smtClean="0"/>
              <a:t> whenever an object of the class is destroyed.</a:t>
            </a:r>
          </a:p>
          <a:p>
            <a:pPr lvl="4"/>
            <a:endParaRPr lang="en-US" dirty="0" smtClean="0"/>
          </a:p>
          <a:p>
            <a:pPr lvl="1"/>
            <a:r>
              <a:rPr lang="en-US" dirty="0" smtClean="0"/>
              <a:t>An object is destroyed automatically when it </a:t>
            </a:r>
            <a:br>
              <a:rPr lang="en-US" dirty="0" smtClean="0"/>
            </a:br>
            <a:r>
              <a:rPr lang="en-US" u="sng" dirty="0" smtClean="0"/>
              <a:t>goes out of scope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 object that was dynamically created with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is later </a:t>
            </a:r>
            <a:r>
              <a:rPr lang="en-US" u="sng" dirty="0" smtClean="0"/>
              <a:t>explicitly destroyed</a:t>
            </a:r>
            <a:r>
              <a:rPr lang="en-US" dirty="0" smtClean="0"/>
              <a:t> with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dirty="0" smtClean="0"/>
              <a:t>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The name of the destructor is the name </a:t>
            </a:r>
            <a:br>
              <a:rPr lang="en-US" dirty="0" smtClean="0"/>
            </a:br>
            <a:r>
              <a:rPr lang="en-US" dirty="0" smtClean="0"/>
              <a:t>of the class, preceded by a tilde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~</a:t>
            </a:r>
          </a:p>
          <a:p>
            <a:pPr lvl="1"/>
            <a:r>
              <a:rPr lang="en-US" dirty="0" smtClean="0"/>
              <a:t>It has no </a:t>
            </a:r>
            <a:r>
              <a:rPr lang="en-US" dirty="0"/>
              <a:t>return type and no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generates a </a:t>
            </a:r>
            <a:r>
              <a:rPr lang="en-US" dirty="0" smtClean="0">
                <a:solidFill>
                  <a:srgbClr val="B23C00"/>
                </a:solidFill>
              </a:rPr>
              <a:t>default destructor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that does nothing.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But you can write your own destructor.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20" y="1485288"/>
            <a:ext cx="4381328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Destructor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~Birthday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...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5132" y="4525645"/>
            <a:ext cx="351731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//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Do something useful.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194" y="1295400"/>
            <a:ext cx="3657605" cy="4835525"/>
          </a:xfrm>
        </p:spPr>
        <p:txBody>
          <a:bodyPr/>
          <a:lstStyle/>
          <a:p>
            <a:r>
              <a:rPr lang="en-US" dirty="0" smtClean="0"/>
              <a:t>Use the body of the destructor </a:t>
            </a:r>
            <a:br>
              <a:rPr lang="en-US" dirty="0" smtClean="0"/>
            </a:br>
            <a:r>
              <a:rPr lang="en-US" dirty="0" smtClean="0"/>
              <a:t>that you write to:</a:t>
            </a:r>
          </a:p>
          <a:p>
            <a:pPr lvl="4"/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elete any </a:t>
            </a:r>
            <a:br>
              <a:rPr lang="en-US" dirty="0" smtClean="0"/>
            </a:br>
            <a:r>
              <a:rPr lang="en-US" dirty="0" smtClean="0"/>
              <a:t>objects that the class dynamically allocated.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Close any </a:t>
            </a:r>
            <a:br>
              <a:rPr lang="en-US" dirty="0" smtClean="0"/>
            </a:br>
            <a:r>
              <a:rPr lang="en-US" dirty="0" smtClean="0"/>
              <a:t>open files.</a:t>
            </a:r>
          </a:p>
          <a:p>
            <a:pPr lvl="5"/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7391" y="5503899"/>
            <a:ext cx="260924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BirthdayArray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Birthday.cpp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3584" y="1328899"/>
            <a:ext cx="239283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BirthdayArray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Birthday.h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6169"/>
          </a:xfrm>
        </p:spPr>
        <p:txBody>
          <a:bodyPr/>
          <a:lstStyle/>
          <a:p>
            <a:r>
              <a:rPr lang="en-US" dirty="0" smtClean="0"/>
              <a:t>Let’s confirm </a:t>
            </a:r>
            <a:r>
              <a:rPr lang="en-US" dirty="0" smtClean="0"/>
              <a:t>that the </a:t>
            </a:r>
            <a:r>
              <a:rPr lang="en-US" dirty="0" smtClean="0"/>
              <a:t>constructors and destructor are called: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2449862"/>
            <a:ext cx="8454559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Default constructor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called 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called 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Destructor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called for " &lt;&lt; *this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780" y="2241569"/>
            <a:ext cx="260924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BirthdayArray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Birthday.cpp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Destructors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100" y="1211788"/>
            <a:ext cx="5577168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Birthday.h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"Birthday variables:"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Birthday bd0;              // call default constructor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Birthday bd1(1981, 9, 2);  // call constructor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Birthday bd2(1992, 5, 8);  // call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"Birthday array:"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 </a:t>
            </a:r>
            <a:r>
              <a:rPr lang="en-US" sz="1200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bd_array</a:t>
            </a:r>
            <a:r>
              <a:rPr lang="en-US" sz="12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[3];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"Print birthdays:"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bd0 &lt;&lt; ", " &lt;&lt; bd1 &lt;&lt; ", " &lt;&lt; bd2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&lt;&lt; "End of program!" &lt;&lt;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8878" y="2514610"/>
            <a:ext cx="3903633" cy="378565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 variables: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Default constructor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Constructor called for 9/2/1981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Constructor called for 5/8/1992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Birthday array: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Default constructor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Default constructor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Default constructor called for 0/0/0</a:t>
            </a:r>
          </a:p>
          <a:p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Print birthdays: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0/0/0, 9/2/1981, </a:t>
            </a:r>
            <a:r>
              <a:rPr lang="en-US" sz="1200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2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End of program!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5/8/1992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9191" y="1311083"/>
            <a:ext cx="2362955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BirthdayArrayTester.cpp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445" y="1464977"/>
            <a:ext cx="7629012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&lt;vector&gt;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Birthday4.h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&lt;&lt; "Creating Birthday variables ..." &lt;&lt;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bd0;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bd1(1981, 9, 2);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    Birthday bd2(1992, 5, 8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91907" y="1291292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620" y="4524389"/>
            <a:ext cx="4504759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variables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335" y="4130750"/>
            <a:ext cx="4381328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0/0/0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454" y="4497659"/>
            <a:ext cx="167866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Oops!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Where did </a:t>
            </a:r>
            <a:r>
              <a:rPr lang="en-US" dirty="0" smtClean="0">
                <a:solidFill>
                  <a:srgbClr val="0033CC"/>
                </a:solidFill>
              </a:rPr>
              <a:t>those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destructor calls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07" y="1291292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3299" y="1511974"/>
            <a:ext cx="7837402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"Updating Birthday vector ..."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birthdays[0].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(2010);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    birthdays[1].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(2011);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    birthdays[2].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set_year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(2012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Birthday variables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bd0 &lt;&lt; ", " &lt;&lt; bd1 &lt;&lt; ", " &lt;&lt; bd2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birthdays[0] &lt;&lt; ", " &lt;&lt; birthdays[1] &lt;&lt; ", " 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        &lt;&lt; birthdays[2]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66483" y="4432518"/>
            <a:ext cx="4011034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Updating Birthday vector ...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Birthday variables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0/0/0, 9/2/1981,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0/0/2010, 9/2/2011,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5/8/2012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6463" y="1234464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40" y="1508781"/>
            <a:ext cx="73151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"Creating pointer vector ..."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vector&lt;Birthday *&gt;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Birthday(3001, 9, 2)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new Birthday(3002, 5, 8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solidFill>
                <a:srgbClr val="0033CC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"Printing pointer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[0] &lt;&lt; ", " &lt;&lt; 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[1] &lt;&lt; ", "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&lt;&lt;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[2]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619" y="4018046"/>
            <a:ext cx="4504759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Default constructor called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9/2/3001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Constructor called for 5/8/3002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Printing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0/0/0, 9/2/3001,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5/8/3002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07" y="1234464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84" y="1508781"/>
            <a:ext cx="80466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 smtClean="0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&lt;&lt; "Deleting birthdays from pointer vector ..." 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    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bdptrs.size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 delete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bdptrs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];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"End of program!"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7611" y="3125182"/>
            <a:ext cx="5368777" cy="304698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Deleting birthdays from pointer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9/2/3001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5/8/3002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of program!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5/8/2012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9/2/2011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0/0/2010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5/8/1992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4613" y="5021757"/>
            <a:ext cx="213391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Can you justify all the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destructor calls?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1907" y="1234464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Solutions: Questions 1 and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three </a:t>
            </a:r>
            <a:r>
              <a:rPr lang="en-US" u="sng" dirty="0"/>
              <a:t>functional</a:t>
            </a:r>
            <a:r>
              <a:rPr lang="en-US" dirty="0"/>
              <a:t> requirements for this application.</a:t>
            </a:r>
            <a:r>
              <a:rPr lang="en-US" dirty="0"/>
              <a:t> </a:t>
            </a:r>
            <a:endParaRPr lang="en-US" dirty="0" smtClean="0"/>
          </a:p>
          <a:p>
            <a:pPr lvl="4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/>
              <a:t>A user </a:t>
            </a:r>
            <a:r>
              <a:rPr lang="en-US" u="sng" dirty="0"/>
              <a:t>must</a:t>
            </a:r>
            <a:r>
              <a:rPr lang="en-US" dirty="0"/>
              <a:t> log in to use this application.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/>
              <a:t>The application </a:t>
            </a:r>
            <a:r>
              <a:rPr lang="en-US" u="sng" dirty="0"/>
              <a:t>shall</a:t>
            </a:r>
            <a:r>
              <a:rPr lang="en-US" dirty="0"/>
              <a:t> simulate servicing all makes.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/>
              <a:t>The application </a:t>
            </a:r>
            <a:r>
              <a:rPr lang="en-US" u="sng" dirty="0"/>
              <a:t>shall</a:t>
            </a:r>
            <a:r>
              <a:rPr lang="en-US" dirty="0"/>
              <a:t> simulate different departments.</a:t>
            </a:r>
          </a:p>
          <a:p>
            <a:endParaRPr lang="en-US" dirty="0" smtClean="0"/>
          </a:p>
          <a:p>
            <a:r>
              <a:rPr lang="en-US" dirty="0" smtClean="0"/>
              <a:t>List </a:t>
            </a:r>
            <a:r>
              <a:rPr lang="en-US" dirty="0"/>
              <a:t>two </a:t>
            </a:r>
            <a:r>
              <a:rPr lang="en-US" u="sng" dirty="0"/>
              <a:t>nonfunctional</a:t>
            </a:r>
            <a:r>
              <a:rPr lang="en-US" dirty="0"/>
              <a:t> </a:t>
            </a:r>
            <a:r>
              <a:rPr lang="en-US" dirty="0" smtClean="0"/>
              <a:t>requirements.</a:t>
            </a:r>
          </a:p>
          <a:p>
            <a:pPr lvl="4"/>
            <a:endParaRPr lang="en-US" dirty="0" smtClean="0"/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The application </a:t>
            </a:r>
            <a:r>
              <a:rPr lang="en-US" u="sng" dirty="0" smtClean="0"/>
              <a:t>must</a:t>
            </a:r>
            <a:r>
              <a:rPr lang="en-US" dirty="0" smtClean="0"/>
              <a:t> run on Windows and the Mac.</a:t>
            </a:r>
          </a:p>
          <a:p>
            <a:pPr marL="928687" lvl="1" indent="-457200">
              <a:buFont typeface="+mj-lt"/>
              <a:buAutoNum type="arabicPeriod"/>
            </a:pPr>
            <a:r>
              <a:rPr lang="en-US" dirty="0" smtClean="0"/>
              <a:t>The application </a:t>
            </a:r>
            <a:r>
              <a:rPr lang="en-US" u="sng" dirty="0" smtClean="0"/>
              <a:t>must</a:t>
            </a:r>
            <a:r>
              <a:rPr lang="en-US" dirty="0" smtClean="0"/>
              <a:t> work in English and Spanish.</a:t>
            </a:r>
          </a:p>
          <a:p>
            <a:pPr marL="2317750" lvl="4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7537" y="1874537"/>
            <a:ext cx="496642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What the </a:t>
            </a:r>
            <a:r>
              <a:rPr lang="en-US" smtClean="0">
                <a:solidFill>
                  <a:srgbClr val="0033CC"/>
                </a:solidFill>
              </a:rPr>
              <a:t>application must do or allow the user to do.</a:t>
            </a:r>
            <a:endParaRPr lang="en-US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75" y="4434829"/>
            <a:ext cx="127951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</a:t>
            </a:r>
            <a:r>
              <a:rPr lang="en-US" dirty="0" smtClean="0">
                <a:solidFill>
                  <a:srgbClr val="0033CC"/>
                </a:solidFill>
              </a:rPr>
              <a:t>onstraints.</a:t>
            </a:r>
            <a:endParaRPr lang="en-US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7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1335" y="4130750"/>
            <a:ext cx="4381328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0/0/0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1454" y="4497659"/>
            <a:ext cx="1678665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Oops!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Where did </a:t>
            </a:r>
            <a:r>
              <a:rPr lang="en-US" dirty="0" smtClean="0">
                <a:solidFill>
                  <a:srgbClr val="0033CC"/>
                </a:solidFill>
              </a:rPr>
              <a:t>those</a:t>
            </a:r>
            <a:endParaRPr lang="en-US" dirty="0" smtClean="0">
              <a:solidFill>
                <a:srgbClr val="0033CC"/>
              </a:solidFill>
            </a:endParaRPr>
          </a:p>
          <a:p>
            <a:r>
              <a:rPr lang="en-US" dirty="0" smtClean="0">
                <a:solidFill>
                  <a:srgbClr val="B23C00"/>
                </a:solidFill>
              </a:rPr>
              <a:t>destructor calls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1907" y="1291292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445" y="1600220"/>
            <a:ext cx="74671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   </a:t>
            </a:r>
            <a:r>
              <a:rPr lang="en-US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birthdays.reserve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(10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1629" y="4343390"/>
            <a:ext cx="3640740" cy="1077218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91907" y="1291292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3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320994" cy="4937706"/>
          </a:xfrm>
        </p:spPr>
        <p:txBody>
          <a:bodyPr/>
          <a:lstStyle/>
          <a:p>
            <a:r>
              <a:rPr lang="en-US" dirty="0" smtClean="0"/>
              <a:t>Every class has a </a:t>
            </a:r>
            <a:r>
              <a:rPr lang="en-US" dirty="0" smtClean="0">
                <a:solidFill>
                  <a:srgbClr val="B23C00"/>
                </a:solidFill>
              </a:rPr>
              <a:t>copy constructor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C++ supplies a default copy constructor.</a:t>
            </a:r>
          </a:p>
          <a:p>
            <a:pPr lvl="1"/>
            <a:r>
              <a:rPr lang="en-US" dirty="0" smtClean="0"/>
              <a:t>It may not do what you want, so you can write one.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A copy constructor has only one parameter, a </a:t>
            </a:r>
            <a:r>
              <a:rPr lang="en-US" u="sng" dirty="0" smtClean="0"/>
              <a:t>reference to </a:t>
            </a:r>
            <a:r>
              <a:rPr lang="en-US" u="sng" dirty="0" smtClean="0"/>
              <a:t>a constant</a:t>
            </a:r>
            <a:r>
              <a:rPr lang="en-US" dirty="0" smtClean="0"/>
              <a:t> object of the same class.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A copy constructor is </a:t>
            </a:r>
            <a:r>
              <a:rPr lang="en-US" u="sng" dirty="0" smtClean="0"/>
              <a:t>called</a:t>
            </a:r>
            <a:r>
              <a:rPr lang="en-US" dirty="0" smtClean="0"/>
              <a:t> when:</a:t>
            </a:r>
          </a:p>
          <a:p>
            <a:pPr lvl="1"/>
            <a:r>
              <a:rPr lang="en-US" dirty="0" smtClean="0"/>
              <a:t>A </a:t>
            </a:r>
            <a:r>
              <a:rPr lang="en-US" u="sng" dirty="0" smtClean="0"/>
              <a:t>new object</a:t>
            </a:r>
            <a:r>
              <a:rPr lang="en-US" dirty="0" smtClean="0"/>
              <a:t> is created and initialized </a:t>
            </a:r>
            <a:br>
              <a:rPr lang="en-US" dirty="0" smtClean="0"/>
            </a:br>
            <a:r>
              <a:rPr lang="en-US" dirty="0" smtClean="0"/>
              <a:t>using another object of the same type.</a:t>
            </a:r>
          </a:p>
          <a:p>
            <a:pPr lvl="1"/>
            <a:r>
              <a:rPr lang="en-US" dirty="0" smtClean="0"/>
              <a:t>An object is </a:t>
            </a:r>
            <a:r>
              <a:rPr lang="en-US" u="sng" dirty="0" smtClean="0"/>
              <a:t>passed by value</a:t>
            </a:r>
            <a:r>
              <a:rPr lang="en-US" dirty="0" smtClean="0"/>
              <a:t> to a function.</a:t>
            </a:r>
          </a:p>
          <a:p>
            <a:pPr lvl="1"/>
            <a:r>
              <a:rPr lang="en-US" dirty="0" smtClean="0"/>
              <a:t>An object is </a:t>
            </a:r>
            <a:r>
              <a:rPr lang="en-US" u="sng" dirty="0" smtClean="0"/>
              <a:t>returned</a:t>
            </a:r>
            <a:r>
              <a:rPr lang="en-US" dirty="0" smtClean="0"/>
              <a:t> by a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7024" y="1407658"/>
            <a:ext cx="68499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Birthday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Constructors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Birthday();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d);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  // copy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de-DE" b="1" dirty="0">
                <a:latin typeface="Courier New" charset="0"/>
                <a:ea typeface="Courier New" charset="0"/>
                <a:cs typeface="Courier New" charset="0"/>
              </a:rPr>
            </a:b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// 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Destructor</a:t>
            </a:r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de-DE" b="1" dirty="0">
                <a:latin typeface="Courier New" charset="0"/>
                <a:ea typeface="Courier New" charset="0"/>
                <a:cs typeface="Courier New" charset="0"/>
              </a:rPr>
              <a:t>    ~</a:t>
            </a:r>
            <a:r>
              <a:rPr lang="de-DE" b="1" dirty="0" err="1"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de-DE" b="1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de-DE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0707" y="1220352"/>
            <a:ext cx="2484142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Birthday.h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2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</a:t>
            </a:r>
            <a:r>
              <a:rPr lang="en-US" dirty="0" smtClean="0"/>
              <a:t>Constructor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86" y="1417342"/>
            <a:ext cx="9071714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Birthday::Birthday() : year(0), month(0), day(0)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Default constructor 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@ " 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y,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m,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d) : year(y), month(m), day(d)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Constructor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*this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Birthday::Birthday(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Birthday&amp;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Copy constructor 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*this =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bd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Birthday::~Birthday()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&lt;&lt; "***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Destructor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called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for " &lt;&lt; *this &lt;&lt; " @ "&lt;&lt; this &lt;&lt;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61408" y="6224435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B23C00"/>
                </a:solidFill>
              </a:rPr>
              <a:t>Demo</a:t>
            </a:r>
            <a:endParaRPr lang="en-US">
              <a:solidFill>
                <a:srgbClr val="B23C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60525" y="1220352"/>
            <a:ext cx="2700547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BirthdayVector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Birthday.cpp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5888" y="1543646"/>
            <a:ext cx="6521337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vector&lt;Birthday&gt; birthdays;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birthdays.push_back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	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4503" y="3736265"/>
            <a:ext cx="4991959" cy="2893100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0/0/0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9/2/1981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*** Copy constructor called for 5/8/1992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9/2/1981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Copy constructor called for 0/0/0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9/2/1981</a:t>
            </a: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Destructor called for 0/0/0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4951" y="3420954"/>
            <a:ext cx="347242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Wow! Where did all those extra </a:t>
            </a:r>
          </a:p>
          <a:p>
            <a:r>
              <a:rPr lang="en-US" dirty="0" smtClean="0">
                <a:solidFill>
                  <a:srgbClr val="B23C00"/>
                </a:solidFill>
              </a:rPr>
              <a:t>copy </a:t>
            </a:r>
            <a:r>
              <a:rPr lang="en-US" dirty="0" err="1" smtClean="0">
                <a:solidFill>
                  <a:srgbClr val="B23C00"/>
                </a:solidFill>
              </a:rPr>
              <a:t>cnstructor</a:t>
            </a:r>
            <a:r>
              <a:rPr lang="en-US" dirty="0" smtClean="0">
                <a:solidFill>
                  <a:srgbClr val="B23C00"/>
                </a:solidFill>
              </a:rPr>
              <a:t> </a:t>
            </a:r>
            <a:r>
              <a:rPr lang="en-US" dirty="0" smtClean="0">
                <a:solidFill>
                  <a:srgbClr val="B23C00"/>
                </a:solidFill>
              </a:rPr>
              <a:t>and destructor calls 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come from?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7829" y="1234464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7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“Extra” Constructor and Destructor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my program running so slowly?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C++ does many operations “behind your back”.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You may not expect “extra” calls to </a:t>
            </a:r>
            <a:br>
              <a:rPr lang="en-US" dirty="0" smtClean="0"/>
            </a:br>
            <a:r>
              <a:rPr lang="en-US" dirty="0"/>
              <a:t>constructors and destructors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Can we eliminate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928" y="411163"/>
            <a:ext cx="8778144" cy="655637"/>
          </a:xfrm>
        </p:spPr>
        <p:txBody>
          <a:bodyPr/>
          <a:lstStyle/>
          <a:p>
            <a:r>
              <a:rPr lang="en-US" dirty="0"/>
              <a:t>“Extra” Constructor and Destructor </a:t>
            </a:r>
            <a:r>
              <a:rPr lang="en-US" dirty="0" smtClean="0"/>
              <a:t>Calls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45" y="1621671"/>
            <a:ext cx="746710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"Creating Birthday vector ..." &lt;&lt;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vector&lt;Birthday&gt; birthdays;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birthdays.reserve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(10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9576" y="2697488"/>
            <a:ext cx="5162446" cy="1815882"/>
          </a:xfrm>
          <a:prstGeom prst="rect">
            <a:avLst/>
          </a:prstGeom>
          <a:solidFill>
            <a:srgbClr val="E1F5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Creating Birthday vector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(bd0)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(bd1)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...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push_back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(bd2) ...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*** Copy constructor called for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4712" y="1325903"/>
            <a:ext cx="2511970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BirthdayVectorTester.cpp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Vector Grows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vector needs to grow in order to insert or append more elements, C++ doesn’t simply lengthen the vector in place.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Instead, C++ allocates a </a:t>
            </a:r>
            <a:r>
              <a:rPr lang="en-US" u="sng" dirty="0" smtClean="0"/>
              <a:t>new, longer vector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u="sng" dirty="0" smtClean="0"/>
              <a:t>copies the elements</a:t>
            </a:r>
            <a:r>
              <a:rPr lang="en-US" dirty="0" smtClean="0"/>
              <a:t> from the old vector </a:t>
            </a:r>
            <a:br>
              <a:rPr lang="en-US" dirty="0" smtClean="0"/>
            </a:br>
            <a:r>
              <a:rPr lang="en-US" dirty="0" smtClean="0"/>
              <a:t>to the new vector.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Therefore, “extra” copy constructor calls to populate the new vector and “extra” destructor calls to deallocate the old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Let’s try a </a:t>
            </a:r>
            <a:r>
              <a:rPr lang="en-US" dirty="0" smtClean="0">
                <a:solidFill>
                  <a:srgbClr val="B23C00"/>
                </a:solidFill>
              </a:rPr>
              <a:t>dynamically allocated array</a:t>
            </a:r>
            <a:r>
              <a:rPr lang="en-US" dirty="0" smtClean="0"/>
              <a:t> this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55602" y="1894076"/>
            <a:ext cx="6232796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Birthday.h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public: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virtual 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// Overloaded [] subscript operator.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Birthday&amp; operator [](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index)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private: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length;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Birthday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*elements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4878" y="1834081"/>
            <a:ext cx="3033203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BirthdayDynamic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BirthdayList.h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3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</a:t>
            </a:r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 smtClean="0"/>
              <a:t>Of course, many designs are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95495"/>
            <a:ext cx="6705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of </a:t>
            </a:r>
            <a:r>
              <a:rPr lang="en-US" dirty="0" smtClean="0"/>
              <a:t>Objects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5014" y="1600220"/>
            <a:ext cx="7590539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length(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), elements(new Birthday[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::~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if (elements !=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nullptr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 delete[] elements;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get_length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{ return length; }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Birthday&amp;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::operator [](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index)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return elements[index];  // should check the index first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5688" y="1375300"/>
            <a:ext cx="3249608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BirthdayDynamic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BirthdayList.cpp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5806" y="1234464"/>
            <a:ext cx="6628738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BirthdayList.h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&amp;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"Print dynamic birthday array:"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list.get_length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list[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"Create dynamic birthday array:"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birthdays(3);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birthdays[0] =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birthdays[1] = Birthday(1981, 9,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birthdays[2] = Birthday(1992, 5, 8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print(birthdays);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"End of program!"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7829" y="4800585"/>
            <a:ext cx="3406702" cy="1815882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Create dynamic birthday array: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Print dynamic birthday array: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9/2/1981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5/8/1992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End of program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!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0488" y="1874537"/>
            <a:ext cx="251383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33CC"/>
                </a:solidFill>
              </a:rPr>
              <a:t>Pass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list </a:t>
            </a:r>
            <a:r>
              <a:rPr lang="en-US" dirty="0" smtClean="0">
                <a:solidFill>
                  <a:srgbClr val="0033CC"/>
                </a:solidFill>
              </a:rPr>
              <a:t>by </a:t>
            </a:r>
            <a:r>
              <a:rPr lang="en-US" u="sng" dirty="0" smtClean="0">
                <a:solidFill>
                  <a:srgbClr val="0033CC"/>
                </a:solidFill>
              </a:rPr>
              <a:t>reference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80561" y="1325903"/>
            <a:ext cx="26691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BirthdayDynamicTester.cpp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of Objects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627" y="1234464"/>
            <a:ext cx="6628738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&lt;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iostream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#include "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BirthdayList.h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print(</a:t>
            </a:r>
            <a:r>
              <a:rPr lang="en-US" sz="1400" b="1" dirty="0" err="1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sz="1400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list)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"Print dynamic birthday array:"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list.get_length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list[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]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main()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"Create dynamic birthday array:"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birthdays(3);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birthdays[0] = Birthday();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birthdays[1] = Birthday(1981, 9, 2);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birthdays[2] = Birthday(1992, 5, 8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    print(birthdays);</a:t>
            </a:r>
          </a:p>
          <a:p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cout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&lt;&lt; "End of program!" &lt;&lt;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endl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return 0;</a:t>
            </a:r>
          </a:p>
          <a:p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4985" y="1874537"/>
            <a:ext cx="21355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33CC"/>
                </a:solidFill>
              </a:rPr>
              <a:t>Pass </a:t>
            </a:r>
            <a:r>
              <a:rPr lang="en-US" b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mtClean="0">
                <a:solidFill>
                  <a:srgbClr val="0033CC"/>
                </a:solidFill>
              </a:rPr>
              <a:t>by </a:t>
            </a:r>
            <a:r>
              <a:rPr lang="en-US" u="sng" dirty="0" smtClean="0">
                <a:solidFill>
                  <a:srgbClr val="0033CC"/>
                </a:solidFill>
              </a:rPr>
              <a:t>value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03512" y="1325903"/>
            <a:ext cx="2669129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BirthdayDynamicTester.cpp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51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Mysterious Program </a:t>
            </a:r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31994"/>
            <a:ext cx="8229600" cy="1498931"/>
          </a:xfrm>
        </p:spPr>
        <p:txBody>
          <a:bodyPr/>
          <a:lstStyle/>
          <a:p>
            <a:r>
              <a:rPr lang="en-US" dirty="0" smtClean="0"/>
              <a:t>An attempt to free memory that isn’t allocated!</a:t>
            </a:r>
            <a:endParaRPr lang="en-US" dirty="0"/>
          </a:p>
          <a:p>
            <a:r>
              <a:rPr lang="en-US" dirty="0" smtClean="0"/>
              <a:t>What memory is it referring to?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2170" y="1325903"/>
            <a:ext cx="6479659" cy="3046988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Create dynamic birthday array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 dynamic birthday array: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9/2/1981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5/8/1992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of program!</a:t>
            </a:r>
          </a:p>
          <a:p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BirthdayDynamic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(15420,0x7fffc19c53c0)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b="1" dirty="0" smtClean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error for object 0x7fa316402550: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   pointer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being freed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was 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not allocated</a:t>
            </a:r>
          </a:p>
          <a:p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*** set a breakpoint in </a:t>
            </a:r>
            <a:r>
              <a:rPr lang="en-US" b="1" dirty="0" err="1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malloc_error_break</a:t>
            </a:r>
            <a:r>
              <a:rPr lang="en-US" b="1" dirty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 to </a:t>
            </a:r>
            <a:r>
              <a:rPr lang="en-US" b="1" dirty="0" smtClean="0">
                <a:solidFill>
                  <a:srgbClr val="B23C00"/>
                </a:solidFill>
                <a:latin typeface="Courier New" charset="0"/>
                <a:ea typeface="Courier New" charset="0"/>
                <a:cs typeface="Courier New" charset="0"/>
              </a:rPr>
              <a:t>debug</a:t>
            </a:r>
            <a:endParaRPr lang="en-US" b="1" dirty="0">
              <a:solidFill>
                <a:srgbClr val="B23C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Shallow vs. Deep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default copy constructor</a:t>
            </a:r>
            <a:r>
              <a:rPr lang="en-US" dirty="0" smtClean="0"/>
              <a:t> does a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shallow copy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If there are dynamically allocated data, </a:t>
            </a:r>
            <a:br>
              <a:rPr lang="en-US" dirty="0" smtClean="0"/>
            </a:br>
            <a:r>
              <a:rPr lang="en-US" dirty="0" smtClean="0"/>
              <a:t>the default copy constructor only copies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u="sng" dirty="0" smtClean="0"/>
              <a:t>pointer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It does </a:t>
            </a:r>
            <a:r>
              <a:rPr lang="en-US" u="sng" dirty="0" smtClean="0"/>
              <a:t>not</a:t>
            </a:r>
            <a:r>
              <a:rPr lang="en-US" dirty="0" smtClean="0"/>
              <a:t> copy the </a:t>
            </a:r>
            <a:r>
              <a:rPr lang="en-US" u="sng" dirty="0" smtClean="0"/>
              <a:t>data</a:t>
            </a:r>
            <a:r>
              <a:rPr lang="en-US" dirty="0" smtClean="0"/>
              <a:t> that the pointer is pointing 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5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vs. Deep </a:t>
            </a:r>
            <a:r>
              <a:rPr lang="en-US" dirty="0" smtClean="0"/>
              <a:t>Copy</a:t>
            </a:r>
            <a:r>
              <a:rPr lang="en-US" i="1" dirty="0" smtClean="0"/>
              <a:t>, cont’d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1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shallow </a:t>
            </a:r>
            <a:r>
              <a:rPr lang="en-US" dirty="0"/>
              <a:t>copy </a:t>
            </a:r>
            <a:r>
              <a:rPr lang="en-US" dirty="0" smtClean="0"/>
              <a:t>points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same dynamic </a:t>
            </a:r>
            <a:r>
              <a:rPr lang="en-US" dirty="0" smtClean="0"/>
              <a:t>array: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34659" y="2697488"/>
            <a:ext cx="3200365" cy="1096526"/>
            <a:chOff x="2103147" y="3696013"/>
            <a:chExt cx="3200365" cy="1096526"/>
          </a:xfrm>
        </p:grpSpPr>
        <p:sp>
          <p:nvSpPr>
            <p:cNvPr id="6" name="Rectangle 5"/>
            <p:cNvSpPr/>
            <p:nvPr/>
          </p:nvSpPr>
          <p:spPr bwMode="auto">
            <a:xfrm>
              <a:off x="4480561" y="4518220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751094" y="4518221"/>
              <a:ext cx="274317" cy="27431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029195" y="4518220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103147" y="3696013"/>
              <a:ext cx="2369847" cy="912020"/>
              <a:chOff x="1920269" y="3246122"/>
              <a:chExt cx="2369847" cy="912020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1920269" y="3246122"/>
                <a:ext cx="1935145" cy="822951"/>
              </a:xfrm>
              <a:prstGeom prst="rect">
                <a:avLst/>
              </a:prstGeom>
              <a:solidFill>
                <a:srgbClr val="E1F5FF"/>
              </a:solidFill>
              <a:ln w="952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20269" y="3273325"/>
                <a:ext cx="19351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ourier New" charset="0"/>
                    <a:ea typeface="Courier New" charset="0"/>
                    <a:cs typeface="Courier New" charset="0"/>
                  </a:rPr>
                  <a:t>birthdays</a:t>
                </a:r>
                <a:r>
                  <a:rPr lang="en-US" dirty="0" smtClean="0"/>
                  <a:t> </a:t>
                </a:r>
                <a:r>
                  <a:rPr lang="en-US" dirty="0" smtClean="0"/>
                  <a:t>(main)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119772" y="3703318"/>
                <a:ext cx="274317" cy="27431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36860" y="3639081"/>
                <a:ext cx="11721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ourier New" charset="0"/>
                    <a:ea typeface="Courier New" charset="0"/>
                    <a:cs typeface="Courier New" charset="0"/>
                  </a:rPr>
                  <a:t>elements</a:t>
                </a: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3211211" y="3770205"/>
                <a:ext cx="91439" cy="914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rgbClr val="0033CC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2" name="Curved Connector 21"/>
              <p:cNvCxnSpPr/>
              <p:nvPr/>
            </p:nvCxnSpPr>
            <p:spPr bwMode="auto">
              <a:xfrm>
                <a:off x="3302650" y="3815925"/>
                <a:ext cx="987466" cy="342217"/>
              </a:xfrm>
              <a:prstGeom prst="curvedConnector3">
                <a:avLst>
                  <a:gd name="adj1" fmla="val 5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" name="Group 35"/>
          <p:cNvGrpSpPr/>
          <p:nvPr/>
        </p:nvGrpSpPr>
        <p:grpSpPr>
          <a:xfrm>
            <a:off x="2834659" y="3703317"/>
            <a:ext cx="2366618" cy="1013133"/>
            <a:chOff x="2834659" y="3703317"/>
            <a:chExt cx="2366618" cy="1013133"/>
          </a:xfrm>
        </p:grpSpPr>
        <p:sp>
          <p:nvSpPr>
            <p:cNvPr id="24" name="Rectangle 23"/>
            <p:cNvSpPr/>
            <p:nvPr/>
          </p:nvSpPr>
          <p:spPr bwMode="auto">
            <a:xfrm>
              <a:off x="2834659" y="3893499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034162" y="4350695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125601" y="4417582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29" name="Curved Connector 28"/>
            <p:cNvCxnSpPr/>
            <p:nvPr/>
          </p:nvCxnSpPr>
          <p:spPr bwMode="auto">
            <a:xfrm flipV="1">
              <a:off x="4206244" y="3703317"/>
              <a:ext cx="995033" cy="763980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2834659" y="3920702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list</a:t>
              </a:r>
              <a:r>
                <a:rPr lang="en-US" dirty="0" smtClean="0"/>
                <a:t> </a:t>
              </a:r>
              <a:r>
                <a:rPr lang="en-US" dirty="0" smtClean="0"/>
                <a:t>(function)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34659" y="4286458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vs. Deep Copy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5"/>
            <a:ext cx="8229600" cy="4846266"/>
          </a:xfrm>
        </p:spPr>
        <p:txBody>
          <a:bodyPr/>
          <a:lstStyle/>
          <a:p>
            <a:r>
              <a:rPr lang="en-US" dirty="0" smtClean="0"/>
              <a:t>When the print function completes and returns, its </a:t>
            </a:r>
            <a:r>
              <a:rPr lang="en-US" dirty="0" smtClean="0"/>
              <a:t>format parameter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dirty="0" smtClean="0"/>
              <a:t> goes </a:t>
            </a:r>
            <a:r>
              <a:rPr lang="en-US" u="sng" dirty="0" smtClean="0"/>
              <a:t>out of scope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/>
              <a:t>object’s destructor is called, which deletes the dynamic array.</a:t>
            </a:r>
          </a:p>
          <a:p>
            <a:pPr lvl="1"/>
            <a:r>
              <a:rPr lang="en-US" dirty="0" smtClean="0"/>
              <a:t>Now variable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birthdays</a:t>
            </a:r>
            <a:r>
              <a:rPr lang="en-US" dirty="0" smtClean="0"/>
              <a:t> in the</a:t>
            </a:r>
            <a:br>
              <a:rPr lang="en-US" dirty="0" smtClean="0"/>
            </a:br>
            <a:r>
              <a:rPr lang="en-US" dirty="0" smtClean="0"/>
              <a:t>main has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B23C00"/>
                </a:solidFill>
              </a:rPr>
              <a:t>dangling </a:t>
            </a:r>
            <a:r>
              <a:rPr lang="en-US" dirty="0" smtClean="0">
                <a:solidFill>
                  <a:srgbClr val="B23C00"/>
                </a:solidFill>
              </a:rPr>
              <a:t>pointer</a:t>
            </a:r>
            <a:r>
              <a:rPr lang="en-US" dirty="0" smtClean="0"/>
              <a:t>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When the program is ready to </a:t>
            </a:r>
            <a:br>
              <a:rPr lang="en-US" dirty="0" smtClean="0"/>
            </a:br>
            <a:r>
              <a:rPr lang="en-US" dirty="0" smtClean="0"/>
              <a:t>terminate, it calls </a:t>
            </a:r>
            <a:r>
              <a:rPr lang="en-US" dirty="0"/>
              <a:t>the </a:t>
            </a:r>
            <a:r>
              <a:rPr lang="en-US" dirty="0" smtClean="0"/>
              <a:t>destructor.</a:t>
            </a:r>
          </a:p>
          <a:p>
            <a:pPr lvl="1"/>
            <a:r>
              <a:rPr lang="en-US" dirty="0" smtClean="0"/>
              <a:t>It attempts </a:t>
            </a:r>
            <a:r>
              <a:rPr lang="en-US" dirty="0" smtClean="0"/>
              <a:t>to delete memory</a:t>
            </a:r>
            <a:br>
              <a:rPr lang="en-US" dirty="0" smtClean="0"/>
            </a:br>
            <a:r>
              <a:rPr lang="en-US" dirty="0" smtClean="0"/>
              <a:t>that has already been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160995" y="4709146"/>
            <a:ext cx="1592103" cy="822951"/>
            <a:chOff x="1920269" y="4442133"/>
            <a:chExt cx="1592103" cy="822951"/>
          </a:xfrm>
        </p:grpSpPr>
        <p:sp>
          <p:nvSpPr>
            <p:cNvPr id="67" name="Rectangle 66"/>
            <p:cNvSpPr/>
            <p:nvPr/>
          </p:nvSpPr>
          <p:spPr bwMode="auto">
            <a:xfrm>
              <a:off x="1920269" y="4442133"/>
              <a:ext cx="1565259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20269" y="4469336"/>
              <a:ext cx="1592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list</a:t>
              </a:r>
              <a:r>
                <a:rPr lang="en-US" dirty="0" smtClean="0"/>
                <a:t> </a:t>
              </a:r>
              <a:r>
                <a:rPr lang="en-US" dirty="0" smtClean="0"/>
                <a:t>(function)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119772" y="4899329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920269" y="4835092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211211" y="4966216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160995" y="3704502"/>
            <a:ext cx="2369847" cy="912020"/>
            <a:chOff x="1920269" y="3246122"/>
            <a:chExt cx="2369847" cy="912020"/>
          </a:xfrm>
        </p:grpSpPr>
        <p:sp>
          <p:nvSpPr>
            <p:cNvPr id="74" name="Rectangle 73"/>
            <p:cNvSpPr/>
            <p:nvPr/>
          </p:nvSpPr>
          <p:spPr bwMode="auto">
            <a:xfrm>
              <a:off x="1920269" y="3246122"/>
              <a:ext cx="1935145" cy="822951"/>
            </a:xfrm>
            <a:prstGeom prst="rect">
              <a:avLst/>
            </a:prstGeom>
            <a:solidFill>
              <a:srgbClr val="E1F5FF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920269" y="3273325"/>
              <a:ext cx="19351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ourier New" charset="0"/>
                  <a:ea typeface="Courier New" charset="0"/>
                  <a:cs typeface="Courier New" charset="0"/>
                </a:rPr>
                <a:t>birthdays</a:t>
              </a:r>
              <a:r>
                <a:rPr lang="en-US" dirty="0" smtClean="0"/>
                <a:t> </a:t>
              </a:r>
              <a:r>
                <a:rPr lang="en-US" dirty="0" smtClean="0"/>
                <a:t>(main)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3119772" y="3703318"/>
              <a:ext cx="274317" cy="27431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936860" y="363908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 charset="0"/>
                  <a:ea typeface="Courier New" charset="0"/>
                  <a:cs typeface="Courier New" charset="0"/>
                </a:rPr>
                <a:t>elements</a:t>
              </a: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3211211" y="3770205"/>
              <a:ext cx="91439" cy="9143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79" name="Curved Connector 78"/>
            <p:cNvCxnSpPr/>
            <p:nvPr/>
          </p:nvCxnSpPr>
          <p:spPr bwMode="auto">
            <a:xfrm>
              <a:off x="3302650" y="3815925"/>
              <a:ext cx="987466" cy="342217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168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vs. Deep Copy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2087"/>
          </a:xfrm>
        </p:spPr>
        <p:txBody>
          <a:bodyPr/>
          <a:lstStyle/>
          <a:p>
            <a:r>
              <a:rPr lang="en-US" dirty="0"/>
              <a:t>If you want a </a:t>
            </a:r>
            <a:r>
              <a:rPr lang="en-US" dirty="0">
                <a:solidFill>
                  <a:srgbClr val="B23C00"/>
                </a:solidFill>
              </a:rPr>
              <a:t>deep copy</a:t>
            </a:r>
            <a:r>
              <a:rPr lang="en-US" dirty="0"/>
              <a:t>, one that includes copying the data, you need to </a:t>
            </a:r>
            <a:r>
              <a:rPr lang="en-US" u="sng" dirty="0"/>
              <a:t>write your </a:t>
            </a:r>
            <a:r>
              <a:rPr lang="en-US" u="sng" dirty="0" smtClean="0"/>
              <a:t>own </a:t>
            </a:r>
            <a:r>
              <a:rPr lang="en-US" dirty="0"/>
              <a:t>copy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45" y="2766578"/>
            <a:ext cx="734367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const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BirthdayList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 other)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: length(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other.length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), elements(new Birthday[length])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 // Copy the elements.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length;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    elements[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 = other[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7756" y="4043850"/>
            <a:ext cx="3887603" cy="2062103"/>
          </a:xfrm>
          <a:prstGeom prst="rect">
            <a:avLst/>
          </a:prstGeom>
          <a:solidFill>
            <a:srgbClr val="DEF0F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Create dynamic birthday array: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Print dynamic birthday array: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0/0/0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9/2/1981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5/8/1992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of program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!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cohesive class has one </a:t>
            </a:r>
            <a:r>
              <a:rPr lang="en-US" u="sng" dirty="0" smtClean="0"/>
              <a:t>primary responsibility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is the superclass of the department classes is responsible for common mechanics’ tasks. An example is maintaining work schedules, which is delegated to the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WorkSchedule</a:t>
            </a:r>
            <a:r>
              <a:rPr lang="en-US" dirty="0" smtClean="0"/>
              <a:t> class.</a:t>
            </a:r>
          </a:p>
          <a:p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WorkSchedule</a:t>
            </a:r>
            <a:r>
              <a:rPr lang="en-US" dirty="0" smtClean="0"/>
              <a:t> maintains work schedules.</a:t>
            </a:r>
          </a:p>
          <a:p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Transmission</a:t>
            </a:r>
            <a:r>
              <a:rPr lang="en-US" dirty="0" smtClean="0"/>
              <a:t>,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Brakes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Electronics</a:t>
            </a:r>
            <a:r>
              <a:rPr lang="en-US" dirty="0" smtClean="0"/>
              <a:t> each has the responsibility to simulate work that happens in its department.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Law of Demeter</a:t>
            </a:r>
            <a:r>
              <a:rPr lang="en-US" dirty="0" smtClean="0"/>
              <a:t>: Each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subclass, such as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Brakes</a:t>
            </a:r>
            <a:r>
              <a:rPr lang="en-US" dirty="0" smtClean="0"/>
              <a:t>, </a:t>
            </a:r>
            <a:r>
              <a:rPr lang="en-US" u="sng" dirty="0" smtClean="0"/>
              <a:t>hides its implementation</a:t>
            </a:r>
            <a:r>
              <a:rPr lang="en-US" dirty="0" smtClean="0"/>
              <a:t> from the other subclasses by making its member variables and functions </a:t>
            </a:r>
            <a:r>
              <a:rPr lang="en-US" u="sng" dirty="0" smtClean="0"/>
              <a:t>private</a:t>
            </a:r>
            <a:r>
              <a:rPr lang="en-US" dirty="0" smtClean="0"/>
              <a:t>. </a:t>
            </a:r>
          </a:p>
          <a:p>
            <a:pPr lvl="5"/>
            <a:endParaRPr lang="en-US" dirty="0"/>
          </a:p>
          <a:p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Brakes</a:t>
            </a:r>
            <a:r>
              <a:rPr lang="en-US" dirty="0" smtClean="0"/>
              <a:t> can talk to its neighbors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Transmission</a:t>
            </a:r>
            <a:r>
              <a:rPr lang="en-US" dirty="0" smtClean="0"/>
              <a:t> and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Electronics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via an API provided by the superclass. But otherwise, each subclass does not depend on intimate knowledge of the other subclasses.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Favor </a:t>
            </a:r>
            <a:r>
              <a:rPr lang="en-US" u="sng" dirty="0"/>
              <a:t>composition over </a:t>
            </a:r>
            <a:r>
              <a:rPr lang="en-US" u="sng" dirty="0" smtClean="0"/>
              <a:t>inheritance</a:t>
            </a:r>
            <a:r>
              <a:rPr lang="en-US" dirty="0" smtClean="0"/>
              <a:t>: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class “</a:t>
            </a:r>
            <a:r>
              <a:rPr lang="en-US" u="sng" dirty="0" smtClean="0"/>
              <a:t>has a</a:t>
            </a:r>
            <a:r>
              <a:rPr lang="en-US" dirty="0" smtClean="0"/>
              <a:t>” </a:t>
            </a:r>
            <a:r>
              <a:rPr lang="en-US" b="1" dirty="0" err="1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WorkSchedule</a:t>
            </a:r>
            <a:r>
              <a:rPr lang="en-US" dirty="0" smtClean="0"/>
              <a:t> class to which it delegates maintaining work schedules. </a:t>
            </a:r>
          </a:p>
          <a:p>
            <a:pPr lvl="5"/>
            <a:endParaRPr lang="en-US" dirty="0"/>
          </a:p>
          <a:p>
            <a:r>
              <a:rPr lang="en-US" dirty="0" smtClean="0"/>
              <a:t>A less flexible alternative would be for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to inherit work scheduling functions from a superclass.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Question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Closed </a:t>
            </a:r>
            <a:r>
              <a:rPr lang="en-US" u="sng" dirty="0"/>
              <a:t>for modification but open for </a:t>
            </a:r>
            <a:r>
              <a:rPr lang="en-US" u="sng" dirty="0" smtClean="0"/>
              <a:t>extension</a:t>
            </a:r>
            <a:r>
              <a:rPr lang="en-US" dirty="0" smtClean="0"/>
              <a:t>: If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superclass correctly abstracts all the departments, then it should no longer be modified. </a:t>
            </a:r>
          </a:p>
          <a:p>
            <a:pPr lvl="4"/>
            <a:endParaRPr lang="en-US" dirty="0"/>
          </a:p>
          <a:p>
            <a:r>
              <a:rPr lang="en-US" dirty="0" smtClean="0"/>
              <a:t>Instead, create new subclasses </a:t>
            </a:r>
            <a:br>
              <a:rPr lang="en-US" dirty="0" smtClean="0"/>
            </a:br>
            <a:r>
              <a:rPr lang="en-US" dirty="0" smtClean="0"/>
              <a:t>if there are new departments.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Solutions: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departments will have different inspection protocols. Code that simulates performing department inspections should use </a:t>
            </a:r>
            <a:r>
              <a:rPr lang="en-US" u="sng" dirty="0" smtClean="0"/>
              <a:t>polymorphism</a:t>
            </a:r>
            <a:r>
              <a:rPr lang="en-US" dirty="0" smtClean="0"/>
              <a:t>. Superclass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can have a virtual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inspect</a:t>
            </a:r>
            <a:r>
              <a:rPr lang="en-US" dirty="0" smtClean="0"/>
              <a:t> member function that each subclass overrides. </a:t>
            </a:r>
          </a:p>
          <a:p>
            <a:pPr lvl="5"/>
            <a:endParaRPr lang="en-US" dirty="0"/>
          </a:p>
          <a:p>
            <a:r>
              <a:rPr lang="en-US" dirty="0" smtClean="0"/>
              <a:t>Program to the </a:t>
            </a:r>
            <a:r>
              <a:rPr lang="en-US" b="1" dirty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 superclass and </a:t>
            </a:r>
            <a:br>
              <a:rPr lang="en-US" dirty="0" smtClean="0"/>
            </a:br>
            <a:r>
              <a:rPr lang="en-US" dirty="0" smtClean="0"/>
              <a:t>let polymorphism determine which inspection protocol to simulate based on the </a:t>
            </a:r>
            <a:r>
              <a:rPr lang="en-US" u="sng" dirty="0" smtClean="0"/>
              <a:t>value</a:t>
            </a:r>
            <a:r>
              <a:rPr lang="en-US" dirty="0" smtClean="0"/>
              <a:t> of an object derived from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Department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2B2D-F854-104A-9535-9A504E5923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of </a:t>
            </a:r>
            <a:r>
              <a:rPr lang="en-US" b="1" dirty="0" smtClean="0">
                <a:solidFill>
                  <a:srgbClr val="0033CC"/>
                </a:solidFill>
                <a:latin typeface="Courier New" charset="0"/>
                <a:ea typeface="Courier New" charset="0"/>
                <a:cs typeface="Courier New" charset="0"/>
              </a:rPr>
              <a:t>Birthday</a:t>
            </a:r>
            <a:r>
              <a:rPr lang="en-US" dirty="0" smtClean="0"/>
              <a:t> objects:</a:t>
            </a:r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 smtClean="0"/>
              <a:t>you create an array of objects, the </a:t>
            </a:r>
            <a:br>
              <a:rPr lang="en-US" dirty="0" smtClean="0"/>
            </a:br>
            <a:r>
              <a:rPr lang="en-US" dirty="0" smtClean="0">
                <a:solidFill>
                  <a:srgbClr val="B23C00"/>
                </a:solidFill>
              </a:rPr>
              <a:t>default constructor </a:t>
            </a:r>
            <a:r>
              <a:rPr lang="en-US" dirty="0" smtClean="0"/>
              <a:t>is called for each element.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Therefore, a class that can be the base type </a:t>
            </a:r>
            <a:br>
              <a:rPr lang="en-US" dirty="0" smtClean="0"/>
            </a:br>
            <a:r>
              <a:rPr lang="en-US" dirty="0" smtClean="0"/>
              <a:t>of an array </a:t>
            </a:r>
            <a:r>
              <a:rPr lang="en-US" u="sng" dirty="0" smtClean="0"/>
              <a:t>must</a:t>
            </a:r>
            <a:r>
              <a:rPr lang="en-US" dirty="0" smtClean="0"/>
              <a:t> have a default constructor</a:t>
            </a:r>
            <a:r>
              <a:rPr lang="en-US" dirty="0" smtClean="0"/>
              <a:t>.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C++ will </a:t>
            </a:r>
            <a:r>
              <a:rPr lang="en-US" u="sng" dirty="0" smtClean="0"/>
              <a:t>automatically</a:t>
            </a:r>
            <a:r>
              <a:rPr lang="en-US" dirty="0" smtClean="0"/>
              <a:t> create a default constructor </a:t>
            </a:r>
            <a:r>
              <a:rPr lang="en-US" u="sng" dirty="0" smtClean="0"/>
              <a:t>only if</a:t>
            </a:r>
            <a:r>
              <a:rPr lang="en-US" dirty="0" smtClean="0"/>
              <a:t> you do </a:t>
            </a:r>
            <a:r>
              <a:rPr lang="en-US" u="sng" dirty="0" smtClean="0"/>
              <a:t>not</a:t>
            </a:r>
            <a:r>
              <a:rPr lang="en-US" dirty="0" smtClean="0"/>
              <a:t> write </a:t>
            </a:r>
            <a:r>
              <a:rPr lang="en-US" u="sng" dirty="0" smtClean="0"/>
              <a:t>any</a:t>
            </a:r>
            <a:r>
              <a:rPr lang="en-US" dirty="0" smtClean="0"/>
              <a:t> constructor.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9119" y="1874537"/>
            <a:ext cx="341632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Birthday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bd_array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[3];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26918</TotalTime>
  <Words>1264</Words>
  <Application>Microsoft Macintosh PowerPoint</Application>
  <PresentationFormat>On-screen Show (4:3)</PresentationFormat>
  <Paragraphs>556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Courier New</vt:lpstr>
      <vt:lpstr>ＭＳ Ｐゴシック</vt:lpstr>
      <vt:lpstr>Times New Roman</vt:lpstr>
      <vt:lpstr>Wingdings</vt:lpstr>
      <vt:lpstr>Arial</vt:lpstr>
      <vt:lpstr>Quadrant</vt:lpstr>
      <vt:lpstr>CMPE 135: Object-Oriented Analysis  and Design October 17 Class Meeting</vt:lpstr>
      <vt:lpstr>Midterm Solutions: Questions 1 and 2</vt:lpstr>
      <vt:lpstr>Midterm Solutions: Question 3</vt:lpstr>
      <vt:lpstr>Midterm Solutions: Question 4</vt:lpstr>
      <vt:lpstr>Midterm Solutions: Question 5</vt:lpstr>
      <vt:lpstr>Midterm Solutions: Question 6</vt:lpstr>
      <vt:lpstr>Midterm Solutions: Question 7</vt:lpstr>
      <vt:lpstr>Midterm Solutions: Question 8</vt:lpstr>
      <vt:lpstr>Arrays of Objects</vt:lpstr>
      <vt:lpstr>Constructors and Destructors</vt:lpstr>
      <vt:lpstr>Constructors and Destructors, cont’d</vt:lpstr>
      <vt:lpstr>Constructors and Destructors, cont’d</vt:lpstr>
      <vt:lpstr>Constructors and Destructors, cont’d</vt:lpstr>
      <vt:lpstr>Constructors and Destructors, cont’d</vt:lpstr>
      <vt:lpstr>Vectors of Objects</vt:lpstr>
      <vt:lpstr>Vectors of Objects, cont’d</vt:lpstr>
      <vt:lpstr>Vectors of Objects, cont’d</vt:lpstr>
      <vt:lpstr>Vectors of Objects, cont’d</vt:lpstr>
      <vt:lpstr>Vectors of Objects, cont’d</vt:lpstr>
      <vt:lpstr>Vectors of Objects, cont’d</vt:lpstr>
      <vt:lpstr>Vectors of Objects, cont’d</vt:lpstr>
      <vt:lpstr>Copy Constructor</vt:lpstr>
      <vt:lpstr>Copy Constructor, cont’d</vt:lpstr>
      <vt:lpstr>Copy Constructor, cont’d</vt:lpstr>
      <vt:lpstr>Copy Constructor, cont’d</vt:lpstr>
      <vt:lpstr>“Extra” Constructor and Destructor Calls</vt:lpstr>
      <vt:lpstr>“Extra” Constructor and Destructor Calls, cont’d</vt:lpstr>
      <vt:lpstr>How a Vector Grows</vt:lpstr>
      <vt:lpstr>Dynamic Arrays of Objects</vt:lpstr>
      <vt:lpstr>Dynamic Arrays of Objects, cont’d</vt:lpstr>
      <vt:lpstr>Dynamic Arrays of Objects, cont’d</vt:lpstr>
      <vt:lpstr>Dynamic Arrays of Objects, cont’d</vt:lpstr>
      <vt:lpstr>Mysterious Program Crash</vt:lpstr>
      <vt:lpstr>Shallow vs. Deep Copy</vt:lpstr>
      <vt:lpstr>Shallow vs. Deep Copy, cont’d</vt:lpstr>
      <vt:lpstr>Shallow vs. Deep Copy, cont’d</vt:lpstr>
      <vt:lpstr>Shallow vs. Deep Copy, cont’d</vt:lpstr>
    </vt:vector>
  </TitlesOfParts>
  <Company>Apropos Logic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153: Concepts of Compiler Design</dc:title>
  <dc:creator>Ronald Mak</dc:creator>
  <cp:lastModifiedBy>Ronald Mak</cp:lastModifiedBy>
  <cp:revision>642</cp:revision>
  <dcterms:created xsi:type="dcterms:W3CDTF">2008-01-12T03:52:55Z</dcterms:created>
  <dcterms:modified xsi:type="dcterms:W3CDTF">2017-10-17T09:23:13Z</dcterms:modified>
</cp:coreProperties>
</file>