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2" r:id="rId3"/>
    <p:sldId id="273" r:id="rId4"/>
    <p:sldId id="274" r:id="rId5"/>
    <p:sldId id="270" r:id="rId6"/>
    <p:sldId id="271" r:id="rId7"/>
    <p:sldId id="275" r:id="rId8"/>
    <p:sldId id="276" r:id="rId9"/>
    <p:sldId id="277" r:id="rId10"/>
    <p:sldId id="278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81" r:id="rId25"/>
    <p:sldId id="269" r:id="rId26"/>
    <p:sldId id="28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DEF0F2"/>
    <a:srgbClr val="008000"/>
    <a:srgbClr val="8F0000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08" autoAdjust="0"/>
    <p:restoredTop sz="86386" autoAdjust="0"/>
  </p:normalViewPr>
  <p:slideViewPr>
    <p:cSldViewPr>
      <p:cViewPr varScale="1">
        <p:scale>
          <a:sx n="122" d="100"/>
          <a:sy n="122" d="100"/>
        </p:scale>
        <p:origin x="208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4368" y="17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November 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October 17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echnical-recipes.com/2011/the-big-three-in-c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psamples.com/common-tasks/rule-of-fiv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October 17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7854" y="1234464"/>
            <a:ext cx="7273145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test_name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fv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size)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fl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size)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throw (string)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Loop over the data sizes for the tests.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size : SIZES)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// Run and time the vector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test.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long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etv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size,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fv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   ...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// Run and time the linked list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test.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long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etl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size,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fl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   ...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379349"/>
            <a:ext cx="8494633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    void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size)) throw (string)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duration_cast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&lt;milliseconds&gt;(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).count();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        void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size)) throw (string)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::now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size</a:t>
            </a:r>
            <a:r>
              <a:rPr lang="en-US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5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duration_cast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&lt;milliseconds&gt;(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).count();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declaration of a variable that is also being initialized, the compiler can </a:t>
            </a:r>
            <a:r>
              <a:rPr lang="en-US" u="sng" dirty="0" smtClean="0"/>
              <a:t>infer</a:t>
            </a:r>
            <a:r>
              <a:rPr lang="en-US" dirty="0" smtClean="0"/>
              <a:t> the type of the variable from the initialization expression.</a:t>
            </a:r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type inference</a:t>
            </a:r>
            <a:r>
              <a:rPr lang="en-US" dirty="0" smtClean="0"/>
              <a:t>, AKA </a:t>
            </a:r>
            <a:r>
              <a:rPr lang="en-US" dirty="0" smtClean="0">
                <a:solidFill>
                  <a:srgbClr val="B23C00"/>
                </a:solidFill>
              </a:rPr>
              <a:t>type determination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auto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instead of a complicated type name.</a:t>
            </a:r>
          </a:p>
          <a:p>
            <a:pPr lvl="1"/>
            <a:r>
              <a:rPr lang="en-US" dirty="0" smtClean="0"/>
              <a:t>Examples: Instead of: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89" y="4357234"/>
            <a:ext cx="89482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vector&lt;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&gt;::iterator current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a_container.begin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map&lt;string,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DistanceToCity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&gt;::iterator p = 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cities.lower_bound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new_city.get_name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25" y="5546150"/>
            <a:ext cx="623279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 current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a_container.begin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auto p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cities.lower_bound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new_city.get_name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decltype</a:t>
            </a:r>
            <a:r>
              <a:rPr lang="en-US" dirty="0" smtClean="0"/>
              <a:t> Pseudo-Function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65112"/>
          </a:xfrm>
        </p:spPr>
        <p:txBody>
          <a:bodyPr/>
          <a:lstStyle/>
          <a:p>
            <a:r>
              <a:rPr lang="en-US" dirty="0" smtClean="0"/>
              <a:t>Takes a variable as an argument.</a:t>
            </a:r>
          </a:p>
          <a:p>
            <a:r>
              <a:rPr lang="en-US" dirty="0" smtClean="0"/>
              <a:t>Returns the type associated with the variable.</a:t>
            </a:r>
          </a:p>
          <a:p>
            <a:pPr lvl="5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 another variable with the same type.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Ensure that two variables have the same type.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1431" y="4337132"/>
            <a:ext cx="556113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map&lt;string,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&gt;::iterator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start_point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decltype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start_point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end_point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 in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16478"/>
          </a:xfrm>
        </p:spPr>
        <p:txBody>
          <a:bodyPr/>
          <a:lstStyle/>
          <a:p>
            <a:r>
              <a:rPr lang="en-US" dirty="0" smtClean="0"/>
              <a:t>If a member function is small, such as a constructor, a getter, or a setter, you can </a:t>
            </a:r>
            <a:br>
              <a:rPr lang="en-US" dirty="0" smtClean="0"/>
            </a:br>
            <a:r>
              <a:rPr lang="en-US" dirty="0" smtClean="0"/>
              <a:t>put its definition inside the class declaration. </a:t>
            </a:r>
            <a:endParaRPr lang="en-US" dirty="0"/>
          </a:p>
          <a:p>
            <a:pPr lvl="1"/>
            <a:r>
              <a:rPr lang="en-US" dirty="0" smtClean="0"/>
              <a:t>You can have definition code in the header file.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6098" y="3279964"/>
            <a:ext cx="586250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InlineTest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InlineTest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: value(v) 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value;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{ value = v;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171" y="3357160"/>
            <a:ext cx="155190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InlineTest1.cpp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in Header </a:t>
            </a:r>
            <a:r>
              <a:rPr lang="en-US" dirty="0" smtClean="0"/>
              <a:t>Files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put a member function definition inside the class declaration, the compiler can </a:t>
            </a:r>
            <a:r>
              <a:rPr lang="en-US" dirty="0" smtClean="0">
                <a:solidFill>
                  <a:srgbClr val="B23C00"/>
                </a:solidFill>
              </a:rPr>
              <a:t>inline</a:t>
            </a:r>
            <a:r>
              <a:rPr lang="en-US" dirty="0" smtClean="0"/>
              <a:t> the function code.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Instead of compiling a member function call </a:t>
            </a:r>
            <a:br>
              <a:rPr lang="en-US" dirty="0" smtClean="0"/>
            </a:br>
            <a:r>
              <a:rPr lang="en-US" dirty="0" smtClean="0"/>
              <a:t>the usual way, the compiler will instead insert the function code in place of the call.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will speed execution (since no calls are executed) but increase the size of the compiled code.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define a member function outside of the class declaration, you can use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 smtClean="0"/>
              <a:t> keyword to ask the compiler to inline the function code.</a:t>
            </a:r>
          </a:p>
          <a:p>
            <a:pPr lvl="1"/>
            <a:r>
              <a:rPr lang="en-US" dirty="0" smtClean="0"/>
              <a:t>The compiler may ignore the keyword.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It’s usually better to let the compiler decide what’s best for code optimization.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r>
              <a:rPr lang="en-US" i="1" dirty="0" smtClean="0"/>
              <a:t>,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299" y="1417342"/>
            <a:ext cx="783740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InlineTest2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InlineTest2(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: value(v) 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InlineTest2::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value; }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void InlineTest2::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set_value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v) { value = v;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27478" y="1512858"/>
            <a:ext cx="155190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InlineTest2.cpp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“Big Three”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Collectively called the “big three” of a class:</a:t>
            </a:r>
          </a:p>
          <a:p>
            <a:pPr lvl="1"/>
            <a:r>
              <a:rPr lang="en-US" dirty="0" smtClean="0"/>
              <a:t>overloaded assignment operator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destructor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Rule of thumb: If you define a destructor, </a:t>
            </a:r>
            <a:br>
              <a:rPr lang="en-US" dirty="0" smtClean="0"/>
            </a:br>
            <a:r>
              <a:rPr lang="en-US" dirty="0" smtClean="0"/>
              <a:t>you should also define a copy constructor </a:t>
            </a:r>
            <a:br>
              <a:rPr lang="en-US" dirty="0" smtClean="0"/>
            </a:br>
            <a:r>
              <a:rPr lang="en-US" dirty="0" smtClean="0"/>
              <a:t>and an overloaded assignment operator.</a:t>
            </a:r>
          </a:p>
          <a:p>
            <a:pPr lvl="1"/>
            <a:r>
              <a:rPr lang="en-US" dirty="0" smtClean="0"/>
              <a:t>Ensure that all three perform in a similar fashion.</a:t>
            </a:r>
          </a:p>
          <a:p>
            <a:pPr lvl="1"/>
            <a:r>
              <a:rPr lang="en-US" u="sng" dirty="0" smtClean="0"/>
              <a:t>Do not rely</a:t>
            </a:r>
            <a:r>
              <a:rPr lang="en-US" dirty="0" smtClean="0"/>
              <a:t> on the default implementations!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</a:t>
            </a:r>
            <a:r>
              <a:rPr lang="en-US" dirty="0" smtClean="0"/>
              <a:t>”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smtClean="0"/>
              <a:t>Why does this code crash?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3051" y="1894076"/>
            <a:ext cx="425789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Array1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Array1(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~Array1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Array1::Array1(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size = 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[size];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::copy(v, v + size,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4951" y="1980334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chrono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494" y="1569825"/>
            <a:ext cx="76290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&lt;vector&gt;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chrono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sz="18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b="1" dirty="0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800" b="1" dirty="0" err="1">
                <a:solidFill>
                  <a:srgbClr val="B23C00"/>
                </a:solidFill>
                <a:latin typeface="Courier" charset="0"/>
                <a:ea typeface="Courier" charset="0"/>
                <a:cs typeface="Courier" charset="0"/>
              </a:rPr>
              <a:t>chrono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initialize_vector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(vector&lt;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 v)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 &lt; 10000000;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v.push_back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18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8890" y="1400548"/>
            <a:ext cx="159082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TimeVector.cpp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</a:t>
            </a:r>
            <a:r>
              <a:rPr lang="en-US" dirty="0" smtClean="0"/>
              <a:t>”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Why does this code crash?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04767" y="1965976"/>
            <a:ext cx="413446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Array1::~Array1()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 smtClean="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de-DE" b="1" smtClean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[4] = { 1, 2, 3, 4 };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Array1 a1(4,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Array1 a2(a1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!"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682" y="4434829"/>
            <a:ext cx="27302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What happens when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array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a2</a:t>
            </a:r>
            <a:r>
              <a:rPr lang="en-US" dirty="0" smtClean="0">
                <a:solidFill>
                  <a:srgbClr val="0033CC"/>
                </a:solidFill>
              </a:rPr>
              <a:t> goes out of scope?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4951" y="2084617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79137"/>
          </a:xfrm>
        </p:spPr>
        <p:txBody>
          <a:bodyPr/>
          <a:lstStyle/>
          <a:p>
            <a:r>
              <a:rPr lang="en-US" dirty="0" smtClean="0"/>
              <a:t>Explicitly define a copy constructor: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5895" y="1743641"/>
            <a:ext cx="549220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Array2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Array2(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Array2(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Array2&amp;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~Array2();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Array2::Array2(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Array2 &amp;a)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size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::copy(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a.vals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 size,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5024" y="1863146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3051" y="1417342"/>
            <a:ext cx="425789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vals[4] = { 1, 2, 3, 4 };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Array2 a1(4, vals);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Array2 a2(a1);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a1 = a2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Done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!"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6317" y="2940836"/>
            <a:ext cx="27302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What happens when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array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a1</a:t>
            </a:r>
            <a:r>
              <a:rPr lang="en-US" dirty="0" smtClean="0">
                <a:solidFill>
                  <a:srgbClr val="0033CC"/>
                </a:solidFill>
              </a:rPr>
              <a:t> goes out of scope?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2971" y="1248065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Array2.cpp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Overload the </a:t>
            </a:r>
            <a:r>
              <a:rPr lang="en-US" u="sng" dirty="0" smtClean="0"/>
              <a:t>assignment operator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1042" y="2148854"/>
            <a:ext cx="5121915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Array3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Array3(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v[]);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Array3(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Array3&amp; a);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~Array3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Array3&amp;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=(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Array3&amp; a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2146" y="1933860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Array3.cpp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9033" y="1417342"/>
            <a:ext cx="549220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Array3&amp; Array3::operator =(const Array3 &amp;a)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size = a.size;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vals = new int[a.size];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std::copy(a.vals, a.vals + size, vals);</a:t>
            </a:r>
          </a:p>
          <a:p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*this;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703318"/>
            <a:ext cx="8229600" cy="1280146"/>
          </a:xfrm>
        </p:spPr>
        <p:txBody>
          <a:bodyPr/>
          <a:lstStyle/>
          <a:p>
            <a:r>
              <a:rPr lang="en-US" dirty="0" smtClean="0"/>
              <a:t>What’s missing?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happens with an assignment like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2510" y="4983464"/>
            <a:ext cx="9252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urier New" charset="0"/>
                <a:ea typeface="Courier New" charset="0"/>
                <a:cs typeface="Courier New" charset="0"/>
              </a:rPr>
              <a:t>a = a;</a:t>
            </a:r>
            <a:endParaRPr lang="en-US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Three”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390"/>
            <a:ext cx="8229600" cy="1005829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dirty="0" smtClean="0"/>
              <a:t>This concludes the Big Three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2000" dirty="0">
                <a:hlinkClick r:id="rId3"/>
              </a:rPr>
              <a:t>http://www.technical-recipes.com/2011/the-big-three-in-c</a:t>
            </a:r>
            <a:r>
              <a:rPr lang="en-US" sz="2000" dirty="0" smtClean="0">
                <a:hlinkClick r:id="rId3"/>
              </a:rPr>
              <a:t>/</a:t>
            </a:r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9033" y="1417342"/>
            <a:ext cx="598593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Array3&amp; Array3::operator =(const Array3 &amp;a)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if (&amp;a != this)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size = a.size;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vals = new int[a.size];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std::copy(a.vals, a.vals + size, vals);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*this;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9341" y="3790537"/>
            <a:ext cx="117692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Array3.cpp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“Big Five”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 smtClean="0"/>
              <a:t>The Big Three is now the </a:t>
            </a:r>
            <a:r>
              <a:rPr lang="en-US" sz="2800" u="sng" dirty="0" smtClean="0"/>
              <a:t>Big Five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000" dirty="0">
                <a:hlinkClick r:id="rId2"/>
              </a:rPr>
              <a:t>http://www.cppsamples.com/common-tasks/rule-of-five.html</a:t>
            </a:r>
            <a:r>
              <a:rPr lang="en-US" sz="2000" dirty="0"/>
              <a:t> </a:t>
            </a:r>
            <a:endParaRPr lang="en-US" sz="2000" dirty="0" smtClean="0"/>
          </a:p>
          <a:p>
            <a:pPr marL="1858963" lvl="4" indent="-469900">
              <a:buSzPct val="70000"/>
            </a:pPr>
            <a:endParaRPr lang="en-US" sz="800" dirty="0"/>
          </a:p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 smtClean="0"/>
              <a:t>Add:</a:t>
            </a:r>
          </a:p>
          <a:p>
            <a:pPr marL="939800" lvl="2" indent="-469900">
              <a:buSzPct val="70000"/>
            </a:pPr>
            <a:r>
              <a:rPr lang="en-US" sz="2400" dirty="0" smtClean="0"/>
              <a:t>move constructor</a:t>
            </a:r>
          </a:p>
          <a:p>
            <a:pPr marL="939800" lvl="2" indent="-469900">
              <a:buSzPct val="70000"/>
            </a:pPr>
            <a:r>
              <a:rPr lang="en-US" sz="2400" dirty="0" smtClean="0"/>
              <a:t>move assignment operator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713971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iomanip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(long n = 10000; n &lt;= 100000000; n *= 10)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(v, 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for 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(9) &lt;&lt; n &lt;&lt; " : "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(4)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ms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9341" y="1417342"/>
            <a:ext cx="159082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TimeVector.cpp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chrono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28" y="1454331"/>
            <a:ext cx="894828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time_vector_initialization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(vector&lt;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 v,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::now();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v.clear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time_point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steady_clock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::now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Other options include: nanoseconds, microseconds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duration_cast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&lt;milliseconds&gt;(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end_time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start_time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).count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elapsed_time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70941"/>
          </a:xfrm>
        </p:spPr>
        <p:txBody>
          <a:bodyPr/>
          <a:lstStyle/>
          <a:p>
            <a:r>
              <a:rPr lang="en-US" dirty="0" smtClean="0"/>
              <a:t>You can pass a function as a parameter </a:t>
            </a:r>
            <a:br>
              <a:rPr lang="en-US" dirty="0" smtClean="0"/>
            </a:br>
            <a:r>
              <a:rPr lang="en-US" dirty="0" smtClean="0"/>
              <a:t>to another function.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function that you called (the one that received a function parameter) can then call the function that it was passed.</a:t>
            </a:r>
          </a:p>
          <a:p>
            <a:pPr lvl="1"/>
            <a:r>
              <a:rPr lang="en-US" dirty="0" smtClean="0"/>
              <a:t>The formal parameter for the passed function must have the function signature.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123" y="5257780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Parameters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54"/>
            <a:ext cx="8229600" cy="1097268"/>
          </a:xfrm>
        </p:spPr>
        <p:txBody>
          <a:bodyPr/>
          <a:lstStyle/>
          <a:p>
            <a:r>
              <a:rPr lang="en-US" dirty="0" smtClean="0"/>
              <a:t>In this example,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can call the function that it was passed: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6337" y="3222687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size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23" y="1325903"/>
            <a:ext cx="81804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timed_test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size,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f(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Timing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compares the timings of vectors and linked lists performing similar operations, such as node insertions and deletions.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Timing </a:t>
            </a:r>
            <a:r>
              <a:rPr lang="en-US" dirty="0" smtClean="0"/>
              <a:t>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Functions to invoke and time: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901228"/>
            <a:ext cx="8824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vector_prepends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list_prepends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vector_appends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list_appends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vector_gets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 throw (string);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list_gets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 throw (string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vector_removes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list_removes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vector_inserts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SortedVector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list_inserts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SortedList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Timing Functions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 smtClean="0"/>
              <a:t>Run the test suite.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436" y="1965977"/>
            <a:ext cx="83311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run_test_suite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throw (string)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("Prepend",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vector_prepends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list_prepends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("Append",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vector_appends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list_appends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("Get",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vector_gets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list_gets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("Remove",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vector_removes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list_removes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run_test_functions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("Insert",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vector_inserts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list_inserts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28255</TotalTime>
  <Words>721</Words>
  <Application>Microsoft Macintosh PowerPoint</Application>
  <PresentationFormat>On-screen Show (4:3)</PresentationFormat>
  <Paragraphs>351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Courier</vt:lpstr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October 17 Class Meeting</vt:lpstr>
      <vt:lpstr>chrono</vt:lpstr>
      <vt:lpstr>chrono, cont’d</vt:lpstr>
      <vt:lpstr>chrono, cont’d</vt:lpstr>
      <vt:lpstr>Function Parameters</vt:lpstr>
      <vt:lpstr>Function Parameters, cont’d</vt:lpstr>
      <vt:lpstr>Example: Timing Functions</vt:lpstr>
      <vt:lpstr>Example: Timing Functions, cont’d</vt:lpstr>
      <vt:lpstr>Example: Timing Functions, cont’d</vt:lpstr>
      <vt:lpstr>PowerPoint Presentation</vt:lpstr>
      <vt:lpstr>PowerPoint Presentation</vt:lpstr>
      <vt:lpstr>The auto Keyword</vt:lpstr>
      <vt:lpstr>The decltype Pseudo-Function</vt:lpstr>
      <vt:lpstr>Function Definitions in Header Files</vt:lpstr>
      <vt:lpstr>Function Definitions in Header Files, cont’d</vt:lpstr>
      <vt:lpstr>The inline Keyword</vt:lpstr>
      <vt:lpstr>The inline Keyword, cont’d</vt:lpstr>
      <vt:lpstr>The “Big Three”</vt:lpstr>
      <vt:lpstr>The “Big Three”, cont’d</vt:lpstr>
      <vt:lpstr>The “Big Three”, cont’d</vt:lpstr>
      <vt:lpstr>The “Big Three”, cont’d</vt:lpstr>
      <vt:lpstr>The “Big Three”, cont’d</vt:lpstr>
      <vt:lpstr>The “Big Three”, cont’d</vt:lpstr>
      <vt:lpstr>The “Big Three”, cont’d</vt:lpstr>
      <vt:lpstr>The “Big Three”, cont’d</vt:lpstr>
      <vt:lpstr>The “Big Five”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653</cp:revision>
  <dcterms:created xsi:type="dcterms:W3CDTF">2008-01-12T03:52:55Z</dcterms:created>
  <dcterms:modified xsi:type="dcterms:W3CDTF">2017-10-19T21:02:11Z</dcterms:modified>
</cp:coreProperties>
</file>