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B23C00"/>
    <a:srgbClr val="DEF0F2"/>
    <a:srgbClr val="008000"/>
    <a:srgbClr val="8F0000"/>
    <a:srgbClr val="464646"/>
    <a:srgbClr val="F2E5D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32" autoAdjust="0"/>
    <p:restoredTop sz="86386" autoAdjust="0"/>
  </p:normalViewPr>
  <p:slideViewPr>
    <p:cSldViewPr>
      <p:cViewPr varScale="1">
        <p:scale>
          <a:sx n="162" d="100"/>
          <a:sy n="162" d="100"/>
        </p:scale>
        <p:origin x="200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27" d="100"/>
          <a:sy n="127" d="100"/>
        </p:scale>
        <p:origin x="4368" y="176"/>
      </p:cViewPr>
      <p:guideLst/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SJSU Dept. of Computer Science Fall 2013: November 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 151: Object-Oriented Design © R. Mak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8120" y="6248400"/>
            <a:ext cx="548679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Fall 2017: October </a:t>
            </a:r>
            <a:r>
              <a:rPr lang="en-US" sz="1000" baseline="0" dirty="0" smtClean="0"/>
              <a:t>24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228860" y="6263609"/>
            <a:ext cx="2964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135: Object-Oriented</a:t>
            </a:r>
            <a:r>
              <a:rPr lang="en-US" sz="1000" baseline="0" dirty="0" smtClean="0"/>
              <a:t> Analysis and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hyperlink" Target="https://en.wikipedia.org/wiki/Strategy_patter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sz="3200" dirty="0"/>
              <a:t>CMPE 135: Object-Oriented Analysis </a:t>
            </a:r>
            <a:br>
              <a:rPr lang="en-US" altLang="x-none" sz="3200" dirty="0"/>
            </a:br>
            <a:r>
              <a:rPr lang="en-US" altLang="x-none" sz="3200" dirty="0"/>
              <a:t>and </a:t>
            </a:r>
            <a:r>
              <a:rPr lang="en-US" altLang="x-none" sz="3200" dirty="0" smtClean="0"/>
              <a:t>Design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October </a:t>
            </a:r>
            <a:r>
              <a:rPr lang="en-US" sz="2400" dirty="0" smtClean="0"/>
              <a:t>24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Fall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40" y="4617707"/>
            <a:ext cx="878610" cy="1188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library code that gets inserted into your code, design patterns go into your </a:t>
            </a:r>
            <a:r>
              <a:rPr lang="en-US" u="sng" dirty="0" smtClean="0"/>
              <a:t>brain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Framework and library code provide </a:t>
            </a:r>
            <a:br>
              <a:rPr lang="en-US" dirty="0" smtClean="0"/>
            </a:br>
            <a:r>
              <a:rPr lang="en-US" u="sng" dirty="0" smtClean="0"/>
              <a:t>specific implementations</a:t>
            </a:r>
            <a:r>
              <a:rPr lang="en-US" dirty="0" smtClean="0"/>
              <a:t> of solutions.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Design patterns are at a higher level.</a:t>
            </a:r>
          </a:p>
          <a:p>
            <a:pPr lvl="1"/>
            <a:r>
              <a:rPr lang="en-US" dirty="0" smtClean="0"/>
              <a:t>They tell us </a:t>
            </a:r>
            <a:r>
              <a:rPr lang="en-US" u="sng" dirty="0" smtClean="0"/>
              <a:t>how to structure classes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to solve certain software design problems.</a:t>
            </a:r>
          </a:p>
          <a:p>
            <a:pPr lvl="1"/>
            <a:r>
              <a:rPr lang="en-US" dirty="0" smtClean="0"/>
              <a:t>We must </a:t>
            </a:r>
            <a:r>
              <a:rPr lang="en-US" u="sng" dirty="0" smtClean="0"/>
              <a:t>adapt the design patterns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to fit each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Strategy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 smtClean="0"/>
              <a:t>We used the Strategy Design Pattern to create the </a:t>
            </a:r>
            <a:r>
              <a:rPr lang="en-US" dirty="0" err="1" smtClean="0"/>
              <a:t>SimUDuck</a:t>
            </a:r>
            <a:r>
              <a:rPr lang="en-US" dirty="0" smtClean="0"/>
              <a:t>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513" y="2374480"/>
            <a:ext cx="6309316" cy="38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Strategy </a:t>
            </a:r>
            <a:r>
              <a:rPr lang="en-US" dirty="0" smtClean="0"/>
              <a:t>Pattern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499356"/>
          </a:xfrm>
        </p:spPr>
        <p:txBody>
          <a:bodyPr/>
          <a:lstStyle/>
          <a:p>
            <a:r>
              <a:rPr lang="en-US" dirty="0" smtClean="0"/>
              <a:t>Define a family of algorithms.</a:t>
            </a:r>
          </a:p>
          <a:p>
            <a:r>
              <a:rPr lang="en-US" dirty="0" smtClean="0"/>
              <a:t>Encapsulate each algorithm.</a:t>
            </a:r>
          </a:p>
          <a:p>
            <a:r>
              <a:rPr lang="en-US" dirty="0" smtClean="0"/>
              <a:t>Make them interchangeable within the family.</a:t>
            </a:r>
          </a:p>
          <a:p>
            <a:r>
              <a:rPr lang="en-US" dirty="0" smtClean="0"/>
              <a:t>Vary which algorithm to use independently </a:t>
            </a:r>
            <a:br>
              <a:rPr lang="en-US" dirty="0" smtClean="0"/>
            </a:br>
            <a:r>
              <a:rPr lang="en-US" dirty="0" smtClean="0"/>
              <a:t>from the clients that use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3886195"/>
            <a:ext cx="3251200" cy="203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3585" y="6581411"/>
            <a:ext cx="2505814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</a:rPr>
              <a:t>https://</a:t>
            </a:r>
            <a:r>
              <a:rPr lang="en-US" sz="900" dirty="0" smtClean="0">
                <a:hlinkClick r:id="rId3"/>
              </a:rPr>
              <a:t>en.wikipedia.org/wiki/Strategy_pattern</a:t>
            </a:r>
            <a:r>
              <a:rPr lang="en-US" sz="900" dirty="0" smtClean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047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Weather Monitoring 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5013936"/>
          </a:xfrm>
        </p:spPr>
        <p:txBody>
          <a:bodyPr/>
          <a:lstStyle/>
          <a:p>
            <a:r>
              <a:rPr lang="en-US" dirty="0" smtClean="0"/>
              <a:t>WeatherData object tracks current conditions</a:t>
            </a:r>
          </a:p>
          <a:p>
            <a:pPr lvl="1"/>
            <a:r>
              <a:rPr lang="en-US" dirty="0" smtClean="0"/>
              <a:t>temperature, humidity, barometric pressure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An app must provide three display elements updated in </a:t>
            </a:r>
            <a:r>
              <a:rPr lang="en-US" u="sng" dirty="0" smtClean="0"/>
              <a:t>real time</a:t>
            </a:r>
            <a:r>
              <a:rPr lang="en-US" dirty="0" smtClean="0"/>
              <a:t> as the WeatherData </a:t>
            </a:r>
            <a:r>
              <a:rPr lang="en-US" dirty="0"/>
              <a:t>object </a:t>
            </a:r>
            <a:r>
              <a:rPr lang="en-US" dirty="0" smtClean="0"/>
              <a:t>obtains the most recent measurements:</a:t>
            </a:r>
          </a:p>
          <a:p>
            <a:pPr lvl="1"/>
            <a:r>
              <a:rPr lang="en-US" dirty="0" smtClean="0"/>
              <a:t>current conditions</a:t>
            </a:r>
          </a:p>
          <a:p>
            <a:pPr lvl="1"/>
            <a:r>
              <a:rPr lang="en-US" dirty="0" smtClean="0"/>
              <a:t>weather statistics</a:t>
            </a:r>
          </a:p>
          <a:p>
            <a:pPr lvl="1"/>
            <a:r>
              <a:rPr lang="en-US" dirty="0" smtClean="0"/>
              <a:t>simple forecast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Design an API for developers to create </a:t>
            </a:r>
            <a:br>
              <a:rPr lang="en-US" dirty="0" smtClean="0"/>
            </a:br>
            <a:r>
              <a:rPr lang="en-US" dirty="0" smtClean="0"/>
              <a:t>their own weather displays.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3439" y="3977634"/>
            <a:ext cx="3607078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This example and its </a:t>
            </a:r>
            <a:r>
              <a:rPr lang="en-US" smtClean="0"/>
              <a:t>images are from</a:t>
            </a:r>
            <a:endParaRPr lang="en-US" dirty="0" smtClean="0"/>
          </a:p>
          <a:p>
            <a:r>
              <a:rPr lang="en-US" b="1" dirty="0" smtClean="0"/>
              <a:t>Head First Design Patterns</a:t>
            </a:r>
          </a:p>
          <a:p>
            <a:r>
              <a:rPr lang="en-US" dirty="0" smtClean="0"/>
              <a:t>by Eric &amp; Elizabeth Freeman</a:t>
            </a:r>
          </a:p>
          <a:p>
            <a:r>
              <a:rPr lang="en-US" dirty="0" smtClean="0"/>
              <a:t>O’Reilly, 2004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Monitoring </a:t>
            </a:r>
            <a:r>
              <a:rPr lang="en-US" dirty="0" smtClean="0"/>
              <a:t>Station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03" y="1280186"/>
            <a:ext cx="7904393" cy="475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Weather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52" y="1325902"/>
            <a:ext cx="7416896" cy="484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8" y="1341124"/>
            <a:ext cx="8022083" cy="463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smtClean="0"/>
              <a:t>Implementation: What’s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342"/>
            <a:ext cx="8177987" cy="43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7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Newspaper Subscriptions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newspaper publisher goes into business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</a:t>
            </a:r>
            <a:r>
              <a:rPr lang="en-US" sz="2400" dirty="0"/>
              <a:t>begins publishing newspapers</a:t>
            </a:r>
            <a:r>
              <a:rPr lang="en-US" sz="2400" dirty="0" smtClean="0"/>
              <a:t>.</a:t>
            </a:r>
          </a:p>
          <a:p>
            <a:pPr lvl="4"/>
            <a:endParaRPr lang="en-US" sz="800" dirty="0"/>
          </a:p>
          <a:p>
            <a:r>
              <a:rPr lang="en-US" sz="2400" dirty="0" smtClean="0"/>
              <a:t>You </a:t>
            </a:r>
            <a:r>
              <a:rPr lang="en-US" sz="2400" dirty="0"/>
              <a:t>subscribe to a particular publisher, and every time there’s a new edition it gets delivered to you. As long as you remain a subscriber, you get new newspapers</a:t>
            </a:r>
            <a:r>
              <a:rPr lang="en-US" sz="2400" dirty="0" smtClean="0"/>
              <a:t>.</a:t>
            </a:r>
          </a:p>
          <a:p>
            <a:pPr lvl="4"/>
            <a:endParaRPr lang="en-US" sz="800" dirty="0"/>
          </a:p>
          <a:p>
            <a:r>
              <a:rPr lang="en-US" sz="2400" dirty="0" smtClean="0"/>
              <a:t>You </a:t>
            </a:r>
            <a:r>
              <a:rPr lang="en-US" sz="2400" dirty="0"/>
              <a:t>unsubscribe when you don’t want papers anymore, and they stop being delivered</a:t>
            </a:r>
            <a:r>
              <a:rPr lang="en-US" sz="2400" dirty="0" smtClean="0"/>
              <a:t>.</a:t>
            </a:r>
          </a:p>
          <a:p>
            <a:pPr lvl="4"/>
            <a:endParaRPr lang="en-US" sz="800" dirty="0"/>
          </a:p>
          <a:p>
            <a:r>
              <a:rPr lang="en-US" sz="2400" dirty="0" smtClean="0"/>
              <a:t>While </a:t>
            </a:r>
            <a:r>
              <a:rPr lang="en-US" sz="2400" dirty="0"/>
              <a:t>the publisher remains in business, people, hotels, airlines, and other businesses constantly subscribe and unsubscribe to the newspaper.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06" y="411163"/>
            <a:ext cx="8412433" cy="655637"/>
          </a:xfrm>
        </p:spPr>
        <p:txBody>
          <a:bodyPr/>
          <a:lstStyle/>
          <a:p>
            <a:r>
              <a:rPr lang="en-US" dirty="0" smtClean="0"/>
              <a:t>Publishers + Subscribers = Observer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98" y="1263173"/>
            <a:ext cx="6675047" cy="4873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780" y="5541320"/>
            <a:ext cx="181652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Observer objects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can come and go.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5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</a:t>
            </a:r>
            <a:r>
              <a:rPr lang="en-US" u="sng" dirty="0" smtClean="0"/>
              <a:t>design </a:t>
            </a:r>
            <a:r>
              <a:rPr lang="en-US" u="sng" dirty="0" smtClean="0"/>
              <a:t>basics</a:t>
            </a:r>
          </a:p>
          <a:p>
            <a:pPr lvl="4"/>
            <a:endParaRPr lang="en-US" u="sng" dirty="0" smtClean="0"/>
          </a:p>
          <a:p>
            <a:pPr lvl="1"/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Inheritance</a:t>
            </a:r>
            <a:endParaRPr lang="en-US" dirty="0" smtClean="0"/>
          </a:p>
          <a:p>
            <a:pPr lvl="1"/>
            <a:r>
              <a:rPr lang="en-US" dirty="0" smtClean="0"/>
              <a:t>Polymorphism</a:t>
            </a:r>
          </a:p>
          <a:p>
            <a:pPr lvl="5"/>
            <a:endParaRPr lang="en-US" dirty="0"/>
          </a:p>
          <a:p>
            <a:r>
              <a:rPr lang="en-US" dirty="0" smtClean="0"/>
              <a:t>Object-oriented </a:t>
            </a:r>
            <a:r>
              <a:rPr lang="en-US" u="sng" dirty="0" smtClean="0"/>
              <a:t>design principles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Encapsulate what varies.</a:t>
            </a:r>
          </a:p>
          <a:p>
            <a:pPr lvl="1"/>
            <a:r>
              <a:rPr lang="en-US" dirty="0" smtClean="0"/>
              <a:t>Favor composition over inheritance.</a:t>
            </a:r>
          </a:p>
          <a:p>
            <a:pPr lvl="1"/>
            <a:r>
              <a:rPr lang="en-US" dirty="0" smtClean="0"/>
              <a:t>Program to interfaces, </a:t>
            </a:r>
            <a:r>
              <a:rPr lang="en-US" dirty="0" smtClean="0"/>
              <a:t>not to </a:t>
            </a:r>
            <a:r>
              <a:rPr lang="en-US" dirty="0" smtClean="0"/>
              <a:t>implementations.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 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749044" cy="4717004"/>
          </a:xfrm>
        </p:spPr>
        <p:txBody>
          <a:bodyPr/>
          <a:lstStyle/>
          <a:p>
            <a:r>
              <a:rPr lang="en-US" dirty="0" smtClean="0"/>
              <a:t>Define a one-to-many dependency </a:t>
            </a:r>
            <a:br>
              <a:rPr lang="en-US" dirty="0" smtClean="0"/>
            </a:br>
            <a:r>
              <a:rPr lang="en-US" dirty="0" smtClean="0"/>
              <a:t>between objects.</a:t>
            </a:r>
          </a:p>
          <a:p>
            <a:pPr lvl="4"/>
            <a:endParaRPr lang="en-US" dirty="0"/>
          </a:p>
          <a:p>
            <a:r>
              <a:rPr lang="en-US" dirty="0" smtClean="0"/>
              <a:t>When one object changes state, </a:t>
            </a:r>
            <a:br>
              <a:rPr lang="en-US" dirty="0" smtClean="0"/>
            </a:br>
            <a:r>
              <a:rPr lang="en-US" dirty="0" smtClean="0"/>
              <a:t>all of its dependents </a:t>
            </a:r>
            <a:br>
              <a:rPr lang="en-US" dirty="0" smtClean="0"/>
            </a:br>
            <a:r>
              <a:rPr lang="en-US" dirty="0" smtClean="0"/>
              <a:t>are notified </a:t>
            </a:r>
            <a:br>
              <a:rPr lang="en-US" dirty="0" smtClean="0"/>
            </a:br>
            <a:r>
              <a:rPr lang="en-US" dirty="0" smtClean="0"/>
              <a:t>and updated automatically.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369" y="2091581"/>
            <a:ext cx="4773825" cy="32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 </a:t>
            </a: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18" y="1234465"/>
            <a:ext cx="6940687" cy="50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5206"/>
            <a:ext cx="8229600" cy="5003194"/>
          </a:xfrm>
        </p:spPr>
        <p:txBody>
          <a:bodyPr/>
          <a:lstStyle/>
          <a:p>
            <a:r>
              <a:rPr lang="en-US" dirty="0" smtClean="0"/>
              <a:t>All the subject knows about an observer is that it implements the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Observer</a:t>
            </a:r>
            <a:r>
              <a:rPr lang="en-US" dirty="0" smtClean="0"/>
              <a:t> interface.</a:t>
            </a:r>
          </a:p>
          <a:p>
            <a:pPr lvl="1"/>
            <a:r>
              <a:rPr lang="en-US" dirty="0" smtClean="0"/>
              <a:t>The subject doesn’t care who the observer is </a:t>
            </a:r>
            <a:br>
              <a:rPr lang="en-US" dirty="0" smtClean="0"/>
            </a:br>
            <a:r>
              <a:rPr lang="en-US" dirty="0" smtClean="0"/>
              <a:t>or what it does with the data the subject provides.</a:t>
            </a:r>
          </a:p>
          <a:p>
            <a:r>
              <a:rPr lang="en-US" dirty="0" smtClean="0"/>
              <a:t>We can add new observers at any time.</a:t>
            </a:r>
          </a:p>
          <a:p>
            <a:r>
              <a:rPr lang="en-US" dirty="0" smtClean="0"/>
              <a:t>We never need to modify the subject to add new types of observers.</a:t>
            </a:r>
          </a:p>
          <a:p>
            <a:r>
              <a:rPr lang="en-US" dirty="0" smtClean="0"/>
              <a:t>We can reuse subjects or observers independently of each other.</a:t>
            </a:r>
          </a:p>
          <a:p>
            <a:r>
              <a:rPr lang="en-US" dirty="0" smtClean="0"/>
              <a:t>Changes to either the subject or an observer will not affect the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Station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57" y="1325903"/>
            <a:ext cx="5394902" cy="536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Station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5" y="1325903"/>
            <a:ext cx="8224772" cy="476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WeatherData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57" y="1233571"/>
            <a:ext cx="5760657" cy="55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Elements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1234464"/>
            <a:ext cx="7285464" cy="50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r>
              <a:rPr lang="en-US" dirty="0" smtClean="0"/>
              <a:t>Design principle: Separate what varies </a:t>
            </a:r>
            <a:br>
              <a:rPr lang="en-US" dirty="0" smtClean="0"/>
            </a:br>
            <a:r>
              <a:rPr lang="en-US" dirty="0" smtClean="0"/>
              <a:t>from what stays the same.</a:t>
            </a:r>
          </a:p>
          <a:p>
            <a:pPr lvl="1"/>
            <a:r>
              <a:rPr lang="en-US" dirty="0" smtClean="0"/>
              <a:t>What varies: The state of the subject and the number and types of observers.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Design principle: Program to an interface, </a:t>
            </a:r>
            <a:br>
              <a:rPr lang="en-US" dirty="0" smtClean="0"/>
            </a:br>
            <a:r>
              <a:rPr lang="en-US" dirty="0" smtClean="0"/>
              <a:t>not to an implementation.</a:t>
            </a:r>
          </a:p>
          <a:p>
            <a:pPr lvl="1"/>
            <a:r>
              <a:rPr lang="en-US" dirty="0" smtClean="0"/>
              <a:t>Both the subject and the observer use interfaces.</a:t>
            </a:r>
          </a:p>
          <a:p>
            <a:pPr lvl="1"/>
            <a:r>
              <a:rPr lang="en-US" dirty="0" smtClean="0"/>
              <a:t>The subject keeps track of objects that implement the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Observer</a:t>
            </a:r>
            <a:r>
              <a:rPr lang="en-US" dirty="0" smtClean="0"/>
              <a:t> interface.</a:t>
            </a:r>
          </a:p>
          <a:p>
            <a:pPr lvl="1"/>
            <a:r>
              <a:rPr lang="en-US" dirty="0" smtClean="0"/>
              <a:t>Observers register and are notified by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Subject</a:t>
            </a:r>
            <a:r>
              <a:rPr lang="en-US" dirty="0" smtClean="0"/>
              <a:t>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 </a:t>
            </a:r>
            <a:r>
              <a:rPr lang="en-US" dirty="0" smtClean="0"/>
              <a:t>Summary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principle: Favor composition over inheritance.</a:t>
            </a:r>
          </a:p>
          <a:p>
            <a:pPr lvl="1"/>
            <a:r>
              <a:rPr lang="en-US" dirty="0" smtClean="0"/>
              <a:t>The Observer Pattern composes any number </a:t>
            </a:r>
            <a:br>
              <a:rPr lang="en-US" dirty="0" smtClean="0"/>
            </a:br>
            <a:r>
              <a:rPr lang="en-US" dirty="0" smtClean="0"/>
              <a:t>of observers with their subjects.</a:t>
            </a:r>
          </a:p>
          <a:p>
            <a:pPr lvl="1"/>
            <a:r>
              <a:rPr lang="en-US" dirty="0" smtClean="0"/>
              <a:t>These relationships are not part of </a:t>
            </a:r>
            <a:br>
              <a:rPr lang="en-US" dirty="0" smtClean="0"/>
            </a:br>
            <a:r>
              <a:rPr lang="en-US" dirty="0" smtClean="0"/>
              <a:t>an inheritance hierarchy.</a:t>
            </a:r>
          </a:p>
          <a:p>
            <a:pPr lvl="1"/>
            <a:r>
              <a:rPr lang="en-US" dirty="0" smtClean="0"/>
              <a:t>They are established at run time by composition.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Principles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Open-Closed Principle (OCP)</a:t>
            </a:r>
          </a:p>
          <a:p>
            <a:pPr lvl="1"/>
            <a:r>
              <a:rPr lang="en-US" dirty="0" smtClean="0"/>
              <a:t>Classes should be open for extension </a:t>
            </a:r>
            <a:br>
              <a:rPr lang="en-US" dirty="0" smtClean="0"/>
            </a:br>
            <a:r>
              <a:rPr lang="en-US" dirty="0" smtClean="0"/>
              <a:t>but closed for modification.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Don’t Repeat Yourself (DRY) Principle</a:t>
            </a:r>
          </a:p>
          <a:p>
            <a:pPr lvl="1"/>
            <a:r>
              <a:rPr lang="en-US" dirty="0" smtClean="0"/>
              <a:t>Abstract out things that are common </a:t>
            </a:r>
            <a:br>
              <a:rPr lang="en-US" dirty="0" smtClean="0"/>
            </a:br>
            <a:r>
              <a:rPr lang="en-US" dirty="0" smtClean="0"/>
              <a:t>and place them in a single location.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Single Responsibility Principle (SRP)</a:t>
            </a:r>
          </a:p>
          <a:p>
            <a:pPr lvl="1"/>
            <a:r>
              <a:rPr lang="en-US" dirty="0" smtClean="0"/>
              <a:t>Make every object cohesive by giving it a single responsibility that all its services should focus on carrying out.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Principles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Liskov</a:t>
            </a:r>
            <a:r>
              <a:rPr lang="en-US" dirty="0" smtClean="0"/>
              <a:t> Substitution Principle (LSP)</a:t>
            </a:r>
          </a:p>
          <a:p>
            <a:pPr lvl="1"/>
            <a:r>
              <a:rPr lang="en-US" dirty="0" smtClean="0"/>
              <a:t>Any object should be </a:t>
            </a:r>
            <a:r>
              <a:rPr lang="en-US" u="sng" dirty="0" smtClean="0"/>
              <a:t>substitutable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by an object of its base (super) class.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maintain the LSP in your code, use delegation, composition, or aggregation instead of inheritance.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Code reuse</a:t>
            </a:r>
          </a:p>
          <a:p>
            <a:pPr lvl="1"/>
            <a:r>
              <a:rPr lang="en-US" dirty="0" smtClean="0"/>
              <a:t>Use delegation, composition, and aggregation </a:t>
            </a:r>
            <a:br>
              <a:rPr lang="en-US" dirty="0" smtClean="0"/>
            </a:br>
            <a:r>
              <a:rPr lang="en-US" dirty="0" smtClean="0"/>
              <a:t>to use behavior from other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Better Software!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 designed</a:t>
            </a:r>
          </a:p>
          <a:p>
            <a:pPr lvl="1"/>
            <a:r>
              <a:rPr lang="en-US" dirty="0" smtClean="0"/>
              <a:t>Implement object-oriented design basics.</a:t>
            </a:r>
          </a:p>
          <a:p>
            <a:pPr lvl="1"/>
            <a:r>
              <a:rPr lang="en-US" dirty="0" smtClean="0"/>
              <a:t>Follow </a:t>
            </a:r>
            <a:r>
              <a:rPr lang="en-US" dirty="0"/>
              <a:t>object-oriented design </a:t>
            </a:r>
            <a:r>
              <a:rPr lang="en-US" dirty="0" smtClean="0"/>
              <a:t>principles.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More reliable software done sooner.</a:t>
            </a:r>
          </a:p>
          <a:p>
            <a:pPr lvl="1"/>
            <a:r>
              <a:rPr lang="en-US" dirty="0" smtClean="0"/>
              <a:t>Flexible enough to handle change.</a:t>
            </a:r>
          </a:p>
          <a:p>
            <a:pPr lvl="1"/>
            <a:r>
              <a:rPr lang="en-US" dirty="0" smtClean="0"/>
              <a:t>Easy to maintain.</a:t>
            </a:r>
          </a:p>
          <a:p>
            <a:pPr lvl="4"/>
            <a:endParaRPr lang="en-US" dirty="0"/>
          </a:p>
          <a:p>
            <a:r>
              <a:rPr lang="en-US" dirty="0" smtClean="0"/>
              <a:t>It’s time to move up to an even </a:t>
            </a:r>
            <a:r>
              <a:rPr lang="en-US" u="sng" dirty="0" smtClean="0"/>
              <a:t>higher level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general </a:t>
            </a:r>
            <a:r>
              <a:rPr lang="en-US" u="sng" dirty="0" smtClean="0"/>
              <a:t>reusable solution</a:t>
            </a:r>
            <a:r>
              <a:rPr lang="en-US" dirty="0" smtClean="0"/>
              <a:t> to a commonly occurring software design problem.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 </a:t>
            </a:r>
            <a:r>
              <a:rPr lang="en-US" u="sng" dirty="0" smtClean="0"/>
              <a:t>template</a:t>
            </a:r>
            <a:r>
              <a:rPr lang="en-US" dirty="0" smtClean="0"/>
              <a:t> </a:t>
            </a:r>
            <a:r>
              <a:rPr lang="en-US" dirty="0"/>
              <a:t>for how to solve a problem that can be used in many different situations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Formalized</a:t>
            </a:r>
            <a:r>
              <a:rPr lang="en-US" dirty="0"/>
              <a:t> </a:t>
            </a:r>
            <a:r>
              <a:rPr lang="en-US" u="sng" dirty="0" smtClean="0"/>
              <a:t>best practices</a:t>
            </a:r>
            <a:r>
              <a:rPr lang="en-US" dirty="0"/>
              <a:t> that </a:t>
            </a:r>
            <a:r>
              <a:rPr lang="en-US" dirty="0" smtClean="0"/>
              <a:t>can be used to solve common</a:t>
            </a:r>
            <a:r>
              <a:rPr lang="en-US" dirty="0"/>
              <a:t> software design</a:t>
            </a:r>
            <a:r>
              <a:rPr lang="en-US" dirty="0" smtClean="0"/>
              <a:t> problems.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 </a:t>
            </a:r>
            <a:r>
              <a:rPr lang="en-US" u="sng" dirty="0" smtClean="0"/>
              <a:t>shared vocabulary</a:t>
            </a:r>
            <a:r>
              <a:rPr lang="en-US" dirty="0" smtClean="0"/>
              <a:t> for discussing solutions to software design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Patterns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</a:t>
            </a:r>
            <a:r>
              <a:rPr lang="en-US" dirty="0"/>
              <a:t>cut and </a:t>
            </a:r>
            <a:r>
              <a:rPr lang="en-US" dirty="0" smtClean="0"/>
              <a:t>paste code that can be inserted </a:t>
            </a:r>
            <a:br>
              <a:rPr lang="en-US" dirty="0" smtClean="0"/>
            </a:br>
            <a:r>
              <a:rPr lang="en-US" dirty="0" smtClean="0"/>
              <a:t>into an application.</a:t>
            </a:r>
          </a:p>
          <a:p>
            <a:pPr lvl="4"/>
            <a:endParaRPr lang="en-US" dirty="0" smtClean="0"/>
          </a:p>
          <a:p>
            <a:r>
              <a:rPr lang="en-US" u="sng" dirty="0" smtClean="0"/>
              <a:t>Discovered</a:t>
            </a:r>
            <a:r>
              <a:rPr lang="en-US" dirty="0" smtClean="0"/>
              <a:t>, not created from scratch.</a:t>
            </a:r>
          </a:p>
          <a:p>
            <a:pPr lvl="1"/>
            <a:r>
              <a:rPr lang="en-US" dirty="0" smtClean="0"/>
              <a:t>Found after many years of real-world programming experience by many top programmers.</a:t>
            </a:r>
          </a:p>
          <a:p>
            <a:pPr lvl="5"/>
            <a:endParaRPr lang="en-US" dirty="0"/>
          </a:p>
          <a:p>
            <a:r>
              <a:rPr lang="en-US" dirty="0" smtClean="0"/>
              <a:t>Originated as a concept for designing buildings by architect Christopher Alexander.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Popularized in computer science by the “Gang of Four” (GOF) and their design patterns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Pattern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A design pattern communicates not just its name, but the entire set of its qualities, characteristics, and constraints.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Say more with less</a:t>
            </a:r>
          </a:p>
          <a:p>
            <a:pPr lvl="1"/>
            <a:r>
              <a:rPr lang="en-US" dirty="0" smtClean="0"/>
              <a:t>Describe a design pattern and other developers quickly know precisely the design you have in mind.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Stay “in the design” longer</a:t>
            </a:r>
          </a:p>
          <a:p>
            <a:pPr lvl="1"/>
            <a:r>
              <a:rPr lang="en-US" dirty="0" smtClean="0"/>
              <a:t>Design pattern discussions stay at a high level without diving into implementation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Pattern </a:t>
            </a:r>
            <a:r>
              <a:rPr lang="en-US" dirty="0" smtClean="0"/>
              <a:t>Vocabulary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Accelerate the design team</a:t>
            </a:r>
          </a:p>
          <a:p>
            <a:pPr lvl="1"/>
            <a:r>
              <a:rPr lang="en-US" dirty="0" smtClean="0"/>
              <a:t>A team well versed in design patterns can </a:t>
            </a:r>
            <a:br>
              <a:rPr lang="en-US" dirty="0" smtClean="0"/>
            </a:br>
            <a:r>
              <a:rPr lang="en-US" dirty="0" smtClean="0"/>
              <a:t>move more quickly with fewer misunderstandings.</a:t>
            </a:r>
          </a:p>
          <a:p>
            <a:pPr lvl="5"/>
            <a:endParaRPr lang="en-US" dirty="0" smtClean="0"/>
          </a:p>
          <a:p>
            <a:r>
              <a:rPr lang="en-US" dirty="0"/>
              <a:t>Accelerate </a:t>
            </a:r>
            <a:r>
              <a:rPr lang="en-US" dirty="0" smtClean="0"/>
              <a:t>junior programmers</a:t>
            </a:r>
          </a:p>
          <a:p>
            <a:pPr lvl="1"/>
            <a:r>
              <a:rPr lang="en-US" dirty="0" smtClean="0"/>
              <a:t>Senior programmers who use design patterns serve as strong role models for junior programmers.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28401</TotalTime>
  <Words>521</Words>
  <Application>Microsoft Macintosh PowerPoint</Application>
  <PresentationFormat>On-screen Show (4:3)</PresentationFormat>
  <Paragraphs>177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Courier New</vt:lpstr>
      <vt:lpstr>ＭＳ Ｐゴシック</vt:lpstr>
      <vt:lpstr>Times New Roman</vt:lpstr>
      <vt:lpstr>Wingdings</vt:lpstr>
      <vt:lpstr>Arial</vt:lpstr>
      <vt:lpstr>Quadrant</vt:lpstr>
      <vt:lpstr>CMPE 135: Object-Oriented Analysis  and Design October 24 Class Meeting</vt:lpstr>
      <vt:lpstr>Review</vt:lpstr>
      <vt:lpstr>Other Principles</vt:lpstr>
      <vt:lpstr>Other Principles, cont’d</vt:lpstr>
      <vt:lpstr>Goal: Better Software!</vt:lpstr>
      <vt:lpstr>Design Patterns</vt:lpstr>
      <vt:lpstr>Design Patterns, cont’d</vt:lpstr>
      <vt:lpstr>Shared Pattern Vocabulary</vt:lpstr>
      <vt:lpstr>Shared Pattern Vocabulary, cont’d</vt:lpstr>
      <vt:lpstr>How to Use Design Patterns</vt:lpstr>
      <vt:lpstr>The Strategy Pattern</vt:lpstr>
      <vt:lpstr>The Strategy Pattern, cont’d</vt:lpstr>
      <vt:lpstr>Example: Weather Monitoring Station</vt:lpstr>
      <vt:lpstr>Weather Monitoring Station, cont’d</vt:lpstr>
      <vt:lpstr>Obtaining Weather Data</vt:lpstr>
      <vt:lpstr>First Implementation</vt:lpstr>
      <vt:lpstr>First Implementation: What’s Wrong</vt:lpstr>
      <vt:lpstr>Newspaper Subscriptions</vt:lpstr>
      <vt:lpstr>Publishers + Subscribers = Observer Pattern</vt:lpstr>
      <vt:lpstr>Observer Pattern Defined</vt:lpstr>
      <vt:lpstr>Observer Pattern UML</vt:lpstr>
      <vt:lpstr>Loose Coupling</vt:lpstr>
      <vt:lpstr>Weather Station Design</vt:lpstr>
      <vt:lpstr>Weather Station Implementation</vt:lpstr>
      <vt:lpstr>WeatherData Implementation</vt:lpstr>
      <vt:lpstr>Display Elements Implementation</vt:lpstr>
      <vt:lpstr>Observer Pattern Summary</vt:lpstr>
      <vt:lpstr>Observer Pattern Summary, cont’d</vt:lpstr>
    </vt:vector>
  </TitlesOfParts>
  <Company>Apropos Logic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Ronald Mak</cp:lastModifiedBy>
  <cp:revision>682</cp:revision>
  <dcterms:created xsi:type="dcterms:W3CDTF">2008-01-12T03:52:55Z</dcterms:created>
  <dcterms:modified xsi:type="dcterms:W3CDTF">2017-10-24T09:01:39Z</dcterms:modified>
</cp:coreProperties>
</file>