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57" r:id="rId10"/>
    <p:sldId id="258" r:id="rId11"/>
    <p:sldId id="259" r:id="rId12"/>
    <p:sldId id="261" r:id="rId13"/>
    <p:sldId id="262" r:id="rId14"/>
    <p:sldId id="263" r:id="rId15"/>
    <p:sldId id="264" r:id="rId16"/>
    <p:sldId id="268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9" r:id="rId29"/>
    <p:sldId id="277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8000"/>
    <a:srgbClr val="0033CC"/>
    <a:srgbClr val="DEF0F2"/>
    <a:srgbClr val="8F0000"/>
    <a:srgbClr val="464646"/>
    <a:srgbClr val="F2E5D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81" autoAdjust="0"/>
    <p:restoredTop sz="86386" autoAdjust="0"/>
  </p:normalViewPr>
  <p:slideViewPr>
    <p:cSldViewPr>
      <p:cViewPr varScale="1">
        <p:scale>
          <a:sx n="167" d="100"/>
          <a:sy n="167" d="100"/>
        </p:scale>
        <p:origin x="16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3928" y="184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November </a:t>
            </a:r>
            <a:r>
              <a:rPr lang="en-US" sz="1000" baseline="0" dirty="0" smtClean="0"/>
              <a:t>30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  <p:pic>
        <p:nvPicPr>
          <p:cNvPr id="17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November </a:t>
            </a:r>
            <a:r>
              <a:rPr lang="en-US" sz="2400" dirty="0" smtClean="0"/>
              <a:t>30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Development with </a:t>
            </a:r>
            <a:r>
              <a:rPr lang="en-US" dirty="0" smtClean="0"/>
              <a:t>Qt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 we’ll see today: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Strategy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Object-oriented design principles:</a:t>
            </a:r>
          </a:p>
          <a:p>
            <a:pPr lvl="1"/>
            <a:r>
              <a:rPr lang="en-US" dirty="0" smtClean="0"/>
              <a:t>Coding to the interface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4"/>
            <a:endParaRPr lang="en-US" dirty="0"/>
          </a:p>
          <a:p>
            <a:r>
              <a:rPr lang="en-US" dirty="0" smtClean="0"/>
              <a:t>Demo: CPU and memory usage</a:t>
            </a:r>
          </a:p>
          <a:p>
            <a:pPr lvl="1"/>
            <a:r>
              <a:rPr lang="en-US" dirty="0" smtClean="0"/>
              <a:t>Requires different system calls </a:t>
            </a:r>
            <a:br>
              <a:rPr lang="en-US" dirty="0" smtClean="0"/>
            </a:br>
            <a:r>
              <a:rPr lang="en-US" dirty="0" smtClean="0"/>
              <a:t>on different platforms.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and Strategy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20440"/>
            <a:ext cx="8229600" cy="261048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dirty="0" smtClean="0"/>
              <a:t> object is the primary </a:t>
            </a:r>
            <a:r>
              <a:rPr lang="en-US" u="sng" dirty="0" smtClean="0"/>
              <a:t>singleton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also serves as the interface (superclass) </a:t>
            </a:r>
            <a:br>
              <a:rPr lang="en-US" dirty="0" smtClean="0"/>
            </a:br>
            <a:r>
              <a:rPr lang="en-US" dirty="0" smtClean="0"/>
              <a:t>for the singleton platform implementations.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platform implementations constitute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u="sng" dirty="0" smtClean="0"/>
              <a:t>Strategy Design Pattern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325903"/>
            <a:ext cx="67818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1767" y="6172170"/>
            <a:ext cx="190148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Mastering Qt5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Robin 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Penea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and Guillaume Lazar</a:t>
            </a:r>
          </a:p>
          <a:p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Packt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Publishing, 2016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234464"/>
            <a:ext cx="573907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QMainWindow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CpuWidget.h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MemoryWidget.h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: public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QMainWindow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Q_OBJECT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explicit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*parent = 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CpuWidget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mCpuWidget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MemoryWidget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mMemoryWidget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9268" y="1417342"/>
            <a:ext cx="151669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MainWindow.h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445" y="1401633"/>
            <a:ext cx="7467109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ui_MainWindow.h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QDebug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QWidget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*parent) 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QMainWindow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(parent),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(this),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mMemoryWidget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(this)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setupUi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(this);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::instance().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centralWidget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-&gt;layout()-&gt;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addWidget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(&amp;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mCpuWidget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centralWidget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-&gt;layout()-&gt;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addWidget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(&amp;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mMemoryWidget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 { delete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ui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6536" y="1232356"/>
            <a:ext cx="173310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MainWindow.cpp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72" y="1691659"/>
            <a:ext cx="3521840" cy="24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0723" y="1417342"/>
            <a:ext cx="561564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QtCharts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QPieSeries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SysInfoWidget.h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CpuWidget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public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SysInfoWidget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Q_OBJECT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explicit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 parent = 0);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protected slots: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updateSeries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override;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QtCharts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QPieSeries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4445" y="1248065"/>
            <a:ext cx="136928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CpuWidget.h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72" y="3977634"/>
            <a:ext cx="3521840" cy="24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042" y="1488354"/>
            <a:ext cx="5121915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CpuWidget.h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QtCharts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 parent) 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(parent),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QPieSeries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(this))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setHoleSize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(0.35);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-&gt;append("CPU Load", 30.0);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-&gt;append("CPU Free", 70.0);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QChart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 chart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chartView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().chart();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chart-&gt;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addSeries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chart-&gt;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setTitle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("CPU average load");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2146" y="1353105"/>
            <a:ext cx="158569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CpuWidget.cpp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1679"/>
            <a:ext cx="820769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updateSeries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::instance().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-&gt;clear();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-&gt;append("Load",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-&gt;append("Free", 100.0 -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8187" y="1325903"/>
            <a:ext cx="158569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CpuWidget.cpp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436881"/>
            <a:ext cx="5985934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QtCharts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QLineSeries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SysInfoWidget.h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: public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SysInfoWidget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Q_OBJECT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explicit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*parent = 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slots: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updateSeries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QtCharts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QLineSeries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qint64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mPointPositionX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4748" y="1267604"/>
            <a:ext cx="173637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MemoryWidget.h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72" y="3977634"/>
            <a:ext cx="3521840" cy="24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024" y="1508781"/>
            <a:ext cx="68499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MemoryWidget.h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QtCharts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QAreaSeries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QPen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QLinearGradient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using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QtCharts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CHART_X_RANGE_COUNT = 50;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CHART_X_RANGE_MAX = CHART_X_RANGE_COUNT - 1;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COLOR_DARK_BLUE = 0x209fdf;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COLOR_LIGHT_BLUE = 0xbfdfef;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PEN_WIDTH = 3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6781" y="1353105"/>
            <a:ext cx="19527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MemoryWidget.cpp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0230" y="1325903"/>
            <a:ext cx="684354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MemoryWidget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MemoryWidget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QWidget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*parent) 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SysInfoWidget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(parent),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QLineSeries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(this)),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mPointPositionX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QPen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pen(COLOR_DARK_BLUE);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pen.setWidth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(PEN_WIDTH);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QLinearGradient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gradient(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QPointF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(0, 0),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QPointF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(0, 1));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gradient.setColorAt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(1.0, COLOR_DARK_BLUE);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gradient.setColorAt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(0.0, COLOR_LIGHT_BLUE);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gradient.setCoordinateMode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QGradient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ObjectBoundingMode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QAreaSeries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areaSeries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QAreaSeries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areaSeries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setPen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(pen);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areaSeries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setBrush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(gradient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QChart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 chart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chartView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().chart();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chart-&gt;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areaSeries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chart-&gt;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("Memory used");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chart-&gt;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createDefaultAxes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chart-&gt;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axisX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setRange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(0, CHART_X_RANGE_MAX);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chart-&gt;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axisX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setVisible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(false);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chart-&gt;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axisY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setRange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(0, 100);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9341" y="1444544"/>
            <a:ext cx="19527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MemoryWidget.cpp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9326" y="1508781"/>
            <a:ext cx="524534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&lt;string&gt;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class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Gender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M, F };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Person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Person(string f, string l, Gender g);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virtual ~Person();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first;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last;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Gender gender;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9341" y="1339504"/>
            <a:ext cx="100540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Person.h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2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3674" y="1441342"/>
            <a:ext cx="8797397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MemoryWidget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updateSeries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::instance().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-&gt;append(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mPointPositionX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-&gt;count() &gt; CHART_X_RANGE_COUNT)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QChart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 chart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chartView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().chart();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chart-&gt;scroll(chart-&gt;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plotArea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().width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()/CHART_X_RANGE_MAX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mSeries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-&gt;remove(0);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75" y="1272065"/>
            <a:ext cx="19527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MemoryWidget.cpp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5895" y="1518553"/>
            <a:ext cx="5492209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instance()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virtual 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virtual void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 = 0;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virtual double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 = 0;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virtual double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 = 0;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protected: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explicit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   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75" y="2971805"/>
            <a:ext cx="194316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Information source 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for </a:t>
            </a:r>
            <a:r>
              <a:rPr lang="en-US" dirty="0">
                <a:solidFill>
                  <a:srgbClr val="008000"/>
                </a:solidFill>
              </a:rPr>
              <a:t>the CPU and 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memory </a:t>
            </a:r>
            <a:r>
              <a:rPr lang="en-US" dirty="0">
                <a:solidFill>
                  <a:srgbClr val="008000"/>
                </a:solidFill>
              </a:rPr>
              <a:t>widgets</a:t>
            </a:r>
            <a:r>
              <a:rPr lang="en-US" dirty="0" smtClean="0">
                <a:solidFill>
                  <a:srgbClr val="008000"/>
                </a:solidFill>
              </a:rPr>
              <a:t>. 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1038" y="1325903"/>
            <a:ext cx="10406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SysInfo.h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0512" y="2240293"/>
            <a:ext cx="10374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Singleton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19620" y="1495180"/>
            <a:ext cx="450475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QtGlobal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ifdef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Q_OS_WIN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#include "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SysInfoWindowsImpl.h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elif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defined(Q_OS_MAC)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#include "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SysInfoMacImpl.h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elif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defined(Q_OS_LINUX)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#include "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SysInfoLinuxImpl.h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endif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707" y="1325903"/>
            <a:ext cx="125707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SysInfo.cpp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4180" y="1508781"/>
            <a:ext cx="561564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::instance()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ifdef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Q_OS_WIN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static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singleton;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elif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defined(Q_OS_MAC)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static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SysInfoMacImpl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singleton;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elif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defined(Q_OS_LINUX)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static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SysInfoLinuxImpl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singleton;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return singleton;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 {}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 {}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9341" y="1339504"/>
            <a:ext cx="125707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SysInfo.cpp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439" y="3886195"/>
            <a:ext cx="20858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B23C00"/>
                </a:solidFill>
              </a:rPr>
              <a:t>Implementation of the</a:t>
            </a:r>
          </a:p>
          <a:p>
            <a:r>
              <a:rPr lang="en-US" sz="1400" dirty="0" smtClean="0">
                <a:solidFill>
                  <a:srgbClr val="B23C00"/>
                </a:solidFill>
              </a:rPr>
              <a:t>Strategy Design Pattern</a:t>
            </a:r>
            <a:endParaRPr lang="en-US" sz="14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806" y="1234464"/>
            <a:ext cx="7960834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QtGlobal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_FILETIME FILETIME;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public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SysInfo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convertFileTime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FILETIME&amp;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filetime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9341" y="1353105"/>
            <a:ext cx="225895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SysInfoWindowsImpl</a:t>
            </a:r>
            <a:r>
              <a:rPr lang="en-US" dirty="0" err="1" smtClean="0">
                <a:solidFill>
                  <a:srgbClr val="FFFF00"/>
                </a:solidFill>
                <a:latin typeface="+mn-lt"/>
              </a:rPr>
              <a:t>.h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6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87611" y="1508781"/>
            <a:ext cx="5368777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QDebug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windows.h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7756" y="1353105"/>
            <a:ext cx="247535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SysInfoWindowsImpl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03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89" y="1494036"/>
            <a:ext cx="896102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currentIdle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[0]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[0];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currentKernel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[1]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[1];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currentUser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[2]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[2];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currentSystem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currentKernel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currentUser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percent =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currentSystem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currentIdle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)*100.0/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currentSystem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qBound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(0.0, percent, 100.0);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4275" y="1325903"/>
            <a:ext cx="247535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SysInfoWindowsImpl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19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7024" y="1417342"/>
            <a:ext cx="68499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FILETIME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idleTime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FILETIME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kernelTime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FILETIME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userTime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GetSystemTimes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idleTime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kernelTime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userTime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convertFileTime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idleTime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convertFileTime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kernelTime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convertFileTime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userTime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4951" y="4709146"/>
            <a:ext cx="247535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SysInfoWindowsImpl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3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8152" y="1595496"/>
            <a:ext cx="820769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convertFileTime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                  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FILETIME&amp;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filetime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ULARGE_INTEGER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largeInteger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largeInteger.LowPart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filetime.dwLowDateTime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largeInteger.HighPart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filetime.dwHighDateTime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largeInteger.QuadPart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9958" y="3181885"/>
            <a:ext cx="247535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SysInfoWindowsImpl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8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3299" y="1508781"/>
            <a:ext cx="783740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SysInfoWindowsImpl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MEMORYSTATUSEX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memoryStatus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memoryStatus.dwLength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(MEMORYSTATUSEX);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GlobalMemoryStatusEx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memoryStatus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memoryPhysicalUsed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memoryStatus.ullTotalPhys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memoryStatus.ullAvailPhys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return 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double)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memoryPhysicalUsed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      /(double)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memoryStatus.ullTotalPhys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*100.0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7902" y="1325903"/>
            <a:ext cx="247535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SysInfoWindowsImpl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53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Expressions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64180" y="1508781"/>
            <a:ext cx="561564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Person.h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&lt;string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Person::Person(string f, string l, Gender g)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: first(f), last(l), gender(g)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Person::~Person()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7678" y="1339504"/>
            <a:ext cx="122180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Person.cpp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62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5895" y="1493072"/>
            <a:ext cx="5492209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QtGlobal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SysInfoMacImpl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: public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SysInfoMacImpl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707" y="1323795"/>
            <a:ext cx="181652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SysInfoMacImpl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.h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21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2758" y="1408785"/>
            <a:ext cx="4998484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SysInfoMacImpl.h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vm_statistics.h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mach_types.h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mach_init.h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mach_host.h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vm_map.h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SysInfoMacImpl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SysInfoMacImpl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SysInfoMacImpl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2241" y="5271381"/>
            <a:ext cx="203292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SysInfoMacImpl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1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9868" y="1518553"/>
            <a:ext cx="808426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SysInfoMacImpl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overall =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[0]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[0])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[1]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[1])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[2]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[2]);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total = overall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[3]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[3]);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percent = 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overall/total)*100.0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qBound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(0.0, percent, 100.0);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36" y="1323454"/>
            <a:ext cx="203292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SysInfoMacImpl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61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928" y="1457825"/>
            <a:ext cx="877676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SysInfoMacImpl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host_cpu_load_info_data_t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cpuInfo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mach_msg_type_number_t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cpuCount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HOST_CPU_LOAD_INFO_COUNT;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rawData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totalUser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totalUserNice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totalSystem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totalIdle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host_statistics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mach_host_self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(), HOST_CPU_LOAD_INFO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host_info_t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)&amp;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cpuInfo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cpuCount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for(unsigned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cpuCount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++) </a:t>
            </a: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{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unsigned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maxTicks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CPU_STATE_MAX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totalUser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cpuInfo.cpu_ticks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maxTicks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CPU_STATE_USER];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totalUserNice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cpuInfo.cpu_ticks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maxTicks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CPU_STATE_SYSTEM];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totalSystem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cpuInfo.cpu_ticks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maxTicks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CPU_STATE_NICE];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totalIdle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cpuInfo.cpu_ticks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maxTicks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CPU_STATE_IDLE];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totalUser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totalUserNice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totalSystem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totalIdle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rawData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66536" y="1261666"/>
            <a:ext cx="203292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SysInfoMacImpl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224" y="1508781"/>
            <a:ext cx="7595349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SysInfoMacImpl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vm_statistics64_data_t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vmStats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mach_port_t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machPort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mach_host_self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mach_msg_type_number_t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count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vmStats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)/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natural_t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host_statistics64(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machPort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, HOST_VM_INFO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(host_info64_t)&amp;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vmStats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usedMemory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= (int64_t)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vmStats.active_count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  (int64_t)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vmStats.wire_count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totalMemory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usedMemory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  (int64_t)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vmStats.inactive_count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double percent = (double)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usedMemory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/(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double)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totalMemory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*100.0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qBound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(0.0, percent, 100.0);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9341" y="1325903"/>
            <a:ext cx="203292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SysInfoMacImpl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5895" y="1493072"/>
            <a:ext cx="5492209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QtGlobal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: public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override;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535" y="1310194"/>
            <a:ext cx="191751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SysInfoLinuxImpl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.h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9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4473" y="1325903"/>
            <a:ext cx="487505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&lt;sys/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types.h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&lt;sys/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QFile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195" y="4942278"/>
            <a:ext cx="213391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SysInfoLinuxImpl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7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0190" y="1535472"/>
            <a:ext cx="808426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cpuLoadAverage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mCpuLoadLastValues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overall =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[0]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[0])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[1]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[1])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[2]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[2]);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total = overall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secondSample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[3]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firstSample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[3]);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percent = (overall / total) * 100.0;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qBound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(0.0, percent, 100.0);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5097" y="1353105"/>
            <a:ext cx="213391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SysInfoLinuxImpl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97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928" y="1180221"/>
            <a:ext cx="8824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cpuRawData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QFile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file("/proc/stat");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file.open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QIODevice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QByteArray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line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file.readLine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file.close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totalUser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totalUserNice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0,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totalSystem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 0,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totalIdle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sscanf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line.data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(),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llu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llu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llu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llu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    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totalUser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totalUserNice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totalSystem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totalIdle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totalUser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totalUserNice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totalSystem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rawData.append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totalIdle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rawData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36" y="5714859"/>
            <a:ext cx="213391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SysInfoLinuxImpl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6340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620" y="1500224"/>
            <a:ext cx="88624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memoryUsed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totalMemory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memInfo.totalram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totalMemory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memInfo.totalswap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totalMemory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memInfo.mem_unit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qulonglong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totalMemoryUsed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memInfo.totalram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memInfo.freeram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totalMemoryUsed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memInfo.totalswap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memInfo.freeswap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totalMemoryUsed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memInfo.mem_unit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percent = 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double)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totalMemoryUsed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/(double)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totalMemory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*100.0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qBound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(0.0, percent, 100.0);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5097" y="1330947"/>
            <a:ext cx="213391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SysInfoLinuxImpl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.cpp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44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928" y="1460242"/>
            <a:ext cx="8824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&lt;vector&gt;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Person.h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vector&lt;Person&gt;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vector&lt;Person&gt; v;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(Person("Ron",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", Gender::M));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(Person("Marie", "Curie", Gender::F));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(Person("Agatha",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Cristie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", Gender::F));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(Person("Barack", "Obama", Gender::M));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v;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Person &amp;p)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outs &lt;&lt; "  {" &lt;&lt; "first="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p.first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", last="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p.last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&lt;&lt; ", gender=" &lt;&lt;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p.gender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== Gender::F ? "F" : "M") &lt;&lt; "}";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outs;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2365" y="1290965"/>
            <a:ext cx="101822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test1.cpp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79033" y="1231642"/>
            <a:ext cx="598593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QT       += core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charts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CONFIG   += C++14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greaterThan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(QT_MAJOR_VERSION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4): QT += widgets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TARGET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SysInfo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 = app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SOURCES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main.cpp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\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MainWindow.cpp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\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SysInfo.cpp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\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CpuWidget.cpp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\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MemoryWidget.cpp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\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SysInfoWidget.cpp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HEADERS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MainWindow.h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\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\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CpuWidget.h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\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MemoryWidget.h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\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SysInfoWidget.h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2219" y="1325903"/>
            <a:ext cx="122341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.pro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3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96189" y="1417342"/>
            <a:ext cx="475162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windows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SOURCES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SysInfoWindowsImpl.cpp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HEADERS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SysInfoWindowsImpl.h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linux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SOURCES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SysInfoLinuxImpl.cpp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HEADERS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SysInfoLinuxImpl.h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macx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SOURCES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SysInfoMacImpl.cpp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HEADERS +=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SysInfoMacImpl.h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FORMS    +=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MainWindow.ui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2146" y="1248065"/>
            <a:ext cx="122341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+mn-lt"/>
                <a:ea typeface="Courier New" charset="0"/>
                <a:cs typeface="Courier New" charset="0"/>
              </a:rPr>
              <a:t>SysInfo</a:t>
            </a:r>
            <a:r>
              <a:rPr lang="en-US" smtClean="0">
                <a:solidFill>
                  <a:srgbClr val="FFFF00"/>
                </a:solidFill>
                <a:latin typeface="+mn-lt"/>
              </a:rPr>
              <a:t>.pro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1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806" y="1417342"/>
            <a:ext cx="833112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is_male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Person &amp;p)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p.gender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== Gender::M;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is_C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Person &amp;p)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p.last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[0] == 'C';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vector&lt;Person&gt; match(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vector&lt;Person&gt; people,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Person &amp;p)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vector&lt;Person&gt; matches;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Person&amp; p : people) if (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f(p)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matches.push_back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(p);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matches;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8048" y="1237064"/>
            <a:ext cx="101822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test1.cpp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3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85308" y="1403741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vector&lt;Person&gt; people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vector&lt;Person&gt; males;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vector&lt;Person&gt;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"Males:"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males = match(people,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is_male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(Person&amp; p : males)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p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"Last name starts with C:"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match(people,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is_C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(Person&amp; p 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p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3731" y="1234464"/>
            <a:ext cx="101822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test1.cpp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659" y="4800585"/>
            <a:ext cx="5121915" cy="1815882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Males: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{first=Ron, last=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gender=M}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{first=Barack, last=Obama, gender=M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Last name starts with 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{first=Marie, last=Curie, gender=F}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{first=Agatha, last=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Cristie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gender=F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806" y="1234464"/>
            <a:ext cx="7539243" cy="5493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#include &lt;vector&gt;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Person.h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vector&lt;Person&gt;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vector&lt;Person&gt; v;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(Person("Ron", "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Mak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", Gender::M));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(Person("Marie", "Curie", Gender::F));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(Person("Agatha", "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Cristie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", Gender::F));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(Person("Barack", "Obama", Gender::M));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return v;</a:t>
            </a:r>
          </a:p>
          <a:p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3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&amp; outs, Person &amp;p)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outs &lt;&lt; "  {" &lt;&lt; "first=" &lt;&lt;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p.first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", last=" &lt;&lt;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p.last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        &lt;&lt; ", gender=" &lt;&lt; 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p.gender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== Gender::F ? "F" : "M") &lt;&lt; "}";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return outs;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vector&lt;Person&gt; match(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vector&lt;Person&gt; people, </a:t>
            </a:r>
            <a:r>
              <a:rPr lang="en-U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bool f(</a:t>
            </a:r>
            <a:r>
              <a:rPr lang="en-US" sz="13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Person &amp;p)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vector&lt;Person&gt; matches;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Person&amp; p : people) if (f(p))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matches.push_back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(p);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return matches;</a:t>
            </a:r>
          </a:p>
          <a:p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6901" y="1325903"/>
            <a:ext cx="101822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test2.cpp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CE1F-3703-B242-8AD0-B0AC82B28E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7455" y="1240189"/>
            <a:ext cx="7467109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int main()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vector&lt;Person&gt; people = init();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vector&lt;Person&gt; males;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vector&lt;Person&gt; cs;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cout &lt;&lt; "Males:" &lt;&lt; endl;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males = match(people, </a:t>
            </a:r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[] (const Person &amp;p) -&gt; bool</a:t>
            </a:r>
          </a:p>
          <a:p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          {</a:t>
            </a:r>
          </a:p>
          <a:p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              return p.gender == Gender::M;</a:t>
            </a:r>
          </a:p>
          <a:p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          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for (Person&amp; p : males) cout &lt;&lt; p &lt;&lt; endl;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cout &lt;&lt; endl &lt;&lt; "Last name starts with C:" &lt;&lt; endl;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cs = match(people, </a:t>
            </a:r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[] (const Person &amp;p) -&gt; bool</a:t>
            </a:r>
          </a:p>
          <a:p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                      {</a:t>
            </a:r>
          </a:p>
          <a:p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                          return p.last[0] == 'C';</a:t>
            </a:r>
          </a:p>
          <a:p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                      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for (Person&amp; p : cs) cout &lt;&lt; p &lt;&lt; endl;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4951" y="1417342"/>
            <a:ext cx="3583032" cy="1277273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Males: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{first=Ron, last=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Mak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, gender=M}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{first=Barack, last=Obama, gender=M</a:t>
            </a:r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Last name starts with C: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{first=Marie, last=Curie, gender=F}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{first=Agatha, last=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Cristie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, gender=F</a:t>
            </a:r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3731" y="5799747"/>
            <a:ext cx="101822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test2.cpp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 Development with 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Qt simplifies </a:t>
            </a:r>
            <a:r>
              <a:rPr lang="en-US" u="sng" dirty="0" smtClean="0"/>
              <a:t>cross-platform</a:t>
            </a:r>
            <a:r>
              <a:rPr lang="en-US" dirty="0" smtClean="0"/>
              <a:t> development.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Apple 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40059</TotalTime>
  <Words>790</Words>
  <Application>Microsoft Macintosh PowerPoint</Application>
  <PresentationFormat>On-screen Show (4:3)</PresentationFormat>
  <Paragraphs>737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135: Object-Oriented Analysis  and Design November 30 Class Meeting</vt:lpstr>
      <vt:lpstr>Lambda Expressions</vt:lpstr>
      <vt:lpstr>Lambda Expressions, cont’d</vt:lpstr>
      <vt:lpstr>Lambda Expressions, cont’d</vt:lpstr>
      <vt:lpstr>Lambda Expressions, cont’d</vt:lpstr>
      <vt:lpstr>Lambda Expressions, cont’d</vt:lpstr>
      <vt:lpstr>Lambda Expressions, cont’d</vt:lpstr>
      <vt:lpstr>Lambda Expressions, cont’d</vt:lpstr>
      <vt:lpstr>Cross-Platform Development with Qt</vt:lpstr>
      <vt:lpstr>Cross-Platform Development with Qt, cont’d</vt:lpstr>
      <vt:lpstr>Singleton and Strategy Design Patterns</vt:lpstr>
      <vt:lpstr>Cross-Platform Example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  <vt:lpstr>Cross-Platform Example, cont’d</vt:lpstr>
    </vt:vector>
  </TitlesOfParts>
  <Company>Apropos Logic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1038</cp:revision>
  <dcterms:created xsi:type="dcterms:W3CDTF">2008-01-12T03:52:55Z</dcterms:created>
  <dcterms:modified xsi:type="dcterms:W3CDTF">2017-11-30T09:18:10Z</dcterms:modified>
</cp:coreProperties>
</file>