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74" r:id="rId2"/>
    <p:sldId id="275" r:id="rId3"/>
    <p:sldId id="276" r:id="rId4"/>
    <p:sldId id="277" r:id="rId5"/>
    <p:sldId id="278" r:id="rId6"/>
    <p:sldId id="279" r:id="rId7"/>
    <p:sldId id="280" r:id="rId8"/>
    <p:sldId id="261" r:id="rId9"/>
    <p:sldId id="266" r:id="rId10"/>
    <p:sldId id="263" r:id="rId11"/>
    <p:sldId id="262" r:id="rId12"/>
    <p:sldId id="264" r:id="rId13"/>
    <p:sldId id="267" r:id="rId14"/>
    <p:sldId id="269"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3" clrIdx="0"/>
  <p:cmAuthor id="1" name="Timothy Ongaba" initials="TO" lastIdx="12" clrIdx="1">
    <p:extLst>
      <p:ext uri="{19B8F6BF-5375-455C-9EA6-DF929625EA0E}">
        <p15:presenceInfo xmlns:p15="http://schemas.microsoft.com/office/powerpoint/2012/main" userId="Timothy Ongab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8" d="100"/>
          <a:sy n="48" d="100"/>
        </p:scale>
        <p:origin x="48" y="2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7-19T10:40:18.020" idx="13">
    <p:pos x="7060" y="2822"/>
    <p:text>This can be retained as it was a new technique they were testing.</p:text>
  </p:cm>
  <p:cm authorId="1" dt="2022-07-19T10:57:58.334" idx="3">
    <p:pos x="7060" y="2918"/>
    <p:text>Agreed. Ellaborate on in methodology</p:text>
    <p:extLst>
      <p:ext uri="{C676402C-5697-4E1C-873F-D02D1690AC5C}">
        <p15:threadingInfo xmlns:p15="http://schemas.microsoft.com/office/powerpoint/2012/main" timeZoneBias="-180">
          <p15:parentCm authorId="0" idx="13"/>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2-07-19T10:33:57.247" idx="10">
    <p:pos x="2526" y="1177"/>
    <p:text>We could group our discussion. Have headings for the following
- IL-8 release
- ICAM release
- Inflamamtory mediator release in proximal and peripheral epithelial cells</p:text>
  </p:cm>
  <p:cm authorId="1" dt="2022-07-19T11:15:10.102" idx="11">
    <p:pos x="2526" y="1273"/>
    <p:text>Okay cool. Agreed</p:text>
    <p:extLst>
      <p:ext uri="{C676402C-5697-4E1C-873F-D02D1690AC5C}">
        <p15:threadingInfo xmlns:p15="http://schemas.microsoft.com/office/powerpoint/2012/main" timeZoneBias="-180">
          <p15:parentCm authorId="0" idx="10"/>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2-07-19T10:39:46.583" idx="12">
    <p:pos x="7142" y="691"/>
    <p:text>These are recommendations not the Conclusion. You can just mention maybe as you give your critiques.
Conclusion should mention how the work done showed the role of the epithelium in the sequestration of neutrophils in small airways of tobacco smokers and the development of a new technique which proved to be a better approach in evaluation of changes in small airway research.</p:text>
  </p:cm>
  <p:cm authorId="1" dt="2022-07-19T11:15:42.830" idx="12">
    <p:pos x="7142" y="787"/>
    <p:text>Agreed</p:text>
    <p:extLst>
      <p:ext uri="{C676402C-5697-4E1C-873F-D02D1690AC5C}">
        <p15:threadingInfo xmlns:p15="http://schemas.microsoft.com/office/powerpoint/2012/main" timeZoneBias="-180">
          <p15:parentCm authorId="0" idx="1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ADE6E-8787-4B5D-926E-7815F0194545}" type="datetimeFigureOut">
              <a:rPr lang="en-GB" smtClean="0"/>
              <a:pPr/>
              <a:t>21/07/2022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43CCF2-0DB3-4108-91AA-14E6DCDE44DA}" type="slidenum">
              <a:rPr lang="en-GB" smtClean="0"/>
              <a:pPr/>
              <a:t>‹#›</a:t>
            </a:fld>
            <a:endParaRPr lang="en-GB"/>
          </a:p>
        </p:txBody>
      </p:sp>
    </p:spTree>
    <p:extLst>
      <p:ext uri="{BB962C8B-B14F-4D97-AF65-F5344CB8AC3E}">
        <p14:creationId xmlns:p14="http://schemas.microsoft.com/office/powerpoint/2010/main" val="261861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674F5E5-6A62-48BE-9441-15E0CF2866A9}" type="datetime1">
              <a:rPr lang="en-GB" smtClean="0"/>
              <a:pPr/>
              <a:t>21/07/2022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383294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54B87BB-AC07-4ACC-A510-9593EB6A38C2}" type="datetime1">
              <a:rPr lang="en-GB" smtClean="0"/>
              <a:pPr/>
              <a:t>21/07/2022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103186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A807023-C9D5-4A72-B1EA-A9C7846CC92D}" type="datetime1">
              <a:rPr lang="en-GB" smtClean="0"/>
              <a:pPr/>
              <a:t>21/07/2022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47554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391351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6BC587-BF8B-4A73-B48A-F571F5A74747}" type="datetime1">
              <a:rPr lang="en-GB" smtClean="0"/>
              <a:pPr/>
              <a:t>21/07/2022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50467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2CD321A-39AB-49D4-A4D2-9E16774756FD}" type="datetime1">
              <a:rPr lang="en-GB" smtClean="0"/>
              <a:pPr/>
              <a:t>21/07/2022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220926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DC3034-622D-4F48-A3D9-3DD640C3CA62}" type="datetime1">
              <a:rPr lang="en-GB" smtClean="0"/>
              <a:pPr/>
              <a:t>21/07/2022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3549107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77C81F8-70BB-44EB-9970-C0E1AE6482E1}" type="datetime1">
              <a:rPr lang="en-GB" smtClean="0"/>
              <a:pPr/>
              <a:t>21/07/2022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58652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A2718-2886-415E-A66E-C8AAD473DC8D}" type="datetime1">
              <a:rPr lang="en-GB" smtClean="0"/>
              <a:pPr/>
              <a:t>21/07/2022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139532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42C131-D4CA-493D-A863-53C791382E35}" type="datetime1">
              <a:rPr lang="en-GB" smtClean="0"/>
              <a:pPr/>
              <a:t>21/07/2022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315494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54BB98-7B64-4DA2-8CF4-0EB72F1629E4}" type="datetime1">
              <a:rPr lang="en-GB" smtClean="0"/>
              <a:pPr/>
              <a:t>21/07/2022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031313-CAD9-476E-8FDB-198D6C3D4857}" type="slidenum">
              <a:rPr lang="en-GB" smtClean="0"/>
              <a:pPr/>
              <a:t>‹#›</a:t>
            </a:fld>
            <a:endParaRPr lang="en-GB"/>
          </a:p>
        </p:txBody>
      </p:sp>
    </p:spTree>
    <p:extLst>
      <p:ext uri="{BB962C8B-B14F-4D97-AF65-F5344CB8AC3E}">
        <p14:creationId xmlns:p14="http://schemas.microsoft.com/office/powerpoint/2010/main" val="422454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0D2B0-E216-4B77-84F5-658F35B41D9E}" type="datetime1">
              <a:rPr lang="en-GB" smtClean="0"/>
              <a:pPr/>
              <a:t>21/07/2022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31313-CAD9-476E-8FDB-198D6C3D4857}" type="slidenum">
              <a:rPr lang="en-GB" smtClean="0"/>
              <a:pPr/>
              <a:t>‹#›</a:t>
            </a:fld>
            <a:endParaRPr lang="en-GB"/>
          </a:p>
        </p:txBody>
      </p:sp>
    </p:spTree>
    <p:extLst>
      <p:ext uri="{BB962C8B-B14F-4D97-AF65-F5344CB8AC3E}">
        <p14:creationId xmlns:p14="http://schemas.microsoft.com/office/powerpoint/2010/main" val="89121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0891" y="1122363"/>
            <a:ext cx="10802983" cy="2387600"/>
          </a:xfrm>
        </p:spPr>
        <p:txBody>
          <a:bodyPr>
            <a:noAutofit/>
          </a:bodyPr>
          <a:lstStyle/>
          <a:p>
            <a:r>
              <a:rPr lang="en-US" sz="4500" b="1" dirty="0">
                <a:latin typeface="Tahoma" panose="020B0604030504040204" pitchFamily="34" charset="0"/>
                <a:ea typeface="Tahoma" panose="020B0604030504040204" pitchFamily="34" charset="0"/>
                <a:cs typeface="Tahoma" panose="020B0604030504040204" pitchFamily="34" charset="0"/>
              </a:rPr>
              <a:t>Increased expression of inflammatory mediators in small-airway epithelium from tobacco smokers</a:t>
            </a:r>
            <a:endParaRPr lang="en-GB" sz="4500" b="1"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1524000" y="3602038"/>
            <a:ext cx="9144000" cy="2550568"/>
          </a:xfrm>
        </p:spPr>
        <p:txBody>
          <a:bodyPr>
            <a:normAutofit/>
          </a:bodyPr>
          <a:lstStyle/>
          <a:p>
            <a:r>
              <a:rPr lang="en-US" sz="2200" b="1" dirty="0" smtClean="0">
                <a:latin typeface="Tahoma" panose="020B0604030504040204" pitchFamily="34" charset="0"/>
                <a:ea typeface="Tahoma" panose="020B0604030504040204" pitchFamily="34" charset="0"/>
                <a:cs typeface="Tahoma" panose="020B0604030504040204" pitchFamily="34" charset="0"/>
              </a:rPr>
              <a:t>Authors</a:t>
            </a:r>
            <a:r>
              <a:rPr lang="en-US" sz="2200" dirty="0" smtClean="0">
                <a:latin typeface="Tahoma" panose="020B0604030504040204" pitchFamily="34" charset="0"/>
                <a:ea typeface="Tahoma" panose="020B0604030504040204" pitchFamily="34" charset="0"/>
                <a:cs typeface="Tahoma" panose="020B0604030504040204" pitchFamily="34" charset="0"/>
              </a:rPr>
              <a:t>:</a:t>
            </a:r>
            <a:r>
              <a:rPr lang="en-GB" sz="2200" dirty="0" err="1" smtClean="0">
                <a:latin typeface="Tahoma" panose="020B0604030504040204" pitchFamily="34" charset="0"/>
                <a:ea typeface="Tahoma" panose="020B0604030504040204" pitchFamily="34" charset="0"/>
                <a:cs typeface="Tahoma" panose="020B0604030504040204" pitchFamily="34" charset="0"/>
              </a:rPr>
              <a:t>Ajime</a:t>
            </a:r>
            <a:r>
              <a:rPr lang="en-GB" sz="2200" dirty="0" smtClean="0">
                <a:latin typeface="Tahoma" panose="020B0604030504040204" pitchFamily="34" charset="0"/>
                <a:ea typeface="Tahoma" panose="020B0604030504040204" pitchFamily="34" charset="0"/>
                <a:cs typeface="Tahoma" panose="020B0604030504040204" pitchFamily="34" charset="0"/>
              </a:rPr>
              <a:t> Takizawa, Mitsuru Tanaka, </a:t>
            </a:r>
            <a:r>
              <a:rPr lang="en-GB" sz="2200" dirty="0" err="1" smtClean="0">
                <a:latin typeface="Tahoma" panose="020B0604030504040204" pitchFamily="34" charset="0"/>
                <a:ea typeface="Tahoma" panose="020B0604030504040204" pitchFamily="34" charset="0"/>
                <a:cs typeface="Tahoma" panose="020B0604030504040204" pitchFamily="34" charset="0"/>
              </a:rPr>
              <a:t>Kazutaka</a:t>
            </a:r>
            <a:r>
              <a:rPr lang="en-GB" sz="2200" dirty="0" smtClean="0">
                <a:latin typeface="Tahoma" panose="020B0604030504040204" pitchFamily="34" charset="0"/>
                <a:ea typeface="Tahoma" panose="020B0604030504040204" pitchFamily="34" charset="0"/>
                <a:cs typeface="Tahoma" panose="020B0604030504040204" pitchFamily="34" charset="0"/>
              </a:rPr>
              <a:t> </a:t>
            </a:r>
            <a:r>
              <a:rPr lang="en-GB" sz="2200" dirty="0" err="1" smtClean="0">
                <a:latin typeface="Tahoma" panose="020B0604030504040204" pitchFamily="34" charset="0"/>
                <a:ea typeface="Tahoma" panose="020B0604030504040204" pitchFamily="34" charset="0"/>
                <a:cs typeface="Tahoma" panose="020B0604030504040204" pitchFamily="34" charset="0"/>
              </a:rPr>
              <a:t>Takami</a:t>
            </a:r>
            <a:r>
              <a:rPr lang="en-GB" sz="2200" dirty="0" smtClean="0">
                <a:latin typeface="Tahoma" panose="020B0604030504040204" pitchFamily="34" charset="0"/>
                <a:ea typeface="Tahoma" panose="020B0604030504040204" pitchFamily="34" charset="0"/>
                <a:cs typeface="Tahoma" panose="020B0604030504040204" pitchFamily="34" charset="0"/>
              </a:rPr>
              <a:t>, Takayuki </a:t>
            </a:r>
            <a:r>
              <a:rPr lang="en-GB" sz="2200" dirty="0" err="1" smtClean="0">
                <a:latin typeface="Tahoma" panose="020B0604030504040204" pitchFamily="34" charset="0"/>
                <a:ea typeface="Tahoma" panose="020B0604030504040204" pitchFamily="34" charset="0"/>
                <a:cs typeface="Tahoma" panose="020B0604030504040204" pitchFamily="34" charset="0"/>
              </a:rPr>
              <a:t>Ohtoshi</a:t>
            </a:r>
            <a:r>
              <a:rPr lang="en-GB" sz="2200" dirty="0" smtClean="0">
                <a:latin typeface="Tahoma" panose="020B0604030504040204" pitchFamily="34" charset="0"/>
                <a:ea typeface="Tahoma" panose="020B0604030504040204" pitchFamily="34" charset="0"/>
                <a:cs typeface="Tahoma" panose="020B0604030504040204" pitchFamily="34" charset="0"/>
              </a:rPr>
              <a:t>, Koji Ito, Masaru Satoh, </a:t>
            </a:r>
            <a:r>
              <a:rPr lang="en-GB" sz="2200" dirty="0" err="1" smtClean="0">
                <a:latin typeface="Tahoma" panose="020B0604030504040204" pitchFamily="34" charset="0"/>
                <a:ea typeface="Tahoma" panose="020B0604030504040204" pitchFamily="34" charset="0"/>
                <a:cs typeface="Tahoma" panose="020B0604030504040204" pitchFamily="34" charset="0"/>
              </a:rPr>
              <a:t>Yasumasa</a:t>
            </a:r>
            <a:r>
              <a:rPr lang="en-GB" sz="2200" dirty="0" smtClean="0">
                <a:latin typeface="Tahoma" panose="020B0604030504040204" pitchFamily="34" charset="0"/>
                <a:ea typeface="Tahoma" panose="020B0604030504040204" pitchFamily="34" charset="0"/>
                <a:cs typeface="Tahoma" panose="020B0604030504040204" pitchFamily="34" charset="0"/>
              </a:rPr>
              <a:t> Okada, </a:t>
            </a:r>
            <a:r>
              <a:rPr lang="en-GB" sz="2200" dirty="0" err="1" smtClean="0">
                <a:latin typeface="Tahoma" panose="020B0604030504040204" pitchFamily="34" charset="0"/>
                <a:ea typeface="Tahoma" panose="020B0604030504040204" pitchFamily="34" charset="0"/>
                <a:cs typeface="Tahoma" panose="020B0604030504040204" pitchFamily="34" charset="0"/>
              </a:rPr>
              <a:t>Fumihiro</a:t>
            </a:r>
            <a:r>
              <a:rPr lang="en-GB" sz="2200" dirty="0" smtClean="0">
                <a:latin typeface="Tahoma" panose="020B0604030504040204" pitchFamily="34" charset="0"/>
                <a:ea typeface="Tahoma" panose="020B0604030504040204" pitchFamily="34" charset="0"/>
                <a:cs typeface="Tahoma" panose="020B0604030504040204" pitchFamily="34" charset="0"/>
              </a:rPr>
              <a:t> </a:t>
            </a:r>
            <a:r>
              <a:rPr lang="en-GB" sz="2200" dirty="0" err="1" smtClean="0">
                <a:latin typeface="Tahoma" panose="020B0604030504040204" pitchFamily="34" charset="0"/>
                <a:ea typeface="Tahoma" panose="020B0604030504040204" pitchFamily="34" charset="0"/>
                <a:cs typeface="Tahoma" panose="020B0604030504040204" pitchFamily="34" charset="0"/>
              </a:rPr>
              <a:t>Yamasawa</a:t>
            </a:r>
            <a:r>
              <a:rPr lang="en-GB" sz="2200" dirty="0" smtClean="0">
                <a:latin typeface="Tahoma" panose="020B0604030504040204" pitchFamily="34" charset="0"/>
                <a:ea typeface="Tahoma" panose="020B0604030504040204" pitchFamily="34" charset="0"/>
                <a:cs typeface="Tahoma" panose="020B0604030504040204" pitchFamily="34" charset="0"/>
              </a:rPr>
              <a:t>, and Akira </a:t>
            </a:r>
            <a:r>
              <a:rPr lang="en-GB" sz="2200" dirty="0" err="1" smtClean="0">
                <a:latin typeface="Tahoma" panose="020B0604030504040204" pitchFamily="34" charset="0"/>
                <a:ea typeface="Tahoma" panose="020B0604030504040204" pitchFamily="34" charset="0"/>
                <a:cs typeface="Tahoma" panose="020B0604030504040204" pitchFamily="34" charset="0"/>
              </a:rPr>
              <a:t>Umeda</a:t>
            </a:r>
            <a:endParaRPr lang="nl-NL" sz="2200" dirty="0" smtClean="0">
              <a:latin typeface="Tahoma" panose="020B0604030504040204" pitchFamily="34" charset="0"/>
              <a:ea typeface="Tahoma" panose="020B0604030504040204" pitchFamily="34" charset="0"/>
              <a:cs typeface="Tahoma" panose="020B0604030504040204" pitchFamily="34" charset="0"/>
            </a:endParaRPr>
          </a:p>
          <a:p>
            <a:endParaRPr lang="nl-NL" sz="2200" dirty="0" smtClean="0">
              <a:latin typeface="Tahoma" panose="020B0604030504040204" pitchFamily="34" charset="0"/>
              <a:ea typeface="Tahoma" panose="020B0604030504040204" pitchFamily="34" charset="0"/>
              <a:cs typeface="Tahoma" panose="020B0604030504040204" pitchFamily="34" charset="0"/>
            </a:endParaRPr>
          </a:p>
          <a:p>
            <a:r>
              <a:rPr lang="nl-NL" sz="2200" b="1" dirty="0" smtClean="0">
                <a:latin typeface="Tahoma" panose="020B0604030504040204" pitchFamily="34" charset="0"/>
                <a:ea typeface="Tahoma" panose="020B0604030504040204" pitchFamily="34" charset="0"/>
                <a:cs typeface="Tahoma" panose="020B0604030504040204" pitchFamily="34" charset="0"/>
              </a:rPr>
              <a:t>Presented by </a:t>
            </a:r>
            <a:r>
              <a:rPr lang="nl-NL" sz="2200" dirty="0" smtClean="0">
                <a:latin typeface="Tahoma" panose="020B0604030504040204" pitchFamily="34" charset="0"/>
                <a:ea typeface="Tahoma" panose="020B0604030504040204" pitchFamily="34" charset="0"/>
                <a:cs typeface="Tahoma" panose="020B0604030504040204" pitchFamily="34" charset="0"/>
              </a:rPr>
              <a:t>: Timothy Ongaba  2021/HD17/2680U</a:t>
            </a:r>
          </a:p>
          <a:p>
            <a:r>
              <a:rPr lang="nl-NL" sz="2200" dirty="0" smtClean="0">
                <a:latin typeface="Tahoma" panose="020B0604030504040204" pitchFamily="34" charset="0"/>
                <a:ea typeface="Tahoma" panose="020B0604030504040204" pitchFamily="34" charset="0"/>
                <a:cs typeface="Tahoma" panose="020B0604030504040204" pitchFamily="34" charset="0"/>
              </a:rPr>
              <a:t>                   Suubi Ivy Grace Chimulwa   2021/HD17/2686U</a:t>
            </a:r>
            <a:endParaRPr lang="en-GB" sz="22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p:nvPr/>
        </p:nvPicPr>
        <p:blipFill>
          <a:blip r:embed="rId2">
            <a:extLst/>
          </a:blip>
          <a:stretch/>
        </p:blipFill>
        <p:spPr>
          <a:xfrm>
            <a:off x="-50420" y="-216230"/>
            <a:ext cx="1574420" cy="1574767"/>
          </a:xfrm>
          <a:prstGeom prst="rect">
            <a:avLst/>
          </a:prstGeom>
          <a:ln>
            <a:noFill/>
          </a:ln>
        </p:spPr>
      </p:pic>
      <p:pic>
        <p:nvPicPr>
          <p:cNvPr id="5" name="Picture 4" descr="Image result for COVAB LOGO">
            <a:extLst>
              <a:ext uri="{FF2B5EF4-FFF2-40B4-BE49-F238E27FC236}">
                <a16:creationId xmlns:a16="http://schemas.microsoft.com/office/drawing/2014/main" id="{3D4048D5-2500-448C-8D9F-B4B5F05E08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967"/>
          <a:stretch/>
        </p:blipFill>
        <p:spPr bwMode="auto">
          <a:xfrm>
            <a:off x="10783425" y="95130"/>
            <a:ext cx="1245954" cy="102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47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5"/>
                                        </p:tgtEl>
                                        <p:attrNameLst>
                                          <p:attrName>r</p:attrName>
                                        </p:attrNameLst>
                                      </p:cBhvr>
                                    </p:animRot>
                                    <p:animRot by="-240000">
                                      <p:cBhvr>
                                        <p:cTn id="15" dur="200" fill="hold">
                                          <p:stCondLst>
                                            <p:cond delay="200"/>
                                          </p:stCondLst>
                                        </p:cTn>
                                        <p:tgtEl>
                                          <p:spTgt spid="5"/>
                                        </p:tgtEl>
                                        <p:attrNameLst>
                                          <p:attrName>r</p:attrName>
                                        </p:attrNameLst>
                                      </p:cBhvr>
                                    </p:animRot>
                                    <p:animRot by="240000">
                                      <p:cBhvr>
                                        <p:cTn id="16" dur="200" fill="hold">
                                          <p:stCondLst>
                                            <p:cond delay="400"/>
                                          </p:stCondLst>
                                        </p:cTn>
                                        <p:tgtEl>
                                          <p:spTgt spid="5"/>
                                        </p:tgtEl>
                                        <p:attrNameLst>
                                          <p:attrName>r</p:attrName>
                                        </p:attrNameLst>
                                      </p:cBhvr>
                                    </p:animRot>
                                    <p:animRot by="-240000">
                                      <p:cBhvr>
                                        <p:cTn id="17" dur="200" fill="hold">
                                          <p:stCondLst>
                                            <p:cond delay="600"/>
                                          </p:stCondLst>
                                        </p:cTn>
                                        <p:tgtEl>
                                          <p:spTgt spid="5"/>
                                        </p:tgtEl>
                                        <p:attrNameLst>
                                          <p:attrName>r</p:attrName>
                                        </p:attrNameLst>
                                      </p:cBhvr>
                                    </p:animRot>
                                    <p:animRot by="120000">
                                      <p:cBhvr>
                                        <p:cTn id="18"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10</a:t>
            </a:fld>
            <a:endParaRPr lang="en-GB"/>
          </a:p>
        </p:txBody>
      </p:sp>
      <p:grpSp>
        <p:nvGrpSpPr>
          <p:cNvPr id="31" name="Group 30"/>
          <p:cNvGrpSpPr/>
          <p:nvPr/>
        </p:nvGrpSpPr>
        <p:grpSpPr>
          <a:xfrm>
            <a:off x="40277" y="342421"/>
            <a:ext cx="11978640" cy="523220"/>
            <a:chOff x="40277" y="342421"/>
            <a:chExt cx="11978640" cy="523220"/>
          </a:xfrm>
        </p:grpSpPr>
        <p:grpSp>
          <p:nvGrpSpPr>
            <p:cNvPr id="32" name="Group 31">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34" name="TextBox 33">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35" name="TextBox 34">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36" name="TextBox 35">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7" name="TextBox 36">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33" name="TextBox 32">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pic>
        <p:nvPicPr>
          <p:cNvPr id="7" name="Content Placeholder 6"/>
          <p:cNvPicPr>
            <a:picLocks noGrp="1" noChangeAspect="1"/>
          </p:cNvPicPr>
          <p:nvPr>
            <p:ph idx="1"/>
          </p:nvPr>
        </p:nvPicPr>
        <p:blipFill>
          <a:blip r:embed="rId2"/>
          <a:stretch>
            <a:fillRect/>
          </a:stretch>
        </p:blipFill>
        <p:spPr>
          <a:xfrm>
            <a:off x="1000124" y="1713392"/>
            <a:ext cx="4045231" cy="3755058"/>
          </a:xfrm>
          <a:prstGeom prst="rect">
            <a:avLst/>
          </a:prstGeom>
        </p:spPr>
      </p:pic>
      <p:sp>
        <p:nvSpPr>
          <p:cNvPr id="6" name="Title 5"/>
          <p:cNvSpPr>
            <a:spLocks noGrp="1"/>
          </p:cNvSpPr>
          <p:nvPr>
            <p:ph type="title"/>
          </p:nvPr>
        </p:nvSpPr>
        <p:spPr>
          <a:xfrm>
            <a:off x="0" y="1237442"/>
            <a:ext cx="11561718" cy="475950"/>
          </a:xfrm>
        </p:spPr>
        <p:txBody>
          <a:bodyPr>
            <a:noAutofit/>
          </a:bodyPr>
          <a:lstStyle/>
          <a:p>
            <a:pPr algn="ctr"/>
            <a:r>
              <a:rPr lang="en-GB" sz="2200" b="1" dirty="0">
                <a:latin typeface="Tahoma" panose="020B0604030504040204" pitchFamily="34" charset="0"/>
                <a:ea typeface="Tahoma" panose="020B0604030504040204" pitchFamily="34" charset="0"/>
                <a:cs typeface="Tahoma" panose="020B0604030504040204" pitchFamily="34" charset="0"/>
              </a:rPr>
              <a:t>Release of IL-8 (A) and soluble ICAM-1 (sICAM-1; </a:t>
            </a:r>
            <a:r>
              <a:rPr lang="en-GB" sz="2200" b="1" dirty="0" smtClean="0">
                <a:latin typeface="Tahoma" panose="020B0604030504040204" pitchFamily="34" charset="0"/>
                <a:ea typeface="Tahoma" panose="020B0604030504040204" pitchFamily="34" charset="0"/>
                <a:cs typeface="Tahoma" panose="020B0604030504040204" pitchFamily="34" charset="0"/>
              </a:rPr>
              <a:t>(B)) </a:t>
            </a:r>
            <a:r>
              <a:rPr lang="en-GB" sz="2200" b="1" dirty="0">
                <a:latin typeface="Tahoma" panose="020B0604030504040204" pitchFamily="34" charset="0"/>
                <a:ea typeface="Tahoma" panose="020B0604030504040204" pitchFamily="34" charset="0"/>
                <a:cs typeface="Tahoma" panose="020B0604030504040204" pitchFamily="34" charset="0"/>
              </a:rPr>
              <a:t>by small-airway epithelial cells</a:t>
            </a:r>
          </a:p>
        </p:txBody>
      </p:sp>
      <p:pic>
        <p:nvPicPr>
          <p:cNvPr id="8" name="Picture 7"/>
          <p:cNvPicPr>
            <a:picLocks noChangeAspect="1"/>
          </p:cNvPicPr>
          <p:nvPr/>
        </p:nvPicPr>
        <p:blipFill>
          <a:blip r:embed="rId3"/>
          <a:stretch>
            <a:fillRect/>
          </a:stretch>
        </p:blipFill>
        <p:spPr>
          <a:xfrm>
            <a:off x="6559827" y="1713392"/>
            <a:ext cx="3739402" cy="3755058"/>
          </a:xfrm>
          <a:prstGeom prst="rect">
            <a:avLst/>
          </a:prstGeom>
        </p:spPr>
      </p:pic>
      <p:sp>
        <p:nvSpPr>
          <p:cNvPr id="9" name="TextBox 8"/>
          <p:cNvSpPr txBox="1"/>
          <p:nvPr/>
        </p:nvSpPr>
        <p:spPr>
          <a:xfrm>
            <a:off x="1357968" y="5615582"/>
            <a:ext cx="8984974" cy="584775"/>
          </a:xfrm>
          <a:prstGeom prst="rect">
            <a:avLst/>
          </a:prstGeom>
          <a:noFill/>
        </p:spPr>
        <p:txBody>
          <a:bodyPr wrap="square" rtlCol="0">
            <a:spAutoFit/>
          </a:bodyPr>
          <a:lstStyle/>
          <a:p>
            <a:pPr algn="ctr"/>
            <a:r>
              <a:rPr lang="en-GB" sz="1600" dirty="0" smtClean="0">
                <a:latin typeface="Tahoma" panose="020B0604030504040204" pitchFamily="34" charset="0"/>
                <a:ea typeface="Tahoma" panose="020B0604030504040204" pitchFamily="34" charset="0"/>
                <a:cs typeface="Tahoma" panose="020B0604030504040204" pitchFamily="34" charset="0"/>
              </a:rPr>
              <a:t>Small-airway </a:t>
            </a:r>
            <a:r>
              <a:rPr lang="en-GB" sz="1600" dirty="0">
                <a:latin typeface="Tahoma" panose="020B0604030504040204" pitchFamily="34" charset="0"/>
                <a:ea typeface="Tahoma" panose="020B0604030504040204" pitchFamily="34" charset="0"/>
                <a:cs typeface="Tahoma" panose="020B0604030504040204" pitchFamily="34" charset="0"/>
              </a:rPr>
              <a:t>epithelial cells from </a:t>
            </a:r>
            <a:r>
              <a:rPr lang="en-GB" sz="1600" dirty="0" smtClean="0">
                <a:latin typeface="Tahoma" panose="020B0604030504040204" pitchFamily="34" charset="0"/>
                <a:ea typeface="Tahoma" panose="020B0604030504040204" pitchFamily="34" charset="0"/>
                <a:cs typeface="Tahoma" panose="020B0604030504040204" pitchFamily="34" charset="0"/>
              </a:rPr>
              <a:t>smokers released more IL-8 and </a:t>
            </a:r>
            <a:r>
              <a:rPr lang="en-GB" sz="1600" dirty="0">
                <a:latin typeface="Tahoma" panose="020B0604030504040204" pitchFamily="34" charset="0"/>
                <a:ea typeface="Tahoma" panose="020B0604030504040204" pitchFamily="34" charset="0"/>
                <a:cs typeface="Tahoma" panose="020B0604030504040204" pitchFamily="34" charset="0"/>
              </a:rPr>
              <a:t>sICAM-1 into medium than those from </a:t>
            </a:r>
            <a:r>
              <a:rPr lang="en-GB" sz="1600" dirty="0" smtClean="0">
                <a:latin typeface="Tahoma" panose="020B0604030504040204" pitchFamily="34" charset="0"/>
                <a:ea typeface="Tahoma" panose="020B0604030504040204" pitchFamily="34" charset="0"/>
                <a:cs typeface="Tahoma" panose="020B0604030504040204" pitchFamily="34" charset="0"/>
              </a:rPr>
              <a:t>non-smokers. </a:t>
            </a:r>
            <a:endParaRPr lang="en-GB"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2321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11</a:t>
            </a:fld>
            <a:endParaRPr lang="en-GB"/>
          </a:p>
        </p:txBody>
      </p:sp>
      <p:grpSp>
        <p:nvGrpSpPr>
          <p:cNvPr id="20" name="Group 19"/>
          <p:cNvGrpSpPr/>
          <p:nvPr/>
        </p:nvGrpSpPr>
        <p:grpSpPr>
          <a:xfrm>
            <a:off x="40277" y="342421"/>
            <a:ext cx="11978640" cy="523220"/>
            <a:chOff x="40277" y="342421"/>
            <a:chExt cx="11978640" cy="523220"/>
          </a:xfrm>
        </p:grpSpPr>
        <p:grpSp>
          <p:nvGrpSpPr>
            <p:cNvPr id="21" name="Group 20">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23" name="TextBox 22">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24" name="TextBox 23">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25" name="TextBox 24">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22" name="TextBox 21">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pic>
        <p:nvPicPr>
          <p:cNvPr id="7" name="Content Placeholder 6"/>
          <p:cNvPicPr>
            <a:picLocks noGrp="1" noChangeAspect="1"/>
          </p:cNvPicPr>
          <p:nvPr>
            <p:ph idx="1"/>
          </p:nvPr>
        </p:nvPicPr>
        <p:blipFill>
          <a:blip r:embed="rId2"/>
          <a:stretch>
            <a:fillRect/>
          </a:stretch>
        </p:blipFill>
        <p:spPr>
          <a:xfrm>
            <a:off x="1253778" y="1734967"/>
            <a:ext cx="4312134" cy="3742875"/>
          </a:xfrm>
          <a:prstGeom prst="rect">
            <a:avLst/>
          </a:prstGeom>
        </p:spPr>
      </p:pic>
      <p:sp>
        <p:nvSpPr>
          <p:cNvPr id="6" name="Title 5"/>
          <p:cNvSpPr>
            <a:spLocks noGrp="1"/>
          </p:cNvSpPr>
          <p:nvPr>
            <p:ph type="title"/>
          </p:nvPr>
        </p:nvSpPr>
        <p:spPr>
          <a:xfrm>
            <a:off x="838200" y="989417"/>
            <a:ext cx="10515600" cy="577947"/>
          </a:xfrm>
        </p:spPr>
        <p:txBody>
          <a:bodyPr>
            <a:noAutofit/>
          </a:bodyPr>
          <a:lstStyle/>
          <a:p>
            <a:pPr algn="ctr"/>
            <a:r>
              <a:rPr lang="en-GB" sz="2400" b="1" dirty="0">
                <a:latin typeface="Tahoma" pitchFamily="34" charset="0"/>
                <a:ea typeface="Tahoma" pitchFamily="34" charset="0"/>
                <a:cs typeface="Tahoma" pitchFamily="34" charset="0"/>
              </a:rPr>
              <a:t>Comparison of IL-8 (A) and ICAM-1 (B) expression between proximal and peripheral airway epithelial cells </a:t>
            </a:r>
            <a:endParaRPr lang="en-GB" sz="2400" dirty="0"/>
          </a:p>
        </p:txBody>
      </p:sp>
      <p:pic>
        <p:nvPicPr>
          <p:cNvPr id="8" name="Picture 7"/>
          <p:cNvPicPr>
            <a:picLocks noChangeAspect="1"/>
          </p:cNvPicPr>
          <p:nvPr/>
        </p:nvPicPr>
        <p:blipFill>
          <a:blip r:embed="rId3"/>
          <a:stretch>
            <a:fillRect/>
          </a:stretch>
        </p:blipFill>
        <p:spPr>
          <a:xfrm>
            <a:off x="6096000" y="1648306"/>
            <a:ext cx="4260781" cy="4114975"/>
          </a:xfrm>
          <a:prstGeom prst="rect">
            <a:avLst/>
          </a:prstGeom>
        </p:spPr>
      </p:pic>
      <p:sp>
        <p:nvSpPr>
          <p:cNvPr id="9" name="TextBox 8"/>
          <p:cNvSpPr txBox="1"/>
          <p:nvPr/>
        </p:nvSpPr>
        <p:spPr>
          <a:xfrm>
            <a:off x="838200" y="5723539"/>
            <a:ext cx="9876183" cy="923330"/>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IL-8 (A) and ICAM-1 (B) mRNA levels in proximal airway epithelial cells as assessed by RT-PCR</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There was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no significant difference</a:t>
            </a:r>
            <a:r>
              <a:rPr lang="en-US" dirty="0">
                <a:latin typeface="Tahoma" panose="020B0604030504040204" pitchFamily="34" charset="0"/>
                <a:ea typeface="Tahoma" panose="020B0604030504040204" pitchFamily="34" charset="0"/>
                <a:cs typeface="Tahoma" panose="020B0604030504040204" pitchFamily="34" charset="0"/>
              </a:rPr>
              <a:t> (ns) in IL-8 and ICAM-1 levels between smokers and nonsmokers. </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24437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12</a:t>
            </a:fld>
            <a:endParaRPr lang="en-GB"/>
          </a:p>
        </p:txBody>
      </p:sp>
      <p:grpSp>
        <p:nvGrpSpPr>
          <p:cNvPr id="11" name="Group 10"/>
          <p:cNvGrpSpPr/>
          <p:nvPr/>
        </p:nvGrpSpPr>
        <p:grpSpPr>
          <a:xfrm>
            <a:off x="40277" y="342421"/>
            <a:ext cx="11978640" cy="523220"/>
            <a:chOff x="40277" y="342421"/>
            <a:chExt cx="11978640" cy="523220"/>
          </a:xfrm>
          <a:noFill/>
        </p:grpSpPr>
        <p:grpSp>
          <p:nvGrpSpPr>
            <p:cNvPr id="12" name="Group 11">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grpFill/>
            <a:scene3d>
              <a:camera prst="orthographicFront">
                <a:rot lat="0" lon="0" rev="0"/>
              </a:camera>
              <a:lightRig rig="contrasting" dir="t">
                <a:rot lat="0" lon="0" rev="7800000"/>
              </a:lightRig>
            </a:scene3d>
          </p:grpSpPr>
          <p:sp>
            <p:nvSpPr>
              <p:cNvPr id="14" name="TextBox 13">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15" name="TextBox 14">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16" name="TextBox 15">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13" name="TextBox 12">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solidFill>
              <a:srgbClr val="C00000"/>
            </a:solid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
        <p:nvSpPr>
          <p:cNvPr id="2" name="Content Placeholder 1"/>
          <p:cNvSpPr>
            <a:spLocks noGrp="1"/>
          </p:cNvSpPr>
          <p:nvPr>
            <p:ph idx="1"/>
          </p:nvPr>
        </p:nvSpPr>
        <p:spPr>
          <a:xfrm>
            <a:off x="791849" y="1152380"/>
            <a:ext cx="10515600" cy="5386532"/>
          </a:xfrm>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The</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present </a:t>
            </a:r>
            <a:r>
              <a:rPr lang="en-US" dirty="0" smtClean="0">
                <a:latin typeface="Tahoma" panose="020B0604030504040204" pitchFamily="34" charset="0"/>
                <a:ea typeface="Tahoma" panose="020B0604030504040204" pitchFamily="34" charset="0"/>
                <a:cs typeface="Tahoma" panose="020B0604030504040204" pitchFamily="34" charset="0"/>
              </a:rPr>
              <a:t>study </a:t>
            </a:r>
            <a:r>
              <a:rPr lang="en-US" dirty="0">
                <a:latin typeface="Tahoma" panose="020B0604030504040204" pitchFamily="34" charset="0"/>
                <a:ea typeface="Tahoma" panose="020B0604030504040204" pitchFamily="34" charset="0"/>
                <a:cs typeface="Tahoma" panose="020B0604030504040204" pitchFamily="34" charset="0"/>
              </a:rPr>
              <a:t>highlighted a close link between smoking and IL-8 gene expression in small-airway epithelial </a:t>
            </a:r>
            <a:r>
              <a:rPr lang="en-US" dirty="0" smtClean="0">
                <a:latin typeface="Tahoma" panose="020B0604030504040204" pitchFamily="34" charset="0"/>
                <a:ea typeface="Tahoma" panose="020B0604030504040204" pitchFamily="34" charset="0"/>
                <a:cs typeface="Tahoma" panose="020B0604030504040204" pitchFamily="34" charset="0"/>
              </a:rPr>
              <a:t>cells</a:t>
            </a:r>
          </a:p>
          <a:p>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The </a:t>
            </a:r>
            <a:r>
              <a:rPr lang="en-US" dirty="0">
                <a:latin typeface="Tahoma" panose="020B0604030504040204" pitchFamily="34" charset="0"/>
                <a:ea typeface="Tahoma" panose="020B0604030504040204" pitchFamily="34" charset="0"/>
                <a:cs typeface="Tahoma" panose="020B0604030504040204" pitchFamily="34" charset="0"/>
              </a:rPr>
              <a:t>expression levels of IL-8, which is a potent neutrophil chemotactic factor, were significantly increased in </a:t>
            </a:r>
            <a:r>
              <a:rPr lang="en-US" dirty="0" smtClean="0">
                <a:latin typeface="Tahoma" panose="020B0604030504040204" pitchFamily="34" charset="0"/>
                <a:ea typeface="Tahoma" panose="020B0604030504040204" pitchFamily="34" charset="0"/>
                <a:cs typeface="Tahoma" panose="020B0604030504040204" pitchFamily="34" charset="0"/>
              </a:rPr>
              <a:t>smokers</a:t>
            </a:r>
          </a:p>
          <a:p>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a:t>
            </a:r>
            <a:r>
              <a:rPr lang="en-US" dirty="0" smtClean="0">
                <a:latin typeface="Tahoma" panose="020B0604030504040204" pitchFamily="34" charset="0"/>
                <a:ea typeface="Tahoma" panose="020B0604030504040204" pitchFamily="34" charset="0"/>
                <a:cs typeface="Tahoma" panose="020B0604030504040204" pitchFamily="34" charset="0"/>
              </a:rPr>
              <a:t>he </a:t>
            </a:r>
            <a:r>
              <a:rPr lang="en-US" dirty="0">
                <a:latin typeface="Tahoma" panose="020B0604030504040204" pitchFamily="34" charset="0"/>
                <a:ea typeface="Tahoma" panose="020B0604030504040204" pitchFamily="34" charset="0"/>
                <a:cs typeface="Tahoma" panose="020B0604030504040204" pitchFamily="34" charset="0"/>
              </a:rPr>
              <a:t>magnitude of IL-8 signals corrected by </a:t>
            </a:r>
            <a:r>
              <a:rPr lang="el-GR" dirty="0" smtClean="0">
                <a:latin typeface="Tahoma" panose="020B0604030504040204" pitchFamily="34" charset="0"/>
                <a:ea typeface="Tahoma" panose="020B0604030504040204" pitchFamily="34" charset="0"/>
                <a:cs typeface="Tahoma" panose="020B0604030504040204" pitchFamily="34" charset="0"/>
              </a:rPr>
              <a:t>β</a:t>
            </a:r>
            <a:r>
              <a:rPr lang="en-US" dirty="0" smtClean="0">
                <a:latin typeface="Tahoma" panose="020B0604030504040204" pitchFamily="34" charset="0"/>
                <a:ea typeface="Tahoma" panose="020B0604030504040204" pitchFamily="34" charset="0"/>
                <a:cs typeface="Tahoma" panose="020B0604030504040204" pitchFamily="34" charset="0"/>
              </a:rPr>
              <a:t>-actin </a:t>
            </a:r>
            <a:r>
              <a:rPr lang="en-US" dirty="0">
                <a:latin typeface="Tahoma" panose="020B0604030504040204" pitchFamily="34" charset="0"/>
                <a:ea typeface="Tahoma" panose="020B0604030504040204" pitchFamily="34" charset="0"/>
                <a:cs typeface="Tahoma" panose="020B0604030504040204" pitchFamily="34" charset="0"/>
              </a:rPr>
              <a:t>transcripts showed a positive correlation with the amount of cigarette smoking. ICAM-1 mRNA levels were also increased in smokers, and spontaneously released IL-8 and sICAM-1 were again statistically increased in smokers than in nonsmokers</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2395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583" y="1071154"/>
            <a:ext cx="10609217" cy="5105809"/>
          </a:xfrm>
        </p:spPr>
        <p:txBody>
          <a:bodyPr>
            <a:normAutofit fontScale="92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Cigarette smoking causes neutrophil migration and accumulation in the lung</a:t>
            </a:r>
          </a:p>
          <a:p>
            <a:r>
              <a:rPr lang="en-US" dirty="0" smtClean="0">
                <a:latin typeface="Tahoma" panose="020B0604030504040204" pitchFamily="34" charset="0"/>
                <a:ea typeface="Tahoma" panose="020B0604030504040204" pitchFamily="34" charset="0"/>
                <a:cs typeface="Tahoma" panose="020B0604030504040204" pitchFamily="34" charset="0"/>
              </a:rPr>
              <a:t>ICAM-1 </a:t>
            </a:r>
            <a:r>
              <a:rPr lang="en-US" dirty="0">
                <a:latin typeface="Tahoma" panose="020B0604030504040204" pitchFamily="34" charset="0"/>
                <a:ea typeface="Tahoma" panose="020B0604030504040204" pitchFamily="34" charset="0"/>
                <a:cs typeface="Tahoma" panose="020B0604030504040204" pitchFamily="34" charset="0"/>
              </a:rPr>
              <a:t>is believed to be an important adhesion molecule for neutrophil accumulation, adhesion to the epithelium, activation, and </a:t>
            </a:r>
            <a:r>
              <a:rPr lang="en-US" dirty="0" smtClean="0">
                <a:latin typeface="Tahoma" panose="020B0604030504040204" pitchFamily="34" charset="0"/>
                <a:ea typeface="Tahoma" panose="020B0604030504040204" pitchFamily="34" charset="0"/>
                <a:cs typeface="Tahoma" panose="020B0604030504040204" pitchFamily="34" charset="0"/>
              </a:rPr>
              <a:t>trans-epithelial </a:t>
            </a:r>
            <a:r>
              <a:rPr lang="en-US" dirty="0" smtClean="0">
                <a:latin typeface="Tahoma" panose="020B0604030504040204" pitchFamily="34" charset="0"/>
                <a:ea typeface="Tahoma" panose="020B0604030504040204" pitchFamily="34" charset="0"/>
                <a:cs typeface="Tahoma" panose="020B0604030504040204" pitchFamily="34" charset="0"/>
              </a:rPr>
              <a:t>migration</a:t>
            </a:r>
          </a:p>
          <a:p>
            <a:r>
              <a:rPr lang="en-US" dirty="0" smtClean="0">
                <a:latin typeface="Tahoma" panose="020B0604030504040204" pitchFamily="34" charset="0"/>
                <a:ea typeface="Tahoma" panose="020B0604030504040204" pitchFamily="34" charset="0"/>
                <a:cs typeface="Tahoma" panose="020B0604030504040204" pitchFamily="34" charset="0"/>
              </a:rPr>
              <a:t>Recent </a:t>
            </a:r>
            <a:r>
              <a:rPr lang="en-US" dirty="0">
                <a:latin typeface="Tahoma" panose="020B0604030504040204" pitchFamily="34" charset="0"/>
                <a:ea typeface="Tahoma" panose="020B0604030504040204" pitchFamily="34" charset="0"/>
                <a:cs typeface="Tahoma" panose="020B0604030504040204" pitchFamily="34" charset="0"/>
              </a:rPr>
              <a:t>data suggest that cigarette smoke stimulates airway epithelial cells to release chemotactic activities such as IL-8 for </a:t>
            </a:r>
            <a:r>
              <a:rPr lang="en-US" dirty="0" smtClean="0">
                <a:latin typeface="Tahoma" panose="020B0604030504040204" pitchFamily="34" charset="0"/>
                <a:ea typeface="Tahoma" panose="020B0604030504040204" pitchFamily="34" charset="0"/>
                <a:cs typeface="Tahoma" panose="020B0604030504040204" pitchFamily="34" charset="0"/>
              </a:rPr>
              <a:t>neutrophils</a:t>
            </a:r>
          </a:p>
          <a:p>
            <a:r>
              <a:rPr lang="en-US" dirty="0" smtClean="0">
                <a:latin typeface="Tahoma" panose="020B0604030504040204" pitchFamily="34" charset="0"/>
                <a:ea typeface="Tahoma" panose="020B0604030504040204" pitchFamily="34" charset="0"/>
                <a:cs typeface="Tahoma" panose="020B0604030504040204" pitchFamily="34" charset="0"/>
              </a:rPr>
              <a:t>Neutrophil-derived </a:t>
            </a:r>
            <a:r>
              <a:rPr lang="en-US" dirty="0">
                <a:latin typeface="Tahoma" panose="020B0604030504040204" pitchFamily="34" charset="0"/>
                <a:ea typeface="Tahoma" panose="020B0604030504040204" pitchFamily="34" charset="0"/>
                <a:cs typeface="Tahoma" panose="020B0604030504040204" pitchFamily="34" charset="0"/>
              </a:rPr>
              <a:t>products such as elastases destroy the bronchiolar and alveolar structures, followed by remodeling of the airway and parenchymal </a:t>
            </a:r>
            <a:r>
              <a:rPr lang="en-US" dirty="0" smtClean="0">
                <a:latin typeface="Tahoma" panose="020B0604030504040204" pitchFamily="34" charset="0"/>
                <a:ea typeface="Tahoma" panose="020B0604030504040204" pitchFamily="34" charset="0"/>
                <a:cs typeface="Tahoma" panose="020B0604030504040204" pitchFamily="34" charset="0"/>
              </a:rPr>
              <a:t>tissues</a:t>
            </a:r>
          </a:p>
          <a:p>
            <a:r>
              <a:rPr lang="en-US" dirty="0">
                <a:latin typeface="Tahoma" panose="020B0604030504040204" pitchFamily="34" charset="0"/>
                <a:ea typeface="Tahoma" panose="020B0604030504040204" pitchFamily="34" charset="0"/>
                <a:cs typeface="Tahoma" panose="020B0604030504040204" pitchFamily="34" charset="0"/>
              </a:rPr>
              <a:t>IL-8 is believed to play an important role in the pathogenesis of various airway inflammatory </a:t>
            </a:r>
            <a:r>
              <a:rPr lang="en-US" dirty="0" smtClean="0">
                <a:latin typeface="Tahoma" panose="020B0604030504040204" pitchFamily="34" charset="0"/>
                <a:ea typeface="Tahoma" panose="020B0604030504040204" pitchFamily="34" charset="0"/>
                <a:cs typeface="Tahoma" panose="020B0604030504040204" pitchFamily="34" charset="0"/>
              </a:rPr>
              <a:t>diseases</a:t>
            </a:r>
          </a:p>
          <a:p>
            <a:r>
              <a:rPr lang="en-US" dirty="0">
                <a:latin typeface="Tahoma" panose="020B0604030504040204" pitchFamily="34" charset="0"/>
                <a:ea typeface="Tahoma" panose="020B0604030504040204" pitchFamily="34" charset="0"/>
                <a:cs typeface="Tahoma" panose="020B0604030504040204" pitchFamily="34" charset="0"/>
              </a:rPr>
              <a:t>It was also interesting to note that such increased levels of IL-8 and ICAM-1 did not show any correlation to </a:t>
            </a:r>
            <a:r>
              <a:rPr lang="en-US" dirty="0" smtClean="0">
                <a:latin typeface="Tahoma" panose="020B0604030504040204" pitchFamily="34" charset="0"/>
                <a:ea typeface="Tahoma" panose="020B0604030504040204" pitchFamily="34" charset="0"/>
                <a:cs typeface="Tahoma" panose="020B0604030504040204" pitchFamily="34" charset="0"/>
              </a:rPr>
              <a:t>small air way </a:t>
            </a:r>
            <a:r>
              <a:rPr lang="en-US" dirty="0">
                <a:latin typeface="Tahoma" panose="020B0604030504040204" pitchFamily="34" charset="0"/>
                <a:ea typeface="Tahoma" panose="020B0604030504040204" pitchFamily="34" charset="0"/>
                <a:cs typeface="Tahoma" panose="020B0604030504040204" pitchFamily="34" charset="0"/>
              </a:rPr>
              <a:t>obstruction as assessed by </a:t>
            </a:r>
            <a:r>
              <a:rPr lang="en-US" dirty="0" smtClean="0">
                <a:latin typeface="Tahoma" panose="020B0604030504040204" pitchFamily="34" charset="0"/>
                <a:ea typeface="Tahoma" panose="020B0604030504040204" pitchFamily="34" charset="0"/>
                <a:cs typeface="Tahoma" panose="020B0604030504040204" pitchFamily="34" charset="0"/>
              </a:rPr>
              <a:t>V25</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13</a:t>
            </a:fld>
            <a:endParaRPr lang="en-GB"/>
          </a:p>
        </p:txBody>
      </p:sp>
      <p:grpSp>
        <p:nvGrpSpPr>
          <p:cNvPr id="20" name="Group 19"/>
          <p:cNvGrpSpPr/>
          <p:nvPr/>
        </p:nvGrpSpPr>
        <p:grpSpPr>
          <a:xfrm>
            <a:off x="40277" y="342421"/>
            <a:ext cx="11978640" cy="523220"/>
            <a:chOff x="40277" y="342421"/>
            <a:chExt cx="11978640" cy="523220"/>
          </a:xfrm>
          <a:noFill/>
        </p:grpSpPr>
        <p:grpSp>
          <p:nvGrpSpPr>
            <p:cNvPr id="21" name="Group 20">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grpFill/>
            <a:scene3d>
              <a:camera prst="orthographicFront">
                <a:rot lat="0" lon="0" rev="0"/>
              </a:camera>
              <a:lightRig rig="contrasting" dir="t">
                <a:rot lat="0" lon="0" rev="7800000"/>
              </a:lightRig>
            </a:scene3d>
          </p:grpSpPr>
          <p:sp>
            <p:nvSpPr>
              <p:cNvPr id="23" name="TextBox 22">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24" name="TextBox 23">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25" name="TextBox 24">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22" name="TextBox 21">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solidFill>
              <a:srgbClr val="C00000"/>
            </a:solid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Tree>
    <p:extLst>
      <p:ext uri="{BB962C8B-B14F-4D97-AF65-F5344CB8AC3E}">
        <p14:creationId xmlns:p14="http://schemas.microsoft.com/office/powerpoint/2010/main" val="3484337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8091"/>
            <a:ext cx="10515600" cy="5118872"/>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Findings suggested potential mechanism by which tobacco smoke activates small airway epithelial cells to release IL-8 and ICAM which sequester neutrophils </a:t>
            </a:r>
            <a:endParaRPr lang="en-GB" dirty="0">
              <a:latin typeface="Tahoma" pitchFamily="34" charset="0"/>
              <a:ea typeface="Tahoma" pitchFamily="34" charset="0"/>
              <a:cs typeface="Tahoma"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Larger brush used was able to obtain enough cells for cell and molecular biological analyses (Good approach technique together with new ultrathin </a:t>
            </a:r>
            <a:r>
              <a:rPr lang="en-US" dirty="0" err="1">
                <a:latin typeface="Tahoma" panose="020B0604030504040204" pitchFamily="34" charset="0"/>
                <a:ea typeface="Tahoma" panose="020B0604030504040204" pitchFamily="34" charset="0"/>
                <a:cs typeface="Tahoma" panose="020B0604030504040204" pitchFamily="34" charset="0"/>
              </a:rPr>
              <a:t>bronchoﬁberscope</a:t>
            </a:r>
            <a:r>
              <a:rPr lang="en-US" dirty="0">
                <a:latin typeface="Tahoma" panose="020B0604030504040204" pitchFamily="34" charset="0"/>
                <a:ea typeface="Tahoma" panose="020B0604030504040204" pitchFamily="34" charset="0"/>
                <a:cs typeface="Tahoma" panose="020B0604030504040204" pitchFamily="34" charset="0"/>
              </a:rPr>
              <a:t>)</a:t>
            </a:r>
          </a:p>
        </p:txBody>
      </p:sp>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14</a:t>
            </a:fld>
            <a:endParaRPr lang="en-GB"/>
          </a:p>
        </p:txBody>
      </p:sp>
      <p:grpSp>
        <p:nvGrpSpPr>
          <p:cNvPr id="13" name="Group 12"/>
          <p:cNvGrpSpPr/>
          <p:nvPr/>
        </p:nvGrpSpPr>
        <p:grpSpPr>
          <a:xfrm>
            <a:off x="40277" y="342421"/>
            <a:ext cx="11978640" cy="523220"/>
            <a:chOff x="40277" y="342421"/>
            <a:chExt cx="11978640" cy="523220"/>
          </a:xfrm>
          <a:noFill/>
        </p:grpSpPr>
        <p:grpSp>
          <p:nvGrpSpPr>
            <p:cNvPr id="14" name="Group 13">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grpFill/>
            <a:scene3d>
              <a:camera prst="orthographicFront">
                <a:rot lat="0" lon="0" rev="0"/>
              </a:camera>
              <a:lightRig rig="contrasting" dir="t">
                <a:rot lat="0" lon="0" rev="7800000"/>
              </a:lightRig>
            </a:scene3d>
          </p:grpSpPr>
          <p:sp>
            <p:nvSpPr>
              <p:cNvPr id="16" name="TextBox 15">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17" name="TextBox 16">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18" name="TextBox 17">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15" name="TextBox 14">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grp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Tree>
    <p:extLst>
      <p:ext uri="{BB962C8B-B14F-4D97-AF65-F5344CB8AC3E}">
        <p14:creationId xmlns:p14="http://schemas.microsoft.com/office/powerpoint/2010/main" val="463915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8248"/>
            <a:ext cx="10515600" cy="4788102"/>
          </a:xfrm>
        </p:spPr>
        <p:txBody>
          <a:bodyPr>
            <a:normAutofit fontScale="92500"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Increased levels of IL-8 and ICAM-1 did not show any correlation to small air way obstruction as assessed by V25 yet other factors acting on airway ﬁbroblasts, such as transforming growth factor-b, might be involved in the airway obstruction frequently found among heavy smokers.</a:t>
            </a:r>
          </a:p>
          <a:p>
            <a:r>
              <a:rPr lang="en-US" dirty="0" smtClean="0">
                <a:latin typeface="Tahoma" panose="020B0604030504040204" pitchFamily="34" charset="0"/>
                <a:ea typeface="Tahoma" panose="020B0604030504040204" pitchFamily="34" charset="0"/>
                <a:cs typeface="Tahoma" panose="020B0604030504040204" pitchFamily="34" charset="0"/>
              </a:rPr>
              <a:t>Il-8 </a:t>
            </a:r>
            <a:r>
              <a:rPr lang="en-US" dirty="0" smtClean="0">
                <a:latin typeface="Tahoma" panose="020B0604030504040204" pitchFamily="34" charset="0"/>
                <a:ea typeface="Tahoma" panose="020B0604030504040204" pitchFamily="34" charset="0"/>
                <a:cs typeface="Tahoma" panose="020B0604030504040204" pitchFamily="34" charset="0"/>
              </a:rPr>
              <a:t>and ICAM-1 don’t account for all inflammatory mediators (too few)</a:t>
            </a:r>
          </a:p>
          <a:p>
            <a:r>
              <a:rPr lang="en-US" dirty="0" smtClean="0">
                <a:latin typeface="Tahoma" panose="020B0604030504040204" pitchFamily="34" charset="0"/>
                <a:ea typeface="Tahoma" panose="020B0604030504040204" pitchFamily="34" charset="0"/>
                <a:cs typeface="Tahoma" panose="020B0604030504040204" pitchFamily="34" charset="0"/>
              </a:rPr>
              <a:t>Use matched age/sex case and control participants</a:t>
            </a:r>
          </a:p>
          <a:p>
            <a:r>
              <a:rPr lang="en-US" dirty="0" smtClean="0">
                <a:latin typeface="Tahoma" panose="020B0604030504040204" pitchFamily="34" charset="0"/>
                <a:ea typeface="Tahoma" panose="020B0604030504040204" pitchFamily="34" charset="0"/>
                <a:cs typeface="Tahoma" panose="020B0604030504040204" pitchFamily="34" charset="0"/>
              </a:rPr>
              <a:t>Longitudinal study better representation of study compared to cross-sectional study</a:t>
            </a:r>
          </a:p>
          <a:p>
            <a:r>
              <a:rPr lang="en-US" dirty="0">
                <a:latin typeface="Tahoma" panose="020B0604030504040204" pitchFamily="34" charset="0"/>
                <a:ea typeface="Tahoma" panose="020B0604030504040204" pitchFamily="34" charset="0"/>
                <a:cs typeface="Tahoma" panose="020B0604030504040204" pitchFamily="34" charset="0"/>
              </a:rPr>
              <a:t>There was increased expression of IL-8 and ICAM-1 in small-airway epithelium but not in proximal bronchial epithelium from smokers which remained unclear</a:t>
            </a:r>
            <a:endParaRPr lang="en-GB" dirty="0">
              <a:latin typeface="Tahoma" pitchFamily="34" charset="0"/>
              <a:ea typeface="Tahoma" pitchFamily="34" charset="0"/>
              <a:cs typeface="Tahoma" pitchFamily="34" charset="0"/>
            </a:endParaRPr>
          </a:p>
          <a:p>
            <a:endParaRPr lang="en-US" dirty="0" smtClean="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en-US" dirty="0" smtClean="0"/>
          </a:p>
          <a:p>
            <a:endParaRPr lang="en-US" dirty="0"/>
          </a:p>
          <a:p>
            <a:endParaRPr lang="en-US" dirty="0" smtClean="0"/>
          </a:p>
          <a:p>
            <a:endParaRPr lang="en-GB" dirty="0"/>
          </a:p>
        </p:txBody>
      </p:sp>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15</a:t>
            </a:fld>
            <a:endParaRPr lang="en-GB"/>
          </a:p>
        </p:txBody>
      </p:sp>
      <p:grpSp>
        <p:nvGrpSpPr>
          <p:cNvPr id="7" name="Group 6"/>
          <p:cNvGrpSpPr/>
          <p:nvPr/>
        </p:nvGrpSpPr>
        <p:grpSpPr>
          <a:xfrm>
            <a:off x="40277" y="342421"/>
            <a:ext cx="11978640" cy="523220"/>
            <a:chOff x="40277" y="342421"/>
            <a:chExt cx="11978640" cy="523220"/>
          </a:xfrm>
          <a:noFill/>
        </p:grpSpPr>
        <p:grpSp>
          <p:nvGrpSpPr>
            <p:cNvPr id="8" name="Group 7">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grpFill/>
            <a:scene3d>
              <a:camera prst="orthographicFront">
                <a:rot lat="0" lon="0" rev="0"/>
              </a:camera>
              <a:lightRig rig="contrasting" dir="t">
                <a:rot lat="0" lon="0" rev="7800000"/>
              </a:lightRig>
            </a:scene3d>
          </p:grpSpPr>
          <p:sp>
            <p:nvSpPr>
              <p:cNvPr id="10" name="TextBox 9">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11" name="TextBox 10">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12" name="TextBox 11">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grp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9" name="TextBox 8">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
        <p:nvSpPr>
          <p:cNvPr id="14" name="TextBox 13"/>
          <p:cNvSpPr txBox="1"/>
          <p:nvPr/>
        </p:nvSpPr>
        <p:spPr>
          <a:xfrm>
            <a:off x="838200" y="1045028"/>
            <a:ext cx="10617926" cy="523220"/>
          </a:xfrm>
          <a:prstGeom prst="rect">
            <a:avLst/>
          </a:prstGeom>
          <a:noFill/>
        </p:spPr>
        <p:txBody>
          <a:bodyPr wrap="square" rtlCol="0">
            <a:spAutoFit/>
          </a:bodyPr>
          <a:lstStyle/>
          <a:p>
            <a:r>
              <a:rPr lang="en-US" sz="2800" b="1" dirty="0" smtClean="0">
                <a:latin typeface="Tahoma" panose="020B0604030504040204" pitchFamily="34" charset="0"/>
                <a:ea typeface="Tahoma" panose="020B0604030504040204" pitchFamily="34" charset="0"/>
                <a:cs typeface="Tahoma" panose="020B0604030504040204" pitchFamily="34" charset="0"/>
              </a:rPr>
              <a:t>Limitations of the study/ critiques</a:t>
            </a:r>
            <a:endParaRPr lang="en-GB" sz="28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64343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1978" y="1358537"/>
            <a:ext cx="6208621" cy="3390470"/>
          </a:xfrm>
        </p:spPr>
      </p:pic>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16</a:t>
            </a:fld>
            <a:endParaRPr lang="en-GB"/>
          </a:p>
        </p:txBody>
      </p:sp>
      <p:pic>
        <p:nvPicPr>
          <p:cNvPr id="6" name="Picture 5"/>
          <p:cNvPicPr/>
          <p:nvPr/>
        </p:nvPicPr>
        <p:blipFill>
          <a:blip r:embed="rId3">
            <a:extLst>
              <a:ext uri="{BEBA8EAE-BF5A-486C-A8C5-ECC9F3942E4B}">
                <a14:imgProps xmlns:a14="http://schemas.microsoft.com/office/drawing/2010/main">
                  <a14:imgLayer r:embed="rId4">
                    <a14:imgEffect>
                      <a14:backgroundRemoval t="16038" b="89623" l="9390" r="89202"/>
                    </a14:imgEffect>
                  </a14:imgLayer>
                </a14:imgProps>
              </a:ext>
            </a:extLst>
          </a:blip>
          <a:stretch/>
        </p:blipFill>
        <p:spPr>
          <a:xfrm>
            <a:off x="-50420" y="-216230"/>
            <a:ext cx="1574420" cy="1574767"/>
          </a:xfrm>
          <a:prstGeom prst="rect">
            <a:avLst/>
          </a:prstGeom>
          <a:ln>
            <a:noFill/>
          </a:ln>
        </p:spPr>
      </p:pic>
      <p:pic>
        <p:nvPicPr>
          <p:cNvPr id="7" name="Picture 6" descr="Image result for COVAB LOGO">
            <a:extLst>
              <a:ext uri="{FF2B5EF4-FFF2-40B4-BE49-F238E27FC236}">
                <a16:creationId xmlns:a16="http://schemas.microsoft.com/office/drawing/2014/main" id="{3D4048D5-2500-448C-8D9F-B4B5F05E0800}"/>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88542" l="9434" r="89623"/>
                    </a14:imgEffect>
                  </a14:imgLayer>
                </a14:imgProps>
              </a:ext>
              <a:ext uri="{28A0092B-C50C-407E-A947-70E740481C1C}">
                <a14:useLocalDpi xmlns:a14="http://schemas.microsoft.com/office/drawing/2010/main" val="0"/>
              </a:ext>
            </a:extLst>
          </a:blip>
          <a:srcRect b="8967"/>
          <a:stretch/>
        </p:blipFill>
        <p:spPr bwMode="auto">
          <a:xfrm>
            <a:off x="10783425" y="95130"/>
            <a:ext cx="1245954" cy="102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03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7"/>
                                        </p:tgtEl>
                                        <p:attrNameLst>
                                          <p:attrName>r</p:attrName>
                                        </p:attrNameLst>
                                      </p:cBhvr>
                                    </p:animRot>
                                    <p:animRot by="-240000">
                                      <p:cBhvr>
                                        <p:cTn id="15" dur="200" fill="hold">
                                          <p:stCondLst>
                                            <p:cond delay="200"/>
                                          </p:stCondLst>
                                        </p:cTn>
                                        <p:tgtEl>
                                          <p:spTgt spid="7"/>
                                        </p:tgtEl>
                                        <p:attrNameLst>
                                          <p:attrName>r</p:attrName>
                                        </p:attrNameLst>
                                      </p:cBhvr>
                                    </p:animRot>
                                    <p:animRot by="240000">
                                      <p:cBhvr>
                                        <p:cTn id="16" dur="200" fill="hold">
                                          <p:stCondLst>
                                            <p:cond delay="400"/>
                                          </p:stCondLst>
                                        </p:cTn>
                                        <p:tgtEl>
                                          <p:spTgt spid="7"/>
                                        </p:tgtEl>
                                        <p:attrNameLst>
                                          <p:attrName>r</p:attrName>
                                        </p:attrNameLst>
                                      </p:cBhvr>
                                    </p:animRot>
                                    <p:animRot by="-240000">
                                      <p:cBhvr>
                                        <p:cTn id="17" dur="200" fill="hold">
                                          <p:stCondLst>
                                            <p:cond delay="600"/>
                                          </p:stCondLst>
                                        </p:cTn>
                                        <p:tgtEl>
                                          <p:spTgt spid="7"/>
                                        </p:tgtEl>
                                        <p:attrNameLst>
                                          <p:attrName>r</p:attrName>
                                        </p:attrNameLst>
                                      </p:cBhvr>
                                    </p:animRot>
                                    <p:animRot by="120000">
                                      <p:cBhvr>
                                        <p:cTn id="18"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263" y="1201784"/>
            <a:ext cx="10382794" cy="5131933"/>
          </a:xfrm>
        </p:spPr>
        <p:txBody>
          <a:bodyPr>
            <a:normAutofit/>
          </a:bodyPr>
          <a:lstStyle/>
          <a:p>
            <a:r>
              <a:rPr lang="en-US" sz="3100" dirty="0" smtClean="0">
                <a:latin typeface="Tahoma" pitchFamily="34" charset="0"/>
                <a:ea typeface="Tahoma" pitchFamily="34" charset="0"/>
                <a:cs typeface="Tahoma" pitchFamily="34" charset="0"/>
              </a:rPr>
              <a:t>Airway </a:t>
            </a:r>
            <a:r>
              <a:rPr lang="en-US" sz="3100" dirty="0">
                <a:latin typeface="Tahoma" pitchFamily="34" charset="0"/>
                <a:ea typeface="Tahoma" pitchFamily="34" charset="0"/>
                <a:cs typeface="Tahoma" pitchFamily="34" charset="0"/>
              </a:rPr>
              <a:t>epithelial </a:t>
            </a:r>
            <a:r>
              <a:rPr lang="en-US" sz="3100" dirty="0" smtClean="0">
                <a:latin typeface="Tahoma" pitchFamily="34" charset="0"/>
                <a:ea typeface="Tahoma" pitchFamily="34" charset="0"/>
                <a:cs typeface="Tahoma" pitchFamily="34" charset="0"/>
              </a:rPr>
              <a:t>cells activated by tobacco smoke express </a:t>
            </a:r>
            <a:r>
              <a:rPr lang="en-US" sz="3100" dirty="0" err="1" smtClean="0">
                <a:latin typeface="Tahoma" pitchFamily="34" charset="0"/>
                <a:ea typeface="Tahoma" pitchFamily="34" charset="0"/>
                <a:cs typeface="Tahoma" pitchFamily="34" charset="0"/>
              </a:rPr>
              <a:t>chemokines</a:t>
            </a:r>
            <a:r>
              <a:rPr lang="en-US" sz="3100" dirty="0" smtClean="0">
                <a:latin typeface="Tahoma" pitchFamily="34" charset="0"/>
                <a:ea typeface="Tahoma" pitchFamily="34" charset="0"/>
                <a:cs typeface="Tahoma" pitchFamily="34" charset="0"/>
              </a:rPr>
              <a:t> (IL-8) and adhesion molecules (ICAM)</a:t>
            </a:r>
          </a:p>
          <a:p>
            <a:r>
              <a:rPr lang="en-US" sz="3100" dirty="0" smtClean="0">
                <a:latin typeface="Tahoma" pitchFamily="34" charset="0"/>
                <a:ea typeface="Tahoma" pitchFamily="34" charset="0"/>
                <a:cs typeface="Tahoma" pitchFamily="34" charset="0"/>
              </a:rPr>
              <a:t>IL-8 is a potent </a:t>
            </a:r>
            <a:r>
              <a:rPr lang="en-US" sz="3100" dirty="0" err="1" smtClean="0">
                <a:latin typeface="Tahoma" pitchFamily="34" charset="0"/>
                <a:ea typeface="Tahoma" pitchFamily="34" charset="0"/>
                <a:cs typeface="Tahoma" pitchFamily="34" charset="0"/>
              </a:rPr>
              <a:t>neutrophil</a:t>
            </a:r>
            <a:r>
              <a:rPr lang="en-US" sz="3100" dirty="0" smtClean="0">
                <a:latin typeface="Tahoma" pitchFamily="34" charset="0"/>
                <a:ea typeface="Tahoma" pitchFamily="34" charset="0"/>
                <a:cs typeface="Tahoma" pitchFamily="34" charset="0"/>
              </a:rPr>
              <a:t> </a:t>
            </a:r>
            <a:r>
              <a:rPr lang="en-US" sz="3100" dirty="0" err="1" smtClean="0">
                <a:latin typeface="Tahoma" pitchFamily="34" charset="0"/>
                <a:ea typeface="Tahoma" pitchFamily="34" charset="0"/>
                <a:cs typeface="Tahoma" pitchFamily="34" charset="0"/>
              </a:rPr>
              <a:t>chemotactic</a:t>
            </a:r>
            <a:r>
              <a:rPr lang="en-US" sz="3100" dirty="0" smtClean="0">
                <a:latin typeface="Tahoma" pitchFamily="34" charset="0"/>
                <a:ea typeface="Tahoma" pitchFamily="34" charset="0"/>
                <a:cs typeface="Tahoma" pitchFamily="34" charset="0"/>
              </a:rPr>
              <a:t> factor</a:t>
            </a:r>
          </a:p>
          <a:p>
            <a:r>
              <a:rPr lang="en-US" sz="3100" dirty="0" smtClean="0">
                <a:latin typeface="Tahoma" pitchFamily="34" charset="0"/>
                <a:ea typeface="Tahoma" pitchFamily="34" charset="0"/>
                <a:cs typeface="Tahoma" pitchFamily="34" charset="0"/>
              </a:rPr>
              <a:t>ICAM-1 is believed to be an important adhesion molecule for </a:t>
            </a:r>
            <a:r>
              <a:rPr lang="en-US" sz="3100" dirty="0" err="1" smtClean="0">
                <a:latin typeface="Tahoma" pitchFamily="34" charset="0"/>
                <a:ea typeface="Tahoma" pitchFamily="34" charset="0"/>
                <a:cs typeface="Tahoma" pitchFamily="34" charset="0"/>
              </a:rPr>
              <a:t>neutrophil</a:t>
            </a:r>
            <a:r>
              <a:rPr lang="en-US" sz="3100" dirty="0" smtClean="0">
                <a:latin typeface="Tahoma" pitchFamily="34" charset="0"/>
                <a:ea typeface="Tahoma" pitchFamily="34" charset="0"/>
                <a:cs typeface="Tahoma" pitchFamily="34" charset="0"/>
              </a:rPr>
              <a:t> accumulation, adhesion to the epithelium, activation, and </a:t>
            </a:r>
            <a:r>
              <a:rPr lang="en-US" sz="3100" dirty="0" err="1" smtClean="0">
                <a:latin typeface="Tahoma" pitchFamily="34" charset="0"/>
                <a:ea typeface="Tahoma" pitchFamily="34" charset="0"/>
                <a:cs typeface="Tahoma" pitchFamily="34" charset="0"/>
              </a:rPr>
              <a:t>transepithelial</a:t>
            </a:r>
            <a:r>
              <a:rPr lang="en-US" sz="3100" dirty="0" smtClean="0">
                <a:latin typeface="Tahoma" pitchFamily="34" charset="0"/>
                <a:ea typeface="Tahoma" pitchFamily="34" charset="0"/>
                <a:cs typeface="Tahoma" pitchFamily="34" charset="0"/>
              </a:rPr>
              <a:t> migration </a:t>
            </a:r>
          </a:p>
          <a:p>
            <a:r>
              <a:rPr lang="en-GB" sz="3200" dirty="0" smtClean="0">
                <a:latin typeface="Tahoma" panose="020B0604030504040204" pitchFamily="34" charset="0"/>
                <a:ea typeface="Tahoma" panose="020B0604030504040204" pitchFamily="34" charset="0"/>
                <a:cs typeface="Tahoma" panose="020B0604030504040204" pitchFamily="34" charset="0"/>
              </a:rPr>
              <a:t>Recruited </a:t>
            </a:r>
            <a:r>
              <a:rPr lang="en-GB" sz="3200" dirty="0" err="1" smtClean="0">
                <a:latin typeface="Tahoma" panose="020B0604030504040204" pitchFamily="34" charset="0"/>
                <a:ea typeface="Tahoma" panose="020B0604030504040204" pitchFamily="34" charset="0"/>
                <a:cs typeface="Tahoma" panose="020B0604030504040204" pitchFamily="34" charset="0"/>
              </a:rPr>
              <a:t>neutrophils</a:t>
            </a:r>
            <a:r>
              <a:rPr lang="en-GB" sz="3200" dirty="0" smtClean="0">
                <a:latin typeface="Tahoma" panose="020B0604030504040204" pitchFamily="34" charset="0"/>
                <a:ea typeface="Tahoma" panose="020B0604030504040204" pitchFamily="34" charset="0"/>
                <a:cs typeface="Tahoma" panose="020B0604030504040204" pitchFamily="34" charset="0"/>
              </a:rPr>
              <a:t> express Mac-1, which binds to its counter-molecule, intercellular adhesion molecule (ICAM)</a:t>
            </a:r>
            <a:endParaRPr lang="en-US" sz="3200" dirty="0" smtClean="0">
              <a:latin typeface="Tahoma" panose="020B0604030504040204" pitchFamily="34" charset="0"/>
              <a:ea typeface="Tahoma" panose="020B0604030504040204" pitchFamily="34" charset="0"/>
              <a:cs typeface="Tahoma" panose="020B0604030504040204" pitchFamily="34" charset="0"/>
            </a:endParaRPr>
          </a:p>
          <a:p>
            <a:endParaRPr lang="en-US" sz="3100" dirty="0" smtClean="0">
              <a:latin typeface="Tahoma" pitchFamily="34" charset="0"/>
              <a:ea typeface="Tahoma" pitchFamily="34" charset="0"/>
              <a:cs typeface="Tahoma" pitchFamily="34" charset="0"/>
            </a:endParaRPr>
          </a:p>
        </p:txBody>
      </p:sp>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2</a:t>
            </a:fld>
            <a:endParaRPr lang="en-GB"/>
          </a:p>
        </p:txBody>
      </p:sp>
      <p:grpSp>
        <p:nvGrpSpPr>
          <p:cNvPr id="13" name="Group 12"/>
          <p:cNvGrpSpPr/>
          <p:nvPr/>
        </p:nvGrpSpPr>
        <p:grpSpPr>
          <a:xfrm>
            <a:off x="40277" y="342421"/>
            <a:ext cx="11978640" cy="523220"/>
            <a:chOff x="40277" y="342421"/>
            <a:chExt cx="11978640" cy="523220"/>
          </a:xfrm>
        </p:grpSpPr>
        <p:grpSp>
          <p:nvGrpSpPr>
            <p:cNvPr id="6" name="Group 5">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7" name="TextBox 6">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8" name="TextBox 7">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9" name="TextBox 8">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12" name="TextBox 11">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Tree>
    <p:extLst>
      <p:ext uri="{BB962C8B-B14F-4D97-AF65-F5344CB8AC3E}">
        <p14:creationId xmlns:p14="http://schemas.microsoft.com/office/powerpoint/2010/main" val="826715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143" y="1397725"/>
            <a:ext cx="10700657" cy="5184186"/>
          </a:xfrm>
        </p:spPr>
        <p:txBody>
          <a:bodyPr>
            <a:normAutofit/>
          </a:bodyPr>
          <a:lstStyle/>
          <a:p>
            <a:endParaRPr lang="en-GB" dirty="0" smtClean="0">
              <a:latin typeface="Tahoma" panose="020B0604030504040204" pitchFamily="34" charset="0"/>
              <a:ea typeface="Tahoma" panose="020B0604030504040204" pitchFamily="34" charset="0"/>
              <a:cs typeface="Tahoma" panose="020B0604030504040204" pitchFamily="34" charset="0"/>
            </a:endParaRPr>
          </a:p>
          <a:p>
            <a:r>
              <a:rPr lang="en-US" sz="3200" dirty="0" smtClean="0">
                <a:latin typeface="Tahoma" pitchFamily="34" charset="0"/>
                <a:ea typeface="Tahoma" pitchFamily="34" charset="0"/>
                <a:cs typeface="Tahoma" pitchFamily="34" charset="0"/>
              </a:rPr>
              <a:t>These inflammatory processes in the small airways are involved in the initial steps for development of Chronic Obstructive Pulmonary disease </a:t>
            </a:r>
          </a:p>
          <a:p>
            <a:endParaRPr lang="en-US" sz="3200" dirty="0" smtClean="0">
              <a:latin typeface="Tahoma" pitchFamily="34" charset="0"/>
              <a:ea typeface="Tahoma" pitchFamily="34" charset="0"/>
              <a:cs typeface="Tahoma" pitchFamily="34" charset="0"/>
            </a:endParaRPr>
          </a:p>
          <a:p>
            <a:r>
              <a:rPr lang="en-US" sz="3200" dirty="0" smtClean="0">
                <a:latin typeface="Tahoma" pitchFamily="34" charset="0"/>
                <a:ea typeface="Tahoma" pitchFamily="34" charset="0"/>
                <a:cs typeface="Tahoma" pitchFamily="34" charset="0"/>
              </a:rPr>
              <a:t>However, the </a:t>
            </a:r>
            <a:r>
              <a:rPr lang="en-US" sz="3200" dirty="0" smtClean="0">
                <a:solidFill>
                  <a:srgbClr val="FF0000"/>
                </a:solidFill>
                <a:latin typeface="Tahoma" panose="020B0604030504040204" pitchFamily="34" charset="0"/>
                <a:ea typeface="Tahoma" panose="020B0604030504040204" pitchFamily="34" charset="0"/>
                <a:cs typeface="Tahoma" panose="020B0604030504040204" pitchFamily="34" charset="0"/>
              </a:rPr>
              <a:t>precise functional changes in small airways from tobacco smokers have not yet been clarified </a:t>
            </a:r>
            <a:r>
              <a:rPr lang="en-US" sz="3200" dirty="0" smtClean="0">
                <a:latin typeface="Tahoma" panose="020B0604030504040204" pitchFamily="34" charset="0"/>
                <a:ea typeface="Tahoma" panose="020B0604030504040204" pitchFamily="34" charset="0"/>
                <a:cs typeface="Tahoma" panose="020B0604030504040204" pitchFamily="34" charset="0"/>
              </a:rPr>
              <a:t>because of the lack of the technology</a:t>
            </a:r>
          </a:p>
          <a:p>
            <a:pPr>
              <a:buNone/>
            </a:pPr>
            <a:endParaRPr lang="en-US" sz="3200" dirty="0" smtClean="0">
              <a:latin typeface="Tahoma" panose="020B0604030504040204" pitchFamily="34" charset="0"/>
              <a:ea typeface="Tahoma" panose="020B0604030504040204" pitchFamily="34" charset="0"/>
              <a:cs typeface="Tahoma" panose="020B0604030504040204" pitchFamily="34" charset="0"/>
            </a:endParaRPr>
          </a:p>
          <a:p>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3</a:t>
            </a:fld>
            <a:endParaRPr lang="en-GB"/>
          </a:p>
        </p:txBody>
      </p:sp>
      <p:grpSp>
        <p:nvGrpSpPr>
          <p:cNvPr id="16" name="Group 15"/>
          <p:cNvGrpSpPr/>
          <p:nvPr/>
        </p:nvGrpSpPr>
        <p:grpSpPr>
          <a:xfrm>
            <a:off x="40277" y="342421"/>
            <a:ext cx="11978640" cy="523220"/>
            <a:chOff x="40277" y="342421"/>
            <a:chExt cx="11978640" cy="523220"/>
          </a:xfrm>
        </p:grpSpPr>
        <p:grpSp>
          <p:nvGrpSpPr>
            <p:cNvPr id="17" name="Group 16">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19" name="TextBox 18">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20" name="TextBox 19">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21" name="TextBox 20">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22" name="TextBox 21">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18" name="TextBox 17">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Tree>
    <p:extLst>
      <p:ext uri="{BB962C8B-B14F-4D97-AF65-F5344CB8AC3E}">
        <p14:creationId xmlns:p14="http://schemas.microsoft.com/office/powerpoint/2010/main" val="2126141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4035"/>
            <a:ext cx="10515600" cy="5144997"/>
          </a:xfrm>
        </p:spPr>
        <p:txBody>
          <a:bodyPr>
            <a:normAutofit lnSpcReduction="10000"/>
          </a:bodyPr>
          <a:lstStyle/>
          <a:p>
            <a:pPr>
              <a:buNone/>
            </a:pPr>
            <a:r>
              <a:rPr lang="en-US" sz="3100" b="1" dirty="0" smtClean="0">
                <a:latin typeface="Tahoma" panose="020B0604030504040204" pitchFamily="34" charset="0"/>
                <a:ea typeface="Tahoma" panose="020B0604030504040204" pitchFamily="34" charset="0"/>
                <a:cs typeface="Tahoma" panose="020B0604030504040204" pitchFamily="34" charset="0"/>
              </a:rPr>
              <a:t>Therefore:</a:t>
            </a:r>
          </a:p>
          <a:p>
            <a:r>
              <a:rPr lang="en-US" sz="3100" dirty="0" smtClean="0">
                <a:latin typeface="Tahoma" panose="020B0604030504040204" pitchFamily="34" charset="0"/>
                <a:ea typeface="Tahoma" panose="020B0604030504040204" pitchFamily="34" charset="0"/>
                <a:cs typeface="Tahoma" panose="020B0604030504040204" pitchFamily="34" charset="0"/>
              </a:rPr>
              <a:t>Utilized a new large-size brush for harvesting a larger number of epithelial cells</a:t>
            </a:r>
          </a:p>
          <a:p>
            <a:endParaRPr lang="en-US" sz="3100" dirty="0" smtClean="0">
              <a:latin typeface="Tahoma" panose="020B0604030504040204" pitchFamily="34" charset="0"/>
              <a:ea typeface="Tahoma" panose="020B0604030504040204" pitchFamily="34" charset="0"/>
              <a:cs typeface="Tahoma" panose="020B0604030504040204" pitchFamily="34" charset="0"/>
            </a:endParaRPr>
          </a:p>
          <a:p>
            <a:r>
              <a:rPr lang="en-US" sz="3100" dirty="0" smtClean="0">
                <a:latin typeface="Tahoma" panose="020B0604030504040204" pitchFamily="34" charset="0"/>
                <a:ea typeface="Tahoma" panose="020B0604030504040204" pitchFamily="34" charset="0"/>
                <a:cs typeface="Tahoma" panose="020B0604030504040204" pitchFamily="34" charset="0"/>
              </a:rPr>
              <a:t>Evaluated </a:t>
            </a:r>
            <a:r>
              <a:rPr lang="en-US" sz="3100" dirty="0">
                <a:latin typeface="Tahoma" panose="020B0604030504040204" pitchFamily="34" charset="0"/>
                <a:ea typeface="Tahoma" panose="020B0604030504040204" pitchFamily="34" charset="0"/>
                <a:cs typeface="Tahoma" panose="020B0604030504040204" pitchFamily="34" charset="0"/>
              </a:rPr>
              <a:t>the mRNA levels of inflammatory mediators </a:t>
            </a:r>
            <a:r>
              <a:rPr lang="en-US" sz="3100" dirty="0" smtClean="0">
                <a:latin typeface="Tahoma" panose="020B0604030504040204" pitchFamily="34" charset="0"/>
                <a:ea typeface="Tahoma" panose="020B0604030504040204" pitchFamily="34" charset="0"/>
                <a:cs typeface="Tahoma" panose="020B0604030504040204" pitchFamily="34" charset="0"/>
              </a:rPr>
              <a:t>of IL-8 </a:t>
            </a:r>
            <a:r>
              <a:rPr lang="en-US" sz="3100" dirty="0">
                <a:latin typeface="Tahoma" panose="020B0604030504040204" pitchFamily="34" charset="0"/>
                <a:ea typeface="Tahoma" panose="020B0604030504040204" pitchFamily="34" charset="0"/>
                <a:cs typeface="Tahoma" panose="020B0604030504040204" pitchFamily="34" charset="0"/>
              </a:rPr>
              <a:t>and </a:t>
            </a:r>
            <a:r>
              <a:rPr lang="en-US" sz="3100" dirty="0" smtClean="0">
                <a:latin typeface="Tahoma" panose="020B0604030504040204" pitchFamily="34" charset="0"/>
                <a:ea typeface="Tahoma" panose="020B0604030504040204" pitchFamily="34" charset="0"/>
                <a:cs typeface="Tahoma" panose="020B0604030504040204" pitchFamily="34" charset="0"/>
              </a:rPr>
              <a:t>ICAM-1 </a:t>
            </a:r>
            <a:r>
              <a:rPr lang="en-US" sz="3100" dirty="0">
                <a:latin typeface="Tahoma" panose="020B0604030504040204" pitchFamily="34" charset="0"/>
                <a:ea typeface="Tahoma" panose="020B0604030504040204" pitchFamily="34" charset="0"/>
                <a:cs typeface="Tahoma" panose="020B0604030504040204" pitchFamily="34" charset="0"/>
              </a:rPr>
              <a:t>with the RT-PCR </a:t>
            </a:r>
            <a:r>
              <a:rPr lang="en-US" sz="3100" dirty="0" smtClean="0">
                <a:latin typeface="Tahoma" panose="020B0604030504040204" pitchFamily="34" charset="0"/>
                <a:ea typeface="Tahoma" panose="020B0604030504040204" pitchFamily="34" charset="0"/>
                <a:cs typeface="Tahoma" panose="020B0604030504040204" pitchFamily="34" charset="0"/>
              </a:rPr>
              <a:t>technique</a:t>
            </a:r>
          </a:p>
          <a:p>
            <a:endParaRPr lang="en-US" sz="3100" dirty="0" smtClean="0">
              <a:latin typeface="Tahoma" panose="020B0604030504040204" pitchFamily="34" charset="0"/>
              <a:ea typeface="Tahoma" panose="020B0604030504040204" pitchFamily="34" charset="0"/>
              <a:cs typeface="Tahoma" panose="020B0604030504040204" pitchFamily="34" charset="0"/>
            </a:endParaRPr>
          </a:p>
          <a:p>
            <a:r>
              <a:rPr lang="en-US" sz="3100" dirty="0" smtClean="0">
                <a:latin typeface="Tahoma" panose="020B0604030504040204" pitchFamily="34" charset="0"/>
                <a:ea typeface="Tahoma" panose="020B0604030504040204" pitchFamily="34" charset="0"/>
                <a:cs typeface="Tahoma" panose="020B0604030504040204" pitchFamily="34" charset="0"/>
              </a:rPr>
              <a:t>In </a:t>
            </a:r>
            <a:r>
              <a:rPr lang="en-US" sz="3100" dirty="0">
                <a:latin typeface="Tahoma" panose="020B0604030504040204" pitchFamily="34" charset="0"/>
                <a:ea typeface="Tahoma" panose="020B0604030504040204" pitchFamily="34" charset="0"/>
                <a:cs typeface="Tahoma" panose="020B0604030504040204" pitchFamily="34" charset="0"/>
              </a:rPr>
              <a:t>some samples, </a:t>
            </a:r>
            <a:r>
              <a:rPr lang="en-US" sz="3100" dirty="0" smtClean="0">
                <a:latin typeface="Tahoma" panose="020B0604030504040204" pitchFamily="34" charset="0"/>
                <a:ea typeface="Tahoma" panose="020B0604030504040204" pitchFamily="34" charset="0"/>
                <a:cs typeface="Tahoma" panose="020B0604030504040204" pitchFamily="34" charset="0"/>
              </a:rPr>
              <a:t>epithelial </a:t>
            </a:r>
            <a:r>
              <a:rPr lang="en-US" sz="3100" dirty="0">
                <a:latin typeface="Tahoma" panose="020B0604030504040204" pitchFamily="34" charset="0"/>
                <a:ea typeface="Tahoma" panose="020B0604030504040204" pitchFamily="34" charset="0"/>
                <a:cs typeface="Tahoma" panose="020B0604030504040204" pitchFamily="34" charset="0"/>
              </a:rPr>
              <a:t>cells from small </a:t>
            </a:r>
            <a:r>
              <a:rPr lang="en-US" sz="3100" dirty="0" smtClean="0">
                <a:latin typeface="Tahoma" panose="020B0604030504040204" pitchFamily="34" charset="0"/>
                <a:ea typeface="Tahoma" panose="020B0604030504040204" pitchFamily="34" charset="0"/>
                <a:cs typeface="Tahoma" panose="020B0604030504040204" pitchFamily="34" charset="0"/>
              </a:rPr>
              <a:t>airways were </a:t>
            </a:r>
            <a:r>
              <a:rPr lang="en-US" sz="3100" dirty="0">
                <a:latin typeface="Tahoma" panose="020B0604030504040204" pitchFamily="34" charset="0"/>
                <a:ea typeface="Tahoma" panose="020B0604030504040204" pitchFamily="34" charset="0"/>
                <a:cs typeface="Tahoma" panose="020B0604030504040204" pitchFamily="34" charset="0"/>
              </a:rPr>
              <a:t>cultured</a:t>
            </a:r>
            <a:r>
              <a:rPr lang="en-US" sz="3100" dirty="0" smtClean="0">
                <a:latin typeface="Tahoma" panose="020B0604030504040204" pitchFamily="34" charset="0"/>
                <a:ea typeface="Tahoma" panose="020B0604030504040204" pitchFamily="34" charset="0"/>
                <a:cs typeface="Tahoma" panose="020B0604030504040204" pitchFamily="34" charset="0"/>
              </a:rPr>
              <a:t> </a:t>
            </a:r>
            <a:r>
              <a:rPr lang="en-US" sz="3100" dirty="0">
                <a:latin typeface="Tahoma" panose="020B0604030504040204" pitchFamily="34" charset="0"/>
                <a:ea typeface="Tahoma" panose="020B0604030504040204" pitchFamily="34" charset="0"/>
                <a:cs typeface="Tahoma" panose="020B0604030504040204" pitchFamily="34" charset="0"/>
              </a:rPr>
              <a:t>until confluence and evaluated the secretion of IL-8 and the soluble form of ICAM-1 (sICAM-1) with </a:t>
            </a:r>
            <a:r>
              <a:rPr lang="en-US" sz="3100" dirty="0" smtClean="0">
                <a:latin typeface="Tahoma" panose="020B0604030504040204" pitchFamily="34" charset="0"/>
                <a:ea typeface="Tahoma" panose="020B0604030504040204" pitchFamily="34" charset="0"/>
                <a:cs typeface="Tahoma" panose="020B0604030504040204" pitchFamily="34" charset="0"/>
              </a:rPr>
              <a:t>ELISA</a:t>
            </a:r>
          </a:p>
        </p:txBody>
      </p:sp>
      <p:sp>
        <p:nvSpPr>
          <p:cNvPr id="4" name="Date Placeholder 3"/>
          <p:cNvSpPr>
            <a:spLocks noGrp="1"/>
          </p:cNvSpPr>
          <p:nvPr>
            <p:ph type="dt" sz="half" idx="10"/>
          </p:nvPr>
        </p:nvSpPr>
        <p:spPr/>
        <p:txBody>
          <a:bodyPr/>
          <a:lstStyle/>
          <a:p>
            <a:fld id="{5F23DE34-0745-43DF-88D5-8106293B06AA}" type="datetime1">
              <a:rPr lang="en-GB" smtClean="0">
                <a:latin typeface="Tahoma" panose="020B0604030504040204" pitchFamily="34" charset="0"/>
                <a:ea typeface="Tahoma" panose="020B0604030504040204" pitchFamily="34" charset="0"/>
                <a:cs typeface="Tahoma" panose="020B0604030504040204" pitchFamily="34" charset="0"/>
              </a:rPr>
              <a:pPr/>
              <a:t>21/07/2022</a:t>
            </a:fld>
            <a:endParaRPr lang="en-GB">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4"/>
          <p:cNvSpPr>
            <a:spLocks noGrp="1"/>
          </p:cNvSpPr>
          <p:nvPr>
            <p:ph type="sldNum" sz="quarter" idx="12"/>
          </p:nvPr>
        </p:nvSpPr>
        <p:spPr/>
        <p:txBody>
          <a:bodyPr/>
          <a:lstStyle/>
          <a:p>
            <a:fld id="{4A031313-CAD9-476E-8FDB-198D6C3D4857}" type="slidenum">
              <a:rPr lang="en-GB" smtClean="0">
                <a:latin typeface="Tahoma" panose="020B0604030504040204" pitchFamily="34" charset="0"/>
                <a:ea typeface="Tahoma" panose="020B0604030504040204" pitchFamily="34" charset="0"/>
                <a:cs typeface="Tahoma" panose="020B0604030504040204" pitchFamily="34" charset="0"/>
              </a:rPr>
              <a:pPr/>
              <a:t>4</a:t>
            </a:fld>
            <a:endParaRPr lang="en-GB">
              <a:latin typeface="Tahoma" panose="020B0604030504040204" pitchFamily="34" charset="0"/>
              <a:ea typeface="Tahoma" panose="020B0604030504040204" pitchFamily="34" charset="0"/>
              <a:cs typeface="Tahoma" panose="020B0604030504040204" pitchFamily="34" charset="0"/>
            </a:endParaRPr>
          </a:p>
        </p:txBody>
      </p:sp>
      <p:grpSp>
        <p:nvGrpSpPr>
          <p:cNvPr id="16" name="Group 15"/>
          <p:cNvGrpSpPr/>
          <p:nvPr/>
        </p:nvGrpSpPr>
        <p:grpSpPr>
          <a:xfrm>
            <a:off x="40277" y="342421"/>
            <a:ext cx="11978640" cy="523220"/>
            <a:chOff x="40277" y="342421"/>
            <a:chExt cx="11978640" cy="523220"/>
          </a:xfrm>
        </p:grpSpPr>
        <p:grpSp>
          <p:nvGrpSpPr>
            <p:cNvPr id="17" name="Group 16">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19" name="TextBox 18">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20" name="TextBox 19">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21" name="TextBox 20">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22" name="TextBox 21">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18" name="TextBox 17">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Tree>
    <p:extLst>
      <p:ext uri="{BB962C8B-B14F-4D97-AF65-F5344CB8AC3E}">
        <p14:creationId xmlns:p14="http://schemas.microsoft.com/office/powerpoint/2010/main" val="830798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45028"/>
            <a:ext cx="10530840" cy="558210"/>
          </a:xfrm>
        </p:spPr>
        <p:txBody>
          <a:bodyPr>
            <a:noAutofit/>
          </a:bodyPr>
          <a:lstStyle/>
          <a:p>
            <a:r>
              <a:rPr lang="en-US" sz="3600" b="1" dirty="0" smtClean="0">
                <a:latin typeface="Tahoma" panose="020B0604030504040204" pitchFamily="34" charset="0"/>
                <a:ea typeface="Tahoma" panose="020B0604030504040204" pitchFamily="34" charset="0"/>
                <a:cs typeface="Tahoma" panose="020B0604030504040204" pitchFamily="34" charset="0"/>
              </a:rPr>
              <a:t>Study participants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Autofit/>
          </a:bodyPr>
          <a:lstStyle/>
          <a:p>
            <a:pPr>
              <a:buNone/>
            </a:pPr>
            <a:r>
              <a:rPr lang="en-GB" dirty="0" smtClean="0">
                <a:latin typeface="Tahoma" panose="020B0604030504040204" pitchFamily="34" charset="0"/>
                <a:ea typeface="Tahoma" panose="020B0604030504040204" pitchFamily="34" charset="0"/>
                <a:cs typeface="Tahoma" panose="020B0604030504040204" pitchFamily="34" charset="0"/>
              </a:rPr>
              <a:t>The criteria below were observed and recorded for 39 subjects (22 smokers and 17 never smoked):</a:t>
            </a:r>
          </a:p>
          <a:p>
            <a:r>
              <a:rPr lang="en-US" dirty="0" smtClean="0">
                <a:latin typeface="Tahoma" panose="020B0604030504040204" pitchFamily="34" charset="0"/>
                <a:ea typeface="Tahoma" panose="020B0604030504040204" pitchFamily="34" charset="0"/>
                <a:cs typeface="Tahoma" panose="020B0604030504040204" pitchFamily="34" charset="0"/>
              </a:rPr>
              <a:t>Free </a:t>
            </a:r>
            <a:r>
              <a:rPr lang="en-US" dirty="0">
                <a:latin typeface="Tahoma" panose="020B0604030504040204" pitchFamily="34" charset="0"/>
                <a:ea typeface="Tahoma" panose="020B0604030504040204" pitchFamily="34" charset="0"/>
                <a:cs typeface="Tahoma" panose="020B0604030504040204" pitchFamily="34" charset="0"/>
              </a:rPr>
              <a:t>of respiratory </a:t>
            </a:r>
            <a:r>
              <a:rPr lang="en-US" dirty="0" smtClean="0">
                <a:latin typeface="Tahoma" panose="020B0604030504040204" pitchFamily="34" charset="0"/>
                <a:ea typeface="Tahoma" panose="020B0604030504040204" pitchFamily="34" charset="0"/>
                <a:cs typeface="Tahoma" panose="020B0604030504040204" pitchFamily="34" charset="0"/>
              </a:rPr>
              <a:t>diseases(3months)</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Normal </a:t>
            </a:r>
            <a:r>
              <a:rPr lang="en-US" dirty="0">
                <a:latin typeface="Tahoma" panose="020B0604030504040204" pitchFamily="34" charset="0"/>
                <a:ea typeface="Tahoma" panose="020B0604030504040204" pitchFamily="34" charset="0"/>
                <a:cs typeface="Tahoma" panose="020B0604030504040204" pitchFamily="34" charset="0"/>
              </a:rPr>
              <a:t>chest X-ray </a:t>
            </a:r>
            <a:r>
              <a:rPr lang="en-US" dirty="0" smtClean="0">
                <a:latin typeface="Tahoma" panose="020B0604030504040204" pitchFamily="34" charset="0"/>
                <a:ea typeface="Tahoma" panose="020B0604030504040204" pitchFamily="34" charset="0"/>
                <a:cs typeface="Tahoma" panose="020B0604030504040204" pitchFamily="34" charset="0"/>
              </a:rPr>
              <a:t>films</a:t>
            </a:r>
          </a:p>
          <a:p>
            <a:r>
              <a:rPr lang="en-US" dirty="0" smtClean="0">
                <a:latin typeface="Tahoma" panose="020B0604030504040204" pitchFamily="34" charset="0"/>
                <a:ea typeface="Tahoma" panose="020B0604030504040204" pitchFamily="34" charset="0"/>
                <a:cs typeface="Tahoma" panose="020B0604030504040204" pitchFamily="34" charset="0"/>
              </a:rPr>
              <a:t>No </a:t>
            </a:r>
            <a:r>
              <a:rPr lang="en-US" dirty="0">
                <a:latin typeface="Tahoma" panose="020B0604030504040204" pitchFamily="34" charset="0"/>
                <a:ea typeface="Tahoma" panose="020B0604030504040204" pitchFamily="34" charset="0"/>
                <a:cs typeface="Tahoma" panose="020B0604030504040204" pitchFamily="34" charset="0"/>
              </a:rPr>
              <a:t>respiratory symptoms for at least 3 </a:t>
            </a:r>
            <a:r>
              <a:rPr lang="en-US" dirty="0" smtClean="0">
                <a:latin typeface="Tahoma" panose="020B0604030504040204" pitchFamily="34" charset="0"/>
                <a:ea typeface="Tahoma" panose="020B0604030504040204" pitchFamily="34" charset="0"/>
                <a:cs typeface="Tahoma" panose="020B0604030504040204" pitchFamily="34" charset="0"/>
              </a:rPr>
              <a:t>months </a:t>
            </a:r>
            <a:r>
              <a:rPr lang="en-US" dirty="0">
                <a:latin typeface="Tahoma" panose="020B0604030504040204" pitchFamily="34" charset="0"/>
                <a:ea typeface="Tahoma" panose="020B0604030504040204" pitchFamily="34" charset="0"/>
                <a:cs typeface="Tahoma" panose="020B0604030504040204" pitchFamily="34" charset="0"/>
              </a:rPr>
              <a:t>before this </a:t>
            </a:r>
            <a:r>
              <a:rPr lang="en-US" dirty="0" smtClean="0">
                <a:latin typeface="Tahoma" panose="020B0604030504040204" pitchFamily="34" charset="0"/>
                <a:ea typeface="Tahoma" panose="020B0604030504040204" pitchFamily="34" charset="0"/>
                <a:cs typeface="Tahoma" panose="020B0604030504040204" pitchFamily="34" charset="0"/>
              </a:rPr>
              <a:t>study</a:t>
            </a:r>
          </a:p>
          <a:p>
            <a:r>
              <a:rPr lang="en-US" dirty="0" smtClean="0">
                <a:latin typeface="Tahoma" panose="020B0604030504040204" pitchFamily="34" charset="0"/>
                <a:ea typeface="Tahoma" panose="020B0604030504040204" pitchFamily="34" charset="0"/>
                <a:cs typeface="Tahoma" panose="020B0604030504040204" pitchFamily="34" charset="0"/>
              </a:rPr>
              <a:t>Results of percent forced vital capacity and percent forced expiratory volume in 1s (</a:t>
            </a:r>
            <a:r>
              <a:rPr lang="en-US" dirty="0" smtClean="0">
                <a:solidFill>
                  <a:srgbClr val="FF0000"/>
                </a:solidFill>
                <a:latin typeface="Tahoma" panose="020B0604030504040204" pitchFamily="34" charset="0"/>
                <a:ea typeface="Tahoma" panose="020B0604030504040204" pitchFamily="34" charset="0"/>
                <a:cs typeface="Tahoma" panose="020B0604030504040204" pitchFamily="34" charset="0"/>
              </a:rPr>
              <a:t>Normal</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GB" dirty="0" smtClean="0">
                <a:latin typeface="Tahoma" panose="020B0604030504040204" pitchFamily="34" charset="0"/>
                <a:ea typeface="Tahoma" panose="020B0604030504040204" pitchFamily="34" charset="0"/>
                <a:cs typeface="Tahoma" panose="020B0604030504040204" pitchFamily="34" charset="0"/>
              </a:rPr>
              <a:t>Maximum flow rate at 50% and 25% lung volumes</a:t>
            </a:r>
          </a:p>
          <a:p>
            <a:r>
              <a:rPr lang="en-GB" dirty="0" smtClean="0">
                <a:latin typeface="Tahoma" panose="020B0604030504040204" pitchFamily="34" charset="0"/>
                <a:ea typeface="Tahoma" panose="020B0604030504040204" pitchFamily="34" charset="0"/>
                <a:cs typeface="Tahoma" panose="020B0604030504040204" pitchFamily="34" charset="0"/>
              </a:rPr>
              <a:t>For smokers: mean pack/yr</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5</a:t>
            </a:fld>
            <a:endParaRPr lang="en-GB"/>
          </a:p>
        </p:txBody>
      </p:sp>
      <p:grpSp>
        <p:nvGrpSpPr>
          <p:cNvPr id="11" name="Group 10"/>
          <p:cNvGrpSpPr/>
          <p:nvPr/>
        </p:nvGrpSpPr>
        <p:grpSpPr>
          <a:xfrm>
            <a:off x="40277" y="342421"/>
            <a:ext cx="11978640" cy="523220"/>
            <a:chOff x="40277" y="342421"/>
            <a:chExt cx="11978640" cy="523220"/>
          </a:xfrm>
        </p:grpSpPr>
        <p:grpSp>
          <p:nvGrpSpPr>
            <p:cNvPr id="12" name="Group 11">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14" name="TextBox 13">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15" name="TextBox 14">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16" name="TextBox 15">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13" name="TextBox 12">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Tree>
    <p:extLst>
      <p:ext uri="{BB962C8B-B14F-4D97-AF65-F5344CB8AC3E}">
        <p14:creationId xmlns:p14="http://schemas.microsoft.com/office/powerpoint/2010/main" val="2705483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6</a:t>
            </a:fld>
            <a:endParaRPr lang="en-GB" dirty="0"/>
          </a:p>
        </p:txBody>
      </p:sp>
      <p:grpSp>
        <p:nvGrpSpPr>
          <p:cNvPr id="2" name="Group 23"/>
          <p:cNvGrpSpPr/>
          <p:nvPr/>
        </p:nvGrpSpPr>
        <p:grpSpPr>
          <a:xfrm>
            <a:off x="40277" y="342421"/>
            <a:ext cx="11978640" cy="523220"/>
            <a:chOff x="40277" y="342421"/>
            <a:chExt cx="11978640" cy="523220"/>
          </a:xfrm>
        </p:grpSpPr>
        <p:grpSp>
          <p:nvGrpSpPr>
            <p:cNvPr id="3" name="Group 24">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27" name="TextBox 26">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28" name="TextBox 27">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29" name="TextBox 28">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30" name="TextBox 29">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26" name="TextBox 25">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
        <p:nvSpPr>
          <p:cNvPr id="35" name="Oval 34"/>
          <p:cNvSpPr/>
          <p:nvPr/>
        </p:nvSpPr>
        <p:spPr>
          <a:xfrm>
            <a:off x="718458" y="1188719"/>
            <a:ext cx="2259874" cy="150222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TextBox 40"/>
          <p:cNvSpPr txBox="1"/>
          <p:nvPr/>
        </p:nvSpPr>
        <p:spPr>
          <a:xfrm>
            <a:off x="979714" y="1528354"/>
            <a:ext cx="1619795" cy="923330"/>
          </a:xfrm>
          <a:prstGeom prst="rect">
            <a:avLst/>
          </a:prstGeom>
          <a:noFill/>
        </p:spPr>
        <p:txBody>
          <a:bodyPr wrap="square" rtlCol="0">
            <a:spAutoFit/>
          </a:bodyPr>
          <a:lstStyle/>
          <a:p>
            <a:pPr algn="ctr"/>
            <a:r>
              <a:rPr lang="en-US" dirty="0" smtClean="0">
                <a:latin typeface="Tahoma" pitchFamily="34" charset="0"/>
                <a:ea typeface="Tahoma" pitchFamily="34" charset="0"/>
                <a:cs typeface="Tahoma" pitchFamily="34" charset="0"/>
              </a:rPr>
              <a:t>Bronchoscopy for cell isolation</a:t>
            </a:r>
            <a:endParaRPr lang="en-US" dirty="0">
              <a:latin typeface="Tahoma" pitchFamily="34" charset="0"/>
              <a:ea typeface="Tahoma" pitchFamily="34" charset="0"/>
              <a:cs typeface="Tahoma" pitchFamily="34" charset="0"/>
            </a:endParaRPr>
          </a:p>
        </p:txBody>
      </p:sp>
      <p:sp>
        <p:nvSpPr>
          <p:cNvPr id="44" name="Oval 43"/>
          <p:cNvSpPr/>
          <p:nvPr/>
        </p:nvSpPr>
        <p:spPr>
          <a:xfrm>
            <a:off x="727166" y="4593770"/>
            <a:ext cx="2342606" cy="166333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p:cNvSpPr txBox="1"/>
          <p:nvPr/>
        </p:nvSpPr>
        <p:spPr>
          <a:xfrm>
            <a:off x="979712" y="4937761"/>
            <a:ext cx="1776549" cy="923330"/>
          </a:xfrm>
          <a:prstGeom prst="rect">
            <a:avLst/>
          </a:prstGeom>
          <a:noFill/>
        </p:spPr>
        <p:txBody>
          <a:bodyPr wrap="square" rtlCol="0">
            <a:spAutoFit/>
          </a:bodyPr>
          <a:lstStyle/>
          <a:p>
            <a:pPr algn="ctr"/>
            <a:r>
              <a:rPr lang="en-US" dirty="0" smtClean="0">
                <a:latin typeface="Tahoma" pitchFamily="34" charset="0"/>
                <a:ea typeface="Tahoma" pitchFamily="34" charset="0"/>
                <a:cs typeface="Tahoma" pitchFamily="34" charset="0"/>
              </a:rPr>
              <a:t>Cell counting and viability testing</a:t>
            </a:r>
            <a:endParaRPr lang="en-US" dirty="0">
              <a:latin typeface="Tahoma" pitchFamily="34" charset="0"/>
              <a:ea typeface="Tahoma" pitchFamily="34" charset="0"/>
              <a:cs typeface="Tahoma" pitchFamily="34" charset="0"/>
            </a:endParaRPr>
          </a:p>
        </p:txBody>
      </p:sp>
      <p:sp>
        <p:nvSpPr>
          <p:cNvPr id="46" name="Oval 45"/>
          <p:cNvSpPr/>
          <p:nvPr/>
        </p:nvSpPr>
        <p:spPr>
          <a:xfrm>
            <a:off x="766356" y="2934786"/>
            <a:ext cx="2259874" cy="150222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TextBox 46"/>
          <p:cNvSpPr txBox="1"/>
          <p:nvPr/>
        </p:nvSpPr>
        <p:spPr>
          <a:xfrm>
            <a:off x="1084217" y="3291840"/>
            <a:ext cx="1711234" cy="646331"/>
          </a:xfrm>
          <a:prstGeom prst="rect">
            <a:avLst/>
          </a:prstGeom>
          <a:noFill/>
        </p:spPr>
        <p:txBody>
          <a:bodyPr wrap="square" rtlCol="0">
            <a:spAutoFit/>
          </a:bodyPr>
          <a:lstStyle/>
          <a:p>
            <a:pPr algn="ctr"/>
            <a:r>
              <a:rPr lang="en-US" dirty="0" smtClean="0">
                <a:latin typeface="Tahoma" pitchFamily="34" charset="0"/>
                <a:ea typeface="Tahoma" pitchFamily="34" charset="0"/>
                <a:cs typeface="Tahoma" pitchFamily="34" charset="0"/>
              </a:rPr>
              <a:t>Centrifugation and washing</a:t>
            </a:r>
            <a:endParaRPr lang="en-US" dirty="0">
              <a:latin typeface="Tahoma" pitchFamily="34" charset="0"/>
              <a:ea typeface="Tahoma" pitchFamily="34" charset="0"/>
              <a:cs typeface="Tahoma" pitchFamily="34" charset="0"/>
            </a:endParaRPr>
          </a:p>
        </p:txBody>
      </p:sp>
      <p:sp>
        <p:nvSpPr>
          <p:cNvPr id="42" name="Down Arrow 41"/>
          <p:cNvSpPr/>
          <p:nvPr/>
        </p:nvSpPr>
        <p:spPr>
          <a:xfrm>
            <a:off x="1828800" y="2521132"/>
            <a:ext cx="169817" cy="496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1811382" y="4267201"/>
            <a:ext cx="169817" cy="496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570515" y="4733108"/>
            <a:ext cx="2342606" cy="166333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TextBox 49"/>
          <p:cNvSpPr txBox="1"/>
          <p:nvPr/>
        </p:nvSpPr>
        <p:spPr>
          <a:xfrm>
            <a:off x="3944983" y="5212080"/>
            <a:ext cx="1894114" cy="646331"/>
          </a:xfrm>
          <a:prstGeom prst="rect">
            <a:avLst/>
          </a:prstGeom>
          <a:noFill/>
        </p:spPr>
        <p:txBody>
          <a:bodyPr wrap="square" rtlCol="0">
            <a:spAutoFit/>
          </a:bodyPr>
          <a:lstStyle/>
          <a:p>
            <a:pPr algn="ctr"/>
            <a:r>
              <a:rPr lang="en-US" dirty="0" smtClean="0">
                <a:latin typeface="Tahoma" pitchFamily="34" charset="0"/>
                <a:ea typeface="Tahoma" pitchFamily="34" charset="0"/>
                <a:cs typeface="Tahoma" pitchFamily="34" charset="0"/>
              </a:rPr>
              <a:t>Differential cell counting</a:t>
            </a:r>
            <a:endParaRPr lang="en-US" dirty="0">
              <a:latin typeface="Tahoma" pitchFamily="34" charset="0"/>
              <a:ea typeface="Tahoma" pitchFamily="34" charset="0"/>
              <a:cs typeface="Tahoma" pitchFamily="34" charset="0"/>
            </a:endParaRPr>
          </a:p>
        </p:txBody>
      </p:sp>
      <p:sp>
        <p:nvSpPr>
          <p:cNvPr id="51" name="Oval 50"/>
          <p:cNvSpPr/>
          <p:nvPr/>
        </p:nvSpPr>
        <p:spPr>
          <a:xfrm>
            <a:off x="3553098" y="1136467"/>
            <a:ext cx="2429691" cy="159367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TextBox 51"/>
          <p:cNvSpPr txBox="1"/>
          <p:nvPr/>
        </p:nvSpPr>
        <p:spPr>
          <a:xfrm>
            <a:off x="3605348" y="1763486"/>
            <a:ext cx="2442754" cy="646331"/>
          </a:xfrm>
          <a:prstGeom prst="rect">
            <a:avLst/>
          </a:prstGeom>
          <a:noFill/>
        </p:spPr>
        <p:txBody>
          <a:bodyPr wrap="square" rtlCol="0">
            <a:spAutoFit/>
          </a:bodyPr>
          <a:lstStyle/>
          <a:p>
            <a:pPr algn="ctr"/>
            <a:r>
              <a:rPr lang="en-US" dirty="0" smtClean="0">
                <a:latin typeface="Tahoma" pitchFamily="34" charset="0"/>
                <a:ea typeface="Tahoma" pitchFamily="34" charset="0"/>
                <a:cs typeface="Tahoma" pitchFamily="34" charset="0"/>
              </a:rPr>
              <a:t>RT PCR for IL-8 &amp; ICAM mRNAs </a:t>
            </a:r>
            <a:endParaRPr lang="en-US" dirty="0">
              <a:latin typeface="Tahoma" pitchFamily="34" charset="0"/>
              <a:ea typeface="Tahoma" pitchFamily="34" charset="0"/>
              <a:cs typeface="Tahoma" pitchFamily="34" charset="0"/>
            </a:endParaRPr>
          </a:p>
        </p:txBody>
      </p:sp>
      <p:sp>
        <p:nvSpPr>
          <p:cNvPr id="53" name="Oval 52"/>
          <p:cNvSpPr/>
          <p:nvPr/>
        </p:nvSpPr>
        <p:spPr>
          <a:xfrm>
            <a:off x="3631474" y="2952206"/>
            <a:ext cx="2342606" cy="166333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p:cNvSpPr txBox="1"/>
          <p:nvPr/>
        </p:nvSpPr>
        <p:spPr>
          <a:xfrm>
            <a:off x="4297680" y="3409406"/>
            <a:ext cx="1188720" cy="646331"/>
          </a:xfrm>
          <a:prstGeom prst="rect">
            <a:avLst/>
          </a:prstGeom>
          <a:noFill/>
        </p:spPr>
        <p:txBody>
          <a:bodyPr wrap="square" rtlCol="0">
            <a:spAutoFit/>
          </a:bodyPr>
          <a:lstStyle/>
          <a:p>
            <a:r>
              <a:rPr lang="en-US" dirty="0" smtClean="0">
                <a:latin typeface="Tahoma" pitchFamily="34" charset="0"/>
                <a:ea typeface="Tahoma" pitchFamily="34" charset="0"/>
                <a:cs typeface="Tahoma" pitchFamily="34" charset="0"/>
              </a:rPr>
              <a:t>Total RNA extraction</a:t>
            </a:r>
            <a:endParaRPr lang="en-US" dirty="0">
              <a:latin typeface="Tahoma" pitchFamily="34" charset="0"/>
              <a:ea typeface="Tahoma" pitchFamily="34" charset="0"/>
              <a:cs typeface="Tahoma" pitchFamily="34" charset="0"/>
            </a:endParaRPr>
          </a:p>
        </p:txBody>
      </p:sp>
      <p:sp>
        <p:nvSpPr>
          <p:cNvPr id="56" name="Oval 55"/>
          <p:cNvSpPr/>
          <p:nvPr/>
        </p:nvSpPr>
        <p:spPr>
          <a:xfrm>
            <a:off x="7245532" y="1066798"/>
            <a:ext cx="3230879" cy="192459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TextBox 56"/>
          <p:cNvSpPr txBox="1"/>
          <p:nvPr/>
        </p:nvSpPr>
        <p:spPr>
          <a:xfrm>
            <a:off x="7354390" y="1632857"/>
            <a:ext cx="3095897" cy="646331"/>
          </a:xfrm>
          <a:prstGeom prst="rect">
            <a:avLst/>
          </a:prstGeom>
          <a:noFill/>
        </p:spPr>
        <p:txBody>
          <a:bodyPr wrap="square" rtlCol="0">
            <a:spAutoFit/>
          </a:bodyPr>
          <a:lstStyle/>
          <a:p>
            <a:pPr algn="ctr"/>
            <a:r>
              <a:rPr lang="en-US" dirty="0" smtClean="0">
                <a:latin typeface="Tahoma" pitchFamily="34" charset="0"/>
                <a:ea typeface="Tahoma" pitchFamily="34" charset="0"/>
                <a:cs typeface="Tahoma" pitchFamily="34" charset="0"/>
              </a:rPr>
              <a:t>Cell culture &amp; monitoring of morphological changes</a:t>
            </a:r>
            <a:endParaRPr lang="en-US" dirty="0">
              <a:latin typeface="Tahoma" pitchFamily="34" charset="0"/>
              <a:ea typeface="Tahoma" pitchFamily="34" charset="0"/>
              <a:cs typeface="Tahoma" pitchFamily="34" charset="0"/>
            </a:endParaRPr>
          </a:p>
        </p:txBody>
      </p:sp>
      <p:sp>
        <p:nvSpPr>
          <p:cNvPr id="58" name="Oval 57"/>
          <p:cNvSpPr/>
          <p:nvPr/>
        </p:nvSpPr>
        <p:spPr>
          <a:xfrm>
            <a:off x="7293430" y="3439884"/>
            <a:ext cx="3230879" cy="192459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Tahoma" pitchFamily="34" charset="0"/>
                <a:ea typeface="Tahoma" pitchFamily="34" charset="0"/>
                <a:cs typeface="Tahoma" pitchFamily="34" charset="0"/>
              </a:rPr>
              <a:t>Evaluation of IL-8 and s-ICAM release by cultured cells</a:t>
            </a:r>
            <a:endParaRPr lang="en-US" dirty="0">
              <a:latin typeface="Tahoma" pitchFamily="34" charset="0"/>
              <a:ea typeface="Tahoma" pitchFamily="34" charset="0"/>
              <a:cs typeface="Tahoma" pitchFamily="34" charset="0"/>
            </a:endParaRPr>
          </a:p>
        </p:txBody>
      </p:sp>
      <p:sp>
        <p:nvSpPr>
          <p:cNvPr id="59" name="Right Arrow 58"/>
          <p:cNvSpPr/>
          <p:nvPr/>
        </p:nvSpPr>
        <p:spPr>
          <a:xfrm>
            <a:off x="3082835" y="5434149"/>
            <a:ext cx="522514" cy="169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Up Arrow 59"/>
          <p:cNvSpPr/>
          <p:nvPr/>
        </p:nvSpPr>
        <p:spPr>
          <a:xfrm>
            <a:off x="4689566" y="4532811"/>
            <a:ext cx="18288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Up Arrow 60"/>
          <p:cNvSpPr/>
          <p:nvPr/>
        </p:nvSpPr>
        <p:spPr>
          <a:xfrm>
            <a:off x="4685212" y="2660468"/>
            <a:ext cx="18288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a:off x="8752113" y="2756263"/>
            <a:ext cx="326572" cy="940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6479177" y="5656217"/>
            <a:ext cx="4990011" cy="830997"/>
          </a:xfrm>
          <a:prstGeom prst="rect">
            <a:avLst/>
          </a:prstGeom>
          <a:noFill/>
        </p:spPr>
        <p:txBody>
          <a:bodyPr wrap="square" rtlCol="0">
            <a:spAutoFit/>
          </a:bodyPr>
          <a:lstStyle/>
          <a:p>
            <a:r>
              <a:rPr lang="en-US" sz="2400" dirty="0" smtClean="0">
                <a:solidFill>
                  <a:srgbClr val="FF0000"/>
                </a:solidFill>
                <a:latin typeface="Tahoma" pitchFamily="34" charset="0"/>
                <a:ea typeface="Tahoma" pitchFamily="34" charset="0"/>
                <a:cs typeface="Tahoma" pitchFamily="34" charset="0"/>
              </a:rPr>
              <a:t>NOTE: mRNA levels were corrected by Beta-</a:t>
            </a:r>
            <a:r>
              <a:rPr lang="en-US" sz="2400" dirty="0" err="1" smtClean="0">
                <a:solidFill>
                  <a:srgbClr val="FF0000"/>
                </a:solidFill>
                <a:latin typeface="Tahoma" pitchFamily="34" charset="0"/>
                <a:ea typeface="Tahoma" pitchFamily="34" charset="0"/>
                <a:cs typeface="Tahoma" pitchFamily="34" charset="0"/>
              </a:rPr>
              <a:t>actin</a:t>
            </a:r>
            <a:r>
              <a:rPr lang="en-US" sz="2400" dirty="0" smtClean="0">
                <a:solidFill>
                  <a:srgbClr val="FF0000"/>
                </a:solidFill>
                <a:latin typeface="Tahoma" pitchFamily="34" charset="0"/>
                <a:ea typeface="Tahoma" pitchFamily="34" charset="0"/>
                <a:cs typeface="Tahoma" pitchFamily="34" charset="0"/>
              </a:rPr>
              <a:t> transcripts </a:t>
            </a:r>
            <a:endParaRPr lang="en-US" sz="2400" dirty="0">
              <a:solidFill>
                <a:srgbClr val="FF000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933339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07871778"/>
              </p:ext>
            </p:extLst>
          </p:nvPr>
        </p:nvGraphicFramePr>
        <p:xfrm>
          <a:off x="509451" y="1410744"/>
          <a:ext cx="11330178" cy="4781051"/>
        </p:xfrm>
        <a:graphic>
          <a:graphicData uri="http://schemas.openxmlformats.org/drawingml/2006/table">
            <a:tbl>
              <a:tblPr firstRow="1" bandRow="1">
                <a:tableStyleId>{5FD0F851-EC5A-4D38-B0AD-8093EC10F338}</a:tableStyleId>
              </a:tblPr>
              <a:tblGrid>
                <a:gridCol w="1120566">
                  <a:extLst>
                    <a:ext uri="{9D8B030D-6E8A-4147-A177-3AD203B41FA5}">
                      <a16:colId xmlns:a16="http://schemas.microsoft.com/office/drawing/2014/main" val="4070137598"/>
                    </a:ext>
                  </a:extLst>
                </a:gridCol>
                <a:gridCol w="492760">
                  <a:extLst>
                    <a:ext uri="{9D8B030D-6E8A-4147-A177-3AD203B41FA5}">
                      <a16:colId xmlns:a16="http://schemas.microsoft.com/office/drawing/2014/main" val="2998233400"/>
                    </a:ext>
                  </a:extLst>
                </a:gridCol>
                <a:gridCol w="815023">
                  <a:extLst>
                    <a:ext uri="{9D8B030D-6E8A-4147-A177-3AD203B41FA5}">
                      <a16:colId xmlns:a16="http://schemas.microsoft.com/office/drawing/2014/main" val="3832793345"/>
                    </a:ext>
                  </a:extLst>
                </a:gridCol>
                <a:gridCol w="1416812">
                  <a:extLst>
                    <a:ext uri="{9D8B030D-6E8A-4147-A177-3AD203B41FA5}">
                      <a16:colId xmlns:a16="http://schemas.microsoft.com/office/drawing/2014/main" val="2655045346"/>
                    </a:ext>
                  </a:extLst>
                </a:gridCol>
                <a:gridCol w="2229824">
                  <a:extLst>
                    <a:ext uri="{9D8B030D-6E8A-4147-A177-3AD203B41FA5}">
                      <a16:colId xmlns:a16="http://schemas.microsoft.com/office/drawing/2014/main" val="3065490212"/>
                    </a:ext>
                  </a:extLst>
                </a:gridCol>
                <a:gridCol w="1250081">
                  <a:extLst>
                    <a:ext uri="{9D8B030D-6E8A-4147-A177-3AD203B41FA5}">
                      <a16:colId xmlns:a16="http://schemas.microsoft.com/office/drawing/2014/main" val="1781812480"/>
                    </a:ext>
                  </a:extLst>
                </a:gridCol>
                <a:gridCol w="1250081">
                  <a:extLst>
                    <a:ext uri="{9D8B030D-6E8A-4147-A177-3AD203B41FA5}">
                      <a16:colId xmlns:a16="http://schemas.microsoft.com/office/drawing/2014/main" val="20006"/>
                    </a:ext>
                  </a:extLst>
                </a:gridCol>
                <a:gridCol w="1238564">
                  <a:extLst>
                    <a:ext uri="{9D8B030D-6E8A-4147-A177-3AD203B41FA5}">
                      <a16:colId xmlns:a16="http://schemas.microsoft.com/office/drawing/2014/main" val="4130287893"/>
                    </a:ext>
                  </a:extLst>
                </a:gridCol>
                <a:gridCol w="1516467">
                  <a:extLst>
                    <a:ext uri="{9D8B030D-6E8A-4147-A177-3AD203B41FA5}">
                      <a16:colId xmlns:a16="http://schemas.microsoft.com/office/drawing/2014/main" val="3487955592"/>
                    </a:ext>
                  </a:extLst>
                </a:gridCol>
              </a:tblGrid>
              <a:tr h="724110">
                <a:tc>
                  <a:txBody>
                    <a:bodyPr/>
                    <a:lstStyle/>
                    <a:p>
                      <a:endParaRPr lang="en-GB" sz="2000" dirty="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n</a:t>
                      </a:r>
                      <a:endParaRPr lang="en-GB" sz="2000" dirty="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dirty="0" smtClean="0">
                          <a:effectLst/>
                          <a:latin typeface="Tahoma" pitchFamily="34" charset="0"/>
                          <a:ea typeface="Tahoma" pitchFamily="34" charset="0"/>
                          <a:cs typeface="Tahoma" pitchFamily="34" charset="0"/>
                        </a:rPr>
                        <a:t>Age</a:t>
                      </a:r>
                      <a:endParaRPr lang="en-GB" sz="2000" dirty="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Gender</a:t>
                      </a:r>
                      <a:endParaRPr lang="en-GB" sz="2000" dirty="0">
                        <a:effectLst/>
                        <a:latin typeface="Tahoma" pitchFamily="34" charset="0"/>
                        <a:ea typeface="Tahoma" pitchFamily="34" charset="0"/>
                        <a:cs typeface="Tahoma" pitchFamily="34" charset="0"/>
                      </a:endParaRPr>
                    </a:p>
                  </a:txBody>
                  <a:tcPr marL="68580" marR="68580" marT="0" marB="0"/>
                </a:tc>
                <a:tc>
                  <a:txBody>
                    <a:bodyPr/>
                    <a:lstStyle/>
                    <a:p>
                      <a:pPr marL="0" marR="0" algn="ctr">
                        <a:lnSpc>
                          <a:spcPct val="107000"/>
                        </a:lnSpc>
                        <a:spcBef>
                          <a:spcPts val="0"/>
                        </a:spcBef>
                        <a:spcAft>
                          <a:spcPts val="800"/>
                        </a:spcAft>
                      </a:pPr>
                      <a:r>
                        <a:rPr lang="en-US" sz="2000">
                          <a:effectLst/>
                          <a:latin typeface="Tahoma" pitchFamily="34" charset="0"/>
                          <a:ea typeface="Tahoma" pitchFamily="34" charset="0"/>
                          <a:cs typeface="Tahoma" pitchFamily="34" charset="0"/>
                        </a:rPr>
                        <a:t>Smoking History pack.yr</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%FVC</a:t>
                      </a:r>
                      <a:endParaRPr lang="en-GB" sz="2000" dirty="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GB" sz="2000" dirty="0" smtClean="0">
                          <a:effectLst/>
                          <a:latin typeface="Tahoma" pitchFamily="34" charset="0"/>
                          <a:ea typeface="Tahoma" pitchFamily="34" charset="0"/>
                          <a:cs typeface="Tahoma" pitchFamily="34" charset="0"/>
                        </a:rPr>
                        <a:t>%FEVC</a:t>
                      </a:r>
                      <a:endParaRPr lang="en-GB" sz="2000" dirty="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%V</a:t>
                      </a:r>
                      <a:r>
                        <a:rPr lang="en-US" sz="2000" baseline="-25000" dirty="0">
                          <a:effectLst/>
                          <a:latin typeface="Tahoma" pitchFamily="34" charset="0"/>
                          <a:ea typeface="Tahoma" pitchFamily="34" charset="0"/>
                          <a:cs typeface="Tahoma" pitchFamily="34" charset="0"/>
                        </a:rPr>
                        <a:t>50</a:t>
                      </a:r>
                      <a:endParaRPr lang="en-GB" sz="2000" dirty="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%V</a:t>
                      </a:r>
                      <a:r>
                        <a:rPr lang="en-US" sz="2000" baseline="-25000" dirty="0">
                          <a:effectLst/>
                          <a:latin typeface="Tahoma" pitchFamily="34" charset="0"/>
                          <a:ea typeface="Tahoma" pitchFamily="34" charset="0"/>
                          <a:cs typeface="Tahoma" pitchFamily="34" charset="0"/>
                        </a:rPr>
                        <a:t>25</a:t>
                      </a:r>
                      <a:endParaRPr lang="en-GB" sz="2000" dirty="0">
                        <a:effectLst/>
                        <a:latin typeface="Tahoma" pitchFamily="34" charset="0"/>
                        <a:ea typeface="Tahoma" pitchFamily="34" charset="0"/>
                        <a:cs typeface="Tahoma" pitchFamily="34" charset="0"/>
                      </a:endParaRPr>
                    </a:p>
                  </a:txBody>
                  <a:tcPr marL="68580" marR="68580" marT="0" marB="0"/>
                </a:tc>
                <a:extLst>
                  <a:ext uri="{0D108BD9-81ED-4DB2-BD59-A6C34878D82A}">
                    <a16:rowId xmlns:a16="http://schemas.microsoft.com/office/drawing/2014/main" val="1082530407"/>
                  </a:ext>
                </a:extLst>
              </a:tr>
              <a:tr h="513728">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Smokers</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22</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59±2</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17 Men</a:t>
                      </a:r>
                      <a:endParaRPr lang="en-GB" sz="2000">
                        <a:effectLst/>
                        <a:latin typeface="Tahoma" pitchFamily="34" charset="0"/>
                        <a:ea typeface="Tahoma" pitchFamily="34" charset="0"/>
                        <a:cs typeface="Tahoma" pitchFamily="34" charset="0"/>
                      </a:endParaRPr>
                    </a:p>
                  </a:txBody>
                  <a:tcPr marL="68580" marR="68580" marT="0" marB="0"/>
                </a:tc>
                <a:tc rowSpan="2">
                  <a:txBody>
                    <a:bodyPr/>
                    <a:lstStyle/>
                    <a:p>
                      <a:pPr marL="0" marR="0" algn="ctr">
                        <a:lnSpc>
                          <a:spcPct val="107000"/>
                        </a:lnSpc>
                        <a:spcBef>
                          <a:spcPts val="0"/>
                        </a:spcBef>
                        <a:spcAft>
                          <a:spcPts val="800"/>
                        </a:spcAft>
                      </a:pPr>
                      <a:r>
                        <a:rPr lang="en-US" sz="2000" dirty="0">
                          <a:effectLst/>
                          <a:latin typeface="Tahoma" pitchFamily="34" charset="0"/>
                          <a:ea typeface="Tahoma" pitchFamily="34" charset="0"/>
                          <a:cs typeface="Tahoma" pitchFamily="34" charset="0"/>
                        </a:rPr>
                        <a:t>41.3±4.12</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gn="ctr">
                        <a:lnSpc>
                          <a:spcPct val="107000"/>
                        </a:lnSpc>
                        <a:spcBef>
                          <a:spcPts val="0"/>
                        </a:spcBef>
                        <a:spcAft>
                          <a:spcPts val="800"/>
                        </a:spcAft>
                      </a:pPr>
                      <a:r>
                        <a:rPr lang="en-US" sz="2000" dirty="0">
                          <a:effectLst/>
                          <a:latin typeface="Tahoma" pitchFamily="34" charset="0"/>
                          <a:ea typeface="Tahoma" pitchFamily="34" charset="0"/>
                          <a:cs typeface="Tahoma" pitchFamily="34" charset="0"/>
                        </a:rPr>
                        <a:t>94.4±2.0</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gn="ctr">
                        <a:lnSpc>
                          <a:spcPct val="107000"/>
                        </a:lnSpc>
                        <a:spcBef>
                          <a:spcPts val="0"/>
                        </a:spcBef>
                        <a:spcAft>
                          <a:spcPts val="800"/>
                        </a:spcAft>
                      </a:pPr>
                      <a:r>
                        <a:rPr lang="en-GB" sz="2000" dirty="0" smtClean="0">
                          <a:effectLst/>
                          <a:latin typeface="Tahoma" pitchFamily="34" charset="0"/>
                          <a:ea typeface="Tahoma" pitchFamily="34" charset="0"/>
                          <a:cs typeface="Tahoma" pitchFamily="34" charset="0"/>
                        </a:rPr>
                        <a:t>83.2</a:t>
                      </a:r>
                      <a:r>
                        <a:rPr lang="en-US" sz="2000" dirty="0" smtClean="0">
                          <a:effectLst/>
                          <a:latin typeface="Tahoma" pitchFamily="34" charset="0"/>
                          <a:ea typeface="Tahoma" pitchFamily="34" charset="0"/>
                          <a:cs typeface="Tahoma" pitchFamily="34" charset="0"/>
                        </a:rPr>
                        <a:t>±1.4</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gn="ctr">
                        <a:lnSpc>
                          <a:spcPct val="107000"/>
                        </a:lnSpc>
                        <a:spcBef>
                          <a:spcPts val="0"/>
                        </a:spcBef>
                        <a:spcAft>
                          <a:spcPts val="800"/>
                        </a:spcAft>
                      </a:pPr>
                      <a:r>
                        <a:rPr lang="en-US" sz="2000" dirty="0">
                          <a:effectLst/>
                          <a:latin typeface="Tahoma" pitchFamily="34" charset="0"/>
                          <a:ea typeface="Tahoma" pitchFamily="34" charset="0"/>
                          <a:cs typeface="Tahoma" pitchFamily="34" charset="0"/>
                        </a:rPr>
                        <a:t>81.0±3.1</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nSpc>
                          <a:spcPct val="107000"/>
                        </a:lnSpc>
                        <a:spcBef>
                          <a:spcPts val="0"/>
                        </a:spcBef>
                        <a:spcAft>
                          <a:spcPts val="800"/>
                        </a:spcAft>
                      </a:pPr>
                      <a:r>
                        <a:rPr lang="en-US" sz="2000" dirty="0">
                          <a:solidFill>
                            <a:srgbClr val="FF0000"/>
                          </a:solidFill>
                          <a:effectLst/>
                          <a:latin typeface="Tahoma" pitchFamily="34" charset="0"/>
                          <a:ea typeface="Tahoma" pitchFamily="34" charset="0"/>
                          <a:cs typeface="Tahoma" pitchFamily="34" charset="0"/>
                        </a:rPr>
                        <a:t>34±2.0</a:t>
                      </a:r>
                      <a:endParaRPr lang="en-GB" sz="2000" dirty="0">
                        <a:solidFill>
                          <a:srgbClr val="FF0000"/>
                        </a:solidFill>
                        <a:effectLst/>
                        <a:latin typeface="Tahoma" pitchFamily="34" charset="0"/>
                        <a:ea typeface="Tahoma" pitchFamily="34" charset="0"/>
                        <a:cs typeface="Tahoma" pitchFamily="34" charset="0"/>
                      </a:endParaRPr>
                    </a:p>
                  </a:txBody>
                  <a:tcPr marL="68580" marR="68580" marT="0" marB="0" anchor="ctr"/>
                </a:tc>
                <a:extLst>
                  <a:ext uri="{0D108BD9-81ED-4DB2-BD59-A6C34878D82A}">
                    <a16:rowId xmlns:a16="http://schemas.microsoft.com/office/drawing/2014/main" val="576542613"/>
                  </a:ext>
                </a:extLst>
              </a:tr>
              <a:tr h="724110">
                <a:tc>
                  <a:txBody>
                    <a:bodyPr/>
                    <a:lstStyle/>
                    <a:p>
                      <a:endParaRPr lang="en-GB" sz="2000">
                        <a:effectLst/>
                        <a:latin typeface="Tahoma" pitchFamily="34" charset="0"/>
                        <a:ea typeface="Tahoma" pitchFamily="34" charset="0"/>
                        <a:cs typeface="Tahoma" pitchFamily="34" charset="0"/>
                      </a:endParaRPr>
                    </a:p>
                  </a:txBody>
                  <a:tcPr marL="68580" marR="68580" marT="0" marB="0"/>
                </a:tc>
                <a:tc>
                  <a:txBody>
                    <a:bodyPr/>
                    <a:lstStyle/>
                    <a:p>
                      <a:endParaRPr lang="en-GB" sz="2000">
                        <a:effectLst/>
                        <a:latin typeface="Tahoma" pitchFamily="34" charset="0"/>
                        <a:ea typeface="Tahoma" pitchFamily="34" charset="0"/>
                        <a:cs typeface="Tahoma" pitchFamily="34" charset="0"/>
                      </a:endParaRPr>
                    </a:p>
                  </a:txBody>
                  <a:tcPr marL="68580" marR="68580" marT="0" marB="0"/>
                </a:tc>
                <a:tc>
                  <a:txBody>
                    <a:bodyPr/>
                    <a:lstStyle/>
                    <a:p>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5 Women</a:t>
                      </a:r>
                      <a:endParaRPr lang="en-GB" sz="2000">
                        <a:effectLst/>
                        <a:latin typeface="Tahoma" pitchFamily="34" charset="0"/>
                        <a:ea typeface="Tahoma" pitchFamily="34" charset="0"/>
                        <a:cs typeface="Tahoma" pitchFamily="34" charset="0"/>
                      </a:endParaRPr>
                    </a:p>
                  </a:txBody>
                  <a:tcPr marL="68580" marR="68580" marT="0" marB="0"/>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US"/>
                    </a:p>
                  </a:txBody>
                  <a:tcPr/>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extLst>
                  <a:ext uri="{0D108BD9-81ED-4DB2-BD59-A6C34878D82A}">
                    <a16:rowId xmlns:a16="http://schemas.microsoft.com/office/drawing/2014/main" val="224030924"/>
                  </a:ext>
                </a:extLst>
              </a:tr>
              <a:tr h="724110">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Nonsmokers</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17</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55±2</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12 Men</a:t>
                      </a:r>
                      <a:endParaRPr lang="en-GB" sz="2000">
                        <a:effectLst/>
                        <a:latin typeface="Tahoma" pitchFamily="34" charset="0"/>
                        <a:ea typeface="Tahoma" pitchFamily="34" charset="0"/>
                        <a:cs typeface="Tahoma" pitchFamily="34" charset="0"/>
                      </a:endParaRPr>
                    </a:p>
                  </a:txBody>
                  <a:tcPr marL="68580" marR="68580" marT="0" marB="0"/>
                </a:tc>
                <a:tc rowSpan="2">
                  <a:txBody>
                    <a:bodyPr/>
                    <a:lstStyle/>
                    <a:p>
                      <a:endParaRPr lang="en-GB" sz="2000" dirty="0">
                        <a:effectLst/>
                        <a:latin typeface="Tahoma" pitchFamily="34" charset="0"/>
                        <a:ea typeface="Tahoma" pitchFamily="34" charset="0"/>
                        <a:cs typeface="Tahoma" pitchFamily="34" charset="0"/>
                      </a:endParaRPr>
                    </a:p>
                  </a:txBody>
                  <a:tcPr marL="68580" marR="68580" marT="0" marB="0"/>
                </a:tc>
                <a:tc rowSpan="2">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84.7±1.6</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gn="ctr">
                        <a:lnSpc>
                          <a:spcPct val="107000"/>
                        </a:lnSpc>
                        <a:spcBef>
                          <a:spcPts val="0"/>
                        </a:spcBef>
                        <a:spcAft>
                          <a:spcPts val="800"/>
                        </a:spcAft>
                      </a:pPr>
                      <a:r>
                        <a:rPr lang="en-US" sz="2000" dirty="0" smtClean="0">
                          <a:effectLst/>
                          <a:latin typeface="Tahoma" pitchFamily="34" charset="0"/>
                          <a:ea typeface="Tahoma" pitchFamily="34" charset="0"/>
                          <a:cs typeface="Tahoma" pitchFamily="34" charset="0"/>
                        </a:rPr>
                        <a:t>84.7±1.6</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88.0±3.1</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nSpc>
                          <a:spcPct val="107000"/>
                        </a:lnSpc>
                        <a:spcBef>
                          <a:spcPts val="0"/>
                        </a:spcBef>
                        <a:spcAft>
                          <a:spcPts val="800"/>
                        </a:spcAft>
                      </a:pPr>
                      <a:r>
                        <a:rPr lang="en-US" sz="2000" dirty="0">
                          <a:solidFill>
                            <a:schemeClr val="tx1"/>
                          </a:solidFill>
                          <a:effectLst/>
                          <a:latin typeface="Tahoma" pitchFamily="34" charset="0"/>
                          <a:ea typeface="Tahoma" pitchFamily="34" charset="0"/>
                          <a:cs typeface="Tahoma" pitchFamily="34" charset="0"/>
                        </a:rPr>
                        <a:t>62.0±4.2</a:t>
                      </a:r>
                      <a:endParaRPr lang="en-GB" sz="2000" dirty="0">
                        <a:solidFill>
                          <a:schemeClr val="tx1"/>
                        </a:solidFill>
                        <a:effectLst/>
                        <a:latin typeface="Tahoma" pitchFamily="34" charset="0"/>
                        <a:ea typeface="Tahoma" pitchFamily="34" charset="0"/>
                        <a:cs typeface="Tahoma" pitchFamily="34" charset="0"/>
                      </a:endParaRPr>
                    </a:p>
                  </a:txBody>
                  <a:tcPr marL="68580" marR="68580" marT="0" marB="0" anchor="ctr"/>
                </a:tc>
                <a:extLst>
                  <a:ext uri="{0D108BD9-81ED-4DB2-BD59-A6C34878D82A}">
                    <a16:rowId xmlns:a16="http://schemas.microsoft.com/office/drawing/2014/main" val="2863925552"/>
                  </a:ext>
                </a:extLst>
              </a:tr>
              <a:tr h="724110">
                <a:tc>
                  <a:txBody>
                    <a:bodyPr/>
                    <a:lstStyle/>
                    <a:p>
                      <a:endParaRPr lang="en-GB" sz="2000">
                        <a:effectLst/>
                        <a:latin typeface="Tahoma" pitchFamily="34" charset="0"/>
                        <a:ea typeface="Tahoma" pitchFamily="34" charset="0"/>
                        <a:cs typeface="Tahoma" pitchFamily="34" charset="0"/>
                      </a:endParaRPr>
                    </a:p>
                  </a:txBody>
                  <a:tcPr marL="68580" marR="68580" marT="0" marB="0"/>
                </a:tc>
                <a:tc>
                  <a:txBody>
                    <a:bodyPr/>
                    <a:lstStyle/>
                    <a:p>
                      <a:endParaRPr lang="en-GB" sz="2000">
                        <a:effectLst/>
                        <a:latin typeface="Tahoma" pitchFamily="34" charset="0"/>
                        <a:ea typeface="Tahoma" pitchFamily="34" charset="0"/>
                        <a:cs typeface="Tahoma" pitchFamily="34" charset="0"/>
                      </a:endParaRPr>
                    </a:p>
                  </a:txBody>
                  <a:tcPr marL="68580" marR="68580" marT="0" marB="0"/>
                </a:tc>
                <a:tc>
                  <a:txBody>
                    <a:bodyPr/>
                    <a:lstStyle/>
                    <a:p>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5 women</a:t>
                      </a:r>
                      <a:endParaRPr lang="en-GB" sz="2000">
                        <a:effectLst/>
                        <a:latin typeface="Tahoma" pitchFamily="34" charset="0"/>
                        <a:ea typeface="Tahoma" pitchFamily="34" charset="0"/>
                        <a:cs typeface="Tahoma" pitchFamily="34" charset="0"/>
                      </a:endParaRPr>
                    </a:p>
                  </a:txBody>
                  <a:tcPr marL="68580" marR="68580" marT="0" marB="0"/>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US"/>
                    </a:p>
                  </a:txBody>
                  <a:tcPr/>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extLst>
                  <a:ext uri="{0D108BD9-81ED-4DB2-BD59-A6C34878D82A}">
                    <a16:rowId xmlns:a16="http://schemas.microsoft.com/office/drawing/2014/main" val="1516449507"/>
                  </a:ext>
                </a:extLst>
              </a:tr>
              <a:tr h="646773">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Total</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39</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57±2</a:t>
                      </a:r>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a:effectLst/>
                          <a:latin typeface="Tahoma" pitchFamily="34" charset="0"/>
                          <a:ea typeface="Tahoma" pitchFamily="34" charset="0"/>
                          <a:cs typeface="Tahoma" pitchFamily="34" charset="0"/>
                        </a:rPr>
                        <a:t>29men</a:t>
                      </a:r>
                      <a:endParaRPr lang="en-GB" sz="2000">
                        <a:effectLst/>
                        <a:latin typeface="Tahoma" pitchFamily="34" charset="0"/>
                        <a:ea typeface="Tahoma" pitchFamily="34" charset="0"/>
                        <a:cs typeface="Tahoma" pitchFamily="34" charset="0"/>
                      </a:endParaRPr>
                    </a:p>
                  </a:txBody>
                  <a:tcPr marL="68580" marR="68580" marT="0" marB="0"/>
                </a:tc>
                <a:tc rowSpan="2">
                  <a:txBody>
                    <a:bodyPr/>
                    <a:lstStyle/>
                    <a:p>
                      <a:endParaRPr lang="en-GB" sz="2000" dirty="0">
                        <a:effectLst/>
                        <a:latin typeface="Tahoma" pitchFamily="34" charset="0"/>
                        <a:ea typeface="Tahoma" pitchFamily="34" charset="0"/>
                        <a:cs typeface="Tahoma" pitchFamily="34" charset="0"/>
                      </a:endParaRPr>
                    </a:p>
                  </a:txBody>
                  <a:tcPr marL="68580" marR="68580" marT="0" marB="0"/>
                </a:tc>
                <a:tc rowSpan="2">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83.9±1.0</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gn="ctr">
                        <a:lnSpc>
                          <a:spcPct val="107000"/>
                        </a:lnSpc>
                        <a:spcBef>
                          <a:spcPts val="0"/>
                        </a:spcBef>
                        <a:spcAft>
                          <a:spcPts val="800"/>
                        </a:spcAft>
                      </a:pPr>
                      <a:r>
                        <a:rPr lang="en-US" sz="2000" dirty="0" smtClean="0">
                          <a:effectLst/>
                          <a:latin typeface="Tahoma" pitchFamily="34" charset="0"/>
                          <a:ea typeface="Tahoma" pitchFamily="34" charset="0"/>
                          <a:cs typeface="Tahoma" pitchFamily="34" charset="0"/>
                        </a:rPr>
                        <a:t>83.9±1.0</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84.1±2.2</a:t>
                      </a:r>
                      <a:endParaRPr lang="en-GB" sz="2000" dirty="0">
                        <a:effectLst/>
                        <a:latin typeface="Tahoma" pitchFamily="34" charset="0"/>
                        <a:ea typeface="Tahoma" pitchFamily="34" charset="0"/>
                        <a:cs typeface="Tahoma" pitchFamily="34" charset="0"/>
                      </a:endParaRPr>
                    </a:p>
                  </a:txBody>
                  <a:tcPr marL="68580" marR="68580" marT="0" marB="0" anchor="ctr"/>
                </a:tc>
                <a:tc rowSpan="2">
                  <a:txBody>
                    <a:bodyPr/>
                    <a:lstStyle/>
                    <a:p>
                      <a:pPr marL="0" marR="0" algn="ctr">
                        <a:lnSpc>
                          <a:spcPct val="107000"/>
                        </a:lnSpc>
                        <a:spcBef>
                          <a:spcPts val="0"/>
                        </a:spcBef>
                        <a:spcAft>
                          <a:spcPts val="800"/>
                        </a:spcAft>
                      </a:pPr>
                      <a:r>
                        <a:rPr lang="en-US" sz="2000" dirty="0">
                          <a:effectLst/>
                          <a:latin typeface="Tahoma" pitchFamily="34" charset="0"/>
                          <a:ea typeface="Tahoma" pitchFamily="34" charset="0"/>
                          <a:cs typeface="Tahoma" pitchFamily="34" charset="0"/>
                        </a:rPr>
                        <a:t>46.2±3.1</a:t>
                      </a:r>
                      <a:endParaRPr lang="en-GB" sz="2000" dirty="0">
                        <a:effectLst/>
                        <a:latin typeface="Tahoma" pitchFamily="34" charset="0"/>
                        <a:ea typeface="Tahoma" pitchFamily="34" charset="0"/>
                        <a:cs typeface="Tahoma" pitchFamily="34" charset="0"/>
                      </a:endParaRPr>
                    </a:p>
                  </a:txBody>
                  <a:tcPr marL="68580" marR="68580" marT="0" marB="0" anchor="ctr"/>
                </a:tc>
                <a:extLst>
                  <a:ext uri="{0D108BD9-81ED-4DB2-BD59-A6C34878D82A}">
                    <a16:rowId xmlns:a16="http://schemas.microsoft.com/office/drawing/2014/main" val="3845515621"/>
                  </a:ext>
                </a:extLst>
              </a:tr>
              <a:tr h="724110">
                <a:tc>
                  <a:txBody>
                    <a:bodyPr/>
                    <a:lstStyle/>
                    <a:p>
                      <a:endParaRPr lang="en-GB" sz="2000">
                        <a:effectLst/>
                        <a:latin typeface="Tahoma" pitchFamily="34" charset="0"/>
                        <a:ea typeface="Tahoma" pitchFamily="34" charset="0"/>
                        <a:cs typeface="Tahoma" pitchFamily="34" charset="0"/>
                      </a:endParaRPr>
                    </a:p>
                  </a:txBody>
                  <a:tcPr marL="68580" marR="68580" marT="0" marB="0"/>
                </a:tc>
                <a:tc>
                  <a:txBody>
                    <a:bodyPr/>
                    <a:lstStyle/>
                    <a:p>
                      <a:endParaRPr lang="en-GB" sz="2000" dirty="0">
                        <a:effectLst/>
                        <a:latin typeface="Tahoma" pitchFamily="34" charset="0"/>
                        <a:ea typeface="Tahoma" pitchFamily="34" charset="0"/>
                        <a:cs typeface="Tahoma" pitchFamily="34" charset="0"/>
                      </a:endParaRPr>
                    </a:p>
                  </a:txBody>
                  <a:tcPr marL="68580" marR="68580" marT="0" marB="0"/>
                </a:tc>
                <a:tc>
                  <a:txBody>
                    <a:bodyPr/>
                    <a:lstStyle/>
                    <a:p>
                      <a:endParaRPr lang="en-GB" sz="2000">
                        <a:effectLst/>
                        <a:latin typeface="Tahoma" pitchFamily="34" charset="0"/>
                        <a:ea typeface="Tahoma" pitchFamily="34" charset="0"/>
                        <a:cs typeface="Tahoma" pitchFamily="34" charset="0"/>
                      </a:endParaRPr>
                    </a:p>
                  </a:txBody>
                  <a:tcPr marL="68580" marR="68580" marT="0" marB="0"/>
                </a:tc>
                <a:tc>
                  <a:txBody>
                    <a:bodyPr/>
                    <a:lstStyle/>
                    <a:p>
                      <a:pPr marL="0" marR="0">
                        <a:lnSpc>
                          <a:spcPct val="107000"/>
                        </a:lnSpc>
                        <a:spcBef>
                          <a:spcPts val="0"/>
                        </a:spcBef>
                        <a:spcAft>
                          <a:spcPts val="800"/>
                        </a:spcAft>
                      </a:pPr>
                      <a:r>
                        <a:rPr lang="en-US" sz="2000" dirty="0">
                          <a:effectLst/>
                          <a:latin typeface="Tahoma" pitchFamily="34" charset="0"/>
                          <a:ea typeface="Tahoma" pitchFamily="34" charset="0"/>
                          <a:cs typeface="Tahoma" pitchFamily="34" charset="0"/>
                        </a:rPr>
                        <a:t>10 Women</a:t>
                      </a:r>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US"/>
                    </a:p>
                  </a:txBody>
                  <a:tcPr/>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tc vMerge="1">
                  <a:txBody>
                    <a:bodyPr/>
                    <a:lstStyle/>
                    <a:p>
                      <a:endParaRPr lang="en-GB" sz="2000" dirty="0">
                        <a:effectLst/>
                        <a:latin typeface="Tahoma" pitchFamily="34" charset="0"/>
                        <a:ea typeface="Tahoma" pitchFamily="34" charset="0"/>
                        <a:cs typeface="Tahoma" pitchFamily="34" charset="0"/>
                      </a:endParaRPr>
                    </a:p>
                  </a:txBody>
                  <a:tcPr marL="68580" marR="68580" marT="0" marB="0"/>
                </a:tc>
                <a:extLst>
                  <a:ext uri="{0D108BD9-81ED-4DB2-BD59-A6C34878D82A}">
                    <a16:rowId xmlns:a16="http://schemas.microsoft.com/office/drawing/2014/main" val="3655602708"/>
                  </a:ext>
                </a:extLst>
              </a:tr>
            </a:tbl>
          </a:graphicData>
        </a:graphic>
      </p:graphicFrame>
      <p:grpSp>
        <p:nvGrpSpPr>
          <p:cNvPr id="8" name="Group 7"/>
          <p:cNvGrpSpPr/>
          <p:nvPr/>
        </p:nvGrpSpPr>
        <p:grpSpPr>
          <a:xfrm>
            <a:off x="40277" y="342421"/>
            <a:ext cx="11978640" cy="523220"/>
            <a:chOff x="40277" y="342421"/>
            <a:chExt cx="11978640" cy="523220"/>
          </a:xfrm>
        </p:grpSpPr>
        <p:grpSp>
          <p:nvGrpSpPr>
            <p:cNvPr id="9" name="Group 8">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11" name="TextBox 10">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12" name="TextBox 11">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13" name="TextBox 12">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10" name="TextBox 9">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
        <p:nvSpPr>
          <p:cNvPr id="15" name="TextBox 14"/>
          <p:cNvSpPr txBox="1"/>
          <p:nvPr/>
        </p:nvSpPr>
        <p:spPr>
          <a:xfrm>
            <a:off x="3801290" y="888275"/>
            <a:ext cx="4637808" cy="523220"/>
          </a:xfrm>
          <a:prstGeom prst="rect">
            <a:avLst/>
          </a:prstGeom>
          <a:noFill/>
        </p:spPr>
        <p:txBody>
          <a:bodyPr wrap="none" rtlCol="0">
            <a:spAutoFit/>
          </a:bodyPr>
          <a:lstStyle/>
          <a:p>
            <a:r>
              <a:rPr lang="en-US" sz="2800" b="1" dirty="0" smtClean="0">
                <a:latin typeface="Tahoma" pitchFamily="34" charset="0"/>
                <a:ea typeface="Tahoma" pitchFamily="34" charset="0"/>
                <a:cs typeface="Tahoma" pitchFamily="34" charset="0"/>
              </a:rPr>
              <a:t>Clinical data for subjects</a:t>
            </a:r>
            <a:endParaRPr lang="en-US" sz="28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917508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91583022"/>
              </p:ext>
            </p:extLst>
          </p:nvPr>
        </p:nvGraphicFramePr>
        <p:xfrm>
          <a:off x="420342" y="1735794"/>
          <a:ext cx="10515600" cy="1483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536813660"/>
                    </a:ext>
                  </a:extLst>
                </a:gridCol>
                <a:gridCol w="2628900">
                  <a:extLst>
                    <a:ext uri="{9D8B030D-6E8A-4147-A177-3AD203B41FA5}">
                      <a16:colId xmlns:a16="http://schemas.microsoft.com/office/drawing/2014/main" val="916329620"/>
                    </a:ext>
                  </a:extLst>
                </a:gridCol>
                <a:gridCol w="2628900">
                  <a:extLst>
                    <a:ext uri="{9D8B030D-6E8A-4147-A177-3AD203B41FA5}">
                      <a16:colId xmlns:a16="http://schemas.microsoft.com/office/drawing/2014/main" val="1664899256"/>
                    </a:ext>
                  </a:extLst>
                </a:gridCol>
                <a:gridCol w="2628900">
                  <a:extLst>
                    <a:ext uri="{9D8B030D-6E8A-4147-A177-3AD203B41FA5}">
                      <a16:colId xmlns:a16="http://schemas.microsoft.com/office/drawing/2014/main" val="434520819"/>
                    </a:ext>
                  </a:extLst>
                </a:gridCol>
              </a:tblGrid>
              <a:tr h="370840">
                <a:tc>
                  <a:txBody>
                    <a:bodyPr/>
                    <a:lstStyle/>
                    <a:p>
                      <a:endParaRPr lang="en-GB" dirty="0"/>
                    </a:p>
                  </a:txBody>
                  <a:tcPr/>
                </a:tc>
                <a:tc>
                  <a:txBody>
                    <a:bodyPr/>
                    <a:lstStyle/>
                    <a:p>
                      <a:r>
                        <a:rPr lang="en-US" dirty="0" smtClean="0"/>
                        <a:t>Neutrophils, %</a:t>
                      </a:r>
                      <a:endParaRPr lang="en-GB" dirty="0"/>
                    </a:p>
                  </a:txBody>
                  <a:tcPr/>
                </a:tc>
                <a:tc>
                  <a:txBody>
                    <a:bodyPr/>
                    <a:lstStyle/>
                    <a:p>
                      <a:r>
                        <a:rPr lang="en-US" dirty="0" smtClean="0"/>
                        <a:t>Eosinophils,%</a:t>
                      </a:r>
                      <a:endParaRPr lang="en-GB" dirty="0"/>
                    </a:p>
                  </a:txBody>
                  <a:tcPr/>
                </a:tc>
                <a:tc>
                  <a:txBody>
                    <a:bodyPr/>
                    <a:lstStyle/>
                    <a:p>
                      <a:r>
                        <a:rPr lang="en-US" dirty="0" smtClean="0"/>
                        <a:t>Macrophages, %</a:t>
                      </a:r>
                      <a:endParaRPr lang="en-GB" dirty="0"/>
                    </a:p>
                  </a:txBody>
                  <a:tcPr/>
                </a:tc>
                <a:extLst>
                  <a:ext uri="{0D108BD9-81ED-4DB2-BD59-A6C34878D82A}">
                    <a16:rowId xmlns:a16="http://schemas.microsoft.com/office/drawing/2014/main" val="3169357143"/>
                  </a:ext>
                </a:extLst>
              </a:tr>
              <a:tr h="370840">
                <a:tc>
                  <a:txBody>
                    <a:bodyPr/>
                    <a:lstStyle/>
                    <a:p>
                      <a:r>
                        <a:rPr lang="en-US" b="1" dirty="0" smtClean="0"/>
                        <a:t>Smokers (22)</a:t>
                      </a:r>
                      <a:endParaRPr lang="en-GB" b="1" dirty="0"/>
                    </a:p>
                  </a:txBody>
                  <a:tcPr/>
                </a:tc>
                <a:tc>
                  <a:txBody>
                    <a:bodyPr/>
                    <a:lstStyle/>
                    <a:p>
                      <a:r>
                        <a:rPr lang="en-US" b="1" dirty="0" smtClean="0">
                          <a:solidFill>
                            <a:srgbClr val="FF0000"/>
                          </a:solidFill>
                        </a:rPr>
                        <a:t>2.25±0.82</a:t>
                      </a:r>
                      <a:endParaRPr lang="en-GB" b="1" dirty="0">
                        <a:solidFill>
                          <a:srgbClr val="FF0000"/>
                        </a:solidFill>
                      </a:endParaRPr>
                    </a:p>
                  </a:txBody>
                  <a:tcPr/>
                </a:tc>
                <a:tc>
                  <a:txBody>
                    <a:bodyPr/>
                    <a:lstStyle/>
                    <a:p>
                      <a:r>
                        <a:rPr lang="en-US" b="1" dirty="0" smtClean="0">
                          <a:solidFill>
                            <a:srgbClr val="FF0000"/>
                          </a:solidFill>
                        </a:rPr>
                        <a:t>0.05±0.04</a:t>
                      </a:r>
                      <a:endParaRPr lang="en-GB" b="1" dirty="0">
                        <a:solidFill>
                          <a:srgbClr val="FF0000"/>
                        </a:solidFill>
                      </a:endParaRPr>
                    </a:p>
                  </a:txBody>
                  <a:tcPr/>
                </a:tc>
                <a:tc>
                  <a:txBody>
                    <a:bodyPr/>
                    <a:lstStyle/>
                    <a:p>
                      <a:r>
                        <a:rPr lang="en-US" b="1" dirty="0" smtClean="0">
                          <a:solidFill>
                            <a:srgbClr val="FF0000"/>
                          </a:solidFill>
                        </a:rPr>
                        <a:t>1.02±0.70</a:t>
                      </a:r>
                      <a:endParaRPr lang="en-GB" b="1" dirty="0">
                        <a:solidFill>
                          <a:srgbClr val="FF0000"/>
                        </a:solidFill>
                      </a:endParaRPr>
                    </a:p>
                  </a:txBody>
                  <a:tcPr/>
                </a:tc>
                <a:extLst>
                  <a:ext uri="{0D108BD9-81ED-4DB2-BD59-A6C34878D82A}">
                    <a16:rowId xmlns:a16="http://schemas.microsoft.com/office/drawing/2014/main" val="3534613429"/>
                  </a:ext>
                </a:extLst>
              </a:tr>
              <a:tr h="370840">
                <a:tc>
                  <a:txBody>
                    <a:bodyPr/>
                    <a:lstStyle/>
                    <a:p>
                      <a:r>
                        <a:rPr lang="en-US" dirty="0" smtClean="0"/>
                        <a:t>Non-smokers (17</a:t>
                      </a:r>
                      <a:endParaRPr lang="en-GB" dirty="0"/>
                    </a:p>
                  </a:txBody>
                  <a:tcPr/>
                </a:tc>
                <a:tc>
                  <a:txBody>
                    <a:bodyPr/>
                    <a:lstStyle/>
                    <a:p>
                      <a:r>
                        <a:rPr lang="en-US" dirty="0" smtClean="0"/>
                        <a:t>1.50±1.00</a:t>
                      </a:r>
                      <a:endParaRPr lang="en-GB" dirty="0"/>
                    </a:p>
                  </a:txBody>
                  <a:tcPr/>
                </a:tc>
                <a:tc>
                  <a:txBody>
                    <a:bodyPr/>
                    <a:lstStyle/>
                    <a:p>
                      <a:r>
                        <a:rPr lang="en-US" dirty="0" smtClean="0"/>
                        <a:t>0.03±0.02</a:t>
                      </a:r>
                      <a:endParaRPr lang="en-GB" dirty="0"/>
                    </a:p>
                  </a:txBody>
                  <a:tcPr/>
                </a:tc>
                <a:tc>
                  <a:txBody>
                    <a:bodyPr/>
                    <a:lstStyle/>
                    <a:p>
                      <a:r>
                        <a:rPr lang="en-US" dirty="0" smtClean="0"/>
                        <a:t>0.85±0.35</a:t>
                      </a:r>
                      <a:endParaRPr lang="en-GB" dirty="0"/>
                    </a:p>
                  </a:txBody>
                  <a:tcPr/>
                </a:tc>
                <a:extLst>
                  <a:ext uri="{0D108BD9-81ED-4DB2-BD59-A6C34878D82A}">
                    <a16:rowId xmlns:a16="http://schemas.microsoft.com/office/drawing/2014/main" val="4048276869"/>
                  </a:ext>
                </a:extLst>
              </a:tr>
              <a:tr h="370840">
                <a:tc>
                  <a:txBody>
                    <a:bodyPr/>
                    <a:lstStyle/>
                    <a:p>
                      <a:r>
                        <a:rPr lang="en-US" dirty="0" smtClean="0"/>
                        <a:t>Total (39)</a:t>
                      </a:r>
                      <a:endParaRPr lang="en-GB" dirty="0"/>
                    </a:p>
                  </a:txBody>
                  <a:tcPr/>
                </a:tc>
                <a:tc>
                  <a:txBody>
                    <a:bodyPr/>
                    <a:lstStyle/>
                    <a:p>
                      <a:r>
                        <a:rPr lang="en-US" dirty="0" smtClean="0"/>
                        <a:t>1.92±1.02</a:t>
                      </a:r>
                      <a:endParaRPr lang="en-GB" dirty="0"/>
                    </a:p>
                  </a:txBody>
                  <a:tcPr/>
                </a:tc>
                <a:tc>
                  <a:txBody>
                    <a:bodyPr/>
                    <a:lstStyle/>
                    <a:p>
                      <a:r>
                        <a:rPr lang="en-US" dirty="0" smtClean="0"/>
                        <a:t>0.04±0.03</a:t>
                      </a:r>
                      <a:endParaRPr lang="en-GB" dirty="0"/>
                    </a:p>
                  </a:txBody>
                  <a:tcPr/>
                </a:tc>
                <a:tc>
                  <a:txBody>
                    <a:bodyPr/>
                    <a:lstStyle/>
                    <a:p>
                      <a:r>
                        <a:rPr lang="en-US" dirty="0" smtClean="0"/>
                        <a:t>0.94±0.88</a:t>
                      </a:r>
                      <a:endParaRPr lang="en-GB" dirty="0"/>
                    </a:p>
                  </a:txBody>
                  <a:tcPr/>
                </a:tc>
                <a:extLst>
                  <a:ext uri="{0D108BD9-81ED-4DB2-BD59-A6C34878D82A}">
                    <a16:rowId xmlns:a16="http://schemas.microsoft.com/office/drawing/2014/main" val="236599782"/>
                  </a:ext>
                </a:extLst>
              </a:tr>
            </a:tbl>
          </a:graphicData>
        </a:graphic>
      </p:graphicFrame>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8</a:t>
            </a:fld>
            <a:endParaRPr lang="en-GB"/>
          </a:p>
        </p:txBody>
      </p:sp>
      <p:grpSp>
        <p:nvGrpSpPr>
          <p:cNvPr id="12" name="Group 11"/>
          <p:cNvGrpSpPr/>
          <p:nvPr/>
        </p:nvGrpSpPr>
        <p:grpSpPr>
          <a:xfrm>
            <a:off x="40277" y="342421"/>
            <a:ext cx="11978640" cy="523220"/>
            <a:chOff x="40277" y="342421"/>
            <a:chExt cx="11978640" cy="523220"/>
          </a:xfrm>
        </p:grpSpPr>
        <p:grpSp>
          <p:nvGrpSpPr>
            <p:cNvPr id="13" name="Group 12">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15" name="TextBox 14">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16" name="TextBox 15">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17" name="TextBox 16">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14" name="TextBox 13">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sp>
        <p:nvSpPr>
          <p:cNvPr id="6" name="TextBox 5"/>
          <p:cNvSpPr txBox="1"/>
          <p:nvPr/>
        </p:nvSpPr>
        <p:spPr>
          <a:xfrm>
            <a:off x="337930" y="1212574"/>
            <a:ext cx="11015870" cy="523220"/>
          </a:xfrm>
          <a:prstGeom prst="rect">
            <a:avLst/>
          </a:prstGeom>
          <a:noFill/>
        </p:spPr>
        <p:txBody>
          <a:bodyPr wrap="square" rtlCol="0">
            <a:spAutoFit/>
          </a:bodyPr>
          <a:lstStyle/>
          <a:p>
            <a:r>
              <a:rPr lang="en-US" sz="2800" dirty="0" smtClean="0">
                <a:latin typeface="Tahoma" panose="020B0604030504040204" pitchFamily="34" charset="0"/>
                <a:ea typeface="Tahoma" panose="020B0604030504040204" pitchFamily="34" charset="0"/>
                <a:cs typeface="Tahoma" panose="020B0604030504040204" pitchFamily="34" charset="0"/>
              </a:rPr>
              <a:t>Characteristics of Epithelial cells from small airways (truncated)</a:t>
            </a:r>
            <a:endParaRPr lang="en-GB" sz="28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rotWithShape="1">
          <a:blip r:embed="rId2"/>
          <a:srcRect l="3639"/>
          <a:stretch/>
        </p:blipFill>
        <p:spPr>
          <a:xfrm>
            <a:off x="993912" y="3833508"/>
            <a:ext cx="4357107" cy="2110093"/>
          </a:xfrm>
          <a:prstGeom prst="rect">
            <a:avLst/>
          </a:prstGeom>
        </p:spPr>
      </p:pic>
      <p:pic>
        <p:nvPicPr>
          <p:cNvPr id="7" name="Picture 6"/>
          <p:cNvPicPr>
            <a:picLocks noChangeAspect="1"/>
          </p:cNvPicPr>
          <p:nvPr/>
        </p:nvPicPr>
        <p:blipFill>
          <a:blip r:embed="rId3"/>
          <a:stretch>
            <a:fillRect/>
          </a:stretch>
        </p:blipFill>
        <p:spPr>
          <a:xfrm>
            <a:off x="7123073" y="3826473"/>
            <a:ext cx="3812869" cy="1947699"/>
          </a:xfrm>
          <a:prstGeom prst="rect">
            <a:avLst/>
          </a:prstGeom>
        </p:spPr>
      </p:pic>
      <p:sp>
        <p:nvSpPr>
          <p:cNvPr id="8" name="TextBox 7"/>
          <p:cNvSpPr txBox="1"/>
          <p:nvPr/>
        </p:nvSpPr>
        <p:spPr>
          <a:xfrm>
            <a:off x="1013791" y="6102626"/>
            <a:ext cx="10177670" cy="646331"/>
          </a:xfrm>
          <a:prstGeom prst="rect">
            <a:avLst/>
          </a:prstGeom>
          <a:noFill/>
        </p:spPr>
        <p:txBody>
          <a:bodyPr wrap="square" rtlCol="0">
            <a:spAutoFit/>
          </a:bodyPr>
          <a:lstStyle/>
          <a:p>
            <a:r>
              <a:rPr lang="en-US" dirty="0" smtClean="0"/>
              <a:t>Representative </a:t>
            </a:r>
            <a:r>
              <a:rPr lang="en-US" dirty="0"/>
              <a:t>result of RT-PCR gel showing that magnitude of IL-8 signals from smokers was higher than of those from nonsmokers</a:t>
            </a:r>
            <a:endParaRPr lang="en-GB" dirty="0"/>
          </a:p>
        </p:txBody>
      </p:sp>
      <p:sp>
        <p:nvSpPr>
          <p:cNvPr id="9" name="TextBox 8"/>
          <p:cNvSpPr txBox="1"/>
          <p:nvPr/>
        </p:nvSpPr>
        <p:spPr>
          <a:xfrm>
            <a:off x="548640" y="3304392"/>
            <a:ext cx="10387302" cy="369332"/>
          </a:xfrm>
          <a:prstGeom prst="rect">
            <a:avLst/>
          </a:prstGeom>
          <a:noFill/>
        </p:spPr>
        <p:txBody>
          <a:bodyPr wrap="square" rtlCol="0">
            <a:spAutoFit/>
          </a:bodyPr>
          <a:lstStyle/>
          <a:p>
            <a:r>
              <a:rPr lang="en-US" dirty="0" smtClean="0"/>
              <a:t>Smokers had more contaminating cells than non-smokers</a:t>
            </a:r>
            <a:endParaRPr lang="en-GB" dirty="0"/>
          </a:p>
        </p:txBody>
      </p:sp>
    </p:spTree>
    <p:extLst>
      <p:ext uri="{BB962C8B-B14F-4D97-AF65-F5344CB8AC3E}">
        <p14:creationId xmlns:p14="http://schemas.microsoft.com/office/powerpoint/2010/main" val="1726980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23DE34-0745-43DF-88D5-8106293B06AA}" type="datetime1">
              <a:rPr lang="en-GB" smtClean="0"/>
              <a:pPr/>
              <a:t>21/07/2022</a:t>
            </a:fld>
            <a:endParaRPr lang="en-GB"/>
          </a:p>
        </p:txBody>
      </p:sp>
      <p:sp>
        <p:nvSpPr>
          <p:cNvPr id="5" name="Slide Number Placeholder 4"/>
          <p:cNvSpPr>
            <a:spLocks noGrp="1"/>
          </p:cNvSpPr>
          <p:nvPr>
            <p:ph type="sldNum" sz="quarter" idx="12"/>
          </p:nvPr>
        </p:nvSpPr>
        <p:spPr/>
        <p:txBody>
          <a:bodyPr/>
          <a:lstStyle/>
          <a:p>
            <a:fld id="{4A031313-CAD9-476E-8FDB-198D6C3D4857}" type="slidenum">
              <a:rPr lang="en-GB" smtClean="0"/>
              <a:pPr/>
              <a:t>9</a:t>
            </a:fld>
            <a:endParaRPr lang="en-GB"/>
          </a:p>
        </p:txBody>
      </p:sp>
      <p:grpSp>
        <p:nvGrpSpPr>
          <p:cNvPr id="12" name="Group 11"/>
          <p:cNvGrpSpPr/>
          <p:nvPr/>
        </p:nvGrpSpPr>
        <p:grpSpPr>
          <a:xfrm>
            <a:off x="40277" y="342421"/>
            <a:ext cx="11978640" cy="523220"/>
            <a:chOff x="40277" y="342421"/>
            <a:chExt cx="11978640" cy="523220"/>
          </a:xfrm>
        </p:grpSpPr>
        <p:grpSp>
          <p:nvGrpSpPr>
            <p:cNvPr id="13" name="Group 12">
              <a:extLst>
                <a:ext uri="{FF2B5EF4-FFF2-40B4-BE49-F238E27FC236}">
                  <a16:creationId xmlns:a16="http://schemas.microsoft.com/office/drawing/2014/main" id="{8E656224-5BB3-4C73-B49B-A6F2EF1FA761}"/>
                </a:ext>
              </a:extLst>
            </p:cNvPr>
            <p:cNvGrpSpPr/>
            <p:nvPr/>
          </p:nvGrpSpPr>
          <p:grpSpPr>
            <a:xfrm>
              <a:off x="40277" y="342421"/>
              <a:ext cx="11978640" cy="523220"/>
              <a:chOff x="617838" y="487684"/>
              <a:chExt cx="12509538" cy="523220"/>
            </a:xfrm>
            <a:solidFill>
              <a:schemeClr val="accent1">
                <a:lumMod val="40000"/>
                <a:lumOff val="60000"/>
              </a:schemeClr>
            </a:solidFill>
            <a:scene3d>
              <a:camera prst="orthographicFront">
                <a:rot lat="0" lon="0" rev="0"/>
              </a:camera>
              <a:lightRig rig="contrasting" dir="t">
                <a:rot lat="0" lon="0" rev="7800000"/>
              </a:lightRig>
            </a:scene3d>
          </p:grpSpPr>
          <p:sp>
            <p:nvSpPr>
              <p:cNvPr id="15" name="TextBox 14">
                <a:extLst>
                  <a:ext uri="{FF2B5EF4-FFF2-40B4-BE49-F238E27FC236}">
                    <a16:creationId xmlns:a16="http://schemas.microsoft.com/office/drawing/2014/main" id="{13A56D73-399D-407A-BE5F-355CD2B874EA}"/>
                  </a:ext>
                </a:extLst>
              </p:cNvPr>
              <p:cNvSpPr txBox="1"/>
              <p:nvPr/>
            </p:nvSpPr>
            <p:spPr>
              <a:xfrm>
                <a:off x="617838" y="487684"/>
                <a:ext cx="2533135"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Background</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sp>
            <p:nvSpPr>
              <p:cNvPr id="16" name="TextBox 15">
                <a:extLst>
                  <a:ext uri="{FF2B5EF4-FFF2-40B4-BE49-F238E27FC236}">
                    <a16:creationId xmlns:a16="http://schemas.microsoft.com/office/drawing/2014/main" id="{A598A0AB-6295-4C9D-9E73-6EA83109C815}"/>
                  </a:ext>
                </a:extLst>
              </p:cNvPr>
              <p:cNvSpPr txBox="1"/>
              <p:nvPr/>
            </p:nvSpPr>
            <p:spPr>
              <a:xfrm>
                <a:off x="3150973" y="487684"/>
                <a:ext cx="2693773"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Methodology</a:t>
                </a:r>
                <a:r>
                  <a:rPr lang="en-US" sz="2800" dirty="0">
                    <a:latin typeface="Book Antiqua" panose="02040602050305030304" pitchFamily="18" charset="0"/>
                  </a:rPr>
                  <a:t> </a:t>
                </a:r>
              </a:p>
            </p:txBody>
          </p:sp>
          <p:sp>
            <p:nvSpPr>
              <p:cNvPr id="17" name="TextBox 16">
                <a:extLst>
                  <a:ext uri="{FF2B5EF4-FFF2-40B4-BE49-F238E27FC236}">
                    <a16:creationId xmlns:a16="http://schemas.microsoft.com/office/drawing/2014/main" id="{7CB3D866-8A75-44AE-A95A-6D4D64871D51}"/>
                  </a:ext>
                </a:extLst>
              </p:cNvPr>
              <p:cNvSpPr txBox="1"/>
              <p:nvPr/>
            </p:nvSpPr>
            <p:spPr>
              <a:xfrm>
                <a:off x="5844744" y="487684"/>
                <a:ext cx="2097608" cy="523220"/>
              </a:xfrm>
              <a:prstGeom prst="rect">
                <a:avLst/>
              </a:prstGeom>
              <a:solidFill>
                <a:srgbClr val="C00000"/>
              </a:solidFill>
              <a:ln w="38100">
                <a:solidFill>
                  <a:srgbClr val="B4C7E7"/>
                </a:solidFill>
              </a:ln>
              <a:effectLst/>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Results </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4CDACA1D-7BC5-4F31-8BE5-D52391020CFE}"/>
                  </a:ext>
                </a:extLst>
              </p:cNvPr>
              <p:cNvSpPr txBox="1"/>
              <p:nvPr/>
            </p:nvSpPr>
            <p:spPr>
              <a:xfrm>
                <a:off x="10875405" y="487684"/>
                <a:ext cx="2251971" cy="523220"/>
              </a:xfrm>
              <a:prstGeom prst="rect">
                <a:avLst/>
              </a:prstGeom>
              <a:noFill/>
              <a:ln w="38100">
                <a:solidFill>
                  <a:srgbClr val="B4C7E7"/>
                </a:solidFill>
              </a:ln>
              <a:effectLst/>
              <a:sp3d>
                <a:bevelT w="139700" h="139700"/>
              </a:sp3d>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Conclusion</a:t>
                </a:r>
                <a:r>
                  <a:rPr lang="en-US" sz="2800" dirty="0">
                    <a:latin typeface="Book Antiqua" panose="02040602050305030304" pitchFamily="18" charset="0"/>
                  </a:rPr>
                  <a:t> </a:t>
                </a:r>
              </a:p>
            </p:txBody>
          </p:sp>
        </p:grpSp>
        <p:sp>
          <p:nvSpPr>
            <p:cNvPr id="14" name="TextBox 13">
              <a:extLst>
                <a:ext uri="{FF2B5EF4-FFF2-40B4-BE49-F238E27FC236}">
                  <a16:creationId xmlns:a16="http://schemas.microsoft.com/office/drawing/2014/main" id="{4CDACA1D-7BC5-4F31-8BE5-D52391020CFE}"/>
                </a:ext>
              </a:extLst>
            </p:cNvPr>
            <p:cNvSpPr txBox="1"/>
            <p:nvPr/>
          </p:nvSpPr>
          <p:spPr>
            <a:xfrm>
              <a:off x="7053943" y="342421"/>
              <a:ext cx="2808576" cy="523220"/>
            </a:xfrm>
            <a:prstGeom prst="rect">
              <a:avLst/>
            </a:prstGeom>
            <a:noFill/>
            <a:ln w="38100">
              <a:solidFill>
                <a:srgbClr val="B4C7E7"/>
              </a:solid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ctr"/>
              <a:r>
                <a:rPr lang="en-US" sz="2800" dirty="0" smtClean="0">
                  <a:latin typeface="Tahoma" panose="020B0604030504040204" pitchFamily="34" charset="0"/>
                  <a:ea typeface="Tahoma" panose="020B0604030504040204" pitchFamily="34" charset="0"/>
                  <a:cs typeface="Tahoma" panose="020B0604030504040204" pitchFamily="34" charset="0"/>
                </a:rPr>
                <a:t>Discussion</a:t>
              </a:r>
              <a:r>
                <a:rPr lang="en-US" sz="2800" dirty="0" smtClean="0">
                  <a:latin typeface="Book Antiqua" panose="02040602050305030304" pitchFamily="18" charset="0"/>
                </a:rPr>
                <a:t> </a:t>
              </a:r>
              <a:endParaRPr lang="en-US" sz="2800" dirty="0">
                <a:latin typeface="Book Antiqua" panose="02040602050305030304" pitchFamily="18" charset="0"/>
              </a:endParaRPr>
            </a:p>
          </p:txBody>
        </p:sp>
      </p:grpSp>
      <p:pic>
        <p:nvPicPr>
          <p:cNvPr id="7" name="Picture 6"/>
          <p:cNvPicPr>
            <a:picLocks noChangeAspect="1"/>
          </p:cNvPicPr>
          <p:nvPr/>
        </p:nvPicPr>
        <p:blipFill>
          <a:blip r:embed="rId2"/>
          <a:stretch>
            <a:fillRect/>
          </a:stretch>
        </p:blipFill>
        <p:spPr>
          <a:xfrm>
            <a:off x="5665978" y="1234023"/>
            <a:ext cx="5247188" cy="4028801"/>
          </a:xfrm>
          <a:prstGeom prst="rect">
            <a:avLst/>
          </a:prstGeom>
        </p:spPr>
      </p:pic>
      <p:sp>
        <p:nvSpPr>
          <p:cNvPr id="8" name="TextBox 7"/>
          <p:cNvSpPr txBox="1"/>
          <p:nvPr/>
        </p:nvSpPr>
        <p:spPr>
          <a:xfrm>
            <a:off x="278296" y="5238922"/>
            <a:ext cx="5883965" cy="1200329"/>
          </a:xfrm>
          <a:prstGeom prst="rect">
            <a:avLst/>
          </a:prstGeom>
          <a:noFill/>
        </p:spPr>
        <p:txBody>
          <a:bodyPr wrap="square" rtlCol="0">
            <a:spAutoFit/>
          </a:bodyPr>
          <a:lstStyle/>
          <a:p>
            <a:r>
              <a:rPr lang="en-US" dirty="0" smtClean="0"/>
              <a:t>There </a:t>
            </a:r>
            <a:r>
              <a:rPr lang="en-US" dirty="0"/>
              <a:t>was a significant positive correlation between IL-8 gene expression and </a:t>
            </a:r>
            <a:r>
              <a:rPr lang="en-US" dirty="0" err="1"/>
              <a:t>pack·yr</a:t>
            </a:r>
            <a:r>
              <a:rPr lang="en-US" dirty="0"/>
              <a:t> (packs/day 3 no. of </a:t>
            </a:r>
            <a:r>
              <a:rPr lang="en-US" dirty="0" err="1"/>
              <a:t>yr</a:t>
            </a:r>
            <a:r>
              <a:rPr lang="en-US" dirty="0"/>
              <a:t> of smoking; A) and current amount of cigarettes </a:t>
            </a:r>
            <a:r>
              <a:rPr lang="en-US" dirty="0" smtClean="0"/>
              <a:t>by</a:t>
            </a:r>
          </a:p>
          <a:p>
            <a:r>
              <a:rPr lang="en-US" dirty="0" smtClean="0"/>
              <a:t>Spearman’s </a:t>
            </a:r>
            <a:r>
              <a:rPr lang="en-US" dirty="0"/>
              <a:t>rank correlation analysis, P , 0.001</a:t>
            </a:r>
            <a:endParaRPr lang="en-GB" dirty="0"/>
          </a:p>
        </p:txBody>
      </p:sp>
      <p:sp>
        <p:nvSpPr>
          <p:cNvPr id="19" name="TextBox 18"/>
          <p:cNvSpPr txBox="1"/>
          <p:nvPr/>
        </p:nvSpPr>
        <p:spPr>
          <a:xfrm>
            <a:off x="5816048" y="5347922"/>
            <a:ext cx="5883965" cy="923330"/>
          </a:xfrm>
          <a:prstGeom prst="rect">
            <a:avLst/>
          </a:prstGeom>
          <a:noFill/>
        </p:spPr>
        <p:txBody>
          <a:bodyPr wrap="square" rtlCol="0">
            <a:spAutoFit/>
          </a:bodyPr>
          <a:lstStyle/>
          <a:p>
            <a:r>
              <a:rPr lang="en-US" dirty="0"/>
              <a:t>There was no significant correlation between ICAM-1 gene expression and </a:t>
            </a:r>
            <a:r>
              <a:rPr lang="en-US" dirty="0" err="1"/>
              <a:t>pack·yr</a:t>
            </a:r>
            <a:r>
              <a:rPr lang="en-US" dirty="0"/>
              <a:t> (A) and current amount of cigarettes (B) by Spearman’s rank correlation analysis, P . 0.05.</a:t>
            </a:r>
            <a:endParaRPr lang="en-GB" dirty="0"/>
          </a:p>
        </p:txBody>
      </p:sp>
      <p:pic>
        <p:nvPicPr>
          <p:cNvPr id="10" name="Content Placeholder 9"/>
          <p:cNvPicPr>
            <a:picLocks noGrp="1" noChangeAspect="1"/>
          </p:cNvPicPr>
          <p:nvPr>
            <p:ph idx="1"/>
          </p:nvPr>
        </p:nvPicPr>
        <p:blipFill>
          <a:blip r:embed="rId3"/>
          <a:stretch>
            <a:fillRect/>
          </a:stretch>
        </p:blipFill>
        <p:spPr>
          <a:xfrm>
            <a:off x="809801" y="1231863"/>
            <a:ext cx="4696477" cy="4037040"/>
          </a:xfrm>
          <a:prstGeom prst="rect">
            <a:avLst/>
          </a:prstGeom>
        </p:spPr>
      </p:pic>
      <p:sp>
        <p:nvSpPr>
          <p:cNvPr id="2" name="TextBox 1"/>
          <p:cNvSpPr txBox="1"/>
          <p:nvPr/>
        </p:nvSpPr>
        <p:spPr>
          <a:xfrm>
            <a:off x="278296" y="865641"/>
            <a:ext cx="11635030" cy="646331"/>
          </a:xfrm>
          <a:prstGeom prst="rect">
            <a:avLst/>
          </a:prstGeom>
          <a:noFill/>
        </p:spPr>
        <p:txBody>
          <a:bodyPr wrap="square" rtlCol="0">
            <a:spAutoFit/>
          </a:bodyPr>
          <a:lstStyle/>
          <a:p>
            <a:r>
              <a:rPr lang="en-US" b="1" dirty="0">
                <a:latin typeface="Tahoma" pitchFamily="34" charset="0"/>
                <a:ea typeface="Tahoma" pitchFamily="34" charset="0"/>
                <a:cs typeface="Tahoma" pitchFamily="34" charset="0"/>
              </a:rPr>
              <a:t>Correlation between gene expression of IL-8 and ICAM and smoking history </a:t>
            </a:r>
            <a:endParaRPr lang="en-GB" b="1" dirty="0">
              <a:latin typeface="Tahoma" pitchFamily="34" charset="0"/>
              <a:ea typeface="Tahoma" pitchFamily="34" charset="0"/>
              <a:cs typeface="Tahoma" pitchFamily="34" charset="0"/>
            </a:endParaRPr>
          </a:p>
          <a:p>
            <a:endParaRPr lang="en-GB" dirty="0"/>
          </a:p>
        </p:txBody>
      </p:sp>
    </p:spTree>
    <p:extLst>
      <p:ext uri="{BB962C8B-B14F-4D97-AF65-F5344CB8AC3E}">
        <p14:creationId xmlns:p14="http://schemas.microsoft.com/office/powerpoint/2010/main" val="374429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1721</TotalTime>
  <Words>1082</Words>
  <Application>Microsoft Office PowerPoint</Application>
  <PresentationFormat>Widescreen</PresentationFormat>
  <Paragraphs>222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 Antiqua</vt:lpstr>
      <vt:lpstr>Calibri</vt:lpstr>
      <vt:lpstr>Calibri Light</vt:lpstr>
      <vt:lpstr>Tahoma</vt:lpstr>
      <vt:lpstr>Office Theme</vt:lpstr>
      <vt:lpstr>Increased expression of inflammatory mediators in small-airway epithelium from tobacco smokers</vt:lpstr>
      <vt:lpstr>PowerPoint Presentation</vt:lpstr>
      <vt:lpstr>PowerPoint Presentation</vt:lpstr>
      <vt:lpstr>PowerPoint Presentation</vt:lpstr>
      <vt:lpstr>Study participants</vt:lpstr>
      <vt:lpstr>PowerPoint Presentation</vt:lpstr>
      <vt:lpstr>PowerPoint Presentation</vt:lpstr>
      <vt:lpstr>PowerPoint Presentation</vt:lpstr>
      <vt:lpstr>PowerPoint Presentation</vt:lpstr>
      <vt:lpstr>Release of IL-8 (A) and soluble ICAM-1 (sICAM-1; (B)) by small-airway epithelial cells</vt:lpstr>
      <vt:lpstr>Comparison of IL-8 (A) and ICAM-1 (B) expression between proximal and peripheral airway epithelial cells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routes of antibiotic resistant bacteria: a systematic review</dc:title>
  <dc:creator>Timothy Ongaba</dc:creator>
  <cp:lastModifiedBy>Timothy Ongaba</cp:lastModifiedBy>
  <cp:revision>89</cp:revision>
  <dcterms:created xsi:type="dcterms:W3CDTF">2022-06-05T04:37:30Z</dcterms:created>
  <dcterms:modified xsi:type="dcterms:W3CDTF">2022-07-21T14:56:55Z</dcterms:modified>
</cp:coreProperties>
</file>