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61" r:id="rId3"/>
    <p:sldId id="257" r:id="rId4"/>
    <p:sldId id="259" r:id="rId5"/>
    <p:sldId id="260" r:id="rId6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hdr="0" ftr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318770" y="369570"/>
            <a:ext cx="11153140" cy="702310"/>
          </a:xfrm>
        </p:spPr>
        <p:txBody>
          <a:bodyPr>
            <a:normAutofit fontScale="90000"/>
          </a:bodyPr>
          <a:lstStyle/>
          <a:p>
            <a:r>
              <a:rPr lang="en-US" altLang="zh-CN" sz="4445">
                <a:latin typeface="+mn-lt"/>
                <a:cs typeface="+mn-lt"/>
              </a:rPr>
              <a:t>BrainFuck </a:t>
            </a:r>
            <a:r>
              <a:rPr lang="en-US" altLang="zh-CN" sz="4445">
                <a:latin typeface="+mn-ea"/>
                <a:cs typeface="+mn-ea"/>
              </a:rPr>
              <a:t>Interpreter</a:t>
            </a:r>
            <a:endParaRPr lang="en-US" altLang="zh-CN" sz="4445">
              <a:latin typeface="+mn-ea"/>
              <a:cs typeface="+mn-ea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en-US" altLang="en-US" smtClean="0"/>
              <a:t>2025-1-26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pic>
        <p:nvPicPr>
          <p:cNvPr id="5" name="Picture 4" descr="noun-unlock-code-6046773"/>
          <p:cNvPicPr>
            <a:picLocks noChangeAspect="1"/>
          </p:cNvPicPr>
          <p:nvPr/>
        </p:nvPicPr>
        <p:blipFill>
          <a:blip r:embed="rId1"/>
          <a:srcRect l="16046" t="16306" r="16685" b="26241"/>
          <a:stretch>
            <a:fillRect/>
          </a:stretch>
        </p:blipFill>
        <p:spPr>
          <a:xfrm>
            <a:off x="4762500" y="2461260"/>
            <a:ext cx="2265045" cy="1934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3088005" y="321310"/>
            <a:ext cx="6015990" cy="702310"/>
          </a:xfrm>
        </p:spPr>
        <p:txBody>
          <a:bodyPr>
            <a:normAutofit fontScale="90000"/>
          </a:bodyPr>
          <a:p>
            <a:pPr algn="just"/>
            <a:r>
              <a:rPr lang="en-US" altLang="zh-CN" sz="4445" b="0">
                <a:latin typeface="+mn-lt"/>
                <a:cs typeface="+mn-lt"/>
              </a:rPr>
              <a:t>BrainFuck </a:t>
            </a:r>
            <a:r>
              <a:rPr lang="en-US" altLang="zh-CN" sz="4445" b="0">
                <a:latin typeface="+mn-ea"/>
                <a:cs typeface="+mn-ea"/>
              </a:rPr>
              <a:t>Interpreter</a:t>
            </a:r>
            <a:endParaRPr lang="en-US" altLang="zh-CN" sz="4445" b="0">
              <a:latin typeface="+mn-ea"/>
              <a:cs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16890" y="1223645"/>
            <a:ext cx="11400155" cy="50158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Has ~ 30,000 memory cells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Each can store a single 8-bit value,can hold an integer 0 to 255.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Each cell contains a single unsigned 8-bit integer 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Integer can represent;</a:t>
            </a:r>
            <a:endParaRPr 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Numbers:The raw numeric value stored in the cell.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Text Letters (ASCII Characters):</a:t>
            </a:r>
            <a:endParaRPr 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The numeric value can also represent an ASCII character when interpreted as such. </a:t>
            </a:r>
            <a:endParaRPr lang="en-US" sz="2000">
              <a:sym typeface="+mn-ea"/>
            </a:endParaRPr>
          </a:p>
          <a:p>
            <a:pPr indent="0">
              <a:buFont typeface="Arial" panose="02080604020202020204" pitchFamily="34" charset="0"/>
              <a:buNone/>
            </a:pPr>
            <a:r>
              <a:rPr lang="en-US" sz="2000">
                <a:sym typeface="+mn-ea"/>
              </a:rPr>
              <a:t>    32 corresponds to a space ( ).Commands like . (output) and , (input) interpret the cell value as       ASCII characters.</a:t>
            </a:r>
            <a:endParaRPr lang="en-US" sz="2000">
              <a:sym typeface="+mn-ea"/>
            </a:endParaRPr>
          </a:p>
          <a:p>
            <a:pPr marL="285750" indent="-285750">
              <a:buFont typeface="Arial" panose="02080604020202020204" pitchFamily="34" charset="0"/>
              <a:buChar char="•"/>
            </a:pPr>
            <a:endParaRPr lang="en-US" sz="2000"/>
          </a:p>
          <a:p>
            <a:pPr marL="285750" indent="-285750">
              <a:buFont typeface="Arial" panose="02080604020202020204" pitchFamily="34" charset="0"/>
              <a:buChar char="•"/>
            </a:pPr>
            <a:r>
              <a:rPr lang="en-US" sz="2000">
                <a:sym typeface="+mn-ea"/>
              </a:rPr>
              <a:t>Symbols: The ASCII table includes symbols like punctuation (!, @, #, etc.) and control characters, so these can also be represented.</a:t>
            </a:r>
            <a:endParaRPr lang="en-US" sz="2000"/>
          </a:p>
        </p:txBody>
      </p:sp>
      <p:pic>
        <p:nvPicPr>
          <p:cNvPr id="9" name="Picture 8" descr="noun-memory-7428445"/>
          <p:cNvPicPr>
            <a:picLocks noChangeAspect="1"/>
          </p:cNvPicPr>
          <p:nvPr/>
        </p:nvPicPr>
        <p:blipFill>
          <a:blip r:embed="rId1"/>
          <a:srcRect l="10429" t="-2639" r="9429" b="16569"/>
          <a:stretch>
            <a:fillRect/>
          </a:stretch>
        </p:blipFill>
        <p:spPr>
          <a:xfrm>
            <a:off x="9629775" y="2137410"/>
            <a:ext cx="1543685" cy="1615440"/>
          </a:xfrm>
          <a:prstGeom prst="rect">
            <a:avLst/>
          </a:prstGeom>
        </p:spPr>
      </p:pic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7710" y="952500"/>
            <a:ext cx="10008870" cy="5354955"/>
          </a:xfrm>
        </p:spPr>
        <p:txBody>
          <a:bodyPr>
            <a:normAutofit/>
          </a:bodyPr>
          <a:p>
            <a:r>
              <a:rPr lang="en-US"/>
              <a:t>All 30,000 memory cells start at 0 by default.</a:t>
            </a:r>
            <a:endParaRPr lang="en-US"/>
          </a:p>
          <a:p>
            <a:r>
              <a:rPr lang="en-US"/>
              <a:t>The Brainfuck pointer (starting at cell 0) moves between cells using the &gt; and &lt; commands.</a:t>
            </a:r>
            <a:endParaRPr lang="en-US"/>
          </a:p>
          <a:p>
            <a:r>
              <a:rPr lang="en-US"/>
              <a:t>The values in the cells are modified using + (increment) and - (decrement):</a:t>
            </a:r>
            <a:endParaRPr lang="en-US"/>
          </a:p>
          <a:p>
            <a:r>
              <a:rPr lang="en-US"/>
              <a:t>+ and - add and subtract 1 to the value in the current cell resp.</a:t>
            </a:r>
            <a:endParaRPr lang="en-US"/>
          </a:p>
          <a:p>
            <a:r>
              <a:rPr lang="en-US"/>
              <a:t>If value &gt; 255, it wraps around to 0 (like modular arithmetic).</a:t>
            </a:r>
            <a:endParaRPr lang="en-US"/>
          </a:p>
          <a:p>
            <a:r>
              <a:rPr lang="en-US"/>
              <a:t>If value &lt; 0, it wraps around to 255.</a:t>
            </a:r>
            <a:endParaRPr lang="en-US"/>
          </a:p>
          <a:p>
            <a:r>
              <a:rPr lang="en-US"/>
              <a:t>Eg: If first cell contains 65, the raw value is just the number 65.</a:t>
            </a:r>
            <a:endParaRPr lang="en-US"/>
          </a:p>
          <a:p>
            <a:r>
              <a:rPr lang="en-US"/>
              <a:t>Text Letters:If cell contains 65, it could also represent the letter A in ASCII.</a:t>
            </a:r>
            <a:endParaRPr lang="en-US"/>
          </a:p>
          <a:p>
            <a:r>
              <a:rPr lang="en-US"/>
              <a:t>This is particularly useful when using the . command, which outputs the ASCII character corresponding to the value.</a:t>
            </a:r>
            <a:endParaRPr lang="en-US"/>
          </a:p>
          <a:p>
            <a:r>
              <a:rPr lang="en-US"/>
              <a:t>Symbols:If a cell contains 33, it corresponds to ! in ASCII.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3088005" y="321310"/>
            <a:ext cx="6015990" cy="702310"/>
          </a:xfrm>
        </p:spPr>
        <p:txBody>
          <a:bodyPr>
            <a:normAutofit fontScale="90000"/>
          </a:bodyPr>
          <a:p>
            <a:pPr algn="just"/>
            <a:r>
              <a:rPr lang="en-US" altLang="zh-CN" sz="4445" b="0">
                <a:latin typeface="+mn-lt"/>
                <a:cs typeface="+mn-lt"/>
              </a:rPr>
              <a:t>Brain fuck cells</a:t>
            </a:r>
            <a:endParaRPr lang="en-US" altLang="zh-CN" sz="4445" b="0">
              <a:latin typeface="+mn-lt"/>
              <a:cs typeface="+mn-lt"/>
            </a:endParaRPr>
          </a:p>
        </p:txBody>
      </p:sp>
      <p:pic>
        <p:nvPicPr>
          <p:cNvPr id="5" name="Picture 4" descr="noun-cell-7152605"/>
          <p:cNvPicPr>
            <a:picLocks noChangeAspect="1"/>
          </p:cNvPicPr>
          <p:nvPr/>
        </p:nvPicPr>
        <p:blipFill>
          <a:blip r:embed="rId1"/>
          <a:srcRect l="15286" t="2286" r="14714" b="15143"/>
          <a:stretch>
            <a:fillRect/>
          </a:stretch>
        </p:blipFill>
        <p:spPr>
          <a:xfrm>
            <a:off x="276225" y="2141855"/>
            <a:ext cx="1784985" cy="2106295"/>
          </a:xfrm>
          <a:prstGeom prst="rect">
            <a:avLst/>
          </a:prstGeom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4235" y="1023620"/>
            <a:ext cx="7524115" cy="4351655"/>
          </a:xfrm>
        </p:spPr>
        <p:txBody>
          <a:bodyPr>
            <a:normAutofit fontScale="80000"/>
          </a:bodyPr>
          <a:p>
            <a:r>
              <a:rPr lang="en-US"/>
              <a:t>Input source code is  in the brainfuck syntax (&lt;&gt;+[].,) commands</a:t>
            </a:r>
            <a:endParaRPr lang="en-US"/>
          </a:p>
          <a:p>
            <a:r>
              <a:rPr lang="en-US"/>
              <a:t>Tokeniser breaks the source code into induvdual commands (tokens)</a:t>
            </a:r>
            <a:endParaRPr lang="en-US"/>
          </a:p>
          <a:p>
            <a:r>
              <a:rPr lang="en-US"/>
              <a:t>The parser then coverts these tokens into an abstract syntax tree(AST) that is  a more structured representation </a:t>
            </a:r>
            <a:endParaRPr lang="en-US"/>
          </a:p>
          <a:p>
            <a:pPr marL="0" indent="0">
              <a:buNone/>
            </a:pPr>
            <a:r>
              <a:rPr lang="en-US"/>
              <a:t>of the commands in hierarchy of commands, sequences and loops</a:t>
            </a:r>
            <a:endParaRPr lang="en-US"/>
          </a:p>
          <a:p>
            <a:pPr marL="0" indent="0">
              <a:buNone/>
            </a:pPr>
            <a:r>
              <a:rPr lang="en-US"/>
              <a:t>More like adding milk to the cornflakes or getting the bown just becore that. </a:t>
            </a:r>
            <a:endParaRPr lang="en-US"/>
          </a:p>
          <a:p>
            <a:r>
              <a:rPr lang="en-US"/>
              <a:t>The compiler then transaltes the AST into a lower level computer undertandable format</a:t>
            </a:r>
            <a:endParaRPr lang="en-US"/>
          </a:p>
          <a:p>
            <a:r>
              <a:rPr lang="en-US"/>
              <a:t>The interprester executes the compiled code stepwwise and recursively and produces a result which is printed in the console</a:t>
            </a:r>
            <a:endParaRPr lang="en-US"/>
          </a:p>
          <a:p>
            <a:pPr marL="0" indent="0">
              <a:buNone/>
            </a:pPr>
            <a:endParaRPr lang="en-US"/>
          </a:p>
          <a:p>
            <a:r>
              <a:rPr lang="en-US"/>
              <a:t>You can type your code so to generator brain fuck syntax here; https://andrew.hedges.name/experiments/brainf_cker/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885" y="1023620"/>
            <a:ext cx="1513840" cy="4590415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ctrTitle"/>
          </p:nvPr>
        </p:nvSpPr>
        <p:spPr>
          <a:xfrm>
            <a:off x="3088005" y="321310"/>
            <a:ext cx="6015990" cy="702310"/>
          </a:xfrm>
        </p:spPr>
        <p:txBody>
          <a:bodyPr>
            <a:normAutofit fontScale="90000"/>
          </a:bodyPr>
          <a:p>
            <a:pPr algn="just"/>
            <a:r>
              <a:rPr lang="en-US" altLang="zh-CN" sz="4445" b="0">
                <a:latin typeface="+mn-lt"/>
                <a:cs typeface="+mn-lt"/>
              </a:rPr>
              <a:t>How it works</a:t>
            </a:r>
            <a:endParaRPr lang="en-US" altLang="zh-CN" sz="4445" b="0">
              <a:latin typeface="+mn-lt"/>
              <a:cs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r>
              <a:rPr lang="zh-CN" altLang="en-US" smtClean="0"/>
              <a:t>2025-1-26</a:t>
            </a:r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2094</Words>
  <Application>WPS Presentation</Application>
  <PresentationFormat>宽屏</PresentationFormat>
  <Paragraphs>61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7" baseType="lpstr">
      <vt:lpstr>Arial</vt:lpstr>
      <vt:lpstr>SimSun</vt:lpstr>
      <vt:lpstr>Wingdings</vt:lpstr>
      <vt:lpstr>DejaVu Sans</vt:lpstr>
      <vt:lpstr>Arial Black</vt:lpstr>
      <vt:lpstr>Microsoft YaHei</vt:lpstr>
      <vt:lpstr>Droid Sans Fallback</vt:lpstr>
      <vt:lpstr>Arial Unicode MS</vt:lpstr>
      <vt:lpstr>SimSun</vt:lpstr>
      <vt:lpstr>SimSun</vt:lpstr>
      <vt:lpstr>Noto Color Emoji</vt:lpstr>
      <vt:lpstr>Noto Sans Symbols2</vt:lpstr>
      <vt:lpstr>Office Theme</vt:lpstr>
      <vt:lpstr>Chat tool usage performace</vt:lpstr>
      <vt:lpstr>BrainFuck Interpreter</vt:lpstr>
      <vt:lpstr>BrainFuck Interpreter</vt:lpstr>
      <vt:lpstr>How it works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tim</cp:lastModifiedBy>
  <cp:revision>11</cp:revision>
  <dcterms:created xsi:type="dcterms:W3CDTF">2025-01-26T16:05:51Z</dcterms:created>
  <dcterms:modified xsi:type="dcterms:W3CDTF">2025-01-26T16:05:51Z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