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8"/>
  </p:handoutMasterIdLst>
  <p:sldIdLst>
    <p:sldId id="256" r:id="rId3"/>
    <p:sldId id="257" r:id="rId4"/>
    <p:sldId id="258" r:id="rId5"/>
    <p:sldId id="259" r:id="rId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41"/>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cs typeface="+mj-lt"/>
              </a:rPr>
              <a:t>Chessgames Challenge</a:t>
            </a:r>
            <a:endParaRPr lang="en-US" altLang="zh-CN">
              <a:cs typeface="+mj-lt"/>
            </a:endParaRPr>
          </a:p>
        </p:txBody>
      </p:sp>
      <p:sp>
        <p:nvSpPr>
          <p:cNvPr id="5" name="副标题 4"/>
          <p:cNvSpPr>
            <a:spLocks noGrp="1"/>
          </p:cNvSpPr>
          <p:nvPr>
            <p:ph type="subTitle" idx="1"/>
          </p:nvPr>
        </p:nvSpPr>
        <p:spPr/>
        <p:txBody>
          <a:bodyPr/>
          <a:lstStyle/>
          <a:p>
            <a:r>
              <a:rPr lang="en-US" altLang="zh-CN"/>
              <a:t>By me alongside R and VS studio copilots</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1360" y="69215"/>
            <a:ext cx="10515600" cy="618490"/>
          </a:xfrm>
        </p:spPr>
        <p:txBody>
          <a:bodyPr/>
          <a:p>
            <a:r>
              <a:rPr lang="en-US"/>
              <a:t>What the common opening moves? By ranks?</a:t>
            </a:r>
            <a:endParaRPr lang="en-US"/>
          </a:p>
        </p:txBody>
      </p:sp>
      <p:pic>
        <p:nvPicPr>
          <p:cNvPr id="4" name="Content Placeholder 3" descr="RankedOpeningMoves"/>
          <p:cNvPicPr>
            <a:picLocks noChangeAspect="1"/>
          </p:cNvPicPr>
          <p:nvPr>
            <p:ph idx="1"/>
          </p:nvPr>
        </p:nvPicPr>
        <p:blipFill>
          <a:blip r:embed="rId1"/>
          <a:stretch>
            <a:fillRect/>
          </a:stretch>
        </p:blipFill>
        <p:spPr>
          <a:xfrm>
            <a:off x="2783205" y="678815"/>
            <a:ext cx="5641975" cy="5760720"/>
          </a:xfrm>
          <a:prstGeom prst="rect">
            <a:avLst/>
          </a:prstGeom>
        </p:spPr>
      </p:pic>
      <p:sp>
        <p:nvSpPr>
          <p:cNvPr id="5" name="Text Box 4"/>
          <p:cNvSpPr txBox="1"/>
          <p:nvPr/>
        </p:nvSpPr>
        <p:spPr>
          <a:xfrm>
            <a:off x="7858125" y="1988820"/>
            <a:ext cx="4133215" cy="3415030"/>
          </a:xfrm>
          <a:prstGeom prst="rect">
            <a:avLst/>
          </a:prstGeom>
          <a:noFill/>
        </p:spPr>
        <p:txBody>
          <a:bodyPr wrap="square" rtlCol="0">
            <a:spAutoFit/>
          </a:bodyPr>
          <a:p>
            <a:r>
              <a:rPr lang="en-US"/>
              <a:t>  opening_name             n</a:t>
            </a:r>
            <a:endParaRPr lang="en-US"/>
          </a:p>
          <a:p>
            <a:r>
              <a:rPr lang="en-US"/>
              <a:t>   &lt;chr&gt;                &lt;int&gt;</a:t>
            </a:r>
            <a:endParaRPr lang="en-US"/>
          </a:p>
          <a:p>
            <a:r>
              <a:rPr lang="en-US"/>
              <a:t> 1 Sicilian Defense       705</a:t>
            </a:r>
            <a:endParaRPr lang="en-US"/>
          </a:p>
          <a:p>
            <a:r>
              <a:rPr lang="en-US"/>
              <a:t> 2 French Defense         394</a:t>
            </a:r>
            <a:endParaRPr lang="en-US"/>
          </a:p>
          <a:p>
            <a:r>
              <a:rPr lang="en-US"/>
              <a:t> 3 King's Pawn Game       376</a:t>
            </a:r>
            <a:endParaRPr lang="en-US"/>
          </a:p>
          <a:p>
            <a:r>
              <a:rPr lang="en-US"/>
              <a:t> 4 Queen's Pawn Game      352</a:t>
            </a:r>
            <a:endParaRPr lang="en-US"/>
          </a:p>
          <a:p>
            <a:r>
              <a:rPr lang="en-US"/>
              <a:t> 5 Italian Game           309</a:t>
            </a:r>
            <a:endParaRPr lang="en-US"/>
          </a:p>
          <a:p>
            <a:r>
              <a:rPr lang="en-US"/>
              <a:t> 6 Ruy Lopez              269</a:t>
            </a:r>
            <a:endParaRPr lang="en-US"/>
          </a:p>
          <a:p>
            <a:r>
              <a:rPr lang="en-US"/>
              <a:t> 7 Scandinavian Defense   234</a:t>
            </a:r>
            <a:endParaRPr lang="en-US"/>
          </a:p>
          <a:p>
            <a:r>
              <a:rPr lang="en-US"/>
              <a:t> 8 English Opening        202</a:t>
            </a:r>
            <a:endParaRPr lang="en-US"/>
          </a:p>
          <a:p>
            <a:r>
              <a:rPr lang="en-US"/>
              <a:t> 9 Caro-Kann Defense      166</a:t>
            </a:r>
            <a:endParaRPr lang="en-US"/>
          </a:p>
          <a:p>
            <a:r>
              <a:rPr lang="en-US"/>
              <a:t>10 Van't Kruijs Opening   154</a:t>
            </a:r>
            <a:endParaRPr lang="en-US"/>
          </a:p>
        </p:txBody>
      </p:sp>
      <p:sp>
        <p:nvSpPr>
          <p:cNvPr id="6" name="Text Box 5"/>
          <p:cNvSpPr txBox="1"/>
          <p:nvPr/>
        </p:nvSpPr>
        <p:spPr>
          <a:xfrm>
            <a:off x="1001395" y="6492240"/>
            <a:ext cx="8752840" cy="368300"/>
          </a:xfrm>
          <a:prstGeom prst="rect">
            <a:avLst/>
          </a:prstGeom>
          <a:noFill/>
        </p:spPr>
        <p:txBody>
          <a:bodyPr wrap="square" rtlCol="0">
            <a:spAutoFit/>
          </a:bodyPr>
          <a:p>
            <a:r>
              <a:rPr lang="en-US"/>
              <a:t>Fig1|  Common player opening moves ranked by number of games used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TurnsTopPlayers"/>
          <p:cNvPicPr>
            <a:picLocks noChangeAspect="1"/>
          </p:cNvPicPr>
          <p:nvPr>
            <p:ph idx="1"/>
          </p:nvPr>
        </p:nvPicPr>
        <p:blipFill>
          <a:blip r:embed="rId1"/>
          <a:stretch>
            <a:fillRect/>
          </a:stretch>
        </p:blipFill>
        <p:spPr>
          <a:xfrm>
            <a:off x="2076450" y="450215"/>
            <a:ext cx="6797040" cy="6034405"/>
          </a:xfrm>
          <a:prstGeom prst="rect">
            <a:avLst/>
          </a:prstGeom>
        </p:spPr>
      </p:pic>
      <p:sp>
        <p:nvSpPr>
          <p:cNvPr id="4" name="Title 3"/>
          <p:cNvSpPr>
            <a:spLocks noGrp="1"/>
          </p:cNvSpPr>
          <p:nvPr>
            <p:ph type="title"/>
          </p:nvPr>
        </p:nvSpPr>
        <p:spPr>
          <a:xfrm>
            <a:off x="721360" y="8255"/>
            <a:ext cx="10515600" cy="618490"/>
          </a:xfrm>
        </p:spPr>
        <p:txBody>
          <a:bodyPr/>
          <a:p>
            <a:r>
              <a:rPr lang="en-US"/>
              <a:t>How many turns does a game last based on player ranking?</a:t>
            </a:r>
            <a:endParaRPr lang="en-US"/>
          </a:p>
        </p:txBody>
      </p:sp>
      <p:sp>
        <p:nvSpPr>
          <p:cNvPr id="7" name="Text Box 6"/>
          <p:cNvSpPr txBox="1"/>
          <p:nvPr/>
        </p:nvSpPr>
        <p:spPr>
          <a:xfrm>
            <a:off x="1001395" y="6492240"/>
            <a:ext cx="8752840" cy="368300"/>
          </a:xfrm>
          <a:prstGeom prst="rect">
            <a:avLst/>
          </a:prstGeom>
          <a:noFill/>
        </p:spPr>
        <p:txBody>
          <a:bodyPr wrap="square" rtlCol="0">
            <a:spAutoFit/>
          </a:bodyPr>
          <a:p>
            <a:r>
              <a:rPr lang="en-US"/>
              <a:t>Fig2| Average number of turns for top 10 ranked players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ChessgamePredictionmoves"/>
          <p:cNvPicPr>
            <a:picLocks noChangeAspect="1"/>
          </p:cNvPicPr>
          <p:nvPr>
            <p:ph idx="1"/>
          </p:nvPr>
        </p:nvPicPr>
        <p:blipFill>
          <a:blip r:embed="rId1"/>
          <a:stretch>
            <a:fillRect/>
          </a:stretch>
        </p:blipFill>
        <p:spPr>
          <a:xfrm>
            <a:off x="285115" y="507365"/>
            <a:ext cx="6049010" cy="4994910"/>
          </a:xfrm>
          <a:prstGeom prst="rect">
            <a:avLst/>
          </a:prstGeom>
        </p:spPr>
      </p:pic>
      <p:sp>
        <p:nvSpPr>
          <p:cNvPr id="4" name="Title 3"/>
          <p:cNvSpPr>
            <a:spLocks noGrp="1"/>
          </p:cNvSpPr>
          <p:nvPr>
            <p:ph type="title"/>
          </p:nvPr>
        </p:nvSpPr>
        <p:spPr>
          <a:xfrm>
            <a:off x="721360" y="69215"/>
            <a:ext cx="10515600" cy="618490"/>
          </a:xfrm>
        </p:spPr>
        <p:txBody>
          <a:bodyPr/>
          <a:p>
            <a:r>
              <a:rPr lang="en-US"/>
              <a:t>What move patterns explain the game outcome?</a:t>
            </a:r>
            <a:endParaRPr lang="en-US"/>
          </a:p>
        </p:txBody>
      </p:sp>
      <p:pic>
        <p:nvPicPr>
          <p:cNvPr id="6" name="Picture 5" descr="ChessBoardPredictionmoves"/>
          <p:cNvPicPr>
            <a:picLocks noChangeAspect="1"/>
          </p:cNvPicPr>
          <p:nvPr/>
        </p:nvPicPr>
        <p:blipFill>
          <a:blip r:embed="rId2"/>
          <a:srcRect l="18197" t="6236" r="15875" b="10344"/>
          <a:stretch>
            <a:fillRect/>
          </a:stretch>
        </p:blipFill>
        <p:spPr>
          <a:xfrm>
            <a:off x="6760210" y="687705"/>
            <a:ext cx="4657090" cy="4420235"/>
          </a:xfrm>
          <a:prstGeom prst="rect">
            <a:avLst/>
          </a:prstGeom>
        </p:spPr>
      </p:pic>
      <p:sp>
        <p:nvSpPr>
          <p:cNvPr id="7" name="Text Box 6"/>
          <p:cNvSpPr txBox="1"/>
          <p:nvPr/>
        </p:nvSpPr>
        <p:spPr>
          <a:xfrm>
            <a:off x="1940560" y="5502275"/>
            <a:ext cx="8310880" cy="737235"/>
          </a:xfrm>
          <a:prstGeom prst="rect">
            <a:avLst/>
          </a:prstGeom>
          <a:noFill/>
        </p:spPr>
        <p:txBody>
          <a:bodyPr wrap="square" rtlCol="0">
            <a:spAutoFit/>
          </a:bodyPr>
          <a:p>
            <a:r>
              <a:rPr lang="en-US" sz="1400"/>
              <a:t>Moving the queen was a more predictive move of the outcome than any other move on the chessboard followed by the pawn to D4, E4, Knight to f3, pawn to e5 and lastly night to c3</a:t>
            </a:r>
            <a:endParaRPr lang="en-US" sz="1400"/>
          </a:p>
        </p:txBody>
      </p:sp>
      <p:sp>
        <p:nvSpPr>
          <p:cNvPr id="8" name="Text Box 7"/>
          <p:cNvSpPr txBox="1"/>
          <p:nvPr/>
        </p:nvSpPr>
        <p:spPr>
          <a:xfrm>
            <a:off x="1001395" y="6492240"/>
            <a:ext cx="8752840" cy="368300"/>
          </a:xfrm>
          <a:prstGeom prst="rect">
            <a:avLst/>
          </a:prstGeom>
          <a:noFill/>
        </p:spPr>
        <p:txBody>
          <a:bodyPr wrap="square" rtlCol="0">
            <a:spAutoFit/>
          </a:bodyPr>
          <a:p>
            <a:r>
              <a:rPr lang="en-US"/>
              <a:t>Fig3| Moving the queen was a better predictor of the game outcome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908</Words>
  <Application>WPS Presentation</Application>
  <PresentationFormat>宽屏</PresentationFormat>
  <Paragraphs>31</Paragraphs>
  <Slides>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vt:i4>
      </vt:variant>
    </vt:vector>
  </HeadingPairs>
  <TitlesOfParts>
    <vt:vector size="15" baseType="lpstr">
      <vt:lpstr>Arial</vt:lpstr>
      <vt:lpstr>SimSun</vt:lpstr>
      <vt:lpstr>Wingdings</vt:lpstr>
      <vt:lpstr>DejaVu Sans</vt:lpstr>
      <vt:lpstr>Arial Black</vt:lpstr>
      <vt:lpstr>Microsoft YaHei</vt:lpstr>
      <vt:lpstr>Droid Sans Fallback</vt:lpstr>
      <vt:lpstr>Arial Unicode MS</vt:lpstr>
      <vt:lpstr>SimSun</vt:lpstr>
      <vt:lpstr>SimSun</vt:lpstr>
      <vt:lpstr>Office Theme</vt:lpstr>
      <vt:lpstr>PowerPoint 演示文稿</vt:lpstr>
      <vt:lpstr>PowerPoint 演示文稿</vt:lpstr>
      <vt:lpstr>What the common opening moves? By ranks?</vt:lpstr>
      <vt:lpstr>How many turns does a game last based on player ranking?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tim</cp:lastModifiedBy>
  <cp:revision>7</cp:revision>
  <dcterms:created xsi:type="dcterms:W3CDTF">2025-04-06T21:55:52Z</dcterms:created>
  <dcterms:modified xsi:type="dcterms:W3CDTF">2025-04-06T21:55:52Z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1033-11.1.0.11723</vt:lpwstr>
  </property>
  <property fmtid="{D5CDD505-2E9C-101B-9397-08002B2CF9AE}" pid="3" name="ICV">
    <vt:lpwstr/>
  </property>
</Properties>
</file>