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Allerta"/>
      <p:regular r:id="rId23"/>
    </p:embeddedFont>
    <p:embeddedFont>
      <p:font typeface="Carter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ADBB56-C397-4CF8-898D-5FEA434E7E5B}">
  <a:tblStyle styleId="{11ADBB56-C397-4CF8-898D-5FEA434E7E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CarterOne-regular.fntdata"/><Relationship Id="rId12" Type="http://schemas.openxmlformats.org/officeDocument/2006/relationships/slide" Target="slides/slide6.xml"/><Relationship Id="rId23" Type="http://schemas.openxmlformats.org/officeDocument/2006/relationships/font" Target="fonts/Allert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baeb3bac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baeb3ba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ca845473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ca845473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7a971941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7a971941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7a971941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7a971941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ca845473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ca845473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7a971941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7a971941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e073d7c9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e073d7c9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ca845473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ca845473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7a971941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7a971941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fe12740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fe12740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7a971941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7a971941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bfe12740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bfe12740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e073d7c9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e073d7c9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aeb3ba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aeb3ba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bfe12740f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bfe12740f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725" y="3933112"/>
            <a:ext cx="1109851" cy="7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325" y="2287625"/>
            <a:ext cx="853700" cy="85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272825" y="2248500"/>
            <a:ext cx="1975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23F50"/>
                </a:solidFill>
                <a:latin typeface="Carter One"/>
                <a:ea typeface="Carter One"/>
                <a:cs typeface="Carter One"/>
                <a:sym typeface="Carter One"/>
              </a:rPr>
              <a:t>Developer </a:t>
            </a:r>
            <a:r>
              <a:rPr b="1" lang="en-GB" sz="2300">
                <a:solidFill>
                  <a:srgbClr val="023F50"/>
                </a:solidFill>
                <a:latin typeface="Carter One"/>
                <a:ea typeface="Carter One"/>
                <a:cs typeface="Carter One"/>
                <a:sym typeface="Carter One"/>
              </a:rPr>
              <a:t>Project</a:t>
            </a:r>
            <a:endParaRPr b="1" sz="2300">
              <a:solidFill>
                <a:srgbClr val="023F50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54325" y="4071075"/>
            <a:ext cx="2109300" cy="492600"/>
          </a:xfrm>
          <a:prstGeom prst="rect">
            <a:avLst/>
          </a:prstGeom>
          <a:solidFill>
            <a:srgbClr val="009ED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Timothy Owen</a:t>
            </a:r>
            <a:endParaRPr sz="2000"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35907" l="1793" r="10701" t="33935"/>
          <a:stretch/>
        </p:blipFill>
        <p:spPr>
          <a:xfrm>
            <a:off x="2067400" y="1034100"/>
            <a:ext cx="5009200" cy="10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576975" y="359575"/>
            <a:ext cx="2161200" cy="572700"/>
          </a:xfrm>
          <a:prstGeom prst="rect">
            <a:avLst/>
          </a:prstGeom>
          <a:solidFill>
            <a:srgbClr val="009ED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Unit Testing</a:t>
            </a:r>
            <a:endParaRPr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625" y="4442125"/>
            <a:ext cx="686901" cy="4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725" y="1224338"/>
            <a:ext cx="41243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963" y="3631588"/>
            <a:ext cx="4025651" cy="4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8463" y="3471700"/>
            <a:ext cx="3575576" cy="4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975" y="1269988"/>
            <a:ext cx="3720575" cy="16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576975" y="359575"/>
            <a:ext cx="1566300" cy="572700"/>
          </a:xfrm>
          <a:prstGeom prst="rect">
            <a:avLst/>
          </a:prstGeom>
          <a:solidFill>
            <a:srgbClr val="009ED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Security</a:t>
            </a:r>
            <a:endParaRPr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625" y="4442125"/>
            <a:ext cx="686901" cy="4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1212525" y="2845150"/>
            <a:ext cx="2344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llerta"/>
              <a:buChar char="●"/>
            </a:pPr>
            <a:r>
              <a:rPr lang="en-GB" sz="1700">
                <a:latin typeface="Allerta"/>
                <a:ea typeface="Allerta"/>
                <a:cs typeface="Allerta"/>
                <a:sym typeface="Allerta"/>
              </a:rPr>
              <a:t>Profiles</a:t>
            </a:r>
            <a:endParaRPr sz="1700">
              <a:latin typeface="Allerta"/>
              <a:ea typeface="Allerta"/>
              <a:cs typeface="Allerta"/>
              <a:sym typeface="Allert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llerta"/>
              <a:buChar char="●"/>
            </a:pPr>
            <a:r>
              <a:rPr lang="en-GB" sz="1700">
                <a:latin typeface="Allerta"/>
                <a:ea typeface="Allerta"/>
                <a:cs typeface="Allerta"/>
                <a:sym typeface="Allerta"/>
              </a:rPr>
              <a:t>Sharing Settings</a:t>
            </a:r>
            <a:endParaRPr sz="1700">
              <a:latin typeface="Allerta"/>
              <a:ea typeface="Allerta"/>
              <a:cs typeface="Allerta"/>
              <a:sym typeface="Allert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llerta"/>
              <a:buChar char="●"/>
            </a:pPr>
            <a:r>
              <a:rPr lang="en-GB" sz="1700">
                <a:latin typeface="Allerta"/>
                <a:ea typeface="Allerta"/>
                <a:cs typeface="Allerta"/>
                <a:sym typeface="Allerta"/>
              </a:rPr>
              <a:t>Role Hierarchy</a:t>
            </a:r>
            <a:endParaRPr sz="1700">
              <a:latin typeface="Allerta"/>
              <a:ea typeface="Allerta"/>
              <a:cs typeface="Allerta"/>
              <a:sym typeface="Allert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llerta"/>
              <a:buChar char="●"/>
            </a:pPr>
            <a:r>
              <a:rPr lang="en-GB" sz="1700">
                <a:latin typeface="Allerta"/>
                <a:ea typeface="Allerta"/>
                <a:cs typeface="Allerta"/>
                <a:sym typeface="Allerta"/>
              </a:rPr>
              <a:t>Apex Sharing</a:t>
            </a:r>
            <a:endParaRPr sz="1700"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4">
            <a:alphaModFix/>
          </a:blip>
          <a:srcRect b="0" l="0" r="852" t="22263"/>
          <a:stretch/>
        </p:blipFill>
        <p:spPr>
          <a:xfrm>
            <a:off x="1212525" y="1389650"/>
            <a:ext cx="4943426" cy="11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2840700" y="2055600"/>
            <a:ext cx="3462600" cy="1032300"/>
          </a:xfrm>
          <a:prstGeom prst="rect">
            <a:avLst/>
          </a:prstGeom>
          <a:solidFill>
            <a:srgbClr val="009ED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Demo</a:t>
            </a:r>
            <a:endParaRPr sz="5000"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625" y="4442125"/>
            <a:ext cx="686901" cy="4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95275" y="319325"/>
            <a:ext cx="3736500" cy="572700"/>
          </a:xfrm>
          <a:prstGeom prst="rect">
            <a:avLst/>
          </a:prstGeom>
          <a:solidFill>
            <a:srgbClr val="009ED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Future Improvements</a:t>
            </a:r>
            <a:endParaRPr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625" y="4442125"/>
            <a:ext cx="686901" cy="4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47575" y="4479725"/>
            <a:ext cx="10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lerta"/>
                <a:ea typeface="Allerta"/>
                <a:cs typeface="Allerta"/>
                <a:sym typeface="Allerta"/>
              </a:rPr>
              <a:t>Instructor</a:t>
            </a:r>
            <a:endParaRPr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1203900" y="4479725"/>
            <a:ext cx="10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lerta"/>
                <a:ea typeface="Allerta"/>
                <a:cs typeface="Allerta"/>
                <a:sym typeface="Allerta"/>
              </a:rPr>
              <a:t>Instructor</a:t>
            </a:r>
            <a:endParaRPr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2360225" y="4479725"/>
            <a:ext cx="10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lerta"/>
                <a:ea typeface="Allerta"/>
                <a:cs typeface="Allerta"/>
                <a:sym typeface="Allerta"/>
              </a:rPr>
              <a:t>Instructor</a:t>
            </a:r>
            <a:endParaRPr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2620000" y="2079075"/>
            <a:ext cx="131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lerta"/>
                <a:ea typeface="Allerta"/>
                <a:cs typeface="Allerta"/>
                <a:sym typeface="Allerta"/>
              </a:rPr>
              <a:t>Senior </a:t>
            </a:r>
            <a:r>
              <a:rPr lang="en-GB">
                <a:latin typeface="Allerta"/>
                <a:ea typeface="Allerta"/>
                <a:cs typeface="Allerta"/>
                <a:sym typeface="Allerta"/>
              </a:rPr>
              <a:t>Training Coordinator</a:t>
            </a:r>
            <a:endParaRPr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4859250" y="2079075"/>
            <a:ext cx="14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lerta"/>
                <a:ea typeface="Allerta"/>
                <a:cs typeface="Allerta"/>
                <a:sym typeface="Allerta"/>
              </a:rPr>
              <a:t>Billing Administrator</a:t>
            </a:r>
            <a:endParaRPr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3852750" y="976625"/>
            <a:ext cx="10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lerta"/>
                <a:ea typeface="Allerta"/>
                <a:cs typeface="Allerta"/>
                <a:sym typeface="Allerta"/>
              </a:rPr>
              <a:t>CEO</a:t>
            </a:r>
            <a:endParaRPr>
              <a:latin typeface="Allerta"/>
              <a:ea typeface="Allerta"/>
              <a:cs typeface="Allerta"/>
              <a:sym typeface="Allerta"/>
            </a:endParaRPr>
          </a:p>
        </p:txBody>
      </p:sp>
      <p:cxnSp>
        <p:nvCxnSpPr>
          <p:cNvPr id="167" name="Google Shape;167;p25"/>
          <p:cNvCxnSpPr>
            <a:endCxn id="166" idx="2"/>
          </p:cNvCxnSpPr>
          <p:nvPr/>
        </p:nvCxnSpPr>
        <p:spPr>
          <a:xfrm flipH="1" rot="10800000">
            <a:off x="3293400" y="1376825"/>
            <a:ext cx="1107000" cy="7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5"/>
          <p:cNvCxnSpPr>
            <a:endCxn id="166" idx="2"/>
          </p:cNvCxnSpPr>
          <p:nvPr/>
        </p:nvCxnSpPr>
        <p:spPr>
          <a:xfrm rot="10800000">
            <a:off x="4400400" y="1376825"/>
            <a:ext cx="1201800" cy="7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5"/>
          <p:cNvSpPr txBox="1"/>
          <p:nvPr/>
        </p:nvSpPr>
        <p:spPr>
          <a:xfrm>
            <a:off x="4037775" y="4479850"/>
            <a:ext cx="10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lerta"/>
                <a:ea typeface="Allerta"/>
                <a:cs typeface="Allerta"/>
                <a:sym typeface="Allerta"/>
              </a:rPr>
              <a:t>Instructor</a:t>
            </a:r>
            <a:endParaRPr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5151700" y="4479850"/>
            <a:ext cx="10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lerta"/>
                <a:ea typeface="Allerta"/>
                <a:cs typeface="Allerta"/>
                <a:sym typeface="Allerta"/>
              </a:rPr>
              <a:t>Instructor</a:t>
            </a:r>
            <a:endParaRPr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6265625" y="4479850"/>
            <a:ext cx="10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lerta"/>
                <a:ea typeface="Allerta"/>
                <a:cs typeface="Allerta"/>
                <a:sym typeface="Allerta"/>
              </a:rPr>
              <a:t>Instructor</a:t>
            </a:r>
            <a:endParaRPr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1122900" y="3160450"/>
            <a:ext cx="139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lerta"/>
                <a:ea typeface="Allerta"/>
                <a:cs typeface="Allerta"/>
                <a:sym typeface="Allerta"/>
              </a:rPr>
              <a:t>Training Coordinator</a:t>
            </a:r>
            <a:endParaRPr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5003050" y="3279463"/>
            <a:ext cx="139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lerta"/>
                <a:ea typeface="Allerta"/>
                <a:cs typeface="Allerta"/>
                <a:sym typeface="Allerta"/>
              </a:rPr>
              <a:t>Training Coordinator</a:t>
            </a:r>
            <a:endParaRPr>
              <a:latin typeface="Allerta"/>
              <a:ea typeface="Allerta"/>
              <a:cs typeface="Allerta"/>
              <a:sym typeface="Allerta"/>
            </a:endParaRPr>
          </a:p>
        </p:txBody>
      </p:sp>
      <p:cxnSp>
        <p:nvCxnSpPr>
          <p:cNvPr id="174" name="Google Shape;174;p25"/>
          <p:cNvCxnSpPr>
            <a:stCxn id="161" idx="0"/>
            <a:endCxn id="172" idx="2"/>
          </p:cNvCxnSpPr>
          <p:nvPr/>
        </p:nvCxnSpPr>
        <p:spPr>
          <a:xfrm flipH="1" rot="10800000">
            <a:off x="595225" y="3775925"/>
            <a:ext cx="1224000" cy="7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5"/>
          <p:cNvCxnSpPr>
            <a:stCxn id="162" idx="0"/>
            <a:endCxn id="172" idx="2"/>
          </p:cNvCxnSpPr>
          <p:nvPr/>
        </p:nvCxnSpPr>
        <p:spPr>
          <a:xfrm flipH="1" rot="10800000">
            <a:off x="1751550" y="3775925"/>
            <a:ext cx="67800" cy="7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5"/>
          <p:cNvCxnSpPr>
            <a:stCxn id="163" idx="0"/>
            <a:endCxn id="172" idx="2"/>
          </p:cNvCxnSpPr>
          <p:nvPr/>
        </p:nvCxnSpPr>
        <p:spPr>
          <a:xfrm rot="10800000">
            <a:off x="1819175" y="3775925"/>
            <a:ext cx="1088700" cy="7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5"/>
          <p:cNvCxnSpPr>
            <a:stCxn id="169" idx="0"/>
            <a:endCxn id="173" idx="2"/>
          </p:cNvCxnSpPr>
          <p:nvPr/>
        </p:nvCxnSpPr>
        <p:spPr>
          <a:xfrm flipH="1" rot="10800000">
            <a:off x="4585425" y="3895150"/>
            <a:ext cx="111390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5"/>
          <p:cNvCxnSpPr>
            <a:stCxn id="170" idx="0"/>
            <a:endCxn id="173" idx="2"/>
          </p:cNvCxnSpPr>
          <p:nvPr/>
        </p:nvCxnSpPr>
        <p:spPr>
          <a:xfrm rot="10800000">
            <a:off x="5699350" y="3895150"/>
            <a:ext cx="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5"/>
          <p:cNvCxnSpPr>
            <a:stCxn id="171" idx="0"/>
            <a:endCxn id="173" idx="2"/>
          </p:cNvCxnSpPr>
          <p:nvPr/>
        </p:nvCxnSpPr>
        <p:spPr>
          <a:xfrm rot="10800000">
            <a:off x="5699375" y="3895150"/>
            <a:ext cx="111390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5"/>
          <p:cNvCxnSpPr>
            <a:endCxn id="164" idx="2"/>
          </p:cNvCxnSpPr>
          <p:nvPr/>
        </p:nvCxnSpPr>
        <p:spPr>
          <a:xfrm flipH="1" rot="10800000">
            <a:off x="2403850" y="2910375"/>
            <a:ext cx="873300" cy="3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5"/>
          <p:cNvCxnSpPr>
            <a:endCxn id="164" idx="2"/>
          </p:cNvCxnSpPr>
          <p:nvPr/>
        </p:nvCxnSpPr>
        <p:spPr>
          <a:xfrm rot="10800000">
            <a:off x="3277150" y="2910375"/>
            <a:ext cx="165150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495275" y="319325"/>
            <a:ext cx="3736500" cy="572700"/>
          </a:xfrm>
          <a:prstGeom prst="rect">
            <a:avLst/>
          </a:prstGeom>
          <a:solidFill>
            <a:srgbClr val="009ED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Future Improvements</a:t>
            </a:r>
            <a:endParaRPr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625" y="4442125"/>
            <a:ext cx="686901" cy="4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 rotWithShape="1">
          <a:blip r:embed="rId4">
            <a:alphaModFix/>
          </a:blip>
          <a:srcRect b="12500" l="2874" r="0" t="12508"/>
          <a:stretch/>
        </p:blipFill>
        <p:spPr>
          <a:xfrm>
            <a:off x="1820700" y="1607350"/>
            <a:ext cx="5502599" cy="20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65475" y="279025"/>
            <a:ext cx="3736500" cy="572700"/>
          </a:xfrm>
          <a:prstGeom prst="rect">
            <a:avLst/>
          </a:prstGeom>
          <a:solidFill>
            <a:srgbClr val="009ED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Future Improvements</a:t>
            </a:r>
            <a:endParaRPr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625" y="4442125"/>
            <a:ext cx="686901" cy="4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425" y="1084700"/>
            <a:ext cx="5505152" cy="397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ctrTitle"/>
          </p:nvPr>
        </p:nvSpPr>
        <p:spPr>
          <a:xfrm>
            <a:off x="681300" y="1125800"/>
            <a:ext cx="7781400" cy="1020900"/>
          </a:xfrm>
          <a:prstGeom prst="rect">
            <a:avLst/>
          </a:prstGeom>
          <a:solidFill>
            <a:srgbClr val="009EDB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Thank you for listening</a:t>
            </a:r>
            <a:endParaRPr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681300" y="2146700"/>
            <a:ext cx="7781400" cy="1108200"/>
          </a:xfrm>
          <a:prstGeom prst="rect">
            <a:avLst/>
          </a:prstGeom>
          <a:solidFill>
            <a:srgbClr val="009ED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Any questions?</a:t>
            </a:r>
            <a:endParaRPr sz="2000"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681300" y="4329725"/>
            <a:ext cx="2109300" cy="492600"/>
          </a:xfrm>
          <a:prstGeom prst="rect">
            <a:avLst/>
          </a:prstGeom>
          <a:solidFill>
            <a:srgbClr val="009ED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Timothy Owen</a:t>
            </a:r>
            <a:endParaRPr sz="2000"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050250" y="565075"/>
            <a:ext cx="3125100" cy="572700"/>
          </a:xfrm>
          <a:prstGeom prst="rect">
            <a:avLst/>
          </a:prstGeom>
          <a:solidFill>
            <a:srgbClr val="009ED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llerta"/>
                <a:ea typeface="Allerta"/>
                <a:cs typeface="Allerta"/>
                <a:sym typeface="Allerta"/>
              </a:rPr>
              <a:t>Key Technologies</a:t>
            </a:r>
            <a:endParaRPr>
              <a:solidFill>
                <a:srgbClr val="FFFFFF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3050" y="4468975"/>
            <a:ext cx="686901" cy="4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574100" y="1786800"/>
            <a:ext cx="5202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llerta"/>
                <a:ea typeface="Allerta"/>
                <a:cs typeface="Allerta"/>
                <a:sym typeface="Allerta"/>
              </a:rPr>
              <a:t>Declarative Features</a:t>
            </a:r>
            <a:endParaRPr sz="1800">
              <a:latin typeface="Allerta"/>
              <a:ea typeface="Allerta"/>
              <a:cs typeface="Allerta"/>
              <a:sym typeface="Aller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lerta"/>
              <a:ea typeface="Allerta"/>
              <a:cs typeface="Allerta"/>
              <a:sym typeface="Aller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llerta"/>
                <a:ea typeface="Allerta"/>
                <a:cs typeface="Allerta"/>
                <a:sym typeface="Allerta"/>
              </a:rPr>
              <a:t>Apex</a:t>
            </a:r>
            <a:endParaRPr sz="1800">
              <a:latin typeface="Allerta"/>
              <a:ea typeface="Allerta"/>
              <a:cs typeface="Allerta"/>
              <a:sym typeface="Aller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lerta"/>
              <a:ea typeface="Allerta"/>
              <a:cs typeface="Allerta"/>
              <a:sym typeface="Aller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llerta"/>
                <a:ea typeface="Allerta"/>
                <a:cs typeface="Allerta"/>
                <a:sym typeface="Allerta"/>
              </a:rPr>
              <a:t>Visualforce</a:t>
            </a:r>
            <a:endParaRPr sz="1800"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625" y="4442125"/>
            <a:ext cx="686901" cy="4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35907" l="1793" r="10701" t="33935"/>
          <a:stretch/>
        </p:blipFill>
        <p:spPr>
          <a:xfrm>
            <a:off x="422275" y="456625"/>
            <a:ext cx="4149725" cy="8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175" y="2264100"/>
            <a:ext cx="1686175" cy="110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" name="Google Shape;73;p15"/>
          <p:cNvGraphicFramePr/>
          <p:nvPr/>
        </p:nvGraphicFramePr>
        <p:xfrm>
          <a:off x="2894413" y="167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{11ADBB56-C397-4CF8-898D-5FEA434E7E5B}</a:tableStyleId>
              </a:tblPr>
              <a:tblGrid>
                <a:gridCol w="1285275"/>
                <a:gridCol w="3541425"/>
              </a:tblGrid>
              <a:tr h="41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Allerta"/>
                          <a:ea typeface="Allerta"/>
                          <a:cs typeface="Allerta"/>
                          <a:sym typeface="Allerta"/>
                        </a:rPr>
                        <a:t>Code</a:t>
                      </a:r>
                      <a:endParaRPr b="1">
                        <a:latin typeface="Allerta"/>
                        <a:ea typeface="Allerta"/>
                        <a:cs typeface="Allerta"/>
                        <a:sym typeface="Aller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Allerta"/>
                          <a:ea typeface="Allerta"/>
                          <a:cs typeface="Allerta"/>
                          <a:sym typeface="Allerta"/>
                        </a:rPr>
                        <a:t>Title</a:t>
                      </a:r>
                      <a:endParaRPr b="1">
                        <a:latin typeface="Allerta"/>
                        <a:ea typeface="Allerta"/>
                        <a:cs typeface="Allerta"/>
                        <a:sym typeface="Aller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1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ADX201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Admin Essentials for new Admins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1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ADX211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Admin Essentials for Experienced Admins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DEX403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Declarative Development for Platform App Builders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1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ADX231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Introduction to Apex &amp; Object Oriented Programming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DEX450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Programmatic Development with Apex &amp; Visualforce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50250" y="565075"/>
            <a:ext cx="2226900" cy="572700"/>
          </a:xfrm>
          <a:prstGeom prst="rect">
            <a:avLst/>
          </a:prstGeom>
          <a:solidFill>
            <a:srgbClr val="009ED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llerta"/>
                <a:ea typeface="Allerta"/>
                <a:cs typeface="Allerta"/>
                <a:sym typeface="Allerta"/>
              </a:rPr>
              <a:t>Introduction</a:t>
            </a:r>
            <a:endParaRPr>
              <a:solidFill>
                <a:srgbClr val="FFFFFF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3050" y="4468975"/>
            <a:ext cx="686901" cy="4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694775" y="3396925"/>
            <a:ext cx="10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lerta"/>
                <a:ea typeface="Allerta"/>
                <a:cs typeface="Allerta"/>
                <a:sym typeface="Allerta"/>
              </a:rPr>
              <a:t>Instructor</a:t>
            </a:r>
            <a:endParaRPr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852750" y="3396925"/>
            <a:ext cx="10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lerta"/>
                <a:ea typeface="Allerta"/>
                <a:cs typeface="Allerta"/>
                <a:sym typeface="Allerta"/>
              </a:rPr>
              <a:t>Instructor</a:t>
            </a:r>
            <a:endParaRPr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958950" y="3396925"/>
            <a:ext cx="10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lerta"/>
                <a:ea typeface="Allerta"/>
                <a:cs typeface="Allerta"/>
                <a:sym typeface="Allerta"/>
              </a:rPr>
              <a:t>Instructor</a:t>
            </a:r>
            <a:endParaRPr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620000" y="2079075"/>
            <a:ext cx="131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lerta"/>
                <a:ea typeface="Allerta"/>
                <a:cs typeface="Allerta"/>
                <a:sym typeface="Allerta"/>
              </a:rPr>
              <a:t>Training Coordinator</a:t>
            </a:r>
            <a:endParaRPr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859250" y="2079075"/>
            <a:ext cx="14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lerta"/>
                <a:ea typeface="Allerta"/>
                <a:cs typeface="Allerta"/>
                <a:sym typeface="Allerta"/>
              </a:rPr>
              <a:t>Billing Administrator</a:t>
            </a:r>
            <a:endParaRPr>
              <a:latin typeface="Allerta"/>
              <a:ea typeface="Allerta"/>
              <a:cs typeface="Allerta"/>
              <a:sym typeface="Allerta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852750" y="976625"/>
            <a:ext cx="10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lerta"/>
                <a:ea typeface="Allerta"/>
                <a:cs typeface="Allerta"/>
                <a:sym typeface="Allerta"/>
              </a:rPr>
              <a:t>CEO</a:t>
            </a:r>
            <a:endParaRPr>
              <a:latin typeface="Allerta"/>
              <a:ea typeface="Allerta"/>
              <a:cs typeface="Allerta"/>
              <a:sym typeface="Allerta"/>
            </a:endParaRPr>
          </a:p>
        </p:txBody>
      </p:sp>
      <p:cxnSp>
        <p:nvCxnSpPr>
          <p:cNvPr id="86" name="Google Shape;86;p16"/>
          <p:cNvCxnSpPr>
            <a:endCxn id="83" idx="2"/>
          </p:cNvCxnSpPr>
          <p:nvPr/>
        </p:nvCxnSpPr>
        <p:spPr>
          <a:xfrm flipH="1" rot="10800000">
            <a:off x="2242450" y="2694675"/>
            <a:ext cx="1034700" cy="7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endCxn id="83" idx="2"/>
          </p:cNvCxnSpPr>
          <p:nvPr/>
        </p:nvCxnSpPr>
        <p:spPr>
          <a:xfrm rot="10800000">
            <a:off x="3277150" y="2694675"/>
            <a:ext cx="1126200" cy="6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endCxn id="83" idx="2"/>
          </p:cNvCxnSpPr>
          <p:nvPr/>
        </p:nvCxnSpPr>
        <p:spPr>
          <a:xfrm rot="10800000">
            <a:off x="3277150" y="2694675"/>
            <a:ext cx="3243000" cy="7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endCxn id="85" idx="2"/>
          </p:cNvCxnSpPr>
          <p:nvPr/>
        </p:nvCxnSpPr>
        <p:spPr>
          <a:xfrm flipH="1" rot="10800000">
            <a:off x="3293400" y="1376825"/>
            <a:ext cx="1107000" cy="7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endCxn id="85" idx="2"/>
          </p:cNvCxnSpPr>
          <p:nvPr/>
        </p:nvCxnSpPr>
        <p:spPr>
          <a:xfrm rot="10800000">
            <a:off x="4400400" y="1376825"/>
            <a:ext cx="1201800" cy="7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 rot="10800000">
            <a:off x="7372800" y="565075"/>
            <a:ext cx="0" cy="6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 txBox="1"/>
          <p:nvPr/>
        </p:nvSpPr>
        <p:spPr>
          <a:xfrm>
            <a:off x="7461650" y="651325"/>
            <a:ext cx="13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llerta"/>
                <a:ea typeface="Allerta"/>
                <a:cs typeface="Allerta"/>
                <a:sym typeface="Allerta"/>
              </a:rPr>
              <a:t>= Reports to</a:t>
            </a:r>
            <a:endParaRPr>
              <a:latin typeface="Allerta"/>
              <a:ea typeface="Allerta"/>
              <a:cs typeface="Allerta"/>
              <a:sym typeface="Aller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74875" y="164400"/>
            <a:ext cx="3683400" cy="572700"/>
          </a:xfrm>
          <a:prstGeom prst="rect">
            <a:avLst/>
          </a:prstGeom>
          <a:solidFill>
            <a:srgbClr val="009ED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Phase 1 </a:t>
            </a:r>
            <a:r>
              <a:rPr lang="en-GB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Requirements</a:t>
            </a:r>
            <a:endParaRPr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625" y="4442125"/>
            <a:ext cx="686901" cy="4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7900" y="890250"/>
            <a:ext cx="2877350" cy="40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639550" y="379250"/>
            <a:ext cx="3864900" cy="572700"/>
          </a:xfrm>
          <a:prstGeom prst="rect">
            <a:avLst/>
          </a:prstGeom>
          <a:solidFill>
            <a:srgbClr val="009ED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Phase 2 </a:t>
            </a:r>
            <a:r>
              <a:rPr lang="en-GB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Requirements</a:t>
            </a:r>
            <a:endParaRPr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625" y="4442125"/>
            <a:ext cx="686901" cy="4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000" y="1283325"/>
            <a:ext cx="4050000" cy="356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580275" y="377875"/>
            <a:ext cx="4580100" cy="572700"/>
          </a:xfrm>
          <a:prstGeom prst="rect">
            <a:avLst/>
          </a:prstGeom>
          <a:solidFill>
            <a:srgbClr val="009ED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Project Management Board</a:t>
            </a:r>
            <a:endParaRPr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625" y="4442125"/>
            <a:ext cx="686901" cy="4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463" y="1776425"/>
            <a:ext cx="6893075" cy="16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510675" y="4302175"/>
            <a:ext cx="512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4A86E8"/>
                </a:solidFill>
              </a:rPr>
              <a:t>https://towen.atlassian.net/jira/software/c/projects/FT/boards</a:t>
            </a:r>
            <a:endParaRPr sz="1000" u="sng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576975" y="359575"/>
            <a:ext cx="2797800" cy="572700"/>
          </a:xfrm>
          <a:prstGeom prst="rect">
            <a:avLst/>
          </a:prstGeom>
          <a:solidFill>
            <a:srgbClr val="009ED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Structure of Org</a:t>
            </a:r>
            <a:endParaRPr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625" y="4442125"/>
            <a:ext cx="686901" cy="4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300" y="1011350"/>
            <a:ext cx="6372183" cy="39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436175" y="352175"/>
            <a:ext cx="3995100" cy="572700"/>
          </a:xfrm>
          <a:prstGeom prst="rect">
            <a:avLst/>
          </a:prstGeom>
          <a:solidFill>
            <a:srgbClr val="009ED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Version Control System</a:t>
            </a:r>
            <a:endParaRPr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625" y="4442125"/>
            <a:ext cx="686901" cy="4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950" y="1276350"/>
            <a:ext cx="412432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type="title"/>
          </p:nvPr>
        </p:nvSpPr>
        <p:spPr>
          <a:xfrm>
            <a:off x="541325" y="2736575"/>
            <a:ext cx="2196900" cy="572700"/>
          </a:xfrm>
          <a:prstGeom prst="rect">
            <a:avLst/>
          </a:prstGeom>
          <a:solidFill>
            <a:srgbClr val="009ED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llerta"/>
                <a:ea typeface="Allerta"/>
                <a:cs typeface="Allerta"/>
                <a:sym typeface="Allerta"/>
              </a:rPr>
              <a:t>Deployment</a:t>
            </a:r>
            <a:endParaRPr>
              <a:solidFill>
                <a:schemeClr val="lt1"/>
              </a:solidFill>
              <a:latin typeface="Allerta"/>
              <a:ea typeface="Allerta"/>
              <a:cs typeface="Allerta"/>
              <a:sym typeface="Allerta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325" y="3683700"/>
            <a:ext cx="5045288" cy="4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