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Merriweathe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bold.fntdata"/><Relationship Id="rId47" Type="http://schemas.openxmlformats.org/officeDocument/2006/relationships/font" Target="fonts/Merriweather-regular.fntdata"/><Relationship Id="rId49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fe12740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fe12740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bfe12740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bfe12740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bfe12740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bfe12740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fe12740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bfe12740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fe12740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fe12740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fe12740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fe12740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bc245c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bc245c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fe12740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fe12740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182ffa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b182ffa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bfe12740f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bfe12740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fe12740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fe12740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fe12740f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fe12740f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fe12740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bfe12740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bfe12740f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bfe12740f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e073d7c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e073d7c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bfe12740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bfe12740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e073d7c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e073d7c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e073d7c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e073d7c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e073d7c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e073d7c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073d7c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e073d7c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e073d7c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e073d7c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bfe12740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bfe12740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bbc245c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bbc245c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bc245c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bc245c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bbc245c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bbc245c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e073d7c9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e073d7c9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bbc245c0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bbc245c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e073d7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e073d7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e073d7c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e073d7c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e073d7c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e073d7c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fe12740f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bfe12740f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fe12740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fe12740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fe12740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fe12740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bfe12740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bfe12740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bfe12740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bfe12740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bbc245c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bbc245c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Inventory Management System (IMS)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751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Timothy Owen</a:t>
            </a:r>
            <a:endParaRPr sz="2400"/>
          </a:p>
        </p:txBody>
      </p:sp>
      <p:sp>
        <p:nvSpPr>
          <p:cNvPr id="66" name="Google Shape;66;p13"/>
          <p:cNvSpPr txBox="1"/>
          <p:nvPr/>
        </p:nvSpPr>
        <p:spPr>
          <a:xfrm>
            <a:off x="6143700" y="4096400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21 Jan Salesforce Enable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25" y="539725"/>
            <a:ext cx="686275" cy="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 </a:t>
            </a:r>
            <a:r>
              <a:rPr lang="en-GB" sz="1900"/>
              <a:t>(29th January)</a:t>
            </a:r>
            <a:endParaRPr sz="1900"/>
          </a:p>
        </p:txBody>
      </p:sp>
      <p:sp>
        <p:nvSpPr>
          <p:cNvPr id="146" name="Google Shape;146;p22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350"/>
            <a:ext cx="9144000" cy="323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Matrix </a:t>
            </a:r>
            <a:r>
              <a:rPr lang="en-GB" sz="1900"/>
              <a:t>(29th January)</a:t>
            </a:r>
            <a:endParaRPr sz="19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1500"/>
            <a:ext cx="9139338" cy="27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 System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3" y="2376400"/>
            <a:ext cx="59531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675" y="1349375"/>
            <a:ext cx="2465662" cy="28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Relationships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88" y="1346100"/>
            <a:ext cx="727022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25" y="500925"/>
            <a:ext cx="31275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Point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01146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200" y="152400"/>
            <a:ext cx="388713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type="title"/>
          </p:nvPr>
        </p:nvSpPr>
        <p:spPr>
          <a:xfrm>
            <a:off x="311725" y="500925"/>
            <a:ext cx="31275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-GB" sz="2220"/>
              <a:t>Starting Point UML 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555"/>
              <a:buNone/>
            </a:pPr>
            <a:r>
              <a:rPr lang="en-GB" sz="1997"/>
              <a:t>(29th January)</a:t>
            </a:r>
            <a:endParaRPr sz="199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Domain-Driven-Design</a:t>
            </a:r>
            <a:endParaRPr sz="2400"/>
          </a:p>
        </p:txBody>
      </p:sp>
      <p:grpSp>
        <p:nvGrpSpPr>
          <p:cNvPr id="187" name="Google Shape;187;p28"/>
          <p:cNvGrpSpPr/>
          <p:nvPr/>
        </p:nvGrpSpPr>
        <p:grpSpPr>
          <a:xfrm>
            <a:off x="1970625" y="1616675"/>
            <a:ext cx="5202750" cy="3243875"/>
            <a:chOff x="1765450" y="1616625"/>
            <a:chExt cx="5202750" cy="3243875"/>
          </a:xfrm>
        </p:grpSpPr>
        <p:pic>
          <p:nvPicPr>
            <p:cNvPr id="188" name="Google Shape;18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5450" y="1616625"/>
              <a:ext cx="2006275" cy="3243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9" name="Google Shape;189;p28"/>
            <p:cNvCxnSpPr/>
            <p:nvPr/>
          </p:nvCxnSpPr>
          <p:spPr>
            <a:xfrm flipH="1" rot="10800000">
              <a:off x="3304000" y="2094075"/>
              <a:ext cx="1485900" cy="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8"/>
            <p:cNvCxnSpPr/>
            <p:nvPr/>
          </p:nvCxnSpPr>
          <p:spPr>
            <a:xfrm flipH="1" rot="10800000">
              <a:off x="3304000" y="2858325"/>
              <a:ext cx="1514100" cy="1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8"/>
            <p:cNvCxnSpPr/>
            <p:nvPr/>
          </p:nvCxnSpPr>
          <p:spPr>
            <a:xfrm flipH="1" rot="10800000">
              <a:off x="3035150" y="3622425"/>
              <a:ext cx="1768800" cy="778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8"/>
            <p:cNvCxnSpPr/>
            <p:nvPr/>
          </p:nvCxnSpPr>
          <p:spPr>
            <a:xfrm flipH="1" rot="10800000">
              <a:off x="3261550" y="3615375"/>
              <a:ext cx="721800" cy="1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28"/>
            <p:cNvSpPr txBox="1"/>
            <p:nvPr/>
          </p:nvSpPr>
          <p:spPr>
            <a:xfrm>
              <a:off x="4917100" y="3424325"/>
              <a:ext cx="183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Order table in MySQL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4949225" y="2642475"/>
              <a:ext cx="183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OrderDAO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4917100" y="1860625"/>
              <a:ext cx="205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Order, OrderController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25" y="500925"/>
            <a:ext cx="31275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-GB" sz="2420"/>
              <a:t>Extended structure to fulfil Project requirements</a:t>
            </a:r>
            <a:endParaRPr sz="2420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25" y="152400"/>
            <a:ext cx="36302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</a:t>
            </a:r>
            <a:r>
              <a:rPr lang="en-GB" sz="1900"/>
              <a:t>(29th January - 5th February)</a:t>
            </a:r>
            <a:endParaRPr sz="1900"/>
          </a:p>
        </p:txBody>
      </p:sp>
      <p:sp>
        <p:nvSpPr>
          <p:cNvPr id="207" name="Google Shape;207;p30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13" y="1393700"/>
            <a:ext cx="7260176" cy="36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</a:t>
            </a:r>
            <a:r>
              <a:rPr lang="en-GB" sz="1900"/>
              <a:t>(29th January - 5th </a:t>
            </a:r>
            <a:r>
              <a:rPr lang="en-GB" sz="1900"/>
              <a:t>February</a:t>
            </a:r>
            <a:r>
              <a:rPr lang="en-GB" sz="1900"/>
              <a:t>)</a:t>
            </a:r>
            <a:endParaRPr sz="1900"/>
          </a:p>
        </p:txBody>
      </p:sp>
      <p:sp>
        <p:nvSpPr>
          <p:cNvPr id="214" name="Google Shape;214;p31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00" y="1329700"/>
            <a:ext cx="7646429" cy="38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11725" y="1471600"/>
            <a:ext cx="783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Objective: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To create a functional application, using supporting tools, methodologies, and technologies, that encapsulates all fundamental modules covered during training.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Key concepts from core training modules: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Agile &amp; Project Management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Databases &amp; Cloud Fundamentals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Programming &amp; Testing Fundamentals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Continuous Integration &amp; Build Tools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The individual project must encapsulate all aspects of the aforementioned modules, to achieve the specification outlined in the </a:t>
            </a: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Domain 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section.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006850" y="2798550"/>
            <a:ext cx="28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JIRA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JDBC, MySQL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Java, JUnit, Mockito, Sonarqube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Git, Maven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</a:t>
            </a:r>
            <a:r>
              <a:rPr lang="en-GB" sz="1900"/>
              <a:t>(29th January - 5th February)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433525" y="1472725"/>
            <a:ext cx="7923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Sprint review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(What was done?)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	The domain requirements were fulfilled. CRUD functionality was achieved for the 3 entities.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	The command line was able to communicate with the backend and perform updates and queries on the MySQL instance.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Access levels were implemented, meaning an end-user would have to input a password in order to access the applications full functionality.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Minimal testing was conducted.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Minimal optimisation of code was conducted.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Sprint retrospective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(What went well?)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Daily scrum gave me an opportunity to consider what I had done yesterday and consider what I was going to do that day.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JIRA enabled me to efficiently keep track of my product backlog.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 discovered requirements of the project which I had not previously planned for (eg. OrderSubController class), this is one of the key concepts of Agile methodologies.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 did not utilise JIRA efficiently as is shown in the Sprint report. I did not keep an accurate log of completed user stories.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</a:t>
            </a:r>
            <a:r>
              <a:rPr lang="en-GB" sz="1900"/>
              <a:t>(29th January - 5th February)</a:t>
            </a:r>
            <a:endParaRPr sz="1900"/>
          </a:p>
        </p:txBody>
      </p:sp>
      <p:sp>
        <p:nvSpPr>
          <p:cNvPr id="227" name="Google Shape;227;p33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13" y="1495525"/>
            <a:ext cx="6501775" cy="33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 </a:t>
            </a:r>
            <a:r>
              <a:rPr lang="en-GB" sz="1900"/>
              <a:t>(5th February- 12th February)</a:t>
            </a:r>
            <a:endParaRPr sz="1900"/>
          </a:p>
        </p:txBody>
      </p:sp>
      <p:sp>
        <p:nvSpPr>
          <p:cNvPr id="234" name="Google Shape;234;p34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8" y="1367100"/>
            <a:ext cx="7834201" cy="342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 </a:t>
            </a:r>
            <a:r>
              <a:rPr lang="en-GB" sz="1900"/>
              <a:t>(5th February- 12th February)</a:t>
            </a:r>
            <a:endParaRPr sz="1900"/>
          </a:p>
        </p:txBody>
      </p:sp>
      <p:sp>
        <p:nvSpPr>
          <p:cNvPr id="241" name="Google Shape;241;p35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13" y="1359325"/>
            <a:ext cx="8178226" cy="35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 </a:t>
            </a:r>
            <a:r>
              <a:rPr lang="en-GB" sz="1900"/>
              <a:t>(5th February- 12th February)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433525" y="1472725"/>
            <a:ext cx="792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Sprint review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(What was done?)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83% coverage was achieved in unit testing through JUnit and Mockito.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Documentation was produced (READme.md, presentation).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Intensive optimisation was carried out with Sonarqube.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Refactoring of code was carried out.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Ensured code adhered to industry standards and best practices (SOLID &amp; OOP).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Sprint retrospective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(What went well?)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More experienced with JIRA and GitHub.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Better understanding of the importance of iterative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Sonarqube and JUnit helped develop my understanding of best practices.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 </a:t>
            </a:r>
            <a:r>
              <a:rPr lang="en-GB" sz="1900"/>
              <a:t>(5th February- 12th February)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000"/>
            <a:ext cx="8839200" cy="274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Point Interface </a:t>
            </a:r>
            <a:r>
              <a:rPr lang="en-GB" sz="2000"/>
              <a:t>(29/01)</a:t>
            </a:r>
            <a:endParaRPr sz="2000"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50" y="2791050"/>
            <a:ext cx="4524375" cy="2047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5" y="1390841"/>
            <a:ext cx="4032350" cy="1537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2" name="Google Shape;262;p38"/>
          <p:cNvCxnSpPr/>
          <p:nvPr/>
        </p:nvCxnSpPr>
        <p:spPr>
          <a:xfrm>
            <a:off x="3346450" y="2921950"/>
            <a:ext cx="919800" cy="7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Delivered Product </a:t>
            </a:r>
            <a:r>
              <a:rPr lang="en-GB" sz="2000"/>
              <a:t>(12/02)</a:t>
            </a:r>
            <a:endParaRPr sz="2000"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25" y="1900100"/>
            <a:ext cx="4574350" cy="19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Customers’ Interface </a:t>
            </a:r>
            <a:r>
              <a:rPr lang="en-GB" sz="2000"/>
              <a:t>(12/02)</a:t>
            </a:r>
            <a:endParaRPr sz="2000"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8" y="1418513"/>
            <a:ext cx="3795575" cy="2306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150" y="1500575"/>
            <a:ext cx="2691725" cy="34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6" name="Google Shape;276;p40"/>
          <p:cNvCxnSpPr>
            <a:endCxn id="275" idx="1"/>
          </p:cNvCxnSpPr>
          <p:nvPr/>
        </p:nvCxnSpPr>
        <p:spPr>
          <a:xfrm>
            <a:off x="1825350" y="2547125"/>
            <a:ext cx="36828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40"/>
          <p:cNvSpPr/>
          <p:nvPr/>
        </p:nvSpPr>
        <p:spPr>
          <a:xfrm>
            <a:off x="672125" y="2433800"/>
            <a:ext cx="205200" cy="20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Administrators</a:t>
            </a:r>
            <a:r>
              <a:rPr lang="en-GB"/>
              <a:t>’ Interface </a:t>
            </a:r>
            <a:r>
              <a:rPr lang="en-GB" sz="2000"/>
              <a:t>(12/02)</a:t>
            </a:r>
            <a:endParaRPr sz="2000"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75" y="1361925"/>
            <a:ext cx="2447925" cy="1095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025" y="2093225"/>
            <a:ext cx="2695575" cy="1304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825" y="3143250"/>
            <a:ext cx="4048125" cy="2000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6" name="Google Shape;286;p41"/>
          <p:cNvCxnSpPr/>
          <p:nvPr/>
        </p:nvCxnSpPr>
        <p:spPr>
          <a:xfrm>
            <a:off x="3947725" y="1896088"/>
            <a:ext cx="17475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41"/>
          <p:cNvCxnSpPr>
            <a:endCxn id="285" idx="3"/>
          </p:cNvCxnSpPr>
          <p:nvPr/>
        </p:nvCxnSpPr>
        <p:spPr>
          <a:xfrm flipH="1">
            <a:off x="4828950" y="3105975"/>
            <a:ext cx="873600" cy="10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11725" y="1372550"/>
            <a:ext cx="78342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Domain: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domain requirement was to build an application that allows an end-user to have CRUD (Create/Read/Update/Delete) functionality for a system of customers, items and orders.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Add/View All/Update/Delete a </a:t>
            </a:r>
            <a:r>
              <a:rPr b="1" lang="en-GB" sz="1000"/>
              <a:t>customer </a:t>
            </a:r>
            <a:r>
              <a:rPr lang="en-GB" sz="1000"/>
              <a:t>in the system.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Add/View All/Update/Delete an </a:t>
            </a:r>
            <a:r>
              <a:rPr b="1" lang="en-GB" sz="1000"/>
              <a:t>item </a:t>
            </a:r>
            <a:r>
              <a:rPr lang="en-GB" sz="1000"/>
              <a:t>in</a:t>
            </a:r>
            <a:r>
              <a:rPr b="1" lang="en-GB" sz="1000"/>
              <a:t> </a:t>
            </a:r>
            <a:r>
              <a:rPr lang="en-GB" sz="1000"/>
              <a:t>the system.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Add/View All/Update/Delete an </a:t>
            </a:r>
            <a:r>
              <a:rPr b="1" lang="en-GB" sz="1000"/>
              <a:t>order </a:t>
            </a:r>
            <a:r>
              <a:rPr lang="en-GB" sz="1000"/>
              <a:t>to the system.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Minimum requirements for project: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Code fully integrated into a Version Control System using the feature branch model.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project management board.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risk assessment.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relational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functional application ‘back-end’.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build of your application.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Unit tests (80% coverage).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25" y="500925"/>
            <a:ext cx="31275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b="1" lang="en-GB" sz="2420"/>
              <a:t>Unit Testing in relation to e</a:t>
            </a:r>
            <a:r>
              <a:rPr b="1" lang="en-GB" sz="2420"/>
              <a:t>xtended structure of project</a:t>
            </a:r>
            <a:endParaRPr b="1"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t/>
            </a:r>
            <a:endParaRPr sz="2420"/>
          </a:p>
        </p:txBody>
      </p:sp>
      <p:grpSp>
        <p:nvGrpSpPr>
          <p:cNvPr id="293" name="Google Shape;293;p42"/>
          <p:cNvGrpSpPr/>
          <p:nvPr/>
        </p:nvGrpSpPr>
        <p:grpSpPr>
          <a:xfrm>
            <a:off x="4760375" y="152400"/>
            <a:ext cx="4030250" cy="4838700"/>
            <a:chOff x="4760375" y="152400"/>
            <a:chExt cx="4030250" cy="4838700"/>
          </a:xfrm>
        </p:grpSpPr>
        <p:pic>
          <p:nvPicPr>
            <p:cNvPr id="294" name="Google Shape;29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3425" y="152400"/>
              <a:ext cx="3630284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42"/>
            <p:cNvSpPr txBox="1"/>
            <p:nvPr/>
          </p:nvSpPr>
          <p:spPr>
            <a:xfrm>
              <a:off x="4765525" y="2855925"/>
              <a:ext cx="4025100" cy="1327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42"/>
            <p:cNvSpPr txBox="1"/>
            <p:nvPr/>
          </p:nvSpPr>
          <p:spPr>
            <a:xfrm>
              <a:off x="5507150" y="1444450"/>
              <a:ext cx="2667300" cy="1303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42"/>
            <p:cNvSpPr txBox="1"/>
            <p:nvPr/>
          </p:nvSpPr>
          <p:spPr>
            <a:xfrm>
              <a:off x="6278675" y="272200"/>
              <a:ext cx="973500" cy="1106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42"/>
            <p:cNvSpPr txBox="1"/>
            <p:nvPr/>
          </p:nvSpPr>
          <p:spPr>
            <a:xfrm>
              <a:off x="5500275" y="1447075"/>
              <a:ext cx="853200" cy="1300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42"/>
            <p:cNvSpPr txBox="1"/>
            <p:nvPr/>
          </p:nvSpPr>
          <p:spPr>
            <a:xfrm>
              <a:off x="7290350" y="1441100"/>
              <a:ext cx="884100" cy="1303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42"/>
            <p:cNvSpPr txBox="1"/>
            <p:nvPr/>
          </p:nvSpPr>
          <p:spPr>
            <a:xfrm>
              <a:off x="4760375" y="2861225"/>
              <a:ext cx="973500" cy="1327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42"/>
            <p:cNvSpPr txBox="1"/>
            <p:nvPr/>
          </p:nvSpPr>
          <p:spPr>
            <a:xfrm>
              <a:off x="6651900" y="2849300"/>
              <a:ext cx="1002300" cy="1327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25" y="1377425"/>
            <a:ext cx="32766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408" y="1377425"/>
            <a:ext cx="4511187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50" y="1340525"/>
            <a:ext cx="636454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Testing</a:t>
            </a: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25" y="1440850"/>
            <a:ext cx="4069774" cy="17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738" y="3308863"/>
            <a:ext cx="64293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311725" y="1372550"/>
            <a:ext cx="78342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Minimum requirements for project: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Code fully integrated into a Version Control System using the feature branch model.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project management board.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risk assessment.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relational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functional application ‘back-end’.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 build of your application.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Unit tests (80% coverage).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925" y="1524600"/>
            <a:ext cx="4730050" cy="29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600" y="539725"/>
            <a:ext cx="686275" cy="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Minimum Viable Product </a:t>
            </a:r>
            <a:r>
              <a:rPr lang="en-GB" sz="1900"/>
              <a:t>(30th January)</a:t>
            </a:r>
            <a:endParaRPr sz="19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950" y="1429425"/>
            <a:ext cx="4135025" cy="35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125" y="1547563"/>
            <a:ext cx="2734200" cy="22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11725" y="1577725"/>
            <a:ext cx="55182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The software development life cycle is the steps necessary to create any piece of software and is used by both Agile and Waterfall methodologies.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Agile is a flexible software development methodology. It allows companies to adapt quickly to changes meaning that they can have a competitive edge by delivering the most relevant product needs. It involves discovering requirements and developing solutions through the collaborative effort of self-organizing and cross-functional teams and their end-users.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The values and principles of the Agile manifesto were derived from and underpin a broad range of software development frameworks, including Scrum and Kanban.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agile development methods break product development work into small increments that minimize the amount of up-front planning and design.</a:t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Agile Approach (Scrum)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50" y="4195450"/>
            <a:ext cx="686275" cy="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11725" y="1433275"/>
            <a:ext cx="4329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Scope and Project Vision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Product Backlog 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Sprint 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Sprint Planning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Implementation (including a daily Scrum)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Sprint Review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Sprint Retrospective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Deployment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11725" y="2833475"/>
            <a:ext cx="2890800" cy="10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endCxn id="106" idx="3"/>
          </p:cNvCxnSpPr>
          <p:nvPr/>
        </p:nvCxnSpPr>
        <p:spPr>
          <a:xfrm>
            <a:off x="1505125" y="2550275"/>
            <a:ext cx="1697400" cy="798900"/>
          </a:xfrm>
          <a:prstGeom prst="curvedConnector3">
            <a:avLst>
              <a:gd fmla="val 1497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3703325" y="2507550"/>
            <a:ext cx="7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JIRA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475" y="1636925"/>
            <a:ext cx="4393449" cy="255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 flipH="1">
            <a:off x="888850" y="2024950"/>
            <a:ext cx="72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896050" y="2628625"/>
            <a:ext cx="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 flipH="1">
            <a:off x="892450" y="3969450"/>
            <a:ext cx="72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Board JIRA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11725" y="1471600"/>
            <a:ext cx="783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29521" l="1214" r="17787" t="16988"/>
          <a:stretch/>
        </p:blipFill>
        <p:spPr>
          <a:xfrm>
            <a:off x="244288" y="1669725"/>
            <a:ext cx="8655423" cy="306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MoSCoW Prioritisation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6" y="1535400"/>
            <a:ext cx="1292700" cy="32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081625" y="3388900"/>
            <a:ext cx="51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Separation of end-user interface into 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sub-interfaces for 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customers and system developers.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081625" y="4206350"/>
            <a:ext cx="51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Images for each item.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20"/>
          <p:cNvCxnSpPr>
            <a:endCxn id="127" idx="1"/>
          </p:cNvCxnSpPr>
          <p:nvPr/>
        </p:nvCxnSpPr>
        <p:spPr>
          <a:xfrm>
            <a:off x="1598925" y="4372400"/>
            <a:ext cx="482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>
            <a:endCxn id="126" idx="1"/>
          </p:cNvCxnSpPr>
          <p:nvPr/>
        </p:nvCxnSpPr>
        <p:spPr>
          <a:xfrm>
            <a:off x="1620225" y="3628600"/>
            <a:ext cx="461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0"/>
          <p:cNvSpPr txBox="1"/>
          <p:nvPr/>
        </p:nvSpPr>
        <p:spPr>
          <a:xfrm>
            <a:off x="2081625" y="2496125"/>
            <a:ext cx="51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Access restriction. So that customers are not able change item information, other customers information or other customers orders.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20"/>
          <p:cNvCxnSpPr>
            <a:endCxn id="130" idx="1"/>
          </p:cNvCxnSpPr>
          <p:nvPr/>
        </p:nvCxnSpPr>
        <p:spPr>
          <a:xfrm>
            <a:off x="1598925" y="2739125"/>
            <a:ext cx="482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0"/>
          <p:cNvSpPr txBox="1"/>
          <p:nvPr/>
        </p:nvSpPr>
        <p:spPr>
          <a:xfrm>
            <a:off x="2087125" y="1674100"/>
            <a:ext cx="51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The minimum requirements. CRUD functionality for customer, order and item entities.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0"/>
          <p:cNvCxnSpPr>
            <a:endCxn id="132" idx="1"/>
          </p:cNvCxnSpPr>
          <p:nvPr/>
        </p:nvCxnSpPr>
        <p:spPr>
          <a:xfrm>
            <a:off x="1604425" y="1840150"/>
            <a:ext cx="482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MoSCoW Prioritisation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50" y="1718750"/>
            <a:ext cx="34861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325" y="1899725"/>
            <a:ext cx="36385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