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3" r:id="rId5"/>
    <p:sldId id="271" r:id="rId6"/>
    <p:sldId id="272" r:id="rId7"/>
    <p:sldId id="274" r:id="rId8"/>
    <p:sldId id="275" r:id="rId9"/>
    <p:sldId id="276" r:id="rId10"/>
    <p:sldId id="277" r:id="rId11"/>
    <p:sldId id="279" r:id="rId12"/>
    <p:sldId id="280" r:id="rId13"/>
    <p:sldId id="281" r:id="rId14"/>
    <p:sldId id="282" r:id="rId15"/>
    <p:sldId id="286" r:id="rId16"/>
    <p:sldId id="283" r:id="rId17"/>
    <p:sldId id="284" r:id="rId18"/>
    <p:sldId id="285" r:id="rId19"/>
    <p:sldId id="296" r:id="rId20"/>
    <p:sldId id="287" r:id="rId21"/>
    <p:sldId id="288" r:id="rId22"/>
    <p:sldId id="289" r:id="rId23"/>
    <p:sldId id="290" r:id="rId24"/>
    <p:sldId id="291" r:id="rId25"/>
    <p:sldId id="292" r:id="rId26"/>
    <p:sldId id="293" r:id="rId27"/>
    <p:sldId id="294"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3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B379-1AD1-401E-8C0D-5B80513C0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A761B-7062-4B52-B198-C0E4D8E8E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501929-A219-49A6-B5DE-505C91F8351F}"/>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5" name="Footer Placeholder 4">
            <a:extLst>
              <a:ext uri="{FF2B5EF4-FFF2-40B4-BE49-F238E27FC236}">
                <a16:creationId xmlns:a16="http://schemas.microsoft.com/office/drawing/2014/main" id="{26E7839D-BAA7-4F54-B914-F8F3D2026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DF900-0090-4968-8C59-2843A2FB27D9}"/>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211693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CD1D-E6A1-437C-BB46-E89C264CB2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B7ECD-96DF-4D4A-B075-30781616E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478FC-DEAD-42F6-879A-91A2D8112C78}"/>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5" name="Footer Placeholder 4">
            <a:extLst>
              <a:ext uri="{FF2B5EF4-FFF2-40B4-BE49-F238E27FC236}">
                <a16:creationId xmlns:a16="http://schemas.microsoft.com/office/drawing/2014/main" id="{C264A717-7F91-4359-9970-AE6739FC4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08DF1-B498-4905-858F-D2C2B4EC2249}"/>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323314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24E179-BCDF-4E59-8217-C9BE62DA3F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7DEBD-973B-493A-AE6D-A75CA2EDE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74EFB-FDD4-4D97-AC0F-F1F82EC86DFB}"/>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5" name="Footer Placeholder 4">
            <a:extLst>
              <a:ext uri="{FF2B5EF4-FFF2-40B4-BE49-F238E27FC236}">
                <a16:creationId xmlns:a16="http://schemas.microsoft.com/office/drawing/2014/main" id="{19C99483-BE66-4E76-9EC7-5ADCFD317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2EEC8-4CE2-4D77-9023-AF158728983C}"/>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390950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04A8-02EE-477E-81C1-10A744CC80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174604-A996-452D-B2DF-049BD621A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F3B2B-F96E-417F-9D97-C55C1F321B96}"/>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5" name="Footer Placeholder 4">
            <a:extLst>
              <a:ext uri="{FF2B5EF4-FFF2-40B4-BE49-F238E27FC236}">
                <a16:creationId xmlns:a16="http://schemas.microsoft.com/office/drawing/2014/main" id="{43AC71E6-2E8D-460D-B05B-11FAE3D41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E57EF-3E3D-473B-9038-1A99E21EC013}"/>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300479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D3D8-A5D8-4B2A-9612-C191D3811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82DFB-6118-46BB-A4FE-06C4A2FBA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387F64-487E-4AB7-83A8-7498A3EA0960}"/>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5" name="Footer Placeholder 4">
            <a:extLst>
              <a:ext uri="{FF2B5EF4-FFF2-40B4-BE49-F238E27FC236}">
                <a16:creationId xmlns:a16="http://schemas.microsoft.com/office/drawing/2014/main" id="{87433B26-BB64-47D3-9D28-2F5C57F1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20FAE-D0EC-440B-9413-DCC475DA7311}"/>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148472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9C3E-E851-48B4-B1F9-F61F04C7E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EDFFB-BDC4-46B9-89D2-94F922983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4FA73-EEBD-46F5-968E-1DC358876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FCEC79-C109-457D-8702-37F36E4264D9}"/>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6" name="Footer Placeholder 5">
            <a:extLst>
              <a:ext uri="{FF2B5EF4-FFF2-40B4-BE49-F238E27FC236}">
                <a16:creationId xmlns:a16="http://schemas.microsoft.com/office/drawing/2014/main" id="{536086E8-92AE-406E-9F59-C262AFF74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A0CFF-5725-4F19-B7EB-FD50579A6206}"/>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59126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15F-D124-4CCC-85B7-9DAEB76745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B64AC-1D7F-4B2A-940D-DE4C44756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AEF63C-3EAE-4231-8F34-8FB8BE6FD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D2CDBA-2360-4D41-A8E6-D1FBCA115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0DDA9B-E679-40D0-8F0F-2EBDBC0F6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72873-C8E7-4EE8-932F-2E2EDBBF41AD}"/>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8" name="Footer Placeholder 7">
            <a:extLst>
              <a:ext uri="{FF2B5EF4-FFF2-40B4-BE49-F238E27FC236}">
                <a16:creationId xmlns:a16="http://schemas.microsoft.com/office/drawing/2014/main" id="{6C54D254-0E54-4E52-9EF0-A5588DB658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41FC60-F20D-44B7-9DBF-A0C1E4DE0F45}"/>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101089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1940-3426-4548-AC2D-E79A033E1A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ADF59A-E229-4A98-8C71-1F8A804D1D98}"/>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4" name="Footer Placeholder 3">
            <a:extLst>
              <a:ext uri="{FF2B5EF4-FFF2-40B4-BE49-F238E27FC236}">
                <a16:creationId xmlns:a16="http://schemas.microsoft.com/office/drawing/2014/main" id="{385AC7AB-B112-4E22-8E75-1B01712827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9F221F-8C41-4263-9C0D-24AFDCD420D3}"/>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116691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CB3F4-A691-430E-A7F3-ED98BCA2B379}"/>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3" name="Footer Placeholder 2">
            <a:extLst>
              <a:ext uri="{FF2B5EF4-FFF2-40B4-BE49-F238E27FC236}">
                <a16:creationId xmlns:a16="http://schemas.microsoft.com/office/drawing/2014/main" id="{D403CD16-9A0E-4314-88C8-2E4CD482A7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0A5A8C-A62A-40C3-B1AC-7A77C4CD8898}"/>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205345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D14A-E3B1-415D-BF75-DADB3BE65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4D85A2-57A5-4479-8348-947FA7070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B6ECCA-F8CE-427D-9FD9-3E18D469A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4868F-51CA-4377-8A0D-6DE3B1F7A78D}"/>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6" name="Footer Placeholder 5">
            <a:extLst>
              <a:ext uri="{FF2B5EF4-FFF2-40B4-BE49-F238E27FC236}">
                <a16:creationId xmlns:a16="http://schemas.microsoft.com/office/drawing/2014/main" id="{B0D1FC50-BC2B-4347-A56C-686255175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6CA0D-5532-4D80-A8D2-2F2B368BCC60}"/>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306069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B67C-C157-45BA-BD4A-440FF107A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03D9B1-E6DF-41F3-81E7-3F56AF882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8DC6C5-2F60-47DB-B224-5FAA85F76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D94D3-A452-4DE9-AD6F-7985A3E280C2}"/>
              </a:ext>
            </a:extLst>
          </p:cNvPr>
          <p:cNvSpPr>
            <a:spLocks noGrp="1"/>
          </p:cNvSpPr>
          <p:nvPr>
            <p:ph type="dt" sz="half" idx="10"/>
          </p:nvPr>
        </p:nvSpPr>
        <p:spPr/>
        <p:txBody>
          <a:bodyPr/>
          <a:lstStyle/>
          <a:p>
            <a:fld id="{10AC3C58-71EF-44ED-8D36-8C151FDD4FEE}" type="datetimeFigureOut">
              <a:rPr lang="en-US" smtClean="0"/>
              <a:t>3/8/2020</a:t>
            </a:fld>
            <a:endParaRPr lang="en-US"/>
          </a:p>
        </p:txBody>
      </p:sp>
      <p:sp>
        <p:nvSpPr>
          <p:cNvPr id="6" name="Footer Placeholder 5">
            <a:extLst>
              <a:ext uri="{FF2B5EF4-FFF2-40B4-BE49-F238E27FC236}">
                <a16:creationId xmlns:a16="http://schemas.microsoft.com/office/drawing/2014/main" id="{AACCC035-0FDA-453C-AA34-BF6FBAE77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551CE-AFCD-42CE-AFDE-9CB4CD41B852}"/>
              </a:ext>
            </a:extLst>
          </p:cNvPr>
          <p:cNvSpPr>
            <a:spLocks noGrp="1"/>
          </p:cNvSpPr>
          <p:nvPr>
            <p:ph type="sldNum" sz="quarter" idx="12"/>
          </p:nvPr>
        </p:nvSpPr>
        <p:spPr/>
        <p:txBody>
          <a:bodyPr/>
          <a:lstStyle/>
          <a:p>
            <a:fld id="{521930BC-E7EA-4018-AC32-FC0DDCCE9969}" type="slidenum">
              <a:rPr lang="en-US" smtClean="0"/>
              <a:t>‹#›</a:t>
            </a:fld>
            <a:endParaRPr lang="en-US"/>
          </a:p>
        </p:txBody>
      </p:sp>
    </p:spTree>
    <p:extLst>
      <p:ext uri="{BB962C8B-B14F-4D97-AF65-F5344CB8AC3E}">
        <p14:creationId xmlns:p14="http://schemas.microsoft.com/office/powerpoint/2010/main" val="66266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71780-B1A4-4C0A-A8CB-933C0C14D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5B75E9-520D-4B65-BE82-F7FC7D4D9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50A0A-8CB9-4B06-ABBC-D5198C5D0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C3C58-71EF-44ED-8D36-8C151FDD4FEE}" type="datetimeFigureOut">
              <a:rPr lang="en-US" smtClean="0"/>
              <a:t>3/8/2020</a:t>
            </a:fld>
            <a:endParaRPr lang="en-US"/>
          </a:p>
        </p:txBody>
      </p:sp>
      <p:sp>
        <p:nvSpPr>
          <p:cNvPr id="5" name="Footer Placeholder 4">
            <a:extLst>
              <a:ext uri="{FF2B5EF4-FFF2-40B4-BE49-F238E27FC236}">
                <a16:creationId xmlns:a16="http://schemas.microsoft.com/office/drawing/2014/main" id="{5820BCD5-5376-41DE-AE07-D2FDF77A3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9C5AE1-625A-488F-AFFB-16E991AE5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930BC-E7EA-4018-AC32-FC0DDCCE9969}" type="slidenum">
              <a:rPr lang="en-US" smtClean="0"/>
              <a:t>‹#›</a:t>
            </a:fld>
            <a:endParaRPr lang="en-US"/>
          </a:p>
        </p:txBody>
      </p:sp>
    </p:spTree>
    <p:extLst>
      <p:ext uri="{BB962C8B-B14F-4D97-AF65-F5344CB8AC3E}">
        <p14:creationId xmlns:p14="http://schemas.microsoft.com/office/powerpoint/2010/main" val="248205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57C2A-7660-41DB-841B-7D9A3FEA8228}"/>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rPr>
              <a:t>Modular Solar Array Cleaner</a:t>
            </a:r>
          </a:p>
        </p:txBody>
      </p:sp>
      <p:sp>
        <p:nvSpPr>
          <p:cNvPr id="3" name="Subtitle 2">
            <a:extLst>
              <a:ext uri="{FF2B5EF4-FFF2-40B4-BE49-F238E27FC236}">
                <a16:creationId xmlns:a16="http://schemas.microsoft.com/office/drawing/2014/main" id="{0E69B50A-6363-47D1-9DA4-DDF738385E51}"/>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By TIM Robotics</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lose up of a sign&#10;&#10;Description automatically generated">
            <a:extLst>
              <a:ext uri="{FF2B5EF4-FFF2-40B4-BE49-F238E27FC236}">
                <a16:creationId xmlns:a16="http://schemas.microsoft.com/office/drawing/2014/main" id="{785707C0-9FB5-43C7-9150-A44B84432EAF}"/>
              </a:ext>
            </a:extLst>
          </p:cNvPr>
          <p:cNvPicPr/>
          <p:nvPr/>
        </p:nvPicPr>
        <p:blipFill>
          <a:blip r:embed="rId2">
            <a:extLst>
              <a:ext uri="{28A0092B-C50C-407E-A947-70E740481C1C}">
                <a14:useLocalDpi xmlns:a14="http://schemas.microsoft.com/office/drawing/2010/main" val="0"/>
              </a:ext>
            </a:extLst>
          </a:blip>
          <a:stretch>
            <a:fillRect/>
          </a:stretch>
        </p:blipFill>
        <p:spPr>
          <a:xfrm>
            <a:off x="819192" y="489204"/>
            <a:ext cx="3248223" cy="4511421"/>
          </a:xfrm>
          <a:prstGeom prst="rect">
            <a:avLst/>
          </a:prstGeom>
        </p:spPr>
      </p:pic>
    </p:spTree>
    <p:extLst>
      <p:ext uri="{BB962C8B-B14F-4D97-AF65-F5344CB8AC3E}">
        <p14:creationId xmlns:p14="http://schemas.microsoft.com/office/powerpoint/2010/main" val="364499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5FBE-57DA-4722-A827-9867DE70D32A}"/>
              </a:ext>
            </a:extLst>
          </p:cNvPr>
          <p:cNvSpPr>
            <a:spLocks noGrp="1"/>
          </p:cNvSpPr>
          <p:nvPr>
            <p:ph type="title"/>
          </p:nvPr>
        </p:nvSpPr>
        <p:spPr/>
        <p:txBody>
          <a:bodyPr/>
          <a:lstStyle/>
          <a:p>
            <a:r>
              <a:rPr lang="en-US" dirty="0"/>
              <a:t>Software Items that need to be implemented</a:t>
            </a:r>
          </a:p>
        </p:txBody>
      </p:sp>
      <p:sp>
        <p:nvSpPr>
          <p:cNvPr id="3" name="Content Placeholder 2">
            <a:extLst>
              <a:ext uri="{FF2B5EF4-FFF2-40B4-BE49-F238E27FC236}">
                <a16:creationId xmlns:a16="http://schemas.microsoft.com/office/drawing/2014/main" id="{FE9D63B4-DF46-440A-B874-18125D383166}"/>
              </a:ext>
            </a:extLst>
          </p:cNvPr>
          <p:cNvSpPr>
            <a:spLocks noGrp="1"/>
          </p:cNvSpPr>
          <p:nvPr>
            <p:ph idx="1"/>
          </p:nvPr>
        </p:nvSpPr>
        <p:spPr/>
        <p:txBody>
          <a:bodyPr/>
          <a:lstStyle/>
          <a:p>
            <a:r>
              <a:rPr lang="en-US" dirty="0"/>
              <a:t>Double check previous functions used to read analog and digital sensors and make sure they work on the new microcontroller (they are the same family so they should)</a:t>
            </a:r>
          </a:p>
          <a:p>
            <a:r>
              <a:rPr lang="en-US" dirty="0"/>
              <a:t>Cleaning state machine(this will take care of manual and automatic)</a:t>
            </a:r>
          </a:p>
          <a:p>
            <a:r>
              <a:rPr lang="en-US" dirty="0"/>
              <a:t>Communication function(send and receive)</a:t>
            </a:r>
          </a:p>
          <a:p>
            <a:r>
              <a:rPr lang="en-US" dirty="0"/>
              <a:t>Scheduling functions(set and read)</a:t>
            </a:r>
          </a:p>
          <a:p>
            <a:endParaRPr lang="en-US" dirty="0"/>
          </a:p>
        </p:txBody>
      </p:sp>
    </p:spTree>
    <p:extLst>
      <p:ext uri="{BB962C8B-B14F-4D97-AF65-F5344CB8AC3E}">
        <p14:creationId xmlns:p14="http://schemas.microsoft.com/office/powerpoint/2010/main" val="272930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113C-6F00-4F0F-B678-6B01C422F419}"/>
              </a:ext>
            </a:extLst>
          </p:cNvPr>
          <p:cNvSpPr>
            <a:spLocks noGrp="1"/>
          </p:cNvSpPr>
          <p:nvPr>
            <p:ph type="title"/>
          </p:nvPr>
        </p:nvSpPr>
        <p:spPr/>
        <p:txBody>
          <a:bodyPr/>
          <a:lstStyle/>
          <a:p>
            <a:r>
              <a:rPr lang="en-US" dirty="0"/>
              <a:t>ADC Initialization Code</a:t>
            </a:r>
          </a:p>
        </p:txBody>
      </p:sp>
      <p:sp>
        <p:nvSpPr>
          <p:cNvPr id="3" name="Content Placeholder 2">
            <a:extLst>
              <a:ext uri="{FF2B5EF4-FFF2-40B4-BE49-F238E27FC236}">
                <a16:creationId xmlns:a16="http://schemas.microsoft.com/office/drawing/2014/main" id="{9D54539A-005C-4381-9D53-AAE997ED42E6}"/>
              </a:ext>
            </a:extLst>
          </p:cNvPr>
          <p:cNvSpPr>
            <a:spLocks noGrp="1"/>
          </p:cNvSpPr>
          <p:nvPr>
            <p:ph idx="1"/>
          </p:nvPr>
        </p:nvSpPr>
        <p:spPr/>
        <p:txBody>
          <a:bodyPr>
            <a:normAutofit fontScale="55000" lnSpcReduction="20000"/>
          </a:bodyPr>
          <a:lstStyle/>
          <a:p>
            <a:pPr marL="0" indent="0">
              <a:buNone/>
            </a:pPr>
            <a:r>
              <a:rPr lang="en-US" dirty="0"/>
              <a:t>void </a:t>
            </a:r>
            <a:r>
              <a:rPr lang="en-US" dirty="0" err="1"/>
              <a:t>ADCInitialize</a:t>
            </a:r>
            <a:r>
              <a:rPr lang="en-US" dirty="0"/>
              <a:t>(int ADC)</a:t>
            </a:r>
          </a:p>
          <a:p>
            <a:pPr marL="0" indent="0">
              <a:buNone/>
            </a:pPr>
            <a:r>
              <a:rPr lang="en-US" dirty="0"/>
              <a:t>{</a:t>
            </a:r>
          </a:p>
          <a:p>
            <a:pPr marL="0" indent="0">
              <a:buNone/>
            </a:pPr>
            <a:r>
              <a:rPr lang="en-US" dirty="0"/>
              <a:t>	</a:t>
            </a:r>
            <a:r>
              <a:rPr lang="en-US" dirty="0" err="1"/>
              <a:t>afec_enable</a:t>
            </a:r>
            <a:r>
              <a:rPr lang="en-US" dirty="0"/>
              <a:t>(AFEC0);</a:t>
            </a:r>
          </a:p>
          <a:p>
            <a:pPr marL="0" indent="0">
              <a:buNone/>
            </a:pPr>
            <a:r>
              <a:rPr lang="en-US" dirty="0"/>
              <a:t>	</a:t>
            </a:r>
            <a:r>
              <a:rPr lang="en-US" dirty="0" err="1"/>
              <a:t>afec_get_config_defaults</a:t>
            </a:r>
            <a:r>
              <a:rPr lang="en-US" dirty="0"/>
              <a:t>(&amp;</a:t>
            </a:r>
            <a:r>
              <a:rPr lang="en-US" dirty="0" err="1"/>
              <a:t>afec_cfg</a:t>
            </a:r>
            <a:r>
              <a:rPr lang="en-US" dirty="0"/>
              <a:t>);</a:t>
            </a:r>
          </a:p>
          <a:p>
            <a:pPr marL="0" indent="0">
              <a:buNone/>
            </a:pPr>
            <a:r>
              <a:rPr lang="en-US" dirty="0"/>
              <a:t>	</a:t>
            </a:r>
            <a:r>
              <a:rPr lang="en-US" dirty="0" err="1"/>
              <a:t>afec_init</a:t>
            </a:r>
            <a:r>
              <a:rPr lang="en-US" dirty="0"/>
              <a:t>(AFEC0, &amp;</a:t>
            </a:r>
            <a:r>
              <a:rPr lang="en-US" dirty="0" err="1"/>
              <a:t>afec_cfg</a:t>
            </a:r>
            <a:r>
              <a:rPr lang="en-US" dirty="0"/>
              <a:t>);</a:t>
            </a:r>
          </a:p>
          <a:p>
            <a:pPr marL="0" indent="0">
              <a:buNone/>
            </a:pPr>
            <a:r>
              <a:rPr lang="en-US" dirty="0"/>
              <a:t>	</a:t>
            </a:r>
            <a:r>
              <a:rPr lang="en-US" dirty="0" err="1"/>
              <a:t>afec_ch_get_config_defaults</a:t>
            </a:r>
            <a:r>
              <a:rPr lang="en-US" dirty="0"/>
              <a:t>(&amp;</a:t>
            </a:r>
            <a:r>
              <a:rPr lang="en-US" dirty="0" err="1"/>
              <a:t>afec_ch_cfg</a:t>
            </a:r>
            <a:r>
              <a:rPr lang="en-US" dirty="0"/>
              <a:t>);</a:t>
            </a:r>
          </a:p>
          <a:p>
            <a:pPr marL="0" indent="0">
              <a:buNone/>
            </a:pPr>
            <a:r>
              <a:rPr lang="en-US" dirty="0"/>
              <a:t>	</a:t>
            </a:r>
            <a:r>
              <a:rPr lang="en-US" dirty="0" err="1"/>
              <a:t>afec_ch_set_config</a:t>
            </a:r>
            <a:r>
              <a:rPr lang="en-US" dirty="0"/>
              <a:t>(AFEC0, AFEC_CHANNEL_0, &amp;</a:t>
            </a:r>
            <a:r>
              <a:rPr lang="en-US" dirty="0" err="1"/>
              <a:t>afec_ch_cfg</a:t>
            </a:r>
            <a:r>
              <a:rPr lang="en-US" dirty="0"/>
              <a:t>);</a:t>
            </a:r>
          </a:p>
          <a:p>
            <a:pPr marL="0" indent="0">
              <a:buNone/>
            </a:pPr>
            <a:r>
              <a:rPr lang="en-US" dirty="0"/>
              <a:t>	</a:t>
            </a:r>
            <a:r>
              <a:rPr lang="en-US" dirty="0" err="1"/>
              <a:t>afec_set_trigger</a:t>
            </a:r>
            <a:r>
              <a:rPr lang="en-US" dirty="0"/>
              <a:t>(AFEC0, AFEC_TRIG_SW);</a:t>
            </a:r>
          </a:p>
          <a:p>
            <a:pPr marL="0" indent="0">
              <a:buNone/>
            </a:pPr>
            <a:r>
              <a:rPr lang="en-US" dirty="0"/>
              <a:t>	</a:t>
            </a:r>
            <a:r>
              <a:rPr lang="en-US" dirty="0" err="1"/>
              <a:t>afec_channel_set_analog_offset</a:t>
            </a:r>
            <a:r>
              <a:rPr lang="en-US" dirty="0"/>
              <a:t>(AFEC0,AFEC_CHANNEL_0,0x800);</a:t>
            </a:r>
          </a:p>
          <a:p>
            <a:pPr marL="0" indent="0">
              <a:buNone/>
            </a:pPr>
            <a:r>
              <a:rPr lang="en-US" dirty="0"/>
              <a:t>	</a:t>
            </a:r>
            <a:r>
              <a:rPr lang="en-US" dirty="0" err="1"/>
              <a:t>afec_channel_set_analog_offset</a:t>
            </a:r>
            <a:r>
              <a:rPr lang="en-US" dirty="0"/>
              <a:t>(AFEC0,AFEC_CHANNEL_6,0x800);</a:t>
            </a:r>
          </a:p>
          <a:p>
            <a:pPr marL="0" indent="0">
              <a:buNone/>
            </a:pPr>
            <a:r>
              <a:rPr lang="fr-FR" dirty="0"/>
              <a:t>	</a:t>
            </a:r>
            <a:r>
              <a:rPr lang="fr-FR" dirty="0" err="1"/>
              <a:t>afec_channel_enable</a:t>
            </a:r>
            <a:r>
              <a:rPr lang="fr-FR" dirty="0"/>
              <a:t>(AFEC0, AFEC_CHANNEL_0);</a:t>
            </a:r>
          </a:p>
          <a:p>
            <a:pPr marL="0" indent="0">
              <a:buNone/>
            </a:pPr>
            <a:r>
              <a:rPr lang="fr-FR" dirty="0"/>
              <a:t>	</a:t>
            </a:r>
            <a:r>
              <a:rPr lang="fr-FR" dirty="0" err="1"/>
              <a:t>afec_channel_enable</a:t>
            </a:r>
            <a:r>
              <a:rPr lang="fr-FR" dirty="0"/>
              <a:t>(AFEC0, AFEC_CHANNEL_6);</a:t>
            </a:r>
          </a:p>
          <a:p>
            <a:pPr marL="0" indent="0">
              <a:buNone/>
            </a:pPr>
            <a:r>
              <a:rPr lang="en-US" dirty="0"/>
              <a:t>	</a:t>
            </a:r>
            <a:r>
              <a:rPr lang="en-US" dirty="0" err="1"/>
              <a:t>afec_set_callback</a:t>
            </a:r>
            <a:r>
              <a:rPr lang="en-US" dirty="0"/>
              <a:t>(AFEC0, AFEC_INTERRUPT_DATA_READY, callback, 1);</a:t>
            </a:r>
          </a:p>
          <a:p>
            <a:pPr marL="0" indent="0">
              <a:buNone/>
            </a:pPr>
            <a:r>
              <a:rPr lang="en-US" dirty="0"/>
              <a:t>	</a:t>
            </a:r>
            <a:r>
              <a:rPr lang="en-US" dirty="0" err="1"/>
              <a:t>afec_start_software_conversion</a:t>
            </a:r>
            <a:r>
              <a:rPr lang="en-US" dirty="0"/>
              <a:t>(AFEC0);</a:t>
            </a:r>
          </a:p>
          <a:p>
            <a:pPr marL="0" indent="0">
              <a:buNone/>
            </a:pPr>
            <a:r>
              <a:rPr lang="en-US" dirty="0"/>
              <a:t>}</a:t>
            </a:r>
            <a:endParaRPr lang="en-US" b="1" dirty="0"/>
          </a:p>
        </p:txBody>
      </p:sp>
    </p:spTree>
    <p:extLst>
      <p:ext uri="{BB962C8B-B14F-4D97-AF65-F5344CB8AC3E}">
        <p14:creationId xmlns:p14="http://schemas.microsoft.com/office/powerpoint/2010/main" val="344455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B044-BDBD-4C50-BBA6-B2E8FF3773FC}"/>
              </a:ext>
            </a:extLst>
          </p:cNvPr>
          <p:cNvSpPr>
            <a:spLocks noGrp="1"/>
          </p:cNvSpPr>
          <p:nvPr>
            <p:ph type="title"/>
          </p:nvPr>
        </p:nvSpPr>
        <p:spPr/>
        <p:txBody>
          <a:bodyPr/>
          <a:lstStyle/>
          <a:p>
            <a:r>
              <a:rPr lang="en-US" dirty="0"/>
              <a:t>ADC Read Code</a:t>
            </a:r>
          </a:p>
        </p:txBody>
      </p:sp>
      <p:sp>
        <p:nvSpPr>
          <p:cNvPr id="3" name="Content Placeholder 2">
            <a:extLst>
              <a:ext uri="{FF2B5EF4-FFF2-40B4-BE49-F238E27FC236}">
                <a16:creationId xmlns:a16="http://schemas.microsoft.com/office/drawing/2014/main" id="{076A34B0-D02E-4812-813A-068F881BC1B5}"/>
              </a:ext>
            </a:extLst>
          </p:cNvPr>
          <p:cNvSpPr>
            <a:spLocks noGrp="1"/>
          </p:cNvSpPr>
          <p:nvPr>
            <p:ph idx="1"/>
          </p:nvPr>
        </p:nvSpPr>
        <p:spPr/>
        <p:txBody>
          <a:bodyPr>
            <a:normAutofit fontScale="47500" lnSpcReduction="20000"/>
          </a:bodyPr>
          <a:lstStyle/>
          <a:p>
            <a:pPr marL="0" indent="0">
              <a:buNone/>
            </a:pPr>
            <a:r>
              <a:rPr lang="en-US" dirty="0"/>
              <a:t>void </a:t>
            </a:r>
            <a:r>
              <a:rPr lang="en-US" dirty="0" err="1"/>
              <a:t>ADCGetValue</a:t>
            </a:r>
            <a:r>
              <a:rPr lang="en-US" dirty="0"/>
              <a:t>(int ADC)</a:t>
            </a:r>
          </a:p>
          <a:p>
            <a:pPr marL="0" indent="0">
              <a:buNone/>
            </a:pPr>
            <a:r>
              <a:rPr lang="en-US" dirty="0"/>
              <a:t>{</a:t>
            </a:r>
          </a:p>
          <a:p>
            <a:pPr marL="0" indent="0">
              <a:buNone/>
            </a:pPr>
            <a:r>
              <a:rPr lang="en-US" dirty="0"/>
              <a:t>            	</a:t>
            </a:r>
            <a:r>
              <a:rPr lang="en-US" dirty="0" err="1"/>
              <a:t>afec_start_software_conversion</a:t>
            </a:r>
            <a:r>
              <a:rPr lang="en-US" dirty="0"/>
              <a:t>(AFEC0);</a:t>
            </a:r>
          </a:p>
          <a:p>
            <a:pPr marL="0" indent="0">
              <a:buNone/>
            </a:pPr>
            <a:r>
              <a:rPr lang="en-US" dirty="0"/>
              <a:t>}</a:t>
            </a:r>
          </a:p>
          <a:p>
            <a:pPr marL="0" indent="0">
              <a:buNone/>
            </a:pPr>
            <a:r>
              <a:rPr lang="en-US" dirty="0"/>
              <a:t>void callback()</a:t>
            </a:r>
          </a:p>
          <a:p>
            <a:pPr marL="0" indent="0">
              <a:buNone/>
            </a:pPr>
            <a:r>
              <a:rPr lang="en-US" dirty="0"/>
              <a:t>{</a:t>
            </a:r>
          </a:p>
          <a:p>
            <a:pPr marL="0" indent="0">
              <a:buNone/>
            </a:pPr>
            <a:r>
              <a:rPr lang="en-US" dirty="0"/>
              <a:t>	</a:t>
            </a:r>
            <a:r>
              <a:rPr lang="en-US" dirty="0" err="1"/>
              <a:t>afec_get_latest_value</a:t>
            </a:r>
            <a:r>
              <a:rPr lang="en-US" dirty="0"/>
              <a:t>(AFEC0);</a:t>
            </a:r>
          </a:p>
          <a:p>
            <a:pPr marL="0" indent="0">
              <a:buNone/>
            </a:pPr>
            <a:r>
              <a:rPr lang="en-US" dirty="0"/>
              <a:t>	_ADC1Value = </a:t>
            </a:r>
            <a:r>
              <a:rPr lang="en-US" dirty="0" err="1"/>
              <a:t>afec_channel_get_value</a:t>
            </a:r>
            <a:r>
              <a:rPr lang="en-US" dirty="0"/>
              <a:t>(AFEC0, AFEC_CHANNEL_0);</a:t>
            </a:r>
          </a:p>
          <a:p>
            <a:pPr marL="0" indent="0">
              <a:buNone/>
            </a:pPr>
            <a:r>
              <a:rPr lang="en-US" dirty="0"/>
              <a:t>	_ADC2Value = </a:t>
            </a:r>
            <a:r>
              <a:rPr lang="en-US" dirty="0" err="1"/>
              <a:t>afec_channel_get_value</a:t>
            </a:r>
            <a:r>
              <a:rPr lang="en-US" dirty="0"/>
              <a:t>(AFEC0, AFEC_CHANNEL_6);</a:t>
            </a:r>
          </a:p>
          <a:p>
            <a:pPr marL="0" indent="0">
              <a:buNone/>
            </a:pPr>
            <a:r>
              <a:rPr lang="en-US" dirty="0"/>
              <a:t>	//</a:t>
            </a:r>
            <a:r>
              <a:rPr lang="en-US" dirty="0" err="1"/>
              <a:t>tempeture</a:t>
            </a:r>
            <a:r>
              <a:rPr lang="en-US" dirty="0"/>
              <a:t> calculations</a:t>
            </a:r>
          </a:p>
          <a:p>
            <a:pPr marL="0" indent="0">
              <a:buNone/>
            </a:pPr>
            <a:r>
              <a:rPr lang="en-US" dirty="0"/>
              <a:t>	</a:t>
            </a:r>
            <a:r>
              <a:rPr lang="en-US" dirty="0" err="1"/>
              <a:t>tempc</a:t>
            </a:r>
            <a:r>
              <a:rPr lang="en-US" dirty="0"/>
              <a:t> = ((_ADC1Value * 3300.0 / 4095.0) - 500.0) / 10.0;</a:t>
            </a:r>
          </a:p>
          <a:p>
            <a:pPr marL="0" indent="0">
              <a:buNone/>
            </a:pPr>
            <a:r>
              <a:rPr lang="en-US" dirty="0"/>
              <a:t>	</a:t>
            </a:r>
            <a:r>
              <a:rPr lang="en-US" dirty="0" err="1"/>
              <a:t>tempf</a:t>
            </a:r>
            <a:r>
              <a:rPr lang="en-US" dirty="0"/>
              <a:t> = (</a:t>
            </a:r>
            <a:r>
              <a:rPr lang="en-US" dirty="0" err="1"/>
              <a:t>tempc</a:t>
            </a:r>
            <a:r>
              <a:rPr lang="en-US" dirty="0"/>
              <a:t> * 9.0 / 5.0) + 32.0;</a:t>
            </a:r>
          </a:p>
          <a:p>
            <a:pPr marL="0" indent="0">
              <a:buNone/>
            </a:pPr>
            <a:r>
              <a:rPr lang="en-US" dirty="0"/>
              <a:t>	//windspeed calculations 0.4v-2v    0mps - 50mps</a:t>
            </a:r>
          </a:p>
          <a:p>
            <a:pPr marL="0" indent="0">
              <a:buNone/>
            </a:pPr>
            <a:r>
              <a:rPr lang="en-US" dirty="0"/>
              <a:t>	</a:t>
            </a:r>
            <a:r>
              <a:rPr lang="en-US" dirty="0" err="1"/>
              <a:t>windmps</a:t>
            </a:r>
            <a:r>
              <a:rPr lang="en-US" dirty="0"/>
              <a:t> = (((_ADC2Value * 3300.0 / 4095.0) - 400) / 1600) * 50;</a:t>
            </a:r>
          </a:p>
          <a:p>
            <a:pPr marL="0" indent="0">
              <a:buNone/>
            </a:pPr>
            <a:r>
              <a:rPr lang="en-US" i="1" dirty="0"/>
              <a:t>	</a:t>
            </a:r>
            <a:r>
              <a:rPr lang="en-US" i="1" dirty="0" err="1"/>
              <a:t>printf</a:t>
            </a:r>
            <a:r>
              <a:rPr lang="en-US" dirty="0"/>
              <a:t>("Temperature Celsius: %4d  Fahrenheit: %4d  Wind Speed in </a:t>
            </a:r>
            <a:r>
              <a:rPr lang="en-US" dirty="0" err="1"/>
              <a:t>Mps</a:t>
            </a:r>
            <a:r>
              <a:rPr lang="en-US" dirty="0"/>
              <a:t>: %4d\r", (int)</a:t>
            </a:r>
            <a:r>
              <a:rPr lang="en-US" dirty="0" err="1"/>
              <a:t>tempc</a:t>
            </a:r>
            <a:r>
              <a:rPr lang="en-US" dirty="0"/>
              <a:t>, (int)</a:t>
            </a:r>
            <a:r>
              <a:rPr lang="en-US" dirty="0" err="1"/>
              <a:t>tempf</a:t>
            </a:r>
            <a:r>
              <a:rPr lang="en-US" dirty="0"/>
              <a:t>, (int)</a:t>
            </a:r>
            <a:r>
              <a:rPr lang="en-US" dirty="0" err="1"/>
              <a:t>windmps</a:t>
            </a:r>
            <a:r>
              <a:rPr lang="en-US" dirty="0"/>
              <a:t>);</a:t>
            </a:r>
          </a:p>
          <a:p>
            <a:pPr marL="0" indent="0">
              <a:buNone/>
            </a:pPr>
            <a:r>
              <a:rPr lang="en-US" dirty="0"/>
              <a:t>}</a:t>
            </a:r>
          </a:p>
        </p:txBody>
      </p:sp>
    </p:spTree>
    <p:extLst>
      <p:ext uri="{BB962C8B-B14F-4D97-AF65-F5344CB8AC3E}">
        <p14:creationId xmlns:p14="http://schemas.microsoft.com/office/powerpoint/2010/main" val="387331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C064-9937-4D3A-AF8C-C601864A39E7}"/>
              </a:ext>
            </a:extLst>
          </p:cNvPr>
          <p:cNvSpPr>
            <a:spLocks noGrp="1"/>
          </p:cNvSpPr>
          <p:nvPr>
            <p:ph type="title"/>
          </p:nvPr>
        </p:nvSpPr>
        <p:spPr/>
        <p:txBody>
          <a:bodyPr/>
          <a:lstStyle/>
          <a:p>
            <a:r>
              <a:rPr lang="en-US" dirty="0"/>
              <a:t>Button Initialization Code</a:t>
            </a:r>
          </a:p>
        </p:txBody>
      </p:sp>
      <p:sp>
        <p:nvSpPr>
          <p:cNvPr id="3" name="Content Placeholder 2">
            <a:extLst>
              <a:ext uri="{FF2B5EF4-FFF2-40B4-BE49-F238E27FC236}">
                <a16:creationId xmlns:a16="http://schemas.microsoft.com/office/drawing/2014/main" id="{F31673F0-2E37-4CF4-ABA0-441888C17D58}"/>
              </a:ext>
            </a:extLst>
          </p:cNvPr>
          <p:cNvSpPr>
            <a:spLocks noGrp="1"/>
          </p:cNvSpPr>
          <p:nvPr>
            <p:ph idx="1"/>
          </p:nvPr>
        </p:nvSpPr>
        <p:spPr/>
        <p:txBody>
          <a:bodyPr>
            <a:normAutofit fontScale="85000" lnSpcReduction="10000"/>
          </a:bodyPr>
          <a:lstStyle/>
          <a:p>
            <a:pPr marL="0" indent="0">
              <a:buNone/>
            </a:pPr>
            <a:r>
              <a:rPr lang="en-US" dirty="0"/>
              <a:t>void </a:t>
            </a:r>
            <a:r>
              <a:rPr lang="en-US" dirty="0" err="1"/>
              <a:t>initializeBTNDriver</a:t>
            </a:r>
            <a:r>
              <a:rPr lang="en-US" dirty="0"/>
              <a:t>(void)</a:t>
            </a:r>
          </a:p>
          <a:p>
            <a:pPr marL="0" indent="0">
              <a:buNone/>
            </a:pPr>
            <a:r>
              <a:rPr lang="en-US" dirty="0"/>
              <a:t>{</a:t>
            </a:r>
          </a:p>
          <a:p>
            <a:pPr marL="0" indent="0">
              <a:buNone/>
            </a:pPr>
            <a:r>
              <a:rPr lang="en-US" dirty="0"/>
              <a:t>	</a:t>
            </a:r>
            <a:r>
              <a:rPr lang="en-US" dirty="0" err="1"/>
              <a:t>ioport_set_pin_dir</a:t>
            </a:r>
            <a:r>
              <a:rPr lang="en-US" dirty="0"/>
              <a:t>(BUTTON_1_PIN,IOPORT_DIR_INPUT);</a:t>
            </a:r>
          </a:p>
          <a:p>
            <a:pPr marL="0" indent="0">
              <a:buNone/>
            </a:pPr>
            <a:r>
              <a:rPr lang="en-US" dirty="0"/>
              <a:t>	</a:t>
            </a:r>
            <a:r>
              <a:rPr lang="en-US" dirty="0" err="1"/>
              <a:t>ioport_set_pin_dir</a:t>
            </a:r>
            <a:r>
              <a:rPr lang="en-US" dirty="0"/>
              <a:t>(BUTTON_2_PIN,IOPORT_DIR_INPUT);</a:t>
            </a:r>
          </a:p>
          <a:p>
            <a:pPr marL="0" indent="0">
              <a:buNone/>
            </a:pPr>
            <a:r>
              <a:rPr lang="en-US" dirty="0"/>
              <a:t>	</a:t>
            </a:r>
            <a:r>
              <a:rPr lang="en-US" dirty="0" err="1"/>
              <a:t>ioport_set_pin_sense_mode</a:t>
            </a:r>
            <a:r>
              <a:rPr lang="en-US" dirty="0"/>
              <a:t>(BUTTON_1_PIN, IOPORT_SENSE_RISING);</a:t>
            </a:r>
          </a:p>
          <a:p>
            <a:pPr marL="0" indent="0">
              <a:buNone/>
            </a:pPr>
            <a:r>
              <a:rPr lang="en-US" dirty="0"/>
              <a:t>	</a:t>
            </a:r>
            <a:r>
              <a:rPr lang="en-US" dirty="0" err="1"/>
              <a:t>ioport_set_pin_sense_mode</a:t>
            </a:r>
            <a:r>
              <a:rPr lang="en-US" dirty="0"/>
              <a:t>(BUTTON_2_PIN, IOPORT_SENSE_RISING);</a:t>
            </a:r>
          </a:p>
          <a:p>
            <a:pPr marL="0" indent="0">
              <a:buNone/>
            </a:pPr>
            <a:r>
              <a:rPr lang="en-US" dirty="0"/>
              <a:t>	</a:t>
            </a:r>
            <a:r>
              <a:rPr lang="en-US" dirty="0" err="1"/>
              <a:t>ioport_set_pin_mode</a:t>
            </a:r>
            <a:r>
              <a:rPr lang="en-US" dirty="0"/>
              <a:t>(BUTTON_1_PIN, IOPORT_MODE_PULLUP | 				IOPORT_MODE_DEBOUNCE);</a:t>
            </a:r>
          </a:p>
          <a:p>
            <a:pPr marL="0" indent="0">
              <a:buNone/>
            </a:pPr>
            <a:r>
              <a:rPr lang="en-US" dirty="0"/>
              <a:t>	</a:t>
            </a:r>
            <a:r>
              <a:rPr lang="en-US" dirty="0" err="1"/>
              <a:t>ioport_set_pin_mode</a:t>
            </a:r>
            <a:r>
              <a:rPr lang="en-US" dirty="0"/>
              <a:t>(BUTTON_2_PIN, IOPORT_MODE_PULLUP | 				IOPORT_MODE_DEBOUNCE);</a:t>
            </a:r>
          </a:p>
          <a:p>
            <a:pPr marL="0" indent="0">
              <a:buNone/>
            </a:pPr>
            <a:r>
              <a:rPr lang="en-US" dirty="0"/>
              <a:t>}</a:t>
            </a:r>
          </a:p>
        </p:txBody>
      </p:sp>
    </p:spTree>
    <p:extLst>
      <p:ext uri="{BB962C8B-B14F-4D97-AF65-F5344CB8AC3E}">
        <p14:creationId xmlns:p14="http://schemas.microsoft.com/office/powerpoint/2010/main" val="201221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4971-EA53-4AD8-8444-439A4B113339}"/>
              </a:ext>
            </a:extLst>
          </p:cNvPr>
          <p:cNvSpPr>
            <a:spLocks noGrp="1"/>
          </p:cNvSpPr>
          <p:nvPr>
            <p:ph type="title"/>
          </p:nvPr>
        </p:nvSpPr>
        <p:spPr/>
        <p:txBody>
          <a:bodyPr/>
          <a:lstStyle/>
          <a:p>
            <a:r>
              <a:rPr lang="en-US" dirty="0"/>
              <a:t>Button Read Code</a:t>
            </a:r>
          </a:p>
        </p:txBody>
      </p:sp>
      <p:sp>
        <p:nvSpPr>
          <p:cNvPr id="3" name="Content Placeholder 2">
            <a:extLst>
              <a:ext uri="{FF2B5EF4-FFF2-40B4-BE49-F238E27FC236}">
                <a16:creationId xmlns:a16="http://schemas.microsoft.com/office/drawing/2014/main" id="{F4BD37FC-54F4-4C3F-A0EC-33AC2A94643D}"/>
              </a:ext>
            </a:extLst>
          </p:cNvPr>
          <p:cNvSpPr>
            <a:spLocks noGrp="1"/>
          </p:cNvSpPr>
          <p:nvPr>
            <p:ph idx="1"/>
          </p:nvPr>
        </p:nvSpPr>
        <p:spPr/>
        <p:txBody>
          <a:bodyPr>
            <a:normAutofit fontScale="25000" lnSpcReduction="20000"/>
          </a:bodyPr>
          <a:lstStyle/>
          <a:p>
            <a:pPr marL="0" indent="0">
              <a:buNone/>
            </a:pPr>
            <a:r>
              <a:rPr lang="en-US" sz="5600" i="1" dirty="0"/>
              <a:t>uint8_t</a:t>
            </a:r>
            <a:r>
              <a:rPr lang="en-US" sz="5600" dirty="0"/>
              <a:t> </a:t>
            </a:r>
            <a:r>
              <a:rPr lang="en-US" sz="5600" dirty="0" err="1"/>
              <a:t>readBTN</a:t>
            </a:r>
            <a:r>
              <a:rPr lang="en-US" sz="5600" dirty="0"/>
              <a:t>(</a:t>
            </a:r>
            <a:r>
              <a:rPr lang="en-US" sz="5600" i="1" dirty="0"/>
              <a:t>uint8_t</a:t>
            </a:r>
            <a:r>
              <a:rPr lang="en-US" sz="5600" dirty="0"/>
              <a:t> </a:t>
            </a:r>
            <a:r>
              <a:rPr lang="en-US" sz="5600" dirty="0" err="1"/>
              <a:t>uibtnNum</a:t>
            </a:r>
            <a:r>
              <a:rPr lang="en-US" sz="5600" dirty="0"/>
              <a:t>)</a:t>
            </a:r>
          </a:p>
          <a:p>
            <a:pPr marL="0" indent="0">
              <a:buNone/>
            </a:pPr>
            <a:r>
              <a:rPr lang="en-US" sz="5600" dirty="0"/>
              <a:t>{</a:t>
            </a:r>
          </a:p>
          <a:p>
            <a:pPr marL="0" indent="0">
              <a:buNone/>
            </a:pPr>
            <a:r>
              <a:rPr lang="en-US" sz="5600" dirty="0"/>
              <a:t>	switch(</a:t>
            </a:r>
            <a:r>
              <a:rPr lang="en-US" sz="5600" dirty="0" err="1"/>
              <a:t>uibtnNum</a:t>
            </a:r>
            <a:r>
              <a:rPr lang="en-US" sz="5600" dirty="0"/>
              <a:t>)</a:t>
            </a:r>
          </a:p>
          <a:p>
            <a:pPr marL="0" indent="0">
              <a:buNone/>
            </a:pPr>
            <a:r>
              <a:rPr lang="en-US" sz="5600" dirty="0"/>
              <a:t>	{</a:t>
            </a:r>
          </a:p>
          <a:p>
            <a:pPr marL="0" indent="0">
              <a:buNone/>
            </a:pPr>
            <a:r>
              <a:rPr lang="en-US" sz="5600" dirty="0"/>
              <a:t>		case 1:</a:t>
            </a:r>
          </a:p>
          <a:p>
            <a:pPr marL="0" indent="0">
              <a:buNone/>
            </a:pPr>
            <a:r>
              <a:rPr lang="en-US" sz="5600" dirty="0"/>
              <a:t>		{</a:t>
            </a:r>
          </a:p>
          <a:p>
            <a:pPr marL="0" indent="0">
              <a:buNone/>
            </a:pPr>
            <a:r>
              <a:rPr lang="en-US" sz="5600" dirty="0"/>
              <a:t>			return </a:t>
            </a:r>
            <a:r>
              <a:rPr lang="en-US" sz="5600" dirty="0" err="1"/>
              <a:t>ioport_get_pin_level</a:t>
            </a:r>
            <a:r>
              <a:rPr lang="en-US" sz="5600" dirty="0"/>
              <a:t>(BUTTON_1_PIN);</a:t>
            </a:r>
          </a:p>
          <a:p>
            <a:pPr marL="0" indent="0">
              <a:buNone/>
            </a:pPr>
            <a:r>
              <a:rPr lang="en-US" sz="5600" dirty="0"/>
              <a:t>		}</a:t>
            </a:r>
          </a:p>
          <a:p>
            <a:pPr marL="0" indent="0">
              <a:buNone/>
            </a:pPr>
            <a:r>
              <a:rPr lang="en-US" sz="5600" dirty="0"/>
              <a:t>		case 2:</a:t>
            </a:r>
          </a:p>
          <a:p>
            <a:pPr marL="0" indent="0">
              <a:buNone/>
            </a:pPr>
            <a:r>
              <a:rPr lang="en-US" sz="5600" dirty="0"/>
              <a:t>		{</a:t>
            </a:r>
          </a:p>
          <a:p>
            <a:pPr marL="0" indent="0">
              <a:buNone/>
            </a:pPr>
            <a:r>
              <a:rPr lang="en-US" sz="5600" dirty="0"/>
              <a:t>			return </a:t>
            </a:r>
            <a:r>
              <a:rPr lang="en-US" sz="5600" dirty="0" err="1"/>
              <a:t>ioport_get_pin_level</a:t>
            </a:r>
            <a:r>
              <a:rPr lang="en-US" sz="5600" dirty="0"/>
              <a:t>(BUTTON_2_PIN);</a:t>
            </a:r>
          </a:p>
          <a:p>
            <a:pPr marL="0" indent="0">
              <a:buNone/>
            </a:pPr>
            <a:r>
              <a:rPr lang="en-US" sz="5600" dirty="0"/>
              <a:t>		}</a:t>
            </a:r>
          </a:p>
          <a:p>
            <a:pPr marL="0" indent="0">
              <a:buNone/>
            </a:pPr>
            <a:r>
              <a:rPr lang="en-US" sz="5600" dirty="0"/>
              <a:t>	}</a:t>
            </a:r>
          </a:p>
          <a:p>
            <a:pPr marL="0" indent="0">
              <a:buNone/>
            </a:pPr>
            <a:r>
              <a:rPr lang="en-US" sz="5600" dirty="0"/>
              <a:t>	return 0;</a:t>
            </a:r>
          </a:p>
          <a:p>
            <a:pPr marL="0" indent="0">
              <a:buNone/>
            </a:pPr>
            <a:r>
              <a:rPr lang="en-US" sz="5600" dirty="0"/>
              <a:t>}</a:t>
            </a:r>
          </a:p>
          <a:p>
            <a:endParaRPr lang="en-US" dirty="0"/>
          </a:p>
        </p:txBody>
      </p:sp>
    </p:spTree>
    <p:extLst>
      <p:ext uri="{BB962C8B-B14F-4D97-AF65-F5344CB8AC3E}">
        <p14:creationId xmlns:p14="http://schemas.microsoft.com/office/powerpoint/2010/main" val="171258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ECA6-AC04-401A-BA88-7D9294A75D7F}"/>
              </a:ext>
            </a:extLst>
          </p:cNvPr>
          <p:cNvSpPr>
            <a:spLocks noGrp="1"/>
          </p:cNvSpPr>
          <p:nvPr>
            <p:ph type="title"/>
          </p:nvPr>
        </p:nvSpPr>
        <p:spPr/>
        <p:txBody>
          <a:bodyPr/>
          <a:lstStyle/>
          <a:p>
            <a:r>
              <a:rPr lang="en-US" dirty="0"/>
              <a:t>Test Website Code</a:t>
            </a:r>
          </a:p>
        </p:txBody>
      </p:sp>
      <p:sp>
        <p:nvSpPr>
          <p:cNvPr id="3" name="Content Placeholder 2">
            <a:extLst>
              <a:ext uri="{FF2B5EF4-FFF2-40B4-BE49-F238E27FC236}">
                <a16:creationId xmlns:a16="http://schemas.microsoft.com/office/drawing/2014/main" id="{7109BD98-5C5F-4A7C-A87D-486A74A70912}"/>
              </a:ext>
            </a:extLst>
          </p:cNvPr>
          <p:cNvSpPr>
            <a:spLocks noGrp="1"/>
          </p:cNvSpPr>
          <p:nvPr>
            <p:ph idx="1"/>
          </p:nvPr>
        </p:nvSpPr>
        <p:spPr>
          <a:xfrm>
            <a:off x="420620" y="1408729"/>
            <a:ext cx="3355109" cy="4693593"/>
          </a:xfrm>
          <a:solidFill>
            <a:schemeClr val="accent2">
              <a:lumMod val="20000"/>
              <a:lumOff val="80000"/>
            </a:schemeClr>
          </a:solidFill>
        </p:spPr>
        <p:txBody>
          <a:bodyPr>
            <a:normAutofit fontScale="40000" lnSpcReduction="20000"/>
          </a:bodyPr>
          <a:lstStyle/>
          <a:p>
            <a:pPr marL="0" indent="0">
              <a:buNone/>
            </a:pPr>
            <a:r>
              <a:rPr lang="en-US" dirty="0"/>
              <a:t>vo</a:t>
            </a:r>
            <a:r>
              <a:rPr lang="en-US" sz="3300" dirty="0"/>
              <a:t>id setup() {</a:t>
            </a:r>
          </a:p>
          <a:p>
            <a:pPr marL="0" indent="0">
              <a:buNone/>
            </a:pPr>
            <a:r>
              <a:rPr lang="en-US" sz="3300" dirty="0"/>
              <a:t>  </a:t>
            </a:r>
            <a:r>
              <a:rPr lang="en-US" sz="3300" dirty="0" err="1"/>
              <a:t>Serial.begin</a:t>
            </a:r>
            <a:r>
              <a:rPr lang="en-US" sz="3300" dirty="0"/>
              <a:t>(115200);</a:t>
            </a:r>
          </a:p>
          <a:p>
            <a:pPr marL="0" indent="0">
              <a:buNone/>
            </a:pPr>
            <a:r>
              <a:rPr lang="en-US" sz="3300" dirty="0"/>
              <a:t>  </a:t>
            </a:r>
            <a:r>
              <a:rPr lang="en-US" sz="3300" dirty="0" err="1"/>
              <a:t>pinMode</a:t>
            </a:r>
            <a:r>
              <a:rPr lang="en-US" sz="3300" dirty="0"/>
              <a:t>(LED1pin, OUTPUT);</a:t>
            </a:r>
          </a:p>
          <a:p>
            <a:pPr marL="0" indent="0">
              <a:buNone/>
            </a:pPr>
            <a:endParaRPr lang="en-US" sz="3300" dirty="0"/>
          </a:p>
          <a:p>
            <a:pPr marL="0" indent="0">
              <a:buNone/>
            </a:pPr>
            <a:r>
              <a:rPr lang="en-US" sz="3300" dirty="0"/>
              <a:t>  </a:t>
            </a:r>
            <a:r>
              <a:rPr lang="en-US" sz="3300" dirty="0" err="1"/>
              <a:t>WiFi.softAP</a:t>
            </a:r>
            <a:r>
              <a:rPr lang="en-US" sz="3300" dirty="0"/>
              <a:t>(</a:t>
            </a:r>
            <a:r>
              <a:rPr lang="en-US" sz="3300" dirty="0" err="1"/>
              <a:t>ssid</a:t>
            </a:r>
            <a:r>
              <a:rPr lang="en-US" sz="3300" dirty="0"/>
              <a:t>, password);</a:t>
            </a:r>
          </a:p>
          <a:p>
            <a:pPr marL="0" indent="0">
              <a:buNone/>
            </a:pPr>
            <a:r>
              <a:rPr lang="en-US" sz="3300" dirty="0"/>
              <a:t>  </a:t>
            </a:r>
            <a:r>
              <a:rPr lang="en-US" sz="3300" dirty="0" err="1"/>
              <a:t>WiFi.softAPConfig</a:t>
            </a:r>
            <a:r>
              <a:rPr lang="en-US" sz="3300" dirty="0"/>
              <a:t>(</a:t>
            </a:r>
            <a:r>
              <a:rPr lang="en-US" sz="3300" dirty="0" err="1"/>
              <a:t>local_ip</a:t>
            </a:r>
            <a:r>
              <a:rPr lang="en-US" sz="3300" dirty="0"/>
              <a:t>, gateway, subnet);</a:t>
            </a:r>
          </a:p>
          <a:p>
            <a:pPr marL="0" indent="0">
              <a:buNone/>
            </a:pPr>
            <a:r>
              <a:rPr lang="en-US" sz="3300" dirty="0"/>
              <a:t>  delay(100);</a:t>
            </a:r>
          </a:p>
          <a:p>
            <a:pPr marL="0" indent="0">
              <a:buNone/>
            </a:pPr>
            <a:r>
              <a:rPr lang="en-US" sz="3300" dirty="0"/>
              <a:t>  </a:t>
            </a:r>
          </a:p>
          <a:p>
            <a:pPr marL="0" indent="0">
              <a:buNone/>
            </a:pPr>
            <a:r>
              <a:rPr lang="en-US" sz="3300" dirty="0"/>
              <a:t>  </a:t>
            </a:r>
            <a:r>
              <a:rPr lang="en-US" sz="3300" dirty="0" err="1"/>
              <a:t>server.on</a:t>
            </a:r>
            <a:r>
              <a:rPr lang="en-US" sz="3300" dirty="0"/>
              <a:t>("/", </a:t>
            </a:r>
            <a:r>
              <a:rPr lang="en-US" sz="3300" dirty="0" err="1"/>
              <a:t>handle_OnConnect</a:t>
            </a:r>
            <a:r>
              <a:rPr lang="en-US" sz="3300" dirty="0"/>
              <a:t>);</a:t>
            </a:r>
          </a:p>
          <a:p>
            <a:pPr marL="0" indent="0">
              <a:buNone/>
            </a:pPr>
            <a:r>
              <a:rPr lang="en-US" sz="3300" dirty="0"/>
              <a:t>  </a:t>
            </a:r>
            <a:r>
              <a:rPr lang="en-US" sz="3300" dirty="0" err="1"/>
              <a:t>server.on</a:t>
            </a:r>
            <a:r>
              <a:rPr lang="en-US" sz="3300" dirty="0"/>
              <a:t>("/led1on", handle_led1on);</a:t>
            </a:r>
          </a:p>
          <a:p>
            <a:pPr marL="0" indent="0">
              <a:buNone/>
            </a:pPr>
            <a:r>
              <a:rPr lang="en-US" sz="3300" dirty="0"/>
              <a:t>  </a:t>
            </a:r>
            <a:r>
              <a:rPr lang="en-US" sz="3300" dirty="0" err="1"/>
              <a:t>server.on</a:t>
            </a:r>
            <a:r>
              <a:rPr lang="en-US" sz="3300" dirty="0"/>
              <a:t>("/led1off", handle_led1off);</a:t>
            </a:r>
          </a:p>
          <a:p>
            <a:pPr marL="0" indent="0">
              <a:buNone/>
            </a:pPr>
            <a:r>
              <a:rPr lang="en-US" sz="3300" dirty="0"/>
              <a:t>  </a:t>
            </a:r>
            <a:r>
              <a:rPr lang="en-US" sz="3300" dirty="0" err="1"/>
              <a:t>server.onNotFound</a:t>
            </a:r>
            <a:r>
              <a:rPr lang="en-US" sz="3300" dirty="0"/>
              <a:t>(</a:t>
            </a:r>
            <a:r>
              <a:rPr lang="en-US" sz="3300" dirty="0" err="1"/>
              <a:t>handle_NotFound</a:t>
            </a:r>
            <a:r>
              <a:rPr lang="en-US" sz="3300" dirty="0"/>
              <a:t>);</a:t>
            </a:r>
          </a:p>
          <a:p>
            <a:pPr marL="0" indent="0">
              <a:buNone/>
            </a:pPr>
            <a:r>
              <a:rPr lang="en-US" sz="3300" dirty="0"/>
              <a:t>  </a:t>
            </a:r>
          </a:p>
          <a:p>
            <a:pPr marL="0" indent="0">
              <a:buNone/>
            </a:pPr>
            <a:r>
              <a:rPr lang="en-US" sz="3300" dirty="0"/>
              <a:t>  </a:t>
            </a:r>
            <a:r>
              <a:rPr lang="en-US" sz="3300" dirty="0" err="1"/>
              <a:t>server.begin</a:t>
            </a:r>
            <a:r>
              <a:rPr lang="en-US" sz="3300" dirty="0"/>
              <a:t>();</a:t>
            </a:r>
          </a:p>
          <a:p>
            <a:pPr marL="0" indent="0">
              <a:buNone/>
            </a:pPr>
            <a:r>
              <a:rPr lang="en-US" sz="3300" dirty="0"/>
              <a:t>  </a:t>
            </a:r>
            <a:r>
              <a:rPr lang="en-US" sz="3300" dirty="0" err="1"/>
              <a:t>Serial.println</a:t>
            </a:r>
            <a:r>
              <a:rPr lang="en-US" sz="3300" dirty="0"/>
              <a:t>("HTTP server started");</a:t>
            </a:r>
          </a:p>
          <a:p>
            <a:pPr marL="0" indent="0">
              <a:buNone/>
            </a:pPr>
            <a:endParaRPr lang="en-US" sz="3300" dirty="0"/>
          </a:p>
          <a:p>
            <a:pPr marL="0" indent="0">
              <a:buNone/>
            </a:pPr>
            <a:r>
              <a:rPr lang="en-US" sz="3300" dirty="0"/>
              <a:t>}</a:t>
            </a:r>
          </a:p>
        </p:txBody>
      </p:sp>
      <p:sp>
        <p:nvSpPr>
          <p:cNvPr id="4" name="TextBox 3">
            <a:extLst>
              <a:ext uri="{FF2B5EF4-FFF2-40B4-BE49-F238E27FC236}">
                <a16:creationId xmlns:a16="http://schemas.microsoft.com/office/drawing/2014/main" id="{4EEC413B-3183-491D-96D3-F1B72901D24F}"/>
              </a:ext>
            </a:extLst>
          </p:cNvPr>
          <p:cNvSpPr txBox="1"/>
          <p:nvPr/>
        </p:nvSpPr>
        <p:spPr>
          <a:xfrm>
            <a:off x="7773555" y="4502858"/>
            <a:ext cx="3921596" cy="1600438"/>
          </a:xfrm>
          <a:prstGeom prst="rect">
            <a:avLst/>
          </a:prstGeom>
          <a:solidFill>
            <a:schemeClr val="accent2">
              <a:lumMod val="60000"/>
              <a:lumOff val="40000"/>
            </a:schemeClr>
          </a:solidFill>
        </p:spPr>
        <p:txBody>
          <a:bodyPr wrap="square" rtlCol="0">
            <a:spAutoFit/>
          </a:bodyPr>
          <a:lstStyle/>
          <a:p>
            <a:r>
              <a:rPr lang="en-US" sz="1400" dirty="0"/>
              <a:t>void loop() {</a:t>
            </a:r>
          </a:p>
          <a:p>
            <a:r>
              <a:rPr lang="en-US" sz="1400" dirty="0"/>
              <a:t>  </a:t>
            </a:r>
            <a:r>
              <a:rPr lang="en-US" sz="1400" dirty="0" err="1"/>
              <a:t>server.handleClient</a:t>
            </a:r>
            <a:r>
              <a:rPr lang="en-US" sz="1400" dirty="0"/>
              <a:t>();</a:t>
            </a:r>
          </a:p>
          <a:p>
            <a:r>
              <a:rPr lang="en-US" sz="1400" dirty="0"/>
              <a:t>  if(LED1status)</a:t>
            </a:r>
          </a:p>
          <a:p>
            <a:r>
              <a:rPr lang="en-US" sz="1400" dirty="0"/>
              <a:t>  {</a:t>
            </a:r>
            <a:r>
              <a:rPr lang="en-US" sz="1400" dirty="0" err="1"/>
              <a:t>digitalWrite</a:t>
            </a:r>
            <a:r>
              <a:rPr lang="en-US" sz="1400" dirty="0"/>
              <a:t>(LED1pin, HIGH);}</a:t>
            </a:r>
          </a:p>
          <a:p>
            <a:r>
              <a:rPr lang="en-US" sz="1400" dirty="0"/>
              <a:t>  else</a:t>
            </a:r>
          </a:p>
          <a:p>
            <a:r>
              <a:rPr lang="en-US" sz="1400" dirty="0"/>
              <a:t>  {</a:t>
            </a:r>
            <a:r>
              <a:rPr lang="en-US" sz="1400" dirty="0" err="1"/>
              <a:t>digitalWrite</a:t>
            </a:r>
            <a:r>
              <a:rPr lang="en-US" sz="1400" dirty="0"/>
              <a:t>(LED1pin, LOW);}</a:t>
            </a:r>
          </a:p>
          <a:p>
            <a:r>
              <a:rPr lang="en-US" sz="1400" dirty="0"/>
              <a:t>}</a:t>
            </a:r>
          </a:p>
        </p:txBody>
      </p:sp>
      <p:sp>
        <p:nvSpPr>
          <p:cNvPr id="5" name="TextBox 4">
            <a:extLst>
              <a:ext uri="{FF2B5EF4-FFF2-40B4-BE49-F238E27FC236}">
                <a16:creationId xmlns:a16="http://schemas.microsoft.com/office/drawing/2014/main" id="{772BCEB0-B472-4F20-88B9-CEC6FE019A64}"/>
              </a:ext>
            </a:extLst>
          </p:cNvPr>
          <p:cNvSpPr txBox="1"/>
          <p:nvPr/>
        </p:nvSpPr>
        <p:spPr>
          <a:xfrm>
            <a:off x="3775729" y="1408729"/>
            <a:ext cx="3997826" cy="4693593"/>
          </a:xfrm>
          <a:prstGeom prst="rect">
            <a:avLst/>
          </a:prstGeom>
          <a:solidFill>
            <a:schemeClr val="accent2">
              <a:lumMod val="40000"/>
              <a:lumOff val="60000"/>
            </a:schemeClr>
          </a:solidFill>
        </p:spPr>
        <p:txBody>
          <a:bodyPr wrap="none" rtlCol="0">
            <a:spAutoFit/>
          </a:bodyPr>
          <a:lstStyle/>
          <a:p>
            <a:r>
              <a:rPr lang="en-US" sz="1300" dirty="0"/>
              <a:t>void </a:t>
            </a:r>
            <a:r>
              <a:rPr lang="en-US" sz="1300" dirty="0" err="1"/>
              <a:t>handle_OnConnect</a:t>
            </a:r>
            <a:r>
              <a:rPr lang="en-US" sz="1300" dirty="0"/>
              <a:t>() {</a:t>
            </a:r>
          </a:p>
          <a:p>
            <a:r>
              <a:rPr lang="en-US" sz="1300" dirty="0"/>
              <a:t>  LED1status = LOW;</a:t>
            </a:r>
          </a:p>
          <a:p>
            <a:r>
              <a:rPr lang="en-US" sz="1300" dirty="0"/>
              <a:t>  </a:t>
            </a:r>
            <a:r>
              <a:rPr lang="en-US" sz="1300" dirty="0" err="1"/>
              <a:t>Serial.println</a:t>
            </a:r>
            <a:r>
              <a:rPr lang="en-US" sz="1300" dirty="0"/>
              <a:t>("GPIO7 Status: OFF");</a:t>
            </a:r>
          </a:p>
          <a:p>
            <a:r>
              <a:rPr lang="en-US" sz="1300" dirty="0"/>
              <a:t>  </a:t>
            </a:r>
            <a:r>
              <a:rPr lang="en-US" sz="1300" dirty="0" err="1"/>
              <a:t>server.send</a:t>
            </a:r>
            <a:r>
              <a:rPr lang="en-US" sz="1300" dirty="0"/>
              <a:t>(200, "text/html", </a:t>
            </a:r>
            <a:r>
              <a:rPr lang="en-US" sz="1300" dirty="0" err="1"/>
              <a:t>SendHTML</a:t>
            </a:r>
            <a:r>
              <a:rPr lang="en-US" sz="1300" dirty="0"/>
              <a:t>(LED1status)); </a:t>
            </a:r>
          </a:p>
          <a:p>
            <a:r>
              <a:rPr lang="en-US" sz="1300" dirty="0"/>
              <a:t>}</a:t>
            </a:r>
          </a:p>
          <a:p>
            <a:endParaRPr lang="en-US" sz="1300" dirty="0"/>
          </a:p>
          <a:p>
            <a:r>
              <a:rPr lang="en-US" sz="1300" dirty="0"/>
              <a:t>void handle_led1on() {</a:t>
            </a:r>
          </a:p>
          <a:p>
            <a:r>
              <a:rPr lang="en-US" sz="1300" dirty="0"/>
              <a:t>  LED1status = HIGH;</a:t>
            </a:r>
          </a:p>
          <a:p>
            <a:r>
              <a:rPr lang="en-US" sz="1300" dirty="0"/>
              <a:t>  </a:t>
            </a:r>
            <a:r>
              <a:rPr lang="en-US" sz="1300" dirty="0" err="1"/>
              <a:t>Serial.println</a:t>
            </a:r>
            <a:r>
              <a:rPr lang="en-US" sz="1300" dirty="0"/>
              <a:t>("GPIO7 Status: ON");</a:t>
            </a:r>
          </a:p>
          <a:p>
            <a:r>
              <a:rPr lang="en-US" sz="1300" dirty="0"/>
              <a:t>  </a:t>
            </a:r>
            <a:r>
              <a:rPr lang="en-US" sz="1300" dirty="0" err="1"/>
              <a:t>server.send</a:t>
            </a:r>
            <a:r>
              <a:rPr lang="en-US" sz="1300" dirty="0"/>
              <a:t>(200, "text/html", </a:t>
            </a:r>
            <a:r>
              <a:rPr lang="en-US" sz="1300" dirty="0" err="1"/>
              <a:t>SendHTML</a:t>
            </a:r>
            <a:r>
              <a:rPr lang="en-US" sz="1300" dirty="0"/>
              <a:t>(true)); </a:t>
            </a:r>
          </a:p>
          <a:p>
            <a:r>
              <a:rPr lang="en-US" sz="1300" dirty="0"/>
              <a:t>}</a:t>
            </a:r>
          </a:p>
          <a:p>
            <a:endParaRPr lang="en-US" sz="1300" dirty="0"/>
          </a:p>
          <a:p>
            <a:r>
              <a:rPr lang="en-US" sz="1300" dirty="0"/>
              <a:t>void handle_led1off() {</a:t>
            </a:r>
          </a:p>
          <a:p>
            <a:r>
              <a:rPr lang="en-US" sz="1300" dirty="0"/>
              <a:t>  LED1status = LOW;</a:t>
            </a:r>
          </a:p>
          <a:p>
            <a:r>
              <a:rPr lang="en-US" sz="1300" dirty="0"/>
              <a:t>  </a:t>
            </a:r>
            <a:r>
              <a:rPr lang="en-US" sz="1300" dirty="0" err="1"/>
              <a:t>Serial.println</a:t>
            </a:r>
            <a:r>
              <a:rPr lang="en-US" sz="1300" dirty="0"/>
              <a:t>("GPIO7 Status: OFF");</a:t>
            </a:r>
          </a:p>
          <a:p>
            <a:r>
              <a:rPr lang="en-US" sz="1300" dirty="0"/>
              <a:t>  </a:t>
            </a:r>
            <a:r>
              <a:rPr lang="en-US" sz="1300" dirty="0" err="1"/>
              <a:t>server.send</a:t>
            </a:r>
            <a:r>
              <a:rPr lang="en-US" sz="1300" dirty="0"/>
              <a:t>(200, "text/html", </a:t>
            </a:r>
            <a:r>
              <a:rPr lang="en-US" sz="1300" dirty="0" err="1"/>
              <a:t>SendHTML</a:t>
            </a:r>
            <a:r>
              <a:rPr lang="en-US" sz="1300" dirty="0"/>
              <a:t>(false)); </a:t>
            </a:r>
          </a:p>
          <a:p>
            <a:r>
              <a:rPr lang="en-US" sz="1300" dirty="0"/>
              <a:t>}</a:t>
            </a:r>
          </a:p>
          <a:p>
            <a:endParaRPr lang="en-US" sz="1300" dirty="0"/>
          </a:p>
          <a:p>
            <a:r>
              <a:rPr lang="en-US" sz="1300" dirty="0"/>
              <a:t>void </a:t>
            </a:r>
            <a:r>
              <a:rPr lang="en-US" sz="1300" dirty="0" err="1"/>
              <a:t>handle_NotFound</a:t>
            </a:r>
            <a:r>
              <a:rPr lang="en-US" sz="1300" dirty="0"/>
              <a:t>(){</a:t>
            </a:r>
          </a:p>
          <a:p>
            <a:r>
              <a:rPr lang="en-US" sz="1300" dirty="0"/>
              <a:t>  </a:t>
            </a:r>
            <a:r>
              <a:rPr lang="en-US" sz="1300" dirty="0" err="1"/>
              <a:t>server.send</a:t>
            </a:r>
            <a:r>
              <a:rPr lang="en-US" sz="1300" dirty="0"/>
              <a:t>(404, "text/plain", "Not found");</a:t>
            </a:r>
          </a:p>
          <a:p>
            <a:endParaRPr lang="en-US" sz="1300" dirty="0"/>
          </a:p>
          <a:p>
            <a:endParaRPr lang="en-US" sz="1300" dirty="0"/>
          </a:p>
          <a:p>
            <a:r>
              <a:rPr lang="en-US" sz="1300" dirty="0"/>
              <a:t>}</a:t>
            </a:r>
          </a:p>
        </p:txBody>
      </p:sp>
      <p:sp>
        <p:nvSpPr>
          <p:cNvPr id="6" name="TextBox 5">
            <a:extLst>
              <a:ext uri="{FF2B5EF4-FFF2-40B4-BE49-F238E27FC236}">
                <a16:creationId xmlns:a16="http://schemas.microsoft.com/office/drawing/2014/main" id="{58ED39A9-2FC6-49D2-B443-208FDE5B90CF}"/>
              </a:ext>
            </a:extLst>
          </p:cNvPr>
          <p:cNvSpPr txBox="1"/>
          <p:nvPr/>
        </p:nvSpPr>
        <p:spPr>
          <a:xfrm>
            <a:off x="7773555" y="1407845"/>
            <a:ext cx="3921596" cy="3164155"/>
          </a:xfrm>
          <a:prstGeom prst="rect">
            <a:avLst/>
          </a:prstGeom>
          <a:solidFill>
            <a:schemeClr val="accent2">
              <a:lumMod val="60000"/>
              <a:lumOff val="40000"/>
            </a:schemeClr>
          </a:solidFill>
        </p:spPr>
        <p:txBody>
          <a:bodyPr wrap="square" rtlCol="0">
            <a:noAutofit/>
          </a:bodyPr>
          <a:lstStyle/>
          <a:p>
            <a:r>
              <a:rPr lang="en-US" sz="1300" dirty="0"/>
              <a:t>String </a:t>
            </a:r>
            <a:r>
              <a:rPr lang="en-US" sz="1300" dirty="0" err="1"/>
              <a:t>SendHTML</a:t>
            </a:r>
            <a:r>
              <a:rPr lang="en-US" sz="1300" dirty="0"/>
              <a:t>(uint8_t led1stat){</a:t>
            </a:r>
          </a:p>
          <a:p>
            <a:r>
              <a:rPr lang="en-US" sz="1300" dirty="0"/>
              <a:t>  String </a:t>
            </a:r>
            <a:r>
              <a:rPr lang="en-US" sz="1300" dirty="0" err="1"/>
              <a:t>ptr</a:t>
            </a:r>
            <a:r>
              <a:rPr lang="en-US" sz="1300" dirty="0"/>
              <a:t> = "&lt;!DOCTYPE html&gt; &lt;html&gt;\n";</a:t>
            </a:r>
          </a:p>
          <a:p>
            <a:r>
              <a:rPr lang="en-US" sz="1300" dirty="0"/>
              <a:t>   if(led1stat)</a:t>
            </a:r>
          </a:p>
          <a:p>
            <a:r>
              <a:rPr lang="en-US" sz="1300" dirty="0"/>
              <a:t>  {</a:t>
            </a:r>
            <a:r>
              <a:rPr lang="en-US" sz="1300" dirty="0" err="1"/>
              <a:t>ptr</a:t>
            </a:r>
            <a:r>
              <a:rPr lang="en-US" sz="1300" dirty="0"/>
              <a:t> +="&lt;p&gt;LED1 Status: ON&lt;/p&gt;&lt;a class=\"button button-off\" </a:t>
            </a:r>
            <a:r>
              <a:rPr lang="en-US" sz="1300" dirty="0" err="1"/>
              <a:t>href</a:t>
            </a:r>
            <a:r>
              <a:rPr lang="en-US" sz="1300" dirty="0"/>
              <a:t>=\"/led1off\"&gt;OFF&lt;/a&gt;\n";}</a:t>
            </a:r>
          </a:p>
          <a:p>
            <a:r>
              <a:rPr lang="en-US" sz="1300" dirty="0"/>
              <a:t>  else</a:t>
            </a:r>
          </a:p>
          <a:p>
            <a:r>
              <a:rPr lang="en-US" sz="1300" dirty="0"/>
              <a:t>  {</a:t>
            </a:r>
            <a:r>
              <a:rPr lang="en-US" sz="1300" dirty="0" err="1"/>
              <a:t>ptr</a:t>
            </a:r>
            <a:r>
              <a:rPr lang="en-US" sz="1300" dirty="0"/>
              <a:t> +="&lt;p&gt;LED1 Status: OFF&lt;/p&gt;&lt;a class=\"button button-on\" </a:t>
            </a:r>
            <a:r>
              <a:rPr lang="en-US" sz="1300" dirty="0" err="1"/>
              <a:t>href</a:t>
            </a:r>
            <a:r>
              <a:rPr lang="en-US" sz="1300" dirty="0"/>
              <a:t>=\"/led1on\"&gt;ON&lt;/a&gt;\n";}</a:t>
            </a:r>
          </a:p>
          <a:p>
            <a:endParaRPr lang="en-US" sz="1300" dirty="0"/>
          </a:p>
          <a:p>
            <a:r>
              <a:rPr lang="en-US" sz="1300" dirty="0"/>
              <a:t>    </a:t>
            </a:r>
            <a:r>
              <a:rPr lang="en-US" sz="1300" dirty="0" err="1"/>
              <a:t>ptr</a:t>
            </a:r>
            <a:r>
              <a:rPr lang="en-US" sz="1300" dirty="0"/>
              <a:t> +="&lt;/body&gt;\n";</a:t>
            </a:r>
          </a:p>
          <a:p>
            <a:r>
              <a:rPr lang="en-US" sz="1300" dirty="0"/>
              <a:t>  </a:t>
            </a:r>
            <a:r>
              <a:rPr lang="en-US" sz="1300" dirty="0" err="1"/>
              <a:t>ptr</a:t>
            </a:r>
            <a:r>
              <a:rPr lang="en-US" sz="1300" dirty="0"/>
              <a:t> +="&lt;/html&gt;\n";</a:t>
            </a:r>
          </a:p>
          <a:p>
            <a:r>
              <a:rPr lang="en-US" sz="1300" dirty="0"/>
              <a:t>  return </a:t>
            </a:r>
            <a:r>
              <a:rPr lang="en-US" sz="1300" dirty="0" err="1"/>
              <a:t>ptr</a:t>
            </a:r>
            <a:r>
              <a:rPr lang="en-US" sz="1300" dirty="0"/>
              <a:t>;</a:t>
            </a:r>
          </a:p>
          <a:p>
            <a:r>
              <a:rPr lang="en-US" sz="1300" dirty="0"/>
              <a:t>}</a:t>
            </a:r>
          </a:p>
        </p:txBody>
      </p:sp>
    </p:spTree>
    <p:extLst>
      <p:ext uri="{BB962C8B-B14F-4D97-AF65-F5344CB8AC3E}">
        <p14:creationId xmlns:p14="http://schemas.microsoft.com/office/powerpoint/2010/main" val="15434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9526-8CE8-45D8-AADB-FB1AE7D790C5}"/>
              </a:ext>
            </a:extLst>
          </p:cNvPr>
          <p:cNvSpPr>
            <a:spLocks noGrp="1"/>
          </p:cNvSpPr>
          <p:nvPr>
            <p:ph type="title"/>
          </p:nvPr>
        </p:nvSpPr>
        <p:spPr/>
        <p:txBody>
          <a:bodyPr/>
          <a:lstStyle/>
          <a:p>
            <a:r>
              <a:rPr lang="en-US" dirty="0"/>
              <a:t>Basestation Software functions</a:t>
            </a:r>
          </a:p>
        </p:txBody>
      </p:sp>
      <p:pic>
        <p:nvPicPr>
          <p:cNvPr id="4" name="Content Placeholder 3">
            <a:extLst>
              <a:ext uri="{FF2B5EF4-FFF2-40B4-BE49-F238E27FC236}">
                <a16:creationId xmlns:a16="http://schemas.microsoft.com/office/drawing/2014/main" id="{A621EC8F-5670-432A-B3F7-2DFE20B71E4F}"/>
              </a:ext>
            </a:extLst>
          </p:cNvPr>
          <p:cNvPicPr>
            <a:picLocks noGrp="1" noChangeAspect="1"/>
          </p:cNvPicPr>
          <p:nvPr>
            <p:ph idx="1"/>
          </p:nvPr>
        </p:nvPicPr>
        <p:blipFill>
          <a:blip r:embed="rId2"/>
          <a:stretch>
            <a:fillRect/>
          </a:stretch>
        </p:blipFill>
        <p:spPr>
          <a:xfrm>
            <a:off x="3574473" y="1212231"/>
            <a:ext cx="4784436" cy="5292069"/>
          </a:xfrm>
          <a:prstGeom prst="rect">
            <a:avLst/>
          </a:prstGeom>
        </p:spPr>
      </p:pic>
    </p:spTree>
    <p:extLst>
      <p:ext uri="{BB962C8B-B14F-4D97-AF65-F5344CB8AC3E}">
        <p14:creationId xmlns:p14="http://schemas.microsoft.com/office/powerpoint/2010/main" val="214707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C534-E4E9-4808-A264-48A488D7037C}"/>
              </a:ext>
            </a:extLst>
          </p:cNvPr>
          <p:cNvSpPr>
            <a:spLocks noGrp="1"/>
          </p:cNvSpPr>
          <p:nvPr>
            <p:ph type="title"/>
          </p:nvPr>
        </p:nvSpPr>
        <p:spPr/>
        <p:txBody>
          <a:bodyPr/>
          <a:lstStyle/>
          <a:p>
            <a:r>
              <a:rPr lang="en-US" dirty="0"/>
              <a:t>RCU Software Functions</a:t>
            </a:r>
          </a:p>
        </p:txBody>
      </p:sp>
      <p:pic>
        <p:nvPicPr>
          <p:cNvPr id="4" name="Content Placeholder 3">
            <a:extLst>
              <a:ext uri="{FF2B5EF4-FFF2-40B4-BE49-F238E27FC236}">
                <a16:creationId xmlns:a16="http://schemas.microsoft.com/office/drawing/2014/main" id="{74548EFE-81DF-4873-B50A-D85887A2B8D6}"/>
              </a:ext>
            </a:extLst>
          </p:cNvPr>
          <p:cNvPicPr>
            <a:picLocks noGrp="1" noChangeAspect="1"/>
          </p:cNvPicPr>
          <p:nvPr>
            <p:ph idx="1"/>
          </p:nvPr>
        </p:nvPicPr>
        <p:blipFill>
          <a:blip r:embed="rId2"/>
          <a:stretch>
            <a:fillRect/>
          </a:stretch>
        </p:blipFill>
        <p:spPr>
          <a:xfrm>
            <a:off x="3013938" y="2521527"/>
            <a:ext cx="5655832" cy="2715491"/>
          </a:xfrm>
          <a:prstGeom prst="rect">
            <a:avLst/>
          </a:prstGeom>
        </p:spPr>
      </p:pic>
    </p:spTree>
    <p:extLst>
      <p:ext uri="{BB962C8B-B14F-4D97-AF65-F5344CB8AC3E}">
        <p14:creationId xmlns:p14="http://schemas.microsoft.com/office/powerpoint/2010/main" val="30930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A0F7-C017-4453-8AE2-35A56522FF4A}"/>
              </a:ext>
            </a:extLst>
          </p:cNvPr>
          <p:cNvSpPr>
            <a:spLocks noGrp="1"/>
          </p:cNvSpPr>
          <p:nvPr>
            <p:ph type="title"/>
          </p:nvPr>
        </p:nvSpPr>
        <p:spPr/>
        <p:txBody>
          <a:bodyPr/>
          <a:lstStyle/>
          <a:p>
            <a:r>
              <a:rPr lang="en-US" dirty="0"/>
              <a:t>Hardware Items Currently Implemented</a:t>
            </a:r>
          </a:p>
        </p:txBody>
      </p:sp>
      <p:sp>
        <p:nvSpPr>
          <p:cNvPr id="3" name="Content Placeholder 2">
            <a:extLst>
              <a:ext uri="{FF2B5EF4-FFF2-40B4-BE49-F238E27FC236}">
                <a16:creationId xmlns:a16="http://schemas.microsoft.com/office/drawing/2014/main" id="{066DBF1B-3286-4145-BC55-65A268E6B9CD}"/>
              </a:ext>
            </a:extLst>
          </p:cNvPr>
          <p:cNvSpPr>
            <a:spLocks noGrp="1"/>
          </p:cNvSpPr>
          <p:nvPr>
            <p:ph idx="1"/>
          </p:nvPr>
        </p:nvSpPr>
        <p:spPr/>
        <p:txBody>
          <a:bodyPr/>
          <a:lstStyle/>
          <a:p>
            <a:r>
              <a:rPr lang="en-US" dirty="0"/>
              <a:t>3D Printed gears and pullies.</a:t>
            </a:r>
          </a:p>
          <a:p>
            <a:r>
              <a:rPr lang="en-US" dirty="0"/>
              <a:t>RCU and Basestation PCB design</a:t>
            </a:r>
          </a:p>
          <a:p>
            <a:r>
              <a:rPr lang="en-US" dirty="0"/>
              <a:t>Preliminary RCU and Basestation design</a:t>
            </a:r>
          </a:p>
          <a:p>
            <a:r>
              <a:rPr lang="en-US" dirty="0"/>
              <a:t>Pully System design</a:t>
            </a:r>
          </a:p>
          <a:p>
            <a:r>
              <a:rPr lang="en-US" dirty="0"/>
              <a:t>RCU brush layout</a:t>
            </a:r>
          </a:p>
          <a:p>
            <a:r>
              <a:rPr lang="en-US" dirty="0"/>
              <a:t>Microcontroller pinout</a:t>
            </a:r>
          </a:p>
          <a:p>
            <a:r>
              <a:rPr lang="en-US" dirty="0"/>
              <a:t>Component choice</a:t>
            </a:r>
          </a:p>
        </p:txBody>
      </p:sp>
    </p:spTree>
    <p:extLst>
      <p:ext uri="{BB962C8B-B14F-4D97-AF65-F5344CB8AC3E}">
        <p14:creationId xmlns:p14="http://schemas.microsoft.com/office/powerpoint/2010/main" val="181551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3360-F233-4848-AFBB-3D07908C62FE}"/>
              </a:ext>
            </a:extLst>
          </p:cNvPr>
          <p:cNvSpPr>
            <a:spLocks noGrp="1"/>
          </p:cNvSpPr>
          <p:nvPr>
            <p:ph type="title"/>
          </p:nvPr>
        </p:nvSpPr>
        <p:spPr>
          <a:xfrm>
            <a:off x="733136" y="374361"/>
            <a:ext cx="10725727" cy="1325563"/>
          </a:xfrm>
        </p:spPr>
        <p:txBody>
          <a:bodyPr/>
          <a:lstStyle/>
          <a:p>
            <a:r>
              <a:rPr lang="en-US" dirty="0"/>
              <a:t>Hardware Items That Need To Be Implemented</a:t>
            </a:r>
          </a:p>
        </p:txBody>
      </p:sp>
      <p:sp>
        <p:nvSpPr>
          <p:cNvPr id="3" name="Content Placeholder 2">
            <a:extLst>
              <a:ext uri="{FF2B5EF4-FFF2-40B4-BE49-F238E27FC236}">
                <a16:creationId xmlns:a16="http://schemas.microsoft.com/office/drawing/2014/main" id="{C2F5F623-1899-4C4F-8FD1-C7DD9E409EDD}"/>
              </a:ext>
            </a:extLst>
          </p:cNvPr>
          <p:cNvSpPr>
            <a:spLocks noGrp="1"/>
          </p:cNvSpPr>
          <p:nvPr>
            <p:ph idx="1"/>
          </p:nvPr>
        </p:nvSpPr>
        <p:spPr/>
        <p:txBody>
          <a:bodyPr/>
          <a:lstStyle/>
          <a:p>
            <a:r>
              <a:rPr lang="en-US" dirty="0"/>
              <a:t>Integration of the PCB into the mockup(still on order)</a:t>
            </a:r>
          </a:p>
          <a:p>
            <a:r>
              <a:rPr lang="en-US" dirty="0"/>
              <a:t>Creation of the mockup solar array</a:t>
            </a:r>
          </a:p>
          <a:p>
            <a:r>
              <a:rPr lang="en-US" dirty="0"/>
              <a:t>Creation of the final mockup of the RCU and Basestation(will be made from particle board)</a:t>
            </a:r>
          </a:p>
          <a:p>
            <a:r>
              <a:rPr lang="en-US" dirty="0"/>
              <a:t>Creation of the final RCU and Basestation designs(made from aluminum)</a:t>
            </a:r>
          </a:p>
          <a:p>
            <a:r>
              <a:rPr lang="en-US" dirty="0"/>
              <a:t>Possibly upgrading the DC brush motor and adding in a ramp up circuit.(may have to swap to a PWM output to control motor if I cant find a circuit that will work)</a:t>
            </a:r>
          </a:p>
        </p:txBody>
      </p:sp>
    </p:spTree>
    <p:extLst>
      <p:ext uri="{BB962C8B-B14F-4D97-AF65-F5344CB8AC3E}">
        <p14:creationId xmlns:p14="http://schemas.microsoft.com/office/powerpoint/2010/main" val="136679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FD307F-EC1F-4251-A7B5-B50676C3C79B}"/>
              </a:ext>
            </a:extLst>
          </p:cNvPr>
          <p:cNvPicPr>
            <a:picLocks noGrp="1" noChangeAspect="1"/>
          </p:cNvPicPr>
          <p:nvPr>
            <p:ph idx="1"/>
          </p:nvPr>
        </p:nvPicPr>
        <p:blipFill>
          <a:blip r:embed="rId2"/>
          <a:stretch>
            <a:fillRect/>
          </a:stretch>
        </p:blipFill>
        <p:spPr>
          <a:xfrm>
            <a:off x="5144655" y="365125"/>
            <a:ext cx="5735781" cy="6169354"/>
          </a:xfrm>
          <a:prstGeom prst="rect">
            <a:avLst/>
          </a:prstGeom>
        </p:spPr>
      </p:pic>
      <p:sp>
        <p:nvSpPr>
          <p:cNvPr id="2" name="Title 1">
            <a:extLst>
              <a:ext uri="{FF2B5EF4-FFF2-40B4-BE49-F238E27FC236}">
                <a16:creationId xmlns:a16="http://schemas.microsoft.com/office/drawing/2014/main" id="{C31A391F-5EBF-4794-B8D4-954A8090CB9E}"/>
              </a:ext>
            </a:extLst>
          </p:cNvPr>
          <p:cNvSpPr>
            <a:spLocks noGrp="1"/>
          </p:cNvSpPr>
          <p:nvPr>
            <p:ph type="title"/>
          </p:nvPr>
        </p:nvSpPr>
        <p:spPr/>
        <p:txBody>
          <a:bodyPr/>
          <a:lstStyle/>
          <a:p>
            <a:r>
              <a:rPr lang="en-US" dirty="0"/>
              <a:t>Basestation Block Diagram</a:t>
            </a:r>
          </a:p>
        </p:txBody>
      </p:sp>
    </p:spTree>
    <p:extLst>
      <p:ext uri="{BB962C8B-B14F-4D97-AF65-F5344CB8AC3E}">
        <p14:creationId xmlns:p14="http://schemas.microsoft.com/office/powerpoint/2010/main" val="146302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5C72-E9CD-4D3A-92C9-86FBEC31D29F}"/>
              </a:ext>
            </a:extLst>
          </p:cNvPr>
          <p:cNvSpPr>
            <a:spLocks noGrp="1"/>
          </p:cNvSpPr>
          <p:nvPr>
            <p:ph type="title"/>
          </p:nvPr>
        </p:nvSpPr>
        <p:spPr/>
        <p:txBody>
          <a:bodyPr/>
          <a:lstStyle/>
          <a:p>
            <a:r>
              <a:rPr lang="en-US" dirty="0"/>
              <a:t>Motors Chosen for MSAC</a:t>
            </a:r>
          </a:p>
        </p:txBody>
      </p:sp>
      <p:sp>
        <p:nvSpPr>
          <p:cNvPr id="3" name="Content Placeholder 2">
            <a:extLst>
              <a:ext uri="{FF2B5EF4-FFF2-40B4-BE49-F238E27FC236}">
                <a16:creationId xmlns:a16="http://schemas.microsoft.com/office/drawing/2014/main" id="{8602FFD7-7103-4D86-9A14-7BDDD679FA2B}"/>
              </a:ext>
            </a:extLst>
          </p:cNvPr>
          <p:cNvSpPr>
            <a:spLocks noGrp="1"/>
          </p:cNvSpPr>
          <p:nvPr>
            <p:ph idx="1"/>
          </p:nvPr>
        </p:nvSpPr>
        <p:spPr/>
        <p:txBody>
          <a:bodyPr>
            <a:normAutofit/>
          </a:bodyPr>
          <a:lstStyle/>
          <a:p>
            <a:r>
              <a:rPr lang="en-US" sz="2000" dirty="0"/>
              <a:t>12v dc brushed motor (0.17A no load, 0.68A rated load, 2.19A stall)</a:t>
            </a:r>
          </a:p>
          <a:p>
            <a:pPr lvl="1"/>
            <a:r>
              <a:rPr lang="en-US" sz="2000" dirty="0"/>
              <a:t>100RPM</a:t>
            </a:r>
          </a:p>
          <a:p>
            <a:pPr lvl="1"/>
            <a:r>
              <a:rPr lang="en-US" sz="2000" dirty="0"/>
              <a:t>7kg/cm torque</a:t>
            </a:r>
          </a:p>
          <a:p>
            <a:pPr lvl="1"/>
            <a:r>
              <a:rPr lang="en-US" sz="2000" dirty="0"/>
              <a:t>Controlled by allowing power to pass through transistor</a:t>
            </a:r>
          </a:p>
          <a:p>
            <a:pPr lvl="1"/>
            <a:r>
              <a:rPr lang="en-US" sz="2000" dirty="0"/>
              <a:t>Using a resistor to limit current that might be pushed back to the board under failure conditions</a:t>
            </a:r>
          </a:p>
          <a:p>
            <a:r>
              <a:rPr lang="it-IT" sz="2000" dirty="0"/>
              <a:t>12V, 1.7A, 667oz-in NEMA-17 Bipolar Stepper Motor</a:t>
            </a:r>
          </a:p>
          <a:p>
            <a:pPr lvl="1"/>
            <a:r>
              <a:rPr lang="it-IT" sz="2000" dirty="0"/>
              <a:t>Controlled using a stepper driver board</a:t>
            </a:r>
          </a:p>
          <a:p>
            <a:pPr lvl="1"/>
            <a:r>
              <a:rPr lang="it-IT" sz="2000" dirty="0"/>
              <a:t>Stepper driver board takes a PWM signal and steps one step per rising clock edge</a:t>
            </a:r>
          </a:p>
          <a:p>
            <a:pPr lvl="1"/>
            <a:r>
              <a:rPr lang="it-IT" sz="2000" dirty="0"/>
              <a:t>Possibly will use a HKT22 Optical Encoder however to save cost we currently are not</a:t>
            </a:r>
          </a:p>
          <a:p>
            <a:pPr lvl="1"/>
            <a:endParaRPr lang="en-US" sz="2000" dirty="0"/>
          </a:p>
        </p:txBody>
      </p:sp>
    </p:spTree>
    <p:extLst>
      <p:ext uri="{BB962C8B-B14F-4D97-AF65-F5344CB8AC3E}">
        <p14:creationId xmlns:p14="http://schemas.microsoft.com/office/powerpoint/2010/main" val="79244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FA40-AF27-4E22-AE32-E81401F3A861}"/>
              </a:ext>
            </a:extLst>
          </p:cNvPr>
          <p:cNvSpPr>
            <a:spLocks noGrp="1"/>
          </p:cNvSpPr>
          <p:nvPr>
            <p:ph type="title"/>
          </p:nvPr>
        </p:nvSpPr>
        <p:spPr>
          <a:xfrm>
            <a:off x="838200" y="365125"/>
            <a:ext cx="10515600" cy="558153"/>
          </a:xfrm>
        </p:spPr>
        <p:txBody>
          <a:bodyPr>
            <a:normAutofit fontScale="90000"/>
          </a:bodyPr>
          <a:lstStyle/>
          <a:p>
            <a:r>
              <a:rPr lang="en-US" dirty="0"/>
              <a:t>Internal ADC</a:t>
            </a:r>
          </a:p>
        </p:txBody>
      </p:sp>
      <p:sp>
        <p:nvSpPr>
          <p:cNvPr id="3" name="Content Placeholder 2">
            <a:extLst>
              <a:ext uri="{FF2B5EF4-FFF2-40B4-BE49-F238E27FC236}">
                <a16:creationId xmlns:a16="http://schemas.microsoft.com/office/drawing/2014/main" id="{D5980782-264E-4FA1-AD61-6063683450B2}"/>
              </a:ext>
            </a:extLst>
          </p:cNvPr>
          <p:cNvSpPr>
            <a:spLocks noGrp="1"/>
          </p:cNvSpPr>
          <p:nvPr>
            <p:ph idx="1"/>
          </p:nvPr>
        </p:nvSpPr>
        <p:spPr>
          <a:xfrm>
            <a:off x="838200" y="927717"/>
            <a:ext cx="10515600" cy="5930283"/>
          </a:xfrm>
        </p:spPr>
        <p:txBody>
          <a:bodyPr>
            <a:normAutofit fontScale="70000" lnSpcReduction="20000"/>
          </a:bodyPr>
          <a:lstStyle/>
          <a:p>
            <a:r>
              <a:rPr lang="en-US" dirty="0"/>
              <a:t>12 bit ADC</a:t>
            </a:r>
          </a:p>
          <a:p>
            <a:r>
              <a:rPr lang="en-US" dirty="0"/>
              <a:t>3.3v reference voltage</a:t>
            </a:r>
          </a:p>
          <a:p>
            <a:r>
              <a:rPr lang="en-US" dirty="0"/>
              <a:t>Currently measuring 0v to 2v(0v-1.7v temp, 0.4v-2v wind)</a:t>
            </a:r>
          </a:p>
          <a:p>
            <a:r>
              <a:rPr lang="en-US" dirty="0"/>
              <a:t>ADC usage = 2v/3.3v = ~60%</a:t>
            </a:r>
          </a:p>
          <a:p>
            <a:r>
              <a:rPr lang="en-US" dirty="0"/>
              <a:t>12 bit = 4096 steps</a:t>
            </a:r>
          </a:p>
          <a:p>
            <a:r>
              <a:rPr lang="en-US" dirty="0"/>
              <a:t>60% of 4096  = 2457</a:t>
            </a:r>
          </a:p>
          <a:p>
            <a:r>
              <a:rPr lang="en-US" dirty="0"/>
              <a:t>2457 &gt; 2048</a:t>
            </a:r>
          </a:p>
          <a:p>
            <a:r>
              <a:rPr lang="en-US" dirty="0"/>
              <a:t>Updating and polling the ADC only when needed, using a software trigger </a:t>
            </a:r>
          </a:p>
          <a:p>
            <a:r>
              <a:rPr lang="en-US" dirty="0"/>
              <a:t>The TMP36 scales at 10mV/degree C, with the current ADC each step is equivalent to 0.8mV. Since we only want accuracy within 1 degree C this is more than 10 times the resolution needed</a:t>
            </a:r>
          </a:p>
          <a:p>
            <a:r>
              <a:rPr lang="en-US" dirty="0"/>
              <a:t>The resolution of the wind sensor is 0.1m/s. its range is 0.5m/s to 50m/s for a total of 495 possible output voltages that cover all wind speeds at the given resolution. Therefore since our ADC range of 0v-2v gives us 2457 steps then this is more then enough at about 5 times more steps than needed. </a:t>
            </a:r>
          </a:p>
          <a:p>
            <a:r>
              <a:rPr lang="en-US" dirty="0"/>
              <a:t>In conclusion even though we are not using the entire reference voltage it is still at least an 11 bit ADC for the voltages we are measuring. Doing this saves cost as to get to full resolution of the ADC we would need to step down 3.3v to 2v. This would add another part to the PCB and increase costs. On top of that there is no need to decrease the reference voltage to get more resolution as it would do nothing since the current resolution gives more steps then the possible outputs of the sensors</a:t>
            </a:r>
          </a:p>
          <a:p>
            <a:endParaRPr lang="en-US" dirty="0"/>
          </a:p>
        </p:txBody>
      </p:sp>
    </p:spTree>
    <p:extLst>
      <p:ext uri="{BB962C8B-B14F-4D97-AF65-F5344CB8AC3E}">
        <p14:creationId xmlns:p14="http://schemas.microsoft.com/office/powerpoint/2010/main" val="111383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191F7-FE90-4144-ADFE-633DEC50A30B}"/>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Basestaion PCB schematic</a:t>
            </a:r>
            <a:br>
              <a:rPr lang="en-US">
                <a:solidFill>
                  <a:schemeClr val="bg1"/>
                </a:solidFill>
              </a:rPr>
            </a:br>
            <a:endParaRPr lang="en-US">
              <a:solidFill>
                <a:schemeClr val="bg1"/>
              </a:solidFill>
            </a:endParaRPr>
          </a:p>
        </p:txBody>
      </p:sp>
      <p:pic>
        <p:nvPicPr>
          <p:cNvPr id="5" name="Content Placeholder 4">
            <a:extLst>
              <a:ext uri="{FF2B5EF4-FFF2-40B4-BE49-F238E27FC236}">
                <a16:creationId xmlns:a16="http://schemas.microsoft.com/office/drawing/2014/main" id="{1DD19210-9A2A-4212-8C93-ADB6CDBC39DC}"/>
              </a:ext>
            </a:extLst>
          </p:cNvPr>
          <p:cNvPicPr>
            <a:picLocks noGrp="1"/>
          </p:cNvPicPr>
          <p:nvPr>
            <p:ph idx="1"/>
          </p:nvPr>
        </p:nvPicPr>
        <p:blipFill rotWithShape="1">
          <a:blip r:embed="rId2"/>
          <a:srcRect l="5751" r="-1" b="-1"/>
          <a:stretch/>
        </p:blipFill>
        <p:spPr>
          <a:xfrm>
            <a:off x="4654297" y="10"/>
            <a:ext cx="7537704" cy="6857990"/>
          </a:xfrm>
          <a:prstGeom prst="rect">
            <a:avLst/>
          </a:prstGeom>
        </p:spPr>
      </p:pic>
    </p:spTree>
    <p:extLst>
      <p:ext uri="{BB962C8B-B14F-4D97-AF65-F5344CB8AC3E}">
        <p14:creationId xmlns:p14="http://schemas.microsoft.com/office/powerpoint/2010/main" val="300626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191F7-FE90-4144-ADFE-633DEC50A30B}"/>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dirty="0">
                <a:solidFill>
                  <a:schemeClr val="bg1"/>
                </a:solidFill>
              </a:rPr>
              <a:t>RCU PCB schematic</a:t>
            </a:r>
            <a:br>
              <a:rPr lang="en-US" dirty="0">
                <a:solidFill>
                  <a:schemeClr val="bg1"/>
                </a:solidFill>
              </a:rPr>
            </a:br>
            <a:endParaRPr lang="en-US" dirty="0">
              <a:solidFill>
                <a:schemeClr val="bg1"/>
              </a:solidFill>
            </a:endParaRPr>
          </a:p>
        </p:txBody>
      </p:sp>
      <p:pic>
        <p:nvPicPr>
          <p:cNvPr id="6" name="Picture 5">
            <a:extLst>
              <a:ext uri="{FF2B5EF4-FFF2-40B4-BE49-F238E27FC236}">
                <a16:creationId xmlns:a16="http://schemas.microsoft.com/office/drawing/2014/main" id="{2D0B3437-073F-4244-ADCA-E6EA3B77C7E2}"/>
              </a:ext>
            </a:extLst>
          </p:cNvPr>
          <p:cNvPicPr/>
          <p:nvPr/>
        </p:nvPicPr>
        <p:blipFill>
          <a:blip r:embed="rId2"/>
          <a:stretch>
            <a:fillRect/>
          </a:stretch>
        </p:blipFill>
        <p:spPr>
          <a:xfrm>
            <a:off x="4972594" y="0"/>
            <a:ext cx="7219406" cy="6858000"/>
          </a:xfrm>
          <a:prstGeom prst="rect">
            <a:avLst/>
          </a:prstGeom>
        </p:spPr>
      </p:pic>
      <p:sp>
        <p:nvSpPr>
          <p:cNvPr id="4" name="Content Placeholder 3">
            <a:extLst>
              <a:ext uri="{FF2B5EF4-FFF2-40B4-BE49-F238E27FC236}">
                <a16:creationId xmlns:a16="http://schemas.microsoft.com/office/drawing/2014/main" id="{4194C50B-8B86-464F-9186-AB87C742DD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2077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816EAA-1257-4D67-BA0A-922E323E606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Battery Level Reading Circuit</a:t>
            </a:r>
          </a:p>
        </p:txBody>
      </p:sp>
      <p:sp>
        <p:nvSpPr>
          <p:cNvPr id="3" name="Content Placeholder 2">
            <a:extLst>
              <a:ext uri="{FF2B5EF4-FFF2-40B4-BE49-F238E27FC236}">
                <a16:creationId xmlns:a16="http://schemas.microsoft.com/office/drawing/2014/main" id="{EA7F9B96-D29F-4EFA-B3B4-F6A354076BC4}"/>
              </a:ext>
            </a:extLst>
          </p:cNvPr>
          <p:cNvSpPr>
            <a:spLocks noGrp="1"/>
          </p:cNvSpPr>
          <p:nvPr>
            <p:ph idx="1"/>
          </p:nvPr>
        </p:nvSpPr>
        <p:spPr>
          <a:xfrm>
            <a:off x="643468" y="2638043"/>
            <a:ext cx="3363974" cy="3415623"/>
          </a:xfrm>
        </p:spPr>
        <p:txBody>
          <a:bodyPr>
            <a:normAutofit/>
          </a:bodyPr>
          <a:lstStyle/>
          <a:p>
            <a:r>
              <a:rPr lang="en-US" sz="2000"/>
              <a:t>V­</a:t>
            </a:r>
            <a:r>
              <a:rPr lang="en-US" sz="2000" baseline="-25000"/>
              <a:t>in </a:t>
            </a:r>
            <a:r>
              <a:rPr lang="en-US" sz="2000"/>
              <a:t>= 14.6V max / 10.5 min</a:t>
            </a:r>
          </a:p>
          <a:p>
            <a:r>
              <a:rPr lang="en-US" sz="2000"/>
              <a:t>R</a:t>
            </a:r>
            <a:r>
              <a:rPr lang="en-US" sz="2000" baseline="-25000"/>
              <a:t>1</a:t>
            </a:r>
            <a:r>
              <a:rPr lang="en-US" sz="2000"/>
              <a:t> = 43000Ω</a:t>
            </a:r>
          </a:p>
          <a:p>
            <a:r>
              <a:rPr lang="en-US" sz="2000"/>
              <a:t>R</a:t>
            </a:r>
            <a:r>
              <a:rPr lang="en-US" sz="2000" baseline="-25000"/>
              <a:t>2</a:t>
            </a:r>
            <a:r>
              <a:rPr lang="en-US" sz="2000"/>
              <a:t> = 4300Ω</a:t>
            </a:r>
          </a:p>
          <a:p>
            <a:r>
              <a:rPr lang="en-US" sz="2000"/>
              <a:t>Ratio of R</a:t>
            </a:r>
            <a:r>
              <a:rPr lang="en-US" sz="2000" baseline="-25000"/>
              <a:t>2</a:t>
            </a:r>
            <a:r>
              <a:rPr lang="en-US" sz="2000"/>
              <a:t> to R</a:t>
            </a:r>
            <a:r>
              <a:rPr lang="en-US" sz="2000" baseline="-25000"/>
              <a:t>1</a:t>
            </a:r>
            <a:r>
              <a:rPr lang="en-US" sz="2000"/>
              <a:t> = 1/10 meaning R</a:t>
            </a:r>
            <a:r>
              <a:rPr lang="en-US" sz="2000" baseline="-25000"/>
              <a:t>1</a:t>
            </a:r>
            <a:r>
              <a:rPr lang="en-US" sz="2000"/>
              <a:t> can be 4.3MΩ if R</a:t>
            </a:r>
            <a:r>
              <a:rPr lang="en-US" sz="2000" baseline="-25000"/>
              <a:t>2</a:t>
            </a:r>
            <a:r>
              <a:rPr lang="en-US" sz="2000"/>
              <a:t> is 430kΩ</a:t>
            </a:r>
          </a:p>
          <a:p>
            <a:r>
              <a:rPr lang="en-US" sz="2000"/>
              <a:t>V</a:t>
            </a:r>
            <a:r>
              <a:rPr lang="en-US" sz="2000" baseline="-25000"/>
              <a:t>out</a:t>
            </a:r>
            <a:r>
              <a:rPr lang="en-US" sz="2000"/>
              <a:t> = 1.33V max / 0.9595V min</a:t>
            </a:r>
          </a:p>
          <a:p>
            <a:endParaRPr lang="en-US" sz="2000"/>
          </a:p>
        </p:txBody>
      </p:sp>
      <p:pic>
        <p:nvPicPr>
          <p:cNvPr id="5" name="Picture 4" descr="A picture containing clock&#10;&#10;Description automatically generated">
            <a:extLst>
              <a:ext uri="{FF2B5EF4-FFF2-40B4-BE49-F238E27FC236}">
                <a16:creationId xmlns:a16="http://schemas.microsoft.com/office/drawing/2014/main" id="{2C5BDEFB-3E05-4019-AB37-552A38C77585}"/>
              </a:ext>
            </a:extLst>
          </p:cNvPr>
          <p:cNvPicPr/>
          <p:nvPr/>
        </p:nvPicPr>
        <p:blipFill>
          <a:blip r:embed="rId2"/>
          <a:stretch>
            <a:fillRect/>
          </a:stretch>
        </p:blipFill>
        <p:spPr>
          <a:xfrm>
            <a:off x="5297763" y="1168925"/>
            <a:ext cx="6250769" cy="4359283"/>
          </a:xfrm>
          <a:prstGeom prst="rect">
            <a:avLst/>
          </a:prstGeom>
        </p:spPr>
      </p:pic>
    </p:spTree>
    <p:extLst>
      <p:ext uri="{BB962C8B-B14F-4D97-AF65-F5344CB8AC3E}">
        <p14:creationId xmlns:p14="http://schemas.microsoft.com/office/powerpoint/2010/main" val="25227815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118A-7220-4DE2-B7DE-C1D67E655002}"/>
              </a:ext>
            </a:extLst>
          </p:cNvPr>
          <p:cNvSpPr>
            <a:spLocks noGrp="1"/>
          </p:cNvSpPr>
          <p:nvPr>
            <p:ph type="title"/>
          </p:nvPr>
        </p:nvSpPr>
        <p:spPr>
          <a:xfrm>
            <a:off x="648929" y="629266"/>
            <a:ext cx="3667039" cy="1676603"/>
          </a:xfrm>
        </p:spPr>
        <p:txBody>
          <a:bodyPr>
            <a:normAutofit/>
          </a:bodyPr>
          <a:lstStyle/>
          <a:p>
            <a:r>
              <a:rPr lang="en-US" sz="3600"/>
              <a:t>Brush Gear</a:t>
            </a:r>
            <a:br>
              <a:rPr lang="en-US" sz="3600"/>
            </a:br>
            <a:endParaRPr lang="en-US" sz="3600"/>
          </a:p>
        </p:txBody>
      </p:sp>
      <p:sp>
        <p:nvSpPr>
          <p:cNvPr id="8" name="Content Placeholder 7">
            <a:extLst>
              <a:ext uri="{FF2B5EF4-FFF2-40B4-BE49-F238E27FC236}">
                <a16:creationId xmlns:a16="http://schemas.microsoft.com/office/drawing/2014/main" id="{9C6DC896-8384-4088-A975-E9F6CF27FEDB}"/>
              </a:ext>
            </a:extLst>
          </p:cNvPr>
          <p:cNvSpPr>
            <a:spLocks noGrp="1"/>
          </p:cNvSpPr>
          <p:nvPr>
            <p:ph idx="1"/>
          </p:nvPr>
        </p:nvSpPr>
        <p:spPr>
          <a:xfrm>
            <a:off x="648931" y="2438401"/>
            <a:ext cx="3667036" cy="3779520"/>
          </a:xfrm>
        </p:spPr>
        <p:txBody>
          <a:bodyPr>
            <a:normAutofit/>
          </a:bodyPr>
          <a:lstStyle/>
          <a:p>
            <a:endParaRPr lang="en-US" sz="180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323A0ED-7FCB-4C96-8D20-8D4570945E6B}"/>
              </a:ext>
            </a:extLst>
          </p:cNvPr>
          <p:cNvPicPr/>
          <p:nvPr/>
        </p:nvPicPr>
        <p:blipFill>
          <a:blip r:embed="rId2"/>
          <a:stretch>
            <a:fillRect/>
          </a:stretch>
        </p:blipFill>
        <p:spPr>
          <a:xfrm>
            <a:off x="4636008" y="1"/>
            <a:ext cx="7555992" cy="6857998"/>
          </a:xfrm>
          <a:prstGeom prst="rect">
            <a:avLst/>
          </a:prstGeom>
        </p:spPr>
      </p:pic>
    </p:spTree>
    <p:extLst>
      <p:ext uri="{BB962C8B-B14F-4D97-AF65-F5344CB8AC3E}">
        <p14:creationId xmlns:p14="http://schemas.microsoft.com/office/powerpoint/2010/main" val="253502069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118A-7220-4DE2-B7DE-C1D67E655002}"/>
              </a:ext>
            </a:extLst>
          </p:cNvPr>
          <p:cNvSpPr>
            <a:spLocks noGrp="1"/>
          </p:cNvSpPr>
          <p:nvPr>
            <p:ph type="title"/>
          </p:nvPr>
        </p:nvSpPr>
        <p:spPr>
          <a:xfrm>
            <a:off x="648929" y="629266"/>
            <a:ext cx="3667039" cy="4833688"/>
          </a:xfrm>
        </p:spPr>
        <p:txBody>
          <a:bodyPr>
            <a:normAutofit/>
          </a:bodyPr>
          <a:lstStyle/>
          <a:p>
            <a:r>
              <a:rPr lang="en-US" dirty="0"/>
              <a:t>Transition Gear from Motor to Brush (this mounts onto the center of a brush)</a:t>
            </a:r>
            <a:br>
              <a:rPr lang="en-US" dirty="0"/>
            </a:br>
            <a:br>
              <a:rPr lang="en-US" sz="3600" dirty="0"/>
            </a:br>
            <a:endParaRPr lang="en-US" sz="36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758C952-1BA2-44A4-8650-C4DCB559D690}"/>
              </a:ext>
            </a:extLst>
          </p:cNvPr>
          <p:cNvPicPr/>
          <p:nvPr/>
        </p:nvPicPr>
        <p:blipFill>
          <a:blip r:embed="rId2"/>
          <a:stretch>
            <a:fillRect/>
          </a:stretch>
        </p:blipFill>
        <p:spPr>
          <a:xfrm>
            <a:off x="4636008" y="1"/>
            <a:ext cx="7555992" cy="6857998"/>
          </a:xfrm>
          <a:prstGeom prst="rect">
            <a:avLst/>
          </a:prstGeom>
        </p:spPr>
      </p:pic>
    </p:spTree>
    <p:extLst>
      <p:ext uri="{BB962C8B-B14F-4D97-AF65-F5344CB8AC3E}">
        <p14:creationId xmlns:p14="http://schemas.microsoft.com/office/powerpoint/2010/main" val="414834549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118A-7220-4DE2-B7DE-C1D67E655002}"/>
              </a:ext>
            </a:extLst>
          </p:cNvPr>
          <p:cNvSpPr>
            <a:spLocks noGrp="1"/>
          </p:cNvSpPr>
          <p:nvPr>
            <p:ph type="title"/>
          </p:nvPr>
        </p:nvSpPr>
        <p:spPr>
          <a:xfrm>
            <a:off x="648929" y="629266"/>
            <a:ext cx="3667039" cy="4833688"/>
          </a:xfrm>
        </p:spPr>
        <p:txBody>
          <a:bodyPr>
            <a:normAutofit fontScale="90000"/>
          </a:bodyPr>
          <a:lstStyle/>
          <a:p>
            <a:r>
              <a:rPr lang="en-US" dirty="0"/>
              <a:t>DC Motor Shaft Gear (this mount onto the DC motor shaft and connects to the gear above)</a:t>
            </a:r>
            <a:br>
              <a:rPr lang="en-US" dirty="0"/>
            </a:br>
            <a:br>
              <a:rPr lang="en-US" dirty="0"/>
            </a:br>
            <a:br>
              <a:rPr lang="en-US" sz="3600" dirty="0"/>
            </a:br>
            <a:endParaRPr lang="en-US" sz="36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C17092-47B3-4305-B35D-4EEB01C2D40F}"/>
              </a:ext>
            </a:extLst>
          </p:cNvPr>
          <p:cNvPicPr/>
          <p:nvPr/>
        </p:nvPicPr>
        <p:blipFill>
          <a:blip r:embed="rId2"/>
          <a:stretch>
            <a:fillRect/>
          </a:stretch>
        </p:blipFill>
        <p:spPr>
          <a:xfrm>
            <a:off x="4636008" y="0"/>
            <a:ext cx="7555992" cy="6858000"/>
          </a:xfrm>
          <a:prstGeom prst="rect">
            <a:avLst/>
          </a:prstGeom>
        </p:spPr>
      </p:pic>
    </p:spTree>
    <p:extLst>
      <p:ext uri="{BB962C8B-B14F-4D97-AF65-F5344CB8AC3E}">
        <p14:creationId xmlns:p14="http://schemas.microsoft.com/office/powerpoint/2010/main" val="328314420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118A-7220-4DE2-B7DE-C1D67E655002}"/>
              </a:ext>
            </a:extLst>
          </p:cNvPr>
          <p:cNvSpPr>
            <a:spLocks noGrp="1"/>
          </p:cNvSpPr>
          <p:nvPr>
            <p:ph type="title"/>
          </p:nvPr>
        </p:nvSpPr>
        <p:spPr>
          <a:xfrm>
            <a:off x="648929" y="629266"/>
            <a:ext cx="3667039" cy="4833688"/>
          </a:xfrm>
        </p:spPr>
        <p:txBody>
          <a:bodyPr>
            <a:normAutofit/>
          </a:bodyPr>
          <a:lstStyle/>
          <a:p>
            <a:r>
              <a:rPr lang="en-US" dirty="0"/>
              <a:t>Pully(attaches directly to the stepper motor)</a:t>
            </a:r>
            <a:br>
              <a:rPr lang="en-US" dirty="0"/>
            </a:br>
            <a:br>
              <a:rPr lang="en-US" dirty="0"/>
            </a:br>
            <a:br>
              <a:rPr lang="en-US" sz="3600" dirty="0"/>
            </a:br>
            <a:endParaRPr lang="en-US" sz="36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3D79EBD-4D47-4CBC-A115-65B9F2EA7D85}"/>
              </a:ext>
            </a:extLst>
          </p:cNvPr>
          <p:cNvPicPr>
            <a:picLocks noChangeAspect="1"/>
          </p:cNvPicPr>
          <p:nvPr/>
        </p:nvPicPr>
        <p:blipFill>
          <a:blip r:embed="rId2"/>
          <a:stretch>
            <a:fillRect/>
          </a:stretch>
        </p:blipFill>
        <p:spPr>
          <a:xfrm>
            <a:off x="4658949" y="720436"/>
            <a:ext cx="7510110" cy="5417128"/>
          </a:xfrm>
          <a:prstGeom prst="rect">
            <a:avLst/>
          </a:prstGeom>
        </p:spPr>
      </p:pic>
    </p:spTree>
    <p:extLst>
      <p:ext uri="{BB962C8B-B14F-4D97-AF65-F5344CB8AC3E}">
        <p14:creationId xmlns:p14="http://schemas.microsoft.com/office/powerpoint/2010/main" val="3587298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3B8F75-CC74-4A09-92B4-DCFBBF99A914}"/>
              </a:ext>
            </a:extLst>
          </p:cNvPr>
          <p:cNvPicPr>
            <a:picLocks noGrp="1" noChangeAspect="1"/>
          </p:cNvPicPr>
          <p:nvPr>
            <p:ph idx="1"/>
          </p:nvPr>
        </p:nvPicPr>
        <p:blipFill>
          <a:blip r:embed="rId2"/>
          <a:stretch>
            <a:fillRect/>
          </a:stretch>
        </p:blipFill>
        <p:spPr>
          <a:xfrm>
            <a:off x="5256038" y="716684"/>
            <a:ext cx="6584980" cy="5424632"/>
          </a:xfrm>
          <a:prstGeom prst="rect">
            <a:avLst/>
          </a:prstGeom>
        </p:spPr>
      </p:pic>
      <p:sp>
        <p:nvSpPr>
          <p:cNvPr id="2" name="Title 1">
            <a:extLst>
              <a:ext uri="{FF2B5EF4-FFF2-40B4-BE49-F238E27FC236}">
                <a16:creationId xmlns:a16="http://schemas.microsoft.com/office/drawing/2014/main" id="{1331A50B-23CF-440E-8348-B57550C1908D}"/>
              </a:ext>
            </a:extLst>
          </p:cNvPr>
          <p:cNvSpPr>
            <a:spLocks noGrp="1"/>
          </p:cNvSpPr>
          <p:nvPr>
            <p:ph type="title"/>
          </p:nvPr>
        </p:nvSpPr>
        <p:spPr/>
        <p:txBody>
          <a:bodyPr/>
          <a:lstStyle/>
          <a:p>
            <a:r>
              <a:rPr lang="en-US" dirty="0"/>
              <a:t>RCU Block Diagram</a:t>
            </a:r>
          </a:p>
        </p:txBody>
      </p:sp>
    </p:spTree>
    <p:extLst>
      <p:ext uri="{BB962C8B-B14F-4D97-AF65-F5344CB8AC3E}">
        <p14:creationId xmlns:p14="http://schemas.microsoft.com/office/powerpoint/2010/main" val="187905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CD12-B900-44B3-9D84-383381DC172E}"/>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3A0C1081-D37E-4C8B-AA68-5DE0B64CAE8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00C6929-4F28-4912-AD4F-542B3ACBC350}"/>
              </a:ext>
            </a:extLst>
          </p:cNvPr>
          <p:cNvPicPr>
            <a:picLocks noChangeAspect="1"/>
          </p:cNvPicPr>
          <p:nvPr/>
        </p:nvPicPr>
        <p:blipFill>
          <a:blip r:embed="rId2"/>
          <a:stretch>
            <a:fillRect/>
          </a:stretch>
        </p:blipFill>
        <p:spPr>
          <a:xfrm>
            <a:off x="419100" y="1451775"/>
            <a:ext cx="11353800" cy="4967742"/>
          </a:xfrm>
          <a:prstGeom prst="rect">
            <a:avLst/>
          </a:prstGeom>
        </p:spPr>
      </p:pic>
    </p:spTree>
    <p:extLst>
      <p:ext uri="{BB962C8B-B14F-4D97-AF65-F5344CB8AC3E}">
        <p14:creationId xmlns:p14="http://schemas.microsoft.com/office/powerpoint/2010/main" val="297301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AF90-223B-4A55-8EAA-AD7A0DEB0C01}"/>
              </a:ext>
            </a:extLst>
          </p:cNvPr>
          <p:cNvSpPr>
            <a:spLocks noGrp="1"/>
          </p:cNvSpPr>
          <p:nvPr>
            <p:ph type="title"/>
          </p:nvPr>
        </p:nvSpPr>
        <p:spPr/>
        <p:txBody>
          <a:bodyPr/>
          <a:lstStyle/>
          <a:p>
            <a:r>
              <a:rPr lang="en-US" dirty="0"/>
              <a:t>Progress</a:t>
            </a:r>
          </a:p>
        </p:txBody>
      </p:sp>
      <p:pic>
        <p:nvPicPr>
          <p:cNvPr id="4" name="Content Placeholder 3">
            <a:extLst>
              <a:ext uri="{FF2B5EF4-FFF2-40B4-BE49-F238E27FC236}">
                <a16:creationId xmlns:a16="http://schemas.microsoft.com/office/drawing/2014/main" id="{02AD0564-D391-4D2C-96B2-5A7E6367B2D4}"/>
              </a:ext>
            </a:extLst>
          </p:cNvPr>
          <p:cNvPicPr>
            <a:picLocks noGrp="1" noChangeAspect="1"/>
          </p:cNvPicPr>
          <p:nvPr>
            <p:ph idx="1"/>
          </p:nvPr>
        </p:nvPicPr>
        <p:blipFill>
          <a:blip r:embed="rId2"/>
          <a:stretch>
            <a:fillRect/>
          </a:stretch>
        </p:blipFill>
        <p:spPr>
          <a:xfrm>
            <a:off x="3445162" y="577749"/>
            <a:ext cx="7536873" cy="5702502"/>
          </a:xfrm>
          <a:prstGeom prst="rect">
            <a:avLst/>
          </a:prstGeom>
        </p:spPr>
      </p:pic>
    </p:spTree>
    <p:extLst>
      <p:ext uri="{BB962C8B-B14F-4D97-AF65-F5344CB8AC3E}">
        <p14:creationId xmlns:p14="http://schemas.microsoft.com/office/powerpoint/2010/main" val="163085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AF90-223B-4A55-8EAA-AD7A0DEB0C01}"/>
              </a:ext>
            </a:extLst>
          </p:cNvPr>
          <p:cNvSpPr>
            <a:spLocks noGrp="1"/>
          </p:cNvSpPr>
          <p:nvPr>
            <p:ph type="title"/>
          </p:nvPr>
        </p:nvSpPr>
        <p:spPr/>
        <p:txBody>
          <a:bodyPr/>
          <a:lstStyle/>
          <a:p>
            <a:r>
              <a:rPr lang="en-US" dirty="0"/>
              <a:t>Progress</a:t>
            </a:r>
          </a:p>
        </p:txBody>
      </p:sp>
      <p:sp>
        <p:nvSpPr>
          <p:cNvPr id="5" name="Content Placeholder 4">
            <a:extLst>
              <a:ext uri="{FF2B5EF4-FFF2-40B4-BE49-F238E27FC236}">
                <a16:creationId xmlns:a16="http://schemas.microsoft.com/office/drawing/2014/main" id="{A03477EB-F1ED-4454-9DE8-495DE196F1E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CB37A6-6B79-4E6C-8C70-651A12A46910}"/>
              </a:ext>
            </a:extLst>
          </p:cNvPr>
          <p:cNvPicPr>
            <a:picLocks noChangeAspect="1"/>
          </p:cNvPicPr>
          <p:nvPr/>
        </p:nvPicPr>
        <p:blipFill>
          <a:blip r:embed="rId2"/>
          <a:stretch>
            <a:fillRect/>
          </a:stretch>
        </p:blipFill>
        <p:spPr>
          <a:xfrm>
            <a:off x="3435927" y="914127"/>
            <a:ext cx="5846618" cy="5527479"/>
          </a:xfrm>
          <a:prstGeom prst="rect">
            <a:avLst/>
          </a:prstGeom>
        </p:spPr>
      </p:pic>
    </p:spTree>
    <p:extLst>
      <p:ext uri="{BB962C8B-B14F-4D97-AF65-F5344CB8AC3E}">
        <p14:creationId xmlns:p14="http://schemas.microsoft.com/office/powerpoint/2010/main" val="282912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7D85-9844-4A32-9FF0-D4E93C7F0AFB}"/>
              </a:ext>
            </a:extLst>
          </p:cNvPr>
          <p:cNvSpPr>
            <a:spLocks noGrp="1"/>
          </p:cNvSpPr>
          <p:nvPr>
            <p:ph type="title"/>
          </p:nvPr>
        </p:nvSpPr>
        <p:spPr/>
        <p:txBody>
          <a:bodyPr/>
          <a:lstStyle/>
          <a:p>
            <a:r>
              <a:rPr lang="en-US" dirty="0"/>
              <a:t>Project Changes</a:t>
            </a:r>
          </a:p>
        </p:txBody>
      </p:sp>
      <p:sp>
        <p:nvSpPr>
          <p:cNvPr id="3" name="Content Placeholder 2">
            <a:extLst>
              <a:ext uri="{FF2B5EF4-FFF2-40B4-BE49-F238E27FC236}">
                <a16:creationId xmlns:a16="http://schemas.microsoft.com/office/drawing/2014/main" id="{0D919163-1C81-47AB-8131-CA20EF9944C1}"/>
              </a:ext>
            </a:extLst>
          </p:cNvPr>
          <p:cNvSpPr>
            <a:spLocks noGrp="1"/>
          </p:cNvSpPr>
          <p:nvPr>
            <p:ph idx="1"/>
          </p:nvPr>
        </p:nvSpPr>
        <p:spPr/>
        <p:txBody>
          <a:bodyPr/>
          <a:lstStyle/>
          <a:p>
            <a:r>
              <a:rPr lang="en-US" dirty="0"/>
              <a:t>Removed Android requirement. Replaced with website requirement</a:t>
            </a:r>
          </a:p>
          <a:p>
            <a:r>
              <a:rPr lang="en-US" dirty="0"/>
              <a:t>Swapped to using WIFI communication instead of radio</a:t>
            </a:r>
          </a:p>
          <a:p>
            <a:r>
              <a:rPr lang="en-US" dirty="0"/>
              <a:t>Changed how manual controller will be implemented</a:t>
            </a:r>
          </a:p>
          <a:p>
            <a:pPr lvl="1"/>
            <a:r>
              <a:rPr lang="en-US" dirty="0"/>
              <a:t>It will now be a physical controller instead of an android app</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19319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CB38-3410-4B3D-9F1D-5220B83D86B6}"/>
              </a:ext>
            </a:extLst>
          </p:cNvPr>
          <p:cNvSpPr>
            <a:spLocks noGrp="1"/>
          </p:cNvSpPr>
          <p:nvPr>
            <p:ph type="title"/>
          </p:nvPr>
        </p:nvSpPr>
        <p:spPr/>
        <p:txBody>
          <a:bodyPr/>
          <a:lstStyle/>
          <a:p>
            <a:r>
              <a:rPr lang="en-US" dirty="0"/>
              <a:t>Key System Features</a:t>
            </a:r>
          </a:p>
        </p:txBody>
      </p:sp>
      <p:sp>
        <p:nvSpPr>
          <p:cNvPr id="3" name="Content Placeholder 2">
            <a:extLst>
              <a:ext uri="{FF2B5EF4-FFF2-40B4-BE49-F238E27FC236}">
                <a16:creationId xmlns:a16="http://schemas.microsoft.com/office/drawing/2014/main" id="{79E08820-8F3D-4918-92E8-61E77A41F9AD}"/>
              </a:ext>
            </a:extLst>
          </p:cNvPr>
          <p:cNvSpPr>
            <a:spLocks noGrp="1"/>
          </p:cNvSpPr>
          <p:nvPr>
            <p:ph idx="1"/>
          </p:nvPr>
        </p:nvSpPr>
        <p:spPr/>
        <p:txBody>
          <a:bodyPr/>
          <a:lstStyle/>
          <a:p>
            <a:r>
              <a:rPr lang="en-US" dirty="0"/>
              <a:t>The system is made up of two distinct part</a:t>
            </a:r>
          </a:p>
          <a:p>
            <a:pPr lvl="1"/>
            <a:r>
              <a:rPr lang="en-US" dirty="0"/>
              <a:t>The Basestation</a:t>
            </a:r>
          </a:p>
          <a:p>
            <a:pPr lvl="1"/>
            <a:r>
              <a:rPr lang="en-US" dirty="0"/>
              <a:t>The Robotic Cleaning Unit(RCU)</a:t>
            </a:r>
          </a:p>
          <a:p>
            <a:r>
              <a:rPr lang="en-US" dirty="0"/>
              <a:t>They will communicate wirelessly</a:t>
            </a:r>
          </a:p>
          <a:p>
            <a:r>
              <a:rPr lang="en-US" dirty="0"/>
              <a:t>A cleaning schedule can be set by the user</a:t>
            </a:r>
          </a:p>
          <a:p>
            <a:r>
              <a:rPr lang="en-US" dirty="0"/>
              <a:t>The user can also control the RCU manually</a:t>
            </a:r>
          </a:p>
          <a:p>
            <a:r>
              <a:rPr lang="en-US" dirty="0"/>
              <a:t>The RCU will charge its battery when docked at the Basestation</a:t>
            </a:r>
          </a:p>
          <a:p>
            <a:r>
              <a:rPr lang="en-US" dirty="0"/>
              <a:t>If the RCU battery runs low in  the middle of a cleaning it will dock, charge and continue cleaning where it stopped</a:t>
            </a:r>
          </a:p>
        </p:txBody>
      </p:sp>
    </p:spTree>
    <p:extLst>
      <p:ext uri="{BB962C8B-B14F-4D97-AF65-F5344CB8AC3E}">
        <p14:creationId xmlns:p14="http://schemas.microsoft.com/office/powerpoint/2010/main" val="314649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03DE-46FC-413A-8A42-3B9192812C60}"/>
              </a:ext>
            </a:extLst>
          </p:cNvPr>
          <p:cNvSpPr>
            <a:spLocks noGrp="1"/>
          </p:cNvSpPr>
          <p:nvPr>
            <p:ph type="title"/>
          </p:nvPr>
        </p:nvSpPr>
        <p:spPr/>
        <p:txBody>
          <a:bodyPr/>
          <a:lstStyle/>
          <a:p>
            <a:r>
              <a:rPr lang="en-US" dirty="0"/>
              <a:t>Software Items Currently implemented</a:t>
            </a:r>
          </a:p>
        </p:txBody>
      </p:sp>
      <p:sp>
        <p:nvSpPr>
          <p:cNvPr id="3" name="Content Placeholder 2">
            <a:extLst>
              <a:ext uri="{FF2B5EF4-FFF2-40B4-BE49-F238E27FC236}">
                <a16:creationId xmlns:a16="http://schemas.microsoft.com/office/drawing/2014/main" id="{FA4EC8E1-5BC5-4530-BA1B-BB83D449D42B}"/>
              </a:ext>
            </a:extLst>
          </p:cNvPr>
          <p:cNvSpPr>
            <a:spLocks noGrp="1"/>
          </p:cNvSpPr>
          <p:nvPr>
            <p:ph idx="1"/>
          </p:nvPr>
        </p:nvSpPr>
        <p:spPr/>
        <p:txBody>
          <a:bodyPr/>
          <a:lstStyle/>
          <a:p>
            <a:r>
              <a:rPr lang="en-US" dirty="0"/>
              <a:t>Free RTOS functions(built in with </a:t>
            </a:r>
            <a:r>
              <a:rPr lang="en-US" dirty="0" err="1"/>
              <a:t>freeRTOS</a:t>
            </a:r>
            <a:r>
              <a:rPr lang="en-US" dirty="0"/>
              <a:t>, this OS runs all other functions)</a:t>
            </a:r>
          </a:p>
          <a:p>
            <a:r>
              <a:rPr lang="en-US" dirty="0"/>
              <a:t>Function to read analog sensors(temperature, wind)</a:t>
            </a:r>
          </a:p>
          <a:p>
            <a:r>
              <a:rPr lang="en-US" dirty="0"/>
              <a:t>Function to read digital sensors(switches, buttons)</a:t>
            </a:r>
          </a:p>
          <a:p>
            <a:r>
              <a:rPr lang="en-US" dirty="0"/>
              <a:t>Functions to use a button on the website</a:t>
            </a:r>
          </a:p>
          <a:p>
            <a:r>
              <a:rPr lang="en-US" dirty="0"/>
              <a:t>Function to send the website to a client</a:t>
            </a:r>
          </a:p>
        </p:txBody>
      </p:sp>
    </p:spTree>
    <p:extLst>
      <p:ext uri="{BB962C8B-B14F-4D97-AF65-F5344CB8AC3E}">
        <p14:creationId xmlns:p14="http://schemas.microsoft.com/office/powerpoint/2010/main" val="195998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1247</Words>
  <Application>Microsoft Office PowerPoint</Application>
  <PresentationFormat>Widescreen</PresentationFormat>
  <Paragraphs>202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Modular Solar Array Cleaner</vt:lpstr>
      <vt:lpstr>Basestation Block Diagram</vt:lpstr>
      <vt:lpstr>RCU Block Diagram</vt:lpstr>
      <vt:lpstr>Progress</vt:lpstr>
      <vt:lpstr>Progress</vt:lpstr>
      <vt:lpstr>Progress</vt:lpstr>
      <vt:lpstr>Project Changes</vt:lpstr>
      <vt:lpstr>Key System Features</vt:lpstr>
      <vt:lpstr>Software Items Currently implemented</vt:lpstr>
      <vt:lpstr>Software Items that need to be implemented</vt:lpstr>
      <vt:lpstr>ADC Initialization Code</vt:lpstr>
      <vt:lpstr>ADC Read Code</vt:lpstr>
      <vt:lpstr>Button Initialization Code</vt:lpstr>
      <vt:lpstr>Button Read Code</vt:lpstr>
      <vt:lpstr>Test Website Code</vt:lpstr>
      <vt:lpstr>Basestation Software functions</vt:lpstr>
      <vt:lpstr>RCU Software Functions</vt:lpstr>
      <vt:lpstr>Hardware Items Currently Implemented</vt:lpstr>
      <vt:lpstr>Hardware Items That Need To Be Implemented</vt:lpstr>
      <vt:lpstr>Motors Chosen for MSAC</vt:lpstr>
      <vt:lpstr>Internal ADC</vt:lpstr>
      <vt:lpstr>Basestaion PCB schematic </vt:lpstr>
      <vt:lpstr>RCU PCB schematic </vt:lpstr>
      <vt:lpstr>Battery Level Reading Circuit</vt:lpstr>
      <vt:lpstr>Brush Gear </vt:lpstr>
      <vt:lpstr>Transition Gear from Motor to Brush (this mounts onto the center of a brush)  </vt:lpstr>
      <vt:lpstr>DC Motor Shaft Gear (this mount onto the DC motor shaft and connects to the gear above)   </vt:lpstr>
      <vt:lpstr>Pully(attaches directly to the stepper motor)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Solar Array Cleaner</dc:title>
  <dc:creator>Timothy Wright</dc:creator>
  <cp:lastModifiedBy>Timothy Wright</cp:lastModifiedBy>
  <cp:revision>2</cp:revision>
  <dcterms:created xsi:type="dcterms:W3CDTF">2020-03-08T23:41:04Z</dcterms:created>
  <dcterms:modified xsi:type="dcterms:W3CDTF">2020-03-08T23:57:44Z</dcterms:modified>
</cp:coreProperties>
</file>