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12801600" cy="9601200" type="A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9" autoAdjust="0"/>
    <p:restoredTop sz="93605" autoAdjust="0"/>
  </p:normalViewPr>
  <p:slideViewPr>
    <p:cSldViewPr snapToGrid="0">
      <p:cViewPr>
        <p:scale>
          <a:sx n="75" d="100"/>
          <a:sy n="75" d="100"/>
        </p:scale>
        <p:origin x="-1140" y="-19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947B710-B426-4562-8A12-8A7F721856B0}" type="datetimeFigureOut">
              <a:rPr lang="zh-CN" altLang="en-US" smtClean="0"/>
              <a:t>2021/4/16</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1B004FD-8EF2-4AB5-B0B8-728448090189}" type="slidenum">
              <a:rPr lang="zh-CN" altLang="en-US" smtClean="0"/>
              <a:t>‹#›</a:t>
            </a:fld>
            <a:endParaRPr lang="zh-CN" altLang="en-US"/>
          </a:p>
        </p:txBody>
      </p:sp>
    </p:spTree>
    <p:extLst>
      <p:ext uri="{BB962C8B-B14F-4D97-AF65-F5344CB8AC3E}">
        <p14:creationId xmlns:p14="http://schemas.microsoft.com/office/powerpoint/2010/main" val="2790324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B004FD-8EF2-4AB5-B0B8-728448090189}" type="slidenum">
              <a:rPr lang="zh-CN" altLang="en-US" smtClean="0"/>
              <a:t>1</a:t>
            </a:fld>
            <a:endParaRPr lang="zh-CN" altLang="en-US"/>
          </a:p>
        </p:txBody>
      </p:sp>
    </p:spTree>
    <p:extLst>
      <p:ext uri="{BB962C8B-B14F-4D97-AF65-F5344CB8AC3E}">
        <p14:creationId xmlns:p14="http://schemas.microsoft.com/office/powerpoint/2010/main" val="179031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zh-CN" altLang="en-US"/>
              <a:t>单击此处编辑母版标题样式</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5C3A429C-13D6-4A43-BE2D-95BC3D5C25D8}" type="datetimeFigureOut">
              <a:rPr lang="zh-CN" altLang="en-US" smtClean="0"/>
              <a:t>2021/4/16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0883B1-D69C-45D4-8B07-CBF47FA8CD4C}" type="slidenum">
              <a:rPr lang="zh-CN" altLang="en-US" smtClean="0"/>
              <a:t>‹#›</a:t>
            </a:fld>
            <a:endParaRPr lang="zh-CN" altLang="en-US"/>
          </a:p>
        </p:txBody>
      </p:sp>
    </p:spTree>
    <p:extLst>
      <p:ext uri="{BB962C8B-B14F-4D97-AF65-F5344CB8AC3E}">
        <p14:creationId xmlns:p14="http://schemas.microsoft.com/office/powerpoint/2010/main" val="473648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C3A429C-13D6-4A43-BE2D-95BC3D5C25D8}" type="datetimeFigureOut">
              <a:rPr lang="zh-CN" altLang="en-US" smtClean="0"/>
              <a:t>2021/4/16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0883B1-D69C-45D4-8B07-CBF47FA8CD4C}" type="slidenum">
              <a:rPr lang="zh-CN" altLang="en-US" smtClean="0"/>
              <a:t>‹#›</a:t>
            </a:fld>
            <a:endParaRPr lang="zh-CN" altLang="en-US"/>
          </a:p>
        </p:txBody>
      </p:sp>
    </p:spTree>
    <p:extLst>
      <p:ext uri="{BB962C8B-B14F-4D97-AF65-F5344CB8AC3E}">
        <p14:creationId xmlns:p14="http://schemas.microsoft.com/office/powerpoint/2010/main" val="318762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C3A429C-13D6-4A43-BE2D-95BC3D5C25D8}" type="datetimeFigureOut">
              <a:rPr lang="zh-CN" altLang="en-US" smtClean="0"/>
              <a:t>2021/4/16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0883B1-D69C-45D4-8B07-CBF47FA8CD4C}" type="slidenum">
              <a:rPr lang="zh-CN" altLang="en-US" smtClean="0"/>
              <a:t>‹#›</a:t>
            </a:fld>
            <a:endParaRPr lang="zh-CN" altLang="en-US"/>
          </a:p>
        </p:txBody>
      </p:sp>
    </p:spTree>
    <p:extLst>
      <p:ext uri="{BB962C8B-B14F-4D97-AF65-F5344CB8AC3E}">
        <p14:creationId xmlns:p14="http://schemas.microsoft.com/office/powerpoint/2010/main" val="155901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C3A429C-13D6-4A43-BE2D-95BC3D5C25D8}" type="datetimeFigureOut">
              <a:rPr lang="zh-CN" altLang="en-US" smtClean="0"/>
              <a:t>2021/4/16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0883B1-D69C-45D4-8B07-CBF47FA8CD4C}" type="slidenum">
              <a:rPr lang="zh-CN" altLang="en-US" smtClean="0"/>
              <a:t>‹#›</a:t>
            </a:fld>
            <a:endParaRPr lang="zh-CN" altLang="en-US"/>
          </a:p>
        </p:txBody>
      </p:sp>
    </p:spTree>
    <p:extLst>
      <p:ext uri="{BB962C8B-B14F-4D97-AF65-F5344CB8AC3E}">
        <p14:creationId xmlns:p14="http://schemas.microsoft.com/office/powerpoint/2010/main" val="335205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zh-CN" altLang="en-US"/>
              <a:t>单击此处编辑母版标题样式</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C3A429C-13D6-4A43-BE2D-95BC3D5C25D8}" type="datetimeFigureOut">
              <a:rPr lang="zh-CN" altLang="en-US" smtClean="0"/>
              <a:t>2021/4/16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0883B1-D69C-45D4-8B07-CBF47FA8CD4C}" type="slidenum">
              <a:rPr lang="zh-CN" altLang="en-US" smtClean="0"/>
              <a:t>‹#›</a:t>
            </a:fld>
            <a:endParaRPr lang="zh-CN" altLang="en-US"/>
          </a:p>
        </p:txBody>
      </p:sp>
    </p:spTree>
    <p:extLst>
      <p:ext uri="{BB962C8B-B14F-4D97-AF65-F5344CB8AC3E}">
        <p14:creationId xmlns:p14="http://schemas.microsoft.com/office/powerpoint/2010/main" val="224093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C3A429C-13D6-4A43-BE2D-95BC3D5C25D8}" type="datetimeFigureOut">
              <a:rPr lang="zh-CN" altLang="en-US" smtClean="0"/>
              <a:t>2021/4/16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0883B1-D69C-45D4-8B07-CBF47FA8CD4C}" type="slidenum">
              <a:rPr lang="zh-CN" altLang="en-US" smtClean="0"/>
              <a:t>‹#›</a:t>
            </a:fld>
            <a:endParaRPr lang="zh-CN" altLang="en-US"/>
          </a:p>
        </p:txBody>
      </p:sp>
    </p:spTree>
    <p:extLst>
      <p:ext uri="{BB962C8B-B14F-4D97-AF65-F5344CB8AC3E}">
        <p14:creationId xmlns:p14="http://schemas.microsoft.com/office/powerpoint/2010/main" val="176736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zh-CN" altLang="en-US"/>
              <a:t>编辑母版文本样式</a:t>
            </a:r>
          </a:p>
        </p:txBody>
      </p:sp>
      <p:sp>
        <p:nvSpPr>
          <p:cNvPr id="4" name="Content Placeholder 3"/>
          <p:cNvSpPr>
            <a:spLocks noGrp="1"/>
          </p:cNvSpPr>
          <p:nvPr>
            <p:ph sz="half" idx="2"/>
          </p:nvPr>
        </p:nvSpPr>
        <p:spPr>
          <a:xfrm>
            <a:off x="881779" y="3507105"/>
            <a:ext cx="5415676" cy="515842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zh-CN" altLang="en-US"/>
              <a:t>编辑母版文本样式</a:t>
            </a:r>
          </a:p>
        </p:txBody>
      </p:sp>
      <p:sp>
        <p:nvSpPr>
          <p:cNvPr id="6" name="Content Placeholder 5"/>
          <p:cNvSpPr>
            <a:spLocks noGrp="1"/>
          </p:cNvSpPr>
          <p:nvPr>
            <p:ph sz="quarter" idx="4"/>
          </p:nvPr>
        </p:nvSpPr>
        <p:spPr>
          <a:xfrm>
            <a:off x="6480811" y="3507105"/>
            <a:ext cx="5442347" cy="515842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C3A429C-13D6-4A43-BE2D-95BC3D5C25D8}" type="datetimeFigureOut">
              <a:rPr lang="zh-CN" altLang="en-US" smtClean="0"/>
              <a:t>2021/4/16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60883B1-D69C-45D4-8B07-CBF47FA8CD4C}" type="slidenum">
              <a:rPr lang="zh-CN" altLang="en-US" smtClean="0"/>
              <a:t>‹#›</a:t>
            </a:fld>
            <a:endParaRPr lang="zh-CN" altLang="en-US"/>
          </a:p>
        </p:txBody>
      </p:sp>
    </p:spTree>
    <p:extLst>
      <p:ext uri="{BB962C8B-B14F-4D97-AF65-F5344CB8AC3E}">
        <p14:creationId xmlns:p14="http://schemas.microsoft.com/office/powerpoint/2010/main" val="6371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C3A429C-13D6-4A43-BE2D-95BC3D5C25D8}" type="datetimeFigureOut">
              <a:rPr lang="zh-CN" altLang="en-US" smtClean="0"/>
              <a:t>2021/4/16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60883B1-D69C-45D4-8B07-CBF47FA8CD4C}" type="slidenum">
              <a:rPr lang="zh-CN" altLang="en-US" smtClean="0"/>
              <a:t>‹#›</a:t>
            </a:fld>
            <a:endParaRPr lang="zh-CN" altLang="en-US"/>
          </a:p>
        </p:txBody>
      </p:sp>
    </p:spTree>
    <p:extLst>
      <p:ext uri="{BB962C8B-B14F-4D97-AF65-F5344CB8AC3E}">
        <p14:creationId xmlns:p14="http://schemas.microsoft.com/office/powerpoint/2010/main" val="590814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A429C-13D6-4A43-BE2D-95BC3D5C25D8}" type="datetimeFigureOut">
              <a:rPr lang="zh-CN" altLang="en-US" smtClean="0"/>
              <a:t>2021/4/16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60883B1-D69C-45D4-8B07-CBF47FA8CD4C}" type="slidenum">
              <a:rPr lang="zh-CN" altLang="en-US" smtClean="0"/>
              <a:t>‹#›</a:t>
            </a:fld>
            <a:endParaRPr lang="zh-CN" altLang="en-US"/>
          </a:p>
        </p:txBody>
      </p:sp>
    </p:spTree>
    <p:extLst>
      <p:ext uri="{BB962C8B-B14F-4D97-AF65-F5344CB8AC3E}">
        <p14:creationId xmlns:p14="http://schemas.microsoft.com/office/powerpoint/2010/main" val="20533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zh-CN" altLang="en-US"/>
              <a:t>单击此处编辑母版标题样式</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zh-CN" altLang="en-US"/>
              <a:t>编辑母版文本样式</a:t>
            </a:r>
          </a:p>
        </p:txBody>
      </p:sp>
      <p:sp>
        <p:nvSpPr>
          <p:cNvPr id="5" name="Date Placeholder 4"/>
          <p:cNvSpPr>
            <a:spLocks noGrp="1"/>
          </p:cNvSpPr>
          <p:nvPr>
            <p:ph type="dt" sz="half" idx="10"/>
          </p:nvPr>
        </p:nvSpPr>
        <p:spPr/>
        <p:txBody>
          <a:bodyPr/>
          <a:lstStyle/>
          <a:p>
            <a:fld id="{5C3A429C-13D6-4A43-BE2D-95BC3D5C25D8}" type="datetimeFigureOut">
              <a:rPr lang="zh-CN" altLang="en-US" smtClean="0"/>
              <a:t>2021/4/16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0883B1-D69C-45D4-8B07-CBF47FA8CD4C}" type="slidenum">
              <a:rPr lang="zh-CN" altLang="en-US" smtClean="0"/>
              <a:t>‹#›</a:t>
            </a:fld>
            <a:endParaRPr lang="zh-CN" altLang="en-US"/>
          </a:p>
        </p:txBody>
      </p:sp>
    </p:spTree>
    <p:extLst>
      <p:ext uri="{BB962C8B-B14F-4D97-AF65-F5344CB8AC3E}">
        <p14:creationId xmlns:p14="http://schemas.microsoft.com/office/powerpoint/2010/main" val="1925263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zh-CN" altLang="en-US"/>
              <a:t>单击图标添加图片</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zh-CN" altLang="en-US"/>
              <a:t>编辑母版文本样式</a:t>
            </a:r>
          </a:p>
        </p:txBody>
      </p:sp>
      <p:sp>
        <p:nvSpPr>
          <p:cNvPr id="5" name="Date Placeholder 4"/>
          <p:cNvSpPr>
            <a:spLocks noGrp="1"/>
          </p:cNvSpPr>
          <p:nvPr>
            <p:ph type="dt" sz="half" idx="10"/>
          </p:nvPr>
        </p:nvSpPr>
        <p:spPr/>
        <p:txBody>
          <a:bodyPr/>
          <a:lstStyle/>
          <a:p>
            <a:fld id="{5C3A429C-13D6-4A43-BE2D-95BC3D5C25D8}" type="datetimeFigureOut">
              <a:rPr lang="zh-CN" altLang="en-US" smtClean="0"/>
              <a:t>2021/4/16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0883B1-D69C-45D4-8B07-CBF47FA8CD4C}" type="slidenum">
              <a:rPr lang="zh-CN" altLang="en-US" smtClean="0"/>
              <a:t>‹#›</a:t>
            </a:fld>
            <a:endParaRPr lang="zh-CN" altLang="en-US"/>
          </a:p>
        </p:txBody>
      </p:sp>
    </p:spTree>
    <p:extLst>
      <p:ext uri="{BB962C8B-B14F-4D97-AF65-F5344CB8AC3E}">
        <p14:creationId xmlns:p14="http://schemas.microsoft.com/office/powerpoint/2010/main" val="33910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5C3A429C-13D6-4A43-BE2D-95BC3D5C25D8}" type="datetimeFigureOut">
              <a:rPr lang="zh-CN" altLang="en-US" smtClean="0"/>
              <a:t>2021/4/16</a:t>
            </a:fld>
            <a:endParaRPr lang="zh-CN"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760883B1-D69C-45D4-8B07-CBF47FA8CD4C}" type="slidenum">
              <a:rPr lang="zh-CN" altLang="en-US" smtClean="0"/>
              <a:t>‹#›</a:t>
            </a:fld>
            <a:endParaRPr lang="zh-CN" altLang="en-US"/>
          </a:p>
        </p:txBody>
      </p:sp>
    </p:spTree>
    <p:extLst>
      <p:ext uri="{BB962C8B-B14F-4D97-AF65-F5344CB8AC3E}">
        <p14:creationId xmlns:p14="http://schemas.microsoft.com/office/powerpoint/2010/main" val="27228021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64000" y="38283"/>
            <a:ext cx="9212170" cy="815608"/>
          </a:xfrm>
          <a:prstGeom prst="rect">
            <a:avLst/>
          </a:prstGeom>
          <a:noFill/>
        </p:spPr>
        <p:txBody>
          <a:bodyPr wrap="square" rtlCol="0">
            <a:spAutoFit/>
          </a:bodyPr>
          <a:lstStyle/>
          <a:p>
            <a:pPr algn="ctr"/>
            <a:r>
              <a:rPr lang="en-SG" altLang="zh-CN" sz="1600" b="1" dirty="0">
                <a:latin typeface="Times New Roman" panose="02020603050405020304" pitchFamily="18" charset="0"/>
                <a:cs typeface="Times New Roman" panose="02020603050405020304" pitchFamily="18" charset="0"/>
              </a:rPr>
              <a:t>Few-Shot Learning with Similar Tasks via </a:t>
            </a:r>
          </a:p>
          <a:p>
            <a:pPr algn="ctr"/>
            <a:r>
              <a:rPr lang="en-SG" altLang="zh-CN" sz="1600" b="1" dirty="0">
                <a:latin typeface="Times New Roman" panose="02020603050405020304" pitchFamily="18" charset="0"/>
                <a:cs typeface="Times New Roman" panose="02020603050405020304" pitchFamily="18" charset="0"/>
              </a:rPr>
              <a:t>MOE for Mortality Prediction of Diverse Rare Di</a:t>
            </a:r>
            <a:r>
              <a:rPr lang="en-US" altLang="zh-CN" sz="1600" b="1" dirty="0">
                <a:latin typeface="Times New Roman" panose="02020603050405020304" pitchFamily="18" charset="0"/>
                <a:cs typeface="Times New Roman" panose="02020603050405020304" pitchFamily="18" charset="0"/>
              </a:rPr>
              <a:t>s</a:t>
            </a:r>
            <a:r>
              <a:rPr lang="en-SG" altLang="zh-CN" sz="1600" b="1" dirty="0">
                <a:latin typeface="Times New Roman" panose="02020603050405020304" pitchFamily="18" charset="0"/>
                <a:cs typeface="Times New Roman" panose="02020603050405020304" pitchFamily="18" charset="0"/>
              </a:rPr>
              <a:t>eases</a:t>
            </a:r>
          </a:p>
          <a:p>
            <a:pPr algn="ctr">
              <a:spcBef>
                <a:spcPts val="600"/>
              </a:spcBef>
            </a:pPr>
            <a:r>
              <a:rPr lang="en-SG" altLang="zh-CN" sz="1000" dirty="0">
                <a:latin typeface="Times New Roman" panose="02020603050405020304" pitchFamily="18" charset="0"/>
                <a:cs typeface="Times New Roman" panose="02020603050405020304" pitchFamily="18" charset="0"/>
              </a:rPr>
              <a:t>Wu Haoxian (A0225199W), Chen Nan (A0224882Y), Wang Ruixiao (A0225545E), Ye </a:t>
            </a:r>
            <a:r>
              <a:rPr lang="en-SG" altLang="zh-CN" sz="1000" dirty="0" err="1">
                <a:latin typeface="Times New Roman" panose="02020603050405020304" pitchFamily="18" charset="0"/>
                <a:cs typeface="Times New Roman" panose="02020603050405020304" pitchFamily="18" charset="0"/>
              </a:rPr>
              <a:t>Ruizhe</a:t>
            </a:r>
            <a:r>
              <a:rPr lang="en-SG" altLang="zh-CN" sz="1000" dirty="0">
                <a:latin typeface="Times New Roman" panose="02020603050405020304" pitchFamily="18" charset="0"/>
                <a:cs typeface="Times New Roman" panose="02020603050405020304" pitchFamily="18" charset="0"/>
              </a:rPr>
              <a:t> (A0225250U)</a:t>
            </a:r>
            <a:endParaRPr lang="zh-CN" altLang="en-US" sz="9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288000" y="792000"/>
            <a:ext cx="6134994" cy="3185487"/>
          </a:xfrm>
          <a:prstGeom prst="rect">
            <a:avLst/>
          </a:prstGeom>
          <a:noFill/>
        </p:spPr>
        <p:txBody>
          <a:bodyPr wrap="square" rtlCol="0">
            <a:spAutoFit/>
          </a:bodyPr>
          <a:lstStyle/>
          <a:p>
            <a:r>
              <a:rPr lang="en-SG" altLang="zh-CN" sz="1400" b="1" i="1" dirty="0">
                <a:latin typeface="Times New Roman" panose="02020603050405020304" pitchFamily="18" charset="0"/>
                <a:cs typeface="Times New Roman" panose="02020603050405020304" pitchFamily="18" charset="0"/>
              </a:rPr>
              <a:t>Abstract</a:t>
            </a:r>
          </a:p>
          <a:p>
            <a:r>
              <a:rPr lang="en-US" altLang="zh-CN" sz="1100" dirty="0">
                <a:latin typeface="Times New Roman" panose="02020603050405020304" pitchFamily="18" charset="0"/>
                <a:cs typeface="Times New Roman" panose="02020603050405020304" pitchFamily="18" charset="0"/>
              </a:rPr>
              <a:t>  With the vast volume of Electronic Health Records(EHR) available online, the past few years have witnessed the profound impact of DL applying in healthcare application. EHR systems store data associated with each individual patients' medical chronological journey, including demographic information, diagnoses, medications, laboratory tests and results, medical images, clinical notes, and so on.</a:t>
            </a:r>
          </a:p>
          <a:p>
            <a:r>
              <a:rPr lang="en-US" altLang="zh-CN" sz="1100" dirty="0">
                <a:latin typeface="Times New Roman" panose="02020603050405020304" pitchFamily="18" charset="0"/>
                <a:cs typeface="Times New Roman" panose="02020603050405020304" pitchFamily="18" charset="0"/>
              </a:rPr>
              <a:t>  Considering the high dimensionality and temporality of medical journey, deep sequential model have been widely used for diverse applications, such as medical concept extraction, patient trajectory modelling, disease prediction, mortality prediction, to name a few.</a:t>
            </a:r>
          </a:p>
          <a:p>
            <a:r>
              <a:rPr lang="en-US" altLang="zh-CN" sz="1100" dirty="0">
                <a:latin typeface="Times New Roman" panose="02020603050405020304" pitchFamily="18" charset="0"/>
                <a:cs typeface="Times New Roman" panose="02020603050405020304" pitchFamily="18" charset="0"/>
              </a:rPr>
              <a:t>  Mortality prediction of diverse rare diseases using electronic health record (EHR) data is a crucial task for intelligent healthcare. However, data insufficiency and the clinical diversity of rare diseases make it hard for directly training deep learning models on individual data. Mortality prediction for these different diseases with insufficient samples can be viewed as a few-shot multi-task learning problem. Though different diseases have distinct medical inherence, common properties may be shared among some of them which can be considered as task similarity. By modeling both the task specificity and similarity, data insufficiency problem can be mitigated to make a more accurate prediction for patients with certain disease.</a:t>
            </a:r>
          </a:p>
          <a:p>
            <a:r>
              <a:rPr lang="en-US" altLang="zh-CN" sz="1100" dirty="0">
                <a:latin typeface="Times New Roman" panose="02020603050405020304" pitchFamily="18" charset="0"/>
                <a:cs typeface="Times New Roman" panose="02020603050405020304" pitchFamily="18" charset="0"/>
              </a:rPr>
              <a:t>  In our project, we leverage Mixture of Experts(MOE) to capture task similarity and specificity on deep sequential model for 24-hour earlier mortality prediction. </a:t>
            </a:r>
            <a:endParaRPr lang="zh-CN" altLang="en-US" sz="1100"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288000" y="3924000"/>
            <a:ext cx="6134400" cy="2985433"/>
          </a:xfrm>
          <a:prstGeom prst="rect">
            <a:avLst/>
          </a:prstGeom>
          <a:noFill/>
        </p:spPr>
        <p:txBody>
          <a:bodyPr wrap="square" rtlCol="0">
            <a:spAutoFit/>
          </a:bodyPr>
          <a:lstStyle/>
          <a:p>
            <a:r>
              <a:rPr lang="en-US" altLang="zh-CN" sz="1400" b="1" i="1" dirty="0">
                <a:latin typeface="Times New Roman" panose="02020603050405020304" pitchFamily="18" charset="0"/>
                <a:cs typeface="Times New Roman" panose="02020603050405020304" pitchFamily="18" charset="0"/>
              </a:rPr>
              <a:t>Dataset</a:t>
            </a:r>
          </a:p>
          <a:p>
            <a:r>
              <a:rPr lang="en-SG" altLang="zh-CN" sz="1100" dirty="0" err="1">
                <a:latin typeface="Times New Roman" panose="02020603050405020304" pitchFamily="18" charset="0"/>
                <a:cs typeface="Times New Roman" panose="02020603050405020304" pitchFamily="18" charset="0"/>
              </a:rPr>
              <a:t>eICU</a:t>
            </a:r>
            <a:r>
              <a:rPr lang="en-SG" altLang="zh-CN" sz="1100" dirty="0">
                <a:latin typeface="Times New Roman" panose="02020603050405020304" pitchFamily="18" charset="0"/>
                <a:cs typeface="Times New Roman" panose="02020603050405020304" pitchFamily="18" charset="0"/>
              </a:rPr>
              <a:t> is populated with data from a combination of many critical care units throughout the continental United States between 2014 and 2015. For each patient, we select events occurred 24 hours earlier before unit discharge with counterpart features and arrange the events in the temporal order.  We computed the frequency of each event among unit charging, remaining events with frequency more than 80%. The type of the events is listed below.</a:t>
            </a:r>
          </a:p>
          <a:p>
            <a:pPr marL="128582" indent="-128582">
              <a:buFont typeface="Arial" panose="020B0604020202020204" pitchFamily="34" charset="0"/>
              <a:buChar char="•"/>
            </a:pPr>
            <a:r>
              <a:rPr lang="en-SG" altLang="zh-CN" sz="1100" dirty="0">
                <a:latin typeface="Times New Roman" panose="02020603050405020304" pitchFamily="18" charset="0"/>
                <a:cs typeface="Times New Roman" panose="02020603050405020304" pitchFamily="18" charset="0"/>
              </a:rPr>
              <a:t>lab event: MCHC, WBC x 1000, </a:t>
            </a:r>
            <a:r>
              <a:rPr lang="en-SG" altLang="zh-CN" sz="1100" dirty="0" err="1">
                <a:latin typeface="Times New Roman" panose="02020603050405020304" pitchFamily="18" charset="0"/>
                <a:cs typeface="Times New Roman" panose="02020603050405020304" pitchFamily="18" charset="0"/>
              </a:rPr>
              <a:t>Hct</a:t>
            </a:r>
            <a:r>
              <a:rPr lang="en-SG" altLang="zh-CN" sz="1100" dirty="0">
                <a:latin typeface="Times New Roman" panose="02020603050405020304" pitchFamily="18" charset="0"/>
                <a:cs typeface="Times New Roman" panose="02020603050405020304" pitchFamily="18" charset="0"/>
              </a:rPr>
              <a:t>, MCH, platelets x 1000, RBC, Hgb, RDW, MCV, bicarbonate, glucose, BUN, potassium, creatinine, calcium, sodium, chloride,</a:t>
            </a:r>
          </a:p>
          <a:p>
            <a:pPr marL="128582" indent="-128582">
              <a:buFont typeface="Arial" panose="020B0604020202020204" pitchFamily="34" charset="0"/>
              <a:buChar char="•"/>
            </a:pPr>
            <a:r>
              <a:rPr lang="en-SG" altLang="zh-CN" sz="1100" dirty="0">
                <a:latin typeface="Times New Roman" panose="02020603050405020304" pitchFamily="18" charset="0"/>
                <a:cs typeface="Times New Roman" panose="02020603050405020304" pitchFamily="18" charset="0"/>
              </a:rPr>
              <a:t>vital sign: systolic, diastolic, </a:t>
            </a:r>
            <a:r>
              <a:rPr lang="en-SG" altLang="zh-CN" sz="1100" dirty="0" err="1">
                <a:latin typeface="Times New Roman" panose="02020603050405020304" pitchFamily="18" charset="0"/>
                <a:cs typeface="Times New Roman" panose="02020603050405020304" pitchFamily="18" charset="0"/>
              </a:rPr>
              <a:t>noninvasivemean</a:t>
            </a:r>
            <a:r>
              <a:rPr lang="en-SG" altLang="zh-CN" sz="1100" dirty="0">
                <a:latin typeface="Times New Roman" panose="02020603050405020304" pitchFamily="18" charset="0"/>
                <a:cs typeface="Times New Roman" panose="02020603050405020304" pitchFamily="18" charset="0"/>
              </a:rPr>
              <a:t>, sao2, heartrate, respiration</a:t>
            </a:r>
          </a:p>
          <a:p>
            <a:endParaRPr lang="en-SG" altLang="zh-CN" sz="1100" dirty="0">
              <a:latin typeface="Times New Roman" panose="02020603050405020304" pitchFamily="18" charset="0"/>
              <a:cs typeface="Times New Roman" panose="02020603050405020304" pitchFamily="18" charset="0"/>
            </a:endParaRPr>
          </a:p>
          <a:p>
            <a:r>
              <a:rPr lang="en-SG" altLang="zh-CN" sz="1100" dirty="0">
                <a:latin typeface="Times New Roman" panose="02020603050405020304" pitchFamily="18" charset="0"/>
                <a:cs typeface="Times New Roman" panose="02020603050405020304" pitchFamily="18" charset="0"/>
              </a:rPr>
              <a:t>For each ICD (International Classification of Diagnose x) code in </a:t>
            </a:r>
            <a:r>
              <a:rPr lang="en-SG" altLang="zh-CN" sz="1100" dirty="0" err="1">
                <a:latin typeface="Times New Roman" panose="02020603050405020304" pitchFamily="18" charset="0"/>
                <a:cs typeface="Times New Roman" panose="02020603050405020304" pitchFamily="18" charset="0"/>
              </a:rPr>
              <a:t>eICU</a:t>
            </a:r>
            <a:r>
              <a:rPr lang="en-SG" altLang="zh-CN" sz="1100" dirty="0">
                <a:latin typeface="Times New Roman" panose="02020603050405020304" pitchFamily="18" charset="0"/>
                <a:cs typeface="Times New Roman" panose="02020603050405020304" pitchFamily="18" charset="0"/>
              </a:rPr>
              <a:t>, we calculate its sample size (i.e. the number of patients with this code). Then we select 251 ICD codes with less than 200 samples in </a:t>
            </a:r>
            <a:r>
              <a:rPr lang="en-SG" altLang="zh-CN" sz="1100" dirty="0" err="1">
                <a:latin typeface="Times New Roman" panose="02020603050405020304" pitchFamily="18" charset="0"/>
                <a:cs typeface="Times New Roman" panose="02020603050405020304" pitchFamily="18" charset="0"/>
              </a:rPr>
              <a:t>eICU</a:t>
            </a:r>
            <a:r>
              <a:rPr lang="en-SG" altLang="zh-CN" sz="1100" dirty="0">
                <a:latin typeface="Times New Roman" panose="02020603050405020304" pitchFamily="18" charset="0"/>
                <a:cs typeface="Times New Roman" panose="02020603050405020304" pitchFamily="18" charset="0"/>
              </a:rPr>
              <a:t> as rare diseases.</a:t>
            </a:r>
          </a:p>
          <a:p>
            <a:r>
              <a:rPr lang="en-SG" altLang="zh-CN" sz="1100" dirty="0">
                <a:latin typeface="Times New Roman" panose="02020603050405020304" pitchFamily="18" charset="0"/>
                <a:cs typeface="Times New Roman" panose="02020603050405020304" pitchFamily="18" charset="0"/>
              </a:rPr>
              <a:t>The description of 10 </a:t>
            </a:r>
            <a:r>
              <a:rPr lang="en-SG" altLang="zh-CN" sz="1100" dirty="0" err="1">
                <a:latin typeface="Times New Roman" panose="02020603050405020304" pitchFamily="18" charset="0"/>
                <a:cs typeface="Times New Roman" panose="02020603050405020304" pitchFamily="18" charset="0"/>
              </a:rPr>
              <a:t>icdcodes</a:t>
            </a:r>
            <a:r>
              <a:rPr lang="en-SG" altLang="zh-CN" sz="1100" dirty="0">
                <a:latin typeface="Times New Roman" panose="02020603050405020304" pitchFamily="18" charset="0"/>
                <a:cs typeface="Times New Roman" panose="02020603050405020304" pitchFamily="18" charset="0"/>
              </a:rPr>
              <a:t> with highest mortality ratio is summarized as the table below.</a:t>
            </a:r>
          </a:p>
          <a:p>
            <a:endParaRPr lang="en-SG" altLang="zh-CN" sz="950" dirty="0">
              <a:latin typeface="Times New Roman" panose="02020603050405020304" pitchFamily="18" charset="0"/>
              <a:cs typeface="Times New Roman" panose="02020603050405020304" pitchFamily="18" charset="0"/>
            </a:endParaRPr>
          </a:p>
          <a:p>
            <a:endParaRPr lang="en-SG" altLang="zh-CN" sz="900" dirty="0">
              <a:latin typeface="Times New Roman" panose="02020603050405020304" pitchFamily="18" charset="0"/>
              <a:cs typeface="Times New Roman" panose="02020603050405020304" pitchFamily="18" charset="0"/>
            </a:endParaRPr>
          </a:p>
          <a:p>
            <a:endParaRPr lang="zh-CN" altLang="en-US" sz="105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6515998" y="792000"/>
            <a:ext cx="6256838" cy="1184940"/>
          </a:xfrm>
          <a:prstGeom prst="rect">
            <a:avLst/>
          </a:prstGeom>
          <a:noFill/>
        </p:spPr>
        <p:txBody>
          <a:bodyPr wrap="square" rtlCol="0">
            <a:spAutoFit/>
          </a:bodyPr>
          <a:lstStyle/>
          <a:p>
            <a:r>
              <a:rPr lang="en-US" altLang="zh-CN" sz="1400" b="1" i="1" dirty="0">
                <a:latin typeface="Times New Roman" panose="02020603050405020304" pitchFamily="18" charset="0"/>
                <a:cs typeface="Times New Roman" panose="02020603050405020304" pitchFamily="18" charset="0"/>
              </a:rPr>
              <a:t>Methodology</a:t>
            </a:r>
          </a:p>
          <a:p>
            <a:r>
              <a:rPr lang="en-US" altLang="zh-CN" sz="1100" dirty="0">
                <a:latin typeface="Times New Roman" panose="02020603050405020304" pitchFamily="18" charset="0"/>
                <a:cs typeface="Times New Roman" panose="02020603050405020304" pitchFamily="18" charset="0"/>
              </a:rPr>
              <a:t>We take LSTM as both gates and experts model. Individual chronological events are used by gated-LSTM to determine the latent disease property.  Each expert-LSTM is a specific model for mortality prediction of one task. The weighted-sum of outputs of each expert are fed to the final output layer to generate the mortality signal in the next 24 hour.</a:t>
            </a:r>
            <a:endParaRPr lang="zh-CN" altLang="en-US" sz="1100" dirty="0">
              <a:latin typeface="Times New Roman" panose="02020603050405020304" pitchFamily="18" charset="0"/>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The Overall model architecture is shown as the figure below.</a:t>
            </a:r>
          </a:p>
        </p:txBody>
      </p:sp>
      <p:sp>
        <p:nvSpPr>
          <p:cNvPr id="9" name="文本框 8"/>
          <p:cNvSpPr txBox="1"/>
          <p:nvPr/>
        </p:nvSpPr>
        <p:spPr>
          <a:xfrm>
            <a:off x="6516001" y="4140000"/>
            <a:ext cx="6124731" cy="2629631"/>
          </a:xfrm>
          <a:prstGeom prst="rect">
            <a:avLst/>
          </a:prstGeom>
          <a:noFill/>
        </p:spPr>
        <p:txBody>
          <a:bodyPr wrap="square" rtlCol="0">
            <a:spAutoFit/>
          </a:bodyPr>
          <a:lstStyle/>
          <a:p>
            <a:r>
              <a:rPr lang="en-US" altLang="zh-CN" sz="1400" b="1" i="1" dirty="0">
                <a:latin typeface="Times New Roman" panose="02020603050405020304" pitchFamily="18" charset="0"/>
                <a:cs typeface="Times New Roman" panose="02020603050405020304" pitchFamily="18" charset="0"/>
              </a:rPr>
              <a:t>Experiment</a:t>
            </a:r>
          </a:p>
          <a:p>
            <a:r>
              <a:rPr lang="en-US" altLang="zh-CN" sz="1100" dirty="0">
                <a:latin typeface="Times New Roman" panose="02020603050405020304" pitchFamily="18" charset="0"/>
                <a:cs typeface="Times New Roman" panose="02020603050405020304" pitchFamily="18" charset="0"/>
              </a:rPr>
              <a:t>Within each </a:t>
            </a:r>
            <a:r>
              <a:rPr lang="en-US" altLang="zh-CN" sz="1100" dirty="0" err="1">
                <a:latin typeface="Times New Roman" panose="02020603050405020304" pitchFamily="18" charset="0"/>
                <a:cs typeface="Times New Roman" panose="02020603050405020304" pitchFamily="18" charset="0"/>
              </a:rPr>
              <a:t>icdcode</a:t>
            </a:r>
            <a:r>
              <a:rPr lang="en-US" altLang="zh-CN" sz="1100" dirty="0">
                <a:latin typeface="Times New Roman" panose="02020603050405020304" pitchFamily="18" charset="0"/>
                <a:cs typeface="Times New Roman" panose="02020603050405020304" pitchFamily="18" charset="0"/>
              </a:rPr>
              <a:t>, split train, test with ratio 4:1 for alive and expired samples respectively, 1/3 of train samples are further separated into validation.</a:t>
            </a:r>
          </a:p>
          <a:p>
            <a:r>
              <a:rPr lang="en-US" altLang="zh-CN" sz="1100" dirty="0">
                <a:latin typeface="Times New Roman" panose="02020603050405020304" pitchFamily="18" charset="0"/>
                <a:cs typeface="Times New Roman" panose="02020603050405020304" pitchFamily="18" charset="0"/>
              </a:rPr>
              <a:t>The overall dataset is the combination of samples of all </a:t>
            </a:r>
            <a:r>
              <a:rPr lang="en-US" altLang="zh-CN" sz="1100" dirty="0" err="1">
                <a:latin typeface="Times New Roman" panose="02020603050405020304" pitchFamily="18" charset="0"/>
                <a:cs typeface="Times New Roman" panose="02020603050405020304" pitchFamily="18" charset="0"/>
              </a:rPr>
              <a:t>icdcodes</a:t>
            </a:r>
            <a:r>
              <a:rPr lang="en-US" altLang="zh-CN" sz="1100" dirty="0">
                <a:latin typeface="Times New Roman" panose="02020603050405020304" pitchFamily="18" charset="0"/>
                <a:cs typeface="Times New Roman" panose="02020603050405020304" pitchFamily="18" charset="0"/>
              </a:rPr>
              <a:t> for train, validation, test </a:t>
            </a:r>
          </a:p>
          <a:p>
            <a:r>
              <a:rPr lang="en-US" altLang="zh-CN" sz="1100" dirty="0">
                <a:latin typeface="Times New Roman" panose="02020603050405020304" pitchFamily="18" charset="0"/>
                <a:cs typeface="Times New Roman" panose="02020603050405020304" pitchFamily="18" charset="0"/>
              </a:rPr>
              <a:t>Set learning-rate=0.0005, </a:t>
            </a:r>
            <a:r>
              <a:rPr lang="en-US" altLang="zh-CN" sz="1100" dirty="0" err="1">
                <a:latin typeface="Times New Roman" panose="02020603050405020304" pitchFamily="18" charset="0"/>
                <a:cs typeface="Times New Roman" panose="02020603050405020304" pitchFamily="18" charset="0"/>
              </a:rPr>
              <a:t>epoch_num</a:t>
            </a:r>
            <a:r>
              <a:rPr lang="en-US" altLang="zh-CN" sz="1100" dirty="0">
                <a:latin typeface="Times New Roman" panose="02020603050405020304" pitchFamily="18" charset="0"/>
                <a:cs typeface="Times New Roman" panose="02020603050405020304" pitchFamily="18" charset="0"/>
              </a:rPr>
              <a:t>=15, ran 5 times(seed 1024, 2048, 4096, 8192, 16384), dropout=0.3</a:t>
            </a:r>
          </a:p>
          <a:p>
            <a:r>
              <a:rPr lang="en-US" altLang="zh-CN" sz="1100" dirty="0">
                <a:latin typeface="Times New Roman" panose="02020603050405020304" pitchFamily="18" charset="0"/>
                <a:cs typeface="Times New Roman" panose="02020603050405020304" pitchFamily="18" charset="0"/>
              </a:rPr>
              <a:t>For resource limitation, we set 200 as window size, and pad 0 at last if the length of chronological journey is shorter than 200.</a:t>
            </a:r>
          </a:p>
          <a:p>
            <a:endParaRPr lang="en-US" altLang="zh-CN" sz="1100" dirty="0">
              <a:latin typeface="Times New Roman" panose="02020603050405020304" pitchFamily="18" charset="0"/>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Baseline model: treat all </a:t>
            </a:r>
            <a:r>
              <a:rPr lang="en-US" altLang="zh-CN" sz="1100" dirty="0" err="1">
                <a:latin typeface="Times New Roman" panose="02020603050405020304" pitchFamily="18" charset="0"/>
                <a:cs typeface="Times New Roman" panose="02020603050405020304" pitchFamily="18" charset="0"/>
              </a:rPr>
              <a:t>icds</a:t>
            </a:r>
            <a:r>
              <a:rPr lang="en-US" altLang="zh-CN" sz="1100" dirty="0">
                <a:latin typeface="Times New Roman" panose="02020603050405020304" pitchFamily="18" charset="0"/>
                <a:cs typeface="Times New Roman" panose="02020603050405020304" pitchFamily="18" charset="0"/>
              </a:rPr>
              <a:t> as one single task </a:t>
            </a:r>
          </a:p>
          <a:p>
            <a:r>
              <a:rPr lang="en-US" altLang="zh-CN" sz="1100" dirty="0">
                <a:latin typeface="Times New Roman" panose="02020603050405020304" pitchFamily="18" charset="0"/>
                <a:cs typeface="Times New Roman" panose="02020603050405020304" pitchFamily="18" charset="0"/>
              </a:rPr>
              <a:t>    LSTM, Transformer</a:t>
            </a:r>
          </a:p>
          <a:p>
            <a:endParaRPr lang="en-US" altLang="zh-CN" sz="1100" dirty="0">
              <a:latin typeface="Times New Roman" panose="02020603050405020304" pitchFamily="18" charset="0"/>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MOE(10-experts) – LSTM</a:t>
            </a:r>
          </a:p>
          <a:p>
            <a:r>
              <a:rPr lang="en-US" altLang="zh-CN" sz="1100" dirty="0">
                <a:latin typeface="Times New Roman" panose="02020603050405020304" pitchFamily="18" charset="0"/>
                <a:cs typeface="Times New Roman" panose="02020603050405020304" pitchFamily="18" charset="0"/>
              </a:rPr>
              <a:t>   Assume there are 10 inherences among diseases, 10 tasks </a:t>
            </a:r>
          </a:p>
          <a:p>
            <a:endParaRPr lang="en-US" altLang="zh-CN" sz="788" dirty="0">
              <a:latin typeface="Times New Roman" panose="02020603050405020304" pitchFamily="18" charset="0"/>
              <a:cs typeface="Times New Roman" panose="02020603050405020304" pitchFamily="18" charset="0"/>
            </a:endParaRPr>
          </a:p>
          <a:p>
            <a:r>
              <a:rPr lang="en-US" altLang="zh-CN" sz="900" dirty="0">
                <a:latin typeface="Times New Roman" panose="02020603050405020304" pitchFamily="18" charset="0"/>
                <a:cs typeface="Times New Roman" panose="02020603050405020304" pitchFamily="18" charset="0"/>
              </a:rPr>
              <a:t> </a:t>
            </a:r>
            <a:endParaRPr lang="zh-CN" altLang="en-US" sz="1050" dirty="0">
              <a:latin typeface="Times New Roman" panose="02020603050405020304" pitchFamily="18" charset="0"/>
              <a:cs typeface="Times New Roman" panose="02020603050405020304" pitchFamily="18" charset="0"/>
            </a:endParaRPr>
          </a:p>
        </p:txBody>
      </p:sp>
      <p:graphicFrame>
        <p:nvGraphicFramePr>
          <p:cNvPr id="22" name="表格 21">
            <a:extLst>
              <a:ext uri="{FF2B5EF4-FFF2-40B4-BE49-F238E27FC236}">
                <a16:creationId xmlns:a16="http://schemas.microsoft.com/office/drawing/2014/main" id="{988B5A23-8D2D-488B-99A9-3588DA83F7FF}"/>
              </a:ext>
            </a:extLst>
          </p:cNvPr>
          <p:cNvGraphicFramePr>
            <a:graphicFrameLocks noGrp="1"/>
          </p:cNvGraphicFramePr>
          <p:nvPr>
            <p:extLst>
              <p:ext uri="{D42A27DB-BD31-4B8C-83A1-F6EECF244321}">
                <p14:modId xmlns:p14="http://schemas.microsoft.com/office/powerpoint/2010/main" val="1621247257"/>
              </p:ext>
            </p:extLst>
          </p:nvPr>
        </p:nvGraphicFramePr>
        <p:xfrm>
          <a:off x="6624000" y="6516000"/>
          <a:ext cx="5240779" cy="2950921"/>
        </p:xfrm>
        <a:graphic>
          <a:graphicData uri="http://schemas.openxmlformats.org/drawingml/2006/table">
            <a:tbl>
              <a:tblPr>
                <a:tableStyleId>{5C22544A-7EE6-4342-B048-85BDC9FD1C3A}</a:tableStyleId>
              </a:tblPr>
              <a:tblGrid>
                <a:gridCol w="1708106">
                  <a:extLst>
                    <a:ext uri="{9D8B030D-6E8A-4147-A177-3AD203B41FA5}">
                      <a16:colId xmlns:a16="http://schemas.microsoft.com/office/drawing/2014/main" val="3611867006"/>
                    </a:ext>
                  </a:extLst>
                </a:gridCol>
                <a:gridCol w="2575099">
                  <a:extLst>
                    <a:ext uri="{9D8B030D-6E8A-4147-A177-3AD203B41FA5}">
                      <a16:colId xmlns:a16="http://schemas.microsoft.com/office/drawing/2014/main" val="1438062536"/>
                    </a:ext>
                  </a:extLst>
                </a:gridCol>
                <a:gridCol w="957574">
                  <a:extLst>
                    <a:ext uri="{9D8B030D-6E8A-4147-A177-3AD203B41FA5}">
                      <a16:colId xmlns:a16="http://schemas.microsoft.com/office/drawing/2014/main" val="1565493617"/>
                    </a:ext>
                  </a:extLst>
                </a:gridCol>
              </a:tblGrid>
              <a:tr h="422032">
                <a:tc>
                  <a:txBody>
                    <a:bodyPr/>
                    <a:lstStyle/>
                    <a:p>
                      <a:pPr algn="l" fontAlgn="ctr"/>
                      <a:r>
                        <a:rPr lang="en-US" sz="1100" u="none" strike="noStrike" dirty="0">
                          <a:effectLst/>
                          <a:latin typeface="Times New Roman" panose="02020603050405020304" pitchFamily="18" charset="0"/>
                          <a:cs typeface="Times New Roman" panose="02020603050405020304" pitchFamily="18" charset="0"/>
                        </a:rPr>
                        <a:t>Model</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l" fontAlgn="ctr"/>
                      <a:r>
                        <a:rPr lang="en-US" sz="1100" u="none" strike="noStrike" dirty="0">
                          <a:effectLst/>
                          <a:latin typeface="Times New Roman" panose="02020603050405020304" pitchFamily="18" charset="0"/>
                          <a:cs typeface="Times New Roman" panose="02020603050405020304" pitchFamily="18" charset="0"/>
                        </a:rPr>
                        <a:t>Metrics</a:t>
                      </a:r>
                      <a:br>
                        <a:rPr lang="en-US" sz="1100" u="none" strike="noStrike" dirty="0">
                          <a:effectLst/>
                          <a:latin typeface="Times New Roman" panose="02020603050405020304" pitchFamily="18" charset="0"/>
                          <a:cs typeface="Times New Roman" panose="02020603050405020304" pitchFamily="18" charset="0"/>
                        </a:rPr>
                      </a:br>
                      <a:r>
                        <a:rPr lang="en-US" sz="1100" u="none" strike="noStrike" dirty="0">
                          <a:effectLst/>
                          <a:latin typeface="Times New Roman" panose="02020603050405020304" pitchFamily="18" charset="0"/>
                          <a:cs typeface="Times New Roman" panose="02020603050405020304" pitchFamily="18" charset="0"/>
                        </a:rPr>
                        <a:t>seed - [</a:t>
                      </a:r>
                      <a:r>
                        <a:rPr lang="en-US" sz="1100" u="none" strike="noStrike" dirty="0" err="1">
                          <a:effectLst/>
                          <a:latin typeface="Times New Roman" panose="02020603050405020304" pitchFamily="18" charset="0"/>
                          <a:cs typeface="Times New Roman" panose="02020603050405020304" pitchFamily="18" charset="0"/>
                        </a:rPr>
                        <a:t>Test_loss</a:t>
                      </a:r>
                      <a:r>
                        <a:rPr lang="en-US" sz="1100" u="none" strike="noStrike" dirty="0">
                          <a:effectLst/>
                          <a:latin typeface="Times New Roman" panose="02020603050405020304" pitchFamily="18" charset="0"/>
                          <a:cs typeface="Times New Roman" panose="02020603050405020304" pitchFamily="18" charset="0"/>
                        </a:rPr>
                        <a:t>, ROC_AUC, PRC_AUC]</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l" fontAlgn="ctr"/>
                      <a:r>
                        <a:rPr lang="en-US" sz="1100" u="none" strike="noStrike">
                          <a:effectLst/>
                          <a:latin typeface="Times New Roman" panose="02020603050405020304" pitchFamily="18" charset="0"/>
                          <a:cs typeface="Times New Roman" panose="02020603050405020304" pitchFamily="18" charset="0"/>
                        </a:rPr>
                        <a:t>Cost</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extLst>
                  <a:ext uri="{0D108BD9-81ED-4DB2-BD59-A6C34878D82A}">
                    <a16:rowId xmlns:a16="http://schemas.microsoft.com/office/drawing/2014/main" val="582720347"/>
                  </a:ext>
                </a:extLst>
              </a:tr>
              <a:tr h="672582">
                <a:tc>
                  <a:txBody>
                    <a:bodyPr/>
                    <a:lstStyle/>
                    <a:p>
                      <a:pPr algn="l" fontAlgn="ctr"/>
                      <a:r>
                        <a:rPr lang="en-US" sz="1100" u="none" strike="noStrike" dirty="0">
                          <a:effectLst/>
                          <a:latin typeface="Times New Roman" panose="02020603050405020304" pitchFamily="18" charset="0"/>
                          <a:cs typeface="Times New Roman" panose="02020603050405020304" pitchFamily="18" charset="0"/>
                        </a:rPr>
                        <a:t>MOE(10)-LSTM</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l" fontAlgn="ctr"/>
                      <a:r>
                        <a:rPr lang="en-US" altLang="zh-CN" sz="1100" u="none" strike="noStrike" dirty="0">
                          <a:effectLst/>
                          <a:latin typeface="Times New Roman" panose="02020603050405020304" pitchFamily="18" charset="0"/>
                          <a:cs typeface="Times New Roman" panose="02020603050405020304" pitchFamily="18" charset="0"/>
                        </a:rPr>
                        <a:t>1024   - [0.3029, 0.7640, 0.3341]</a:t>
                      </a:r>
                      <a:br>
                        <a:rPr lang="en-US" altLang="zh-CN" sz="1100" u="none" strike="noStrike" dirty="0">
                          <a:effectLst/>
                          <a:latin typeface="Times New Roman" panose="02020603050405020304" pitchFamily="18" charset="0"/>
                          <a:cs typeface="Times New Roman" panose="02020603050405020304" pitchFamily="18" charset="0"/>
                        </a:rPr>
                      </a:br>
                      <a:r>
                        <a:rPr lang="en-US" altLang="zh-CN" sz="1100" u="none" strike="noStrike" dirty="0">
                          <a:effectLst/>
                          <a:latin typeface="Times New Roman" panose="02020603050405020304" pitchFamily="18" charset="0"/>
                          <a:cs typeface="Times New Roman" panose="02020603050405020304" pitchFamily="18" charset="0"/>
                        </a:rPr>
                        <a:t>2048   - [0.2973, 0.7842, 0.3673]</a:t>
                      </a:r>
                      <a:br>
                        <a:rPr lang="en-US" altLang="zh-CN" sz="1100" u="none" strike="noStrike" dirty="0">
                          <a:effectLst/>
                          <a:latin typeface="Times New Roman" panose="02020603050405020304" pitchFamily="18" charset="0"/>
                          <a:cs typeface="Times New Roman" panose="02020603050405020304" pitchFamily="18" charset="0"/>
                        </a:rPr>
                      </a:br>
                      <a:r>
                        <a:rPr lang="en-US" altLang="zh-CN" sz="1100" u="none" strike="noStrike" dirty="0">
                          <a:effectLst/>
                          <a:latin typeface="Times New Roman" panose="02020603050405020304" pitchFamily="18" charset="0"/>
                          <a:cs typeface="Times New Roman" panose="02020603050405020304" pitchFamily="18" charset="0"/>
                        </a:rPr>
                        <a:t>4096   - [0.3047, 0.7641, 0.3732]</a:t>
                      </a:r>
                      <a:br>
                        <a:rPr lang="en-US" altLang="zh-CN" sz="1100" u="none" strike="noStrike" dirty="0">
                          <a:effectLst/>
                          <a:latin typeface="Times New Roman" panose="02020603050405020304" pitchFamily="18" charset="0"/>
                          <a:cs typeface="Times New Roman" panose="02020603050405020304" pitchFamily="18" charset="0"/>
                        </a:rPr>
                      </a:br>
                      <a:r>
                        <a:rPr lang="en-US" altLang="zh-CN" sz="1100" u="none" strike="noStrike" dirty="0">
                          <a:effectLst/>
                          <a:latin typeface="Times New Roman" panose="02020603050405020304" pitchFamily="18" charset="0"/>
                          <a:cs typeface="Times New Roman" panose="02020603050405020304" pitchFamily="18" charset="0"/>
                        </a:rPr>
                        <a:t>8192   - [0.3026, 0.7519, 0.3543]</a:t>
                      </a:r>
                      <a:br>
                        <a:rPr lang="en-US" altLang="zh-CN" sz="1100" u="none" strike="noStrike" dirty="0">
                          <a:effectLst/>
                          <a:latin typeface="Times New Roman" panose="02020603050405020304" pitchFamily="18" charset="0"/>
                          <a:cs typeface="Times New Roman" panose="02020603050405020304" pitchFamily="18" charset="0"/>
                        </a:rPr>
                      </a:br>
                      <a:r>
                        <a:rPr lang="en-US" altLang="zh-CN" sz="1100" u="none" strike="noStrike" dirty="0">
                          <a:effectLst/>
                          <a:latin typeface="Times New Roman" panose="02020603050405020304" pitchFamily="18" charset="0"/>
                          <a:cs typeface="Times New Roman" panose="02020603050405020304" pitchFamily="18" charset="0"/>
                        </a:rPr>
                        <a:t>16384 - [0.2949, 0.7712, 0.3829]</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l" fontAlgn="ctr"/>
                      <a:r>
                        <a:rPr lang="en-US" sz="1100" u="none" strike="noStrike" dirty="0">
                          <a:effectLst/>
                          <a:latin typeface="Times New Roman" panose="02020603050405020304" pitchFamily="18" charset="0"/>
                          <a:cs typeface="Times New Roman" panose="02020603050405020304" pitchFamily="18" charset="0"/>
                        </a:rPr>
                        <a:t>5s/step</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extLst>
                  <a:ext uri="{0D108BD9-81ED-4DB2-BD59-A6C34878D82A}">
                    <a16:rowId xmlns:a16="http://schemas.microsoft.com/office/drawing/2014/main" val="4243645084"/>
                  </a:ext>
                </a:extLst>
              </a:tr>
              <a:tr h="711200">
                <a:tc>
                  <a:txBody>
                    <a:bodyPr/>
                    <a:lstStyle/>
                    <a:p>
                      <a:pPr algn="l" fontAlgn="ctr"/>
                      <a:r>
                        <a:rPr lang="en-US" sz="1100" u="none" strike="noStrike" dirty="0">
                          <a:effectLst/>
                          <a:latin typeface="Times New Roman" panose="02020603050405020304" pitchFamily="18" charset="0"/>
                          <a:cs typeface="Times New Roman" panose="02020603050405020304" pitchFamily="18" charset="0"/>
                        </a:rPr>
                        <a:t>Transformer</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l" fontAlgn="ctr"/>
                      <a:r>
                        <a:rPr lang="en-US" altLang="zh-CN" sz="1100" b="0" i="0" u="none" strike="noStrike" dirty="0">
                          <a:solidFill>
                            <a:srgbClr val="000000"/>
                          </a:solidFill>
                          <a:effectLst/>
                          <a:latin typeface="Times New Roman" panose="02020603050405020304" pitchFamily="18" charset="0"/>
                          <a:ea typeface="+mn-ea"/>
                          <a:cs typeface="Times New Roman" panose="02020603050405020304" pitchFamily="18" charset="0"/>
                        </a:rPr>
                        <a:t>1024   - [0.3113, 0.7432, 0.2934]</a:t>
                      </a:r>
                    </a:p>
                    <a:p>
                      <a:pPr algn="l" fontAlgn="ctr"/>
                      <a:r>
                        <a:rPr lang="en-US" altLang="zh-CN" sz="1100" b="0" i="0" u="none" strike="noStrike" dirty="0">
                          <a:solidFill>
                            <a:srgbClr val="000000"/>
                          </a:solidFill>
                          <a:effectLst/>
                          <a:latin typeface="Times New Roman" panose="02020603050405020304" pitchFamily="18" charset="0"/>
                          <a:ea typeface="+mn-ea"/>
                          <a:cs typeface="Times New Roman" panose="02020603050405020304" pitchFamily="18" charset="0"/>
                        </a:rPr>
                        <a:t>2048   - [0.3193, 0.7478, 0.3053]</a:t>
                      </a:r>
                    </a:p>
                    <a:p>
                      <a:pPr algn="l" fontAlgn="ctr"/>
                      <a:r>
                        <a:rPr lang="en-US" altLang="zh-CN" sz="1100" b="0" i="0" u="none" strike="noStrike" dirty="0">
                          <a:solidFill>
                            <a:srgbClr val="000000"/>
                          </a:solidFill>
                          <a:effectLst/>
                          <a:latin typeface="Times New Roman" panose="02020603050405020304" pitchFamily="18" charset="0"/>
                          <a:ea typeface="+mn-ea"/>
                          <a:cs typeface="Times New Roman" panose="02020603050405020304" pitchFamily="18" charset="0"/>
                        </a:rPr>
                        <a:t>4096   - [0.3182, 0.7259, 0.2983]</a:t>
                      </a:r>
                    </a:p>
                    <a:p>
                      <a:pPr algn="l" fontAlgn="ctr"/>
                      <a:r>
                        <a:rPr lang="en-US" altLang="zh-CN" sz="1100" b="0" i="0" u="none" strike="noStrike" dirty="0">
                          <a:solidFill>
                            <a:srgbClr val="000000"/>
                          </a:solidFill>
                          <a:effectLst/>
                          <a:latin typeface="Times New Roman" panose="02020603050405020304" pitchFamily="18" charset="0"/>
                          <a:ea typeface="+mn-ea"/>
                          <a:cs typeface="Times New Roman" panose="02020603050405020304" pitchFamily="18" charset="0"/>
                        </a:rPr>
                        <a:t>8192   - [0.3113, 0.7292, 0.2841]</a:t>
                      </a:r>
                    </a:p>
                    <a:p>
                      <a:pPr algn="l" fontAlgn="ctr"/>
                      <a:r>
                        <a:rPr lang="en-US" altLang="zh-CN" sz="1100" b="0" i="0" u="none" strike="noStrike" dirty="0">
                          <a:solidFill>
                            <a:srgbClr val="000000"/>
                          </a:solidFill>
                          <a:effectLst/>
                          <a:latin typeface="Times New Roman" panose="02020603050405020304" pitchFamily="18" charset="0"/>
                          <a:ea typeface="+mn-ea"/>
                          <a:cs typeface="Times New Roman" panose="02020603050405020304" pitchFamily="18" charset="0"/>
                        </a:rPr>
                        <a:t>16384 - [0.3102, 0.7522, 0.3318]</a:t>
                      </a: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l" fontAlgn="ctr"/>
                      <a:r>
                        <a:rPr lang="en-US" sz="1100" u="none" strike="noStrike">
                          <a:effectLst/>
                          <a:latin typeface="Times New Roman" panose="02020603050405020304" pitchFamily="18" charset="0"/>
                          <a:cs typeface="Times New Roman" panose="02020603050405020304" pitchFamily="18" charset="0"/>
                        </a:rPr>
                        <a:t>230ms/step</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extLst>
                  <a:ext uri="{0D108BD9-81ED-4DB2-BD59-A6C34878D82A}">
                    <a16:rowId xmlns:a16="http://schemas.microsoft.com/office/drawing/2014/main" val="2693186334"/>
                  </a:ext>
                </a:extLst>
              </a:tr>
              <a:tr h="328792">
                <a:tc>
                  <a:txBody>
                    <a:bodyPr/>
                    <a:lstStyle/>
                    <a:p>
                      <a:pPr algn="l" fontAlgn="ctr"/>
                      <a:r>
                        <a:rPr lang="en-US" sz="1100" u="none" strike="noStrike">
                          <a:effectLst/>
                          <a:latin typeface="Times New Roman" panose="02020603050405020304" pitchFamily="18" charset="0"/>
                          <a:cs typeface="Times New Roman" panose="02020603050405020304" pitchFamily="18" charset="0"/>
                        </a:rPr>
                        <a:t>LSTM</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marL="228600" indent="-228600" algn="l" fontAlgn="ctr">
                        <a:buAutoNum type="arabicPlain" startAt="1024"/>
                      </a:pPr>
                      <a:r>
                        <a:rPr lang="en-US" altLang="zh-CN" sz="1100" b="0" i="0" u="none" strike="noStrike" dirty="0">
                          <a:solidFill>
                            <a:srgbClr val="000000"/>
                          </a:solidFill>
                          <a:effectLst/>
                          <a:latin typeface="Times New Roman" panose="02020603050405020304" pitchFamily="18" charset="0"/>
                          <a:ea typeface="+mn-ea"/>
                          <a:cs typeface="Times New Roman" panose="02020603050405020304" pitchFamily="18" charset="0"/>
                        </a:rPr>
                        <a:t>   - [0.3482, 0.6022, 0.1598]</a:t>
                      </a:r>
                    </a:p>
                    <a:p>
                      <a:pPr marL="228600" indent="-228600" algn="l" fontAlgn="ctr">
                        <a:buAutoNum type="arabicPlain" startAt="2048"/>
                      </a:pPr>
                      <a:r>
                        <a:rPr lang="en-US" altLang="zh-CN" sz="1100" b="0" i="0" u="none" strike="noStrike" dirty="0">
                          <a:solidFill>
                            <a:srgbClr val="000000"/>
                          </a:solidFill>
                          <a:effectLst/>
                          <a:latin typeface="Times New Roman" panose="02020603050405020304" pitchFamily="18" charset="0"/>
                          <a:ea typeface="+mn-ea"/>
                          <a:cs typeface="Times New Roman" panose="02020603050405020304" pitchFamily="18" charset="0"/>
                        </a:rPr>
                        <a:t>   - [0.3443, 0.6536, 0.1792]</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p>
                      <a:pPr marL="228600" indent="-228600" algn="l" fontAlgn="ctr">
                        <a:buAutoNum type="arabicPlain" startAt="4096"/>
                      </a:pPr>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100" b="0" i="0" u="none" strike="noStrike" dirty="0">
                          <a:solidFill>
                            <a:srgbClr val="000000"/>
                          </a:solidFill>
                          <a:effectLst/>
                          <a:latin typeface="Times New Roman" panose="02020603050405020304" pitchFamily="18" charset="0"/>
                          <a:ea typeface="+mn-ea"/>
                          <a:cs typeface="Times New Roman" panose="02020603050405020304" pitchFamily="18" charset="0"/>
                        </a:rPr>
                        <a:t>- [0.3323, 0.6722, 0.2446]</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p>
                      <a:pPr marL="0" indent="0" algn="l" fontAlgn="ctr">
                        <a:buNone/>
                      </a:pPr>
                      <a:r>
                        <a:rPr lang="en-US" altLang="zh-CN" sz="1100" b="0" i="0" u="none" strike="noStrike" dirty="0">
                          <a:solidFill>
                            <a:srgbClr val="000000"/>
                          </a:solidFill>
                          <a:effectLst/>
                          <a:latin typeface="Times New Roman" panose="02020603050405020304" pitchFamily="18" charset="0"/>
                          <a:ea typeface="+mn-ea"/>
                          <a:cs typeface="Times New Roman" panose="02020603050405020304" pitchFamily="18" charset="0"/>
                        </a:rPr>
                        <a:t>8192   - [0.3388, 0.6405, 0.1843]</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p>
                      <a:pPr marL="0" indent="0" algn="l" fontAlgn="ctr">
                        <a:buNone/>
                      </a:pPr>
                      <a:r>
                        <a:rPr lang="en-US" altLang="zh-CN" sz="1100" b="0" i="0" u="none" strike="noStrike" dirty="0">
                          <a:solidFill>
                            <a:srgbClr val="000000"/>
                          </a:solidFill>
                          <a:effectLst/>
                          <a:latin typeface="Times New Roman" panose="02020603050405020304" pitchFamily="18" charset="0"/>
                          <a:ea typeface="+mn-ea"/>
                          <a:cs typeface="Times New Roman" panose="02020603050405020304" pitchFamily="18" charset="0"/>
                        </a:rPr>
                        <a:t>16384 - [0.3423, 0.6301, 0.1870]</a:t>
                      </a:r>
                    </a:p>
                  </a:txBody>
                  <a:tcPr marL="4763" marR="4763" marT="4763" marB="0" anchor="ctr"/>
                </a:tc>
                <a:tc>
                  <a:txBody>
                    <a:bodyPr/>
                    <a:lstStyle/>
                    <a:p>
                      <a:pPr algn="l" fontAlgn="ctr"/>
                      <a:r>
                        <a:rPr lang="en-US" sz="1100" u="none" strike="noStrike" dirty="0">
                          <a:effectLst/>
                          <a:latin typeface="Times New Roman" panose="02020603050405020304" pitchFamily="18" charset="0"/>
                          <a:cs typeface="Times New Roman" panose="02020603050405020304" pitchFamily="18" charset="0"/>
                        </a:rPr>
                        <a:t>610ms/step</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extLst>
                  <a:ext uri="{0D108BD9-81ED-4DB2-BD59-A6C34878D82A}">
                    <a16:rowId xmlns:a16="http://schemas.microsoft.com/office/drawing/2014/main" val="2069369639"/>
                  </a:ext>
                </a:extLst>
              </a:tr>
            </a:tbl>
          </a:graphicData>
        </a:graphic>
      </p:graphicFrame>
      <p:grpSp>
        <p:nvGrpSpPr>
          <p:cNvPr id="71" name="组合 70"/>
          <p:cNvGrpSpPr/>
          <p:nvPr/>
        </p:nvGrpSpPr>
        <p:grpSpPr>
          <a:xfrm>
            <a:off x="6983812" y="1987980"/>
            <a:ext cx="5189108" cy="2248814"/>
            <a:chOff x="1702360" y="581660"/>
            <a:chExt cx="6457196" cy="2724539"/>
          </a:xfrm>
        </p:grpSpPr>
        <p:sp>
          <p:nvSpPr>
            <p:cNvPr id="72" name="矩形: 圆角 1">
              <a:extLst>
                <a:ext uri="{FF2B5EF4-FFF2-40B4-BE49-F238E27FC236}">
                  <a16:creationId xmlns:a16="http://schemas.microsoft.com/office/drawing/2014/main" id="{85C0B514-C0B4-4AD7-A178-AC9994A9A25A}"/>
                </a:ext>
              </a:extLst>
            </p:cNvPr>
            <p:cNvSpPr/>
            <p:nvPr/>
          </p:nvSpPr>
          <p:spPr>
            <a:xfrm>
              <a:off x="4591583" y="581660"/>
              <a:ext cx="806087" cy="3385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Gated</a:t>
              </a:r>
            </a:p>
            <a:p>
              <a:pPr algn="ctr"/>
              <a:r>
                <a:rPr lang="en-US" altLang="zh-CN" sz="900" dirty="0"/>
                <a:t>LSTM</a:t>
              </a:r>
              <a:endParaRPr lang="zh-CN" altLang="en-US" sz="900" dirty="0"/>
            </a:p>
          </p:txBody>
        </p:sp>
        <p:sp>
          <p:nvSpPr>
            <p:cNvPr id="73" name="矩形: 圆角 2">
              <a:extLst>
                <a:ext uri="{FF2B5EF4-FFF2-40B4-BE49-F238E27FC236}">
                  <a16:creationId xmlns:a16="http://schemas.microsoft.com/office/drawing/2014/main" id="{6C06C096-1ABA-42C1-A886-F601BA5F946D}"/>
                </a:ext>
              </a:extLst>
            </p:cNvPr>
            <p:cNvSpPr/>
            <p:nvPr/>
          </p:nvSpPr>
          <p:spPr>
            <a:xfrm>
              <a:off x="2616758" y="880507"/>
              <a:ext cx="273051" cy="1854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74" name="椭圆 73">
              <a:extLst>
                <a:ext uri="{FF2B5EF4-FFF2-40B4-BE49-F238E27FC236}">
                  <a16:creationId xmlns:a16="http://schemas.microsoft.com/office/drawing/2014/main" id="{0093673C-3B5D-4FAE-9E47-4BB44211A825}"/>
                </a:ext>
              </a:extLst>
            </p:cNvPr>
            <p:cNvSpPr/>
            <p:nvPr/>
          </p:nvSpPr>
          <p:spPr>
            <a:xfrm>
              <a:off x="2686609" y="988457"/>
              <a:ext cx="120651" cy="1143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75" name="椭圆 74">
              <a:extLst>
                <a:ext uri="{FF2B5EF4-FFF2-40B4-BE49-F238E27FC236}">
                  <a16:creationId xmlns:a16="http://schemas.microsoft.com/office/drawing/2014/main" id="{8CCF7B9F-11E4-454E-9457-BD6603E1B9F0}"/>
                </a:ext>
              </a:extLst>
            </p:cNvPr>
            <p:cNvSpPr/>
            <p:nvPr/>
          </p:nvSpPr>
          <p:spPr>
            <a:xfrm>
              <a:off x="2686609" y="1204357"/>
              <a:ext cx="120651" cy="1143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76" name="椭圆 75">
              <a:extLst>
                <a:ext uri="{FF2B5EF4-FFF2-40B4-BE49-F238E27FC236}">
                  <a16:creationId xmlns:a16="http://schemas.microsoft.com/office/drawing/2014/main" id="{E0D2473D-9196-4389-8252-C0DBCF1DF0CE}"/>
                </a:ext>
              </a:extLst>
            </p:cNvPr>
            <p:cNvSpPr/>
            <p:nvPr/>
          </p:nvSpPr>
          <p:spPr>
            <a:xfrm>
              <a:off x="2686609" y="1420257"/>
              <a:ext cx="120651" cy="1143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77" name="椭圆 76">
              <a:extLst>
                <a:ext uri="{FF2B5EF4-FFF2-40B4-BE49-F238E27FC236}">
                  <a16:creationId xmlns:a16="http://schemas.microsoft.com/office/drawing/2014/main" id="{5B2188A5-CDAC-42BC-90EF-A926F97BE776}"/>
                </a:ext>
              </a:extLst>
            </p:cNvPr>
            <p:cNvSpPr/>
            <p:nvPr/>
          </p:nvSpPr>
          <p:spPr>
            <a:xfrm>
              <a:off x="2686609" y="1636157"/>
              <a:ext cx="120651" cy="1143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78" name="椭圆 77">
              <a:extLst>
                <a:ext uri="{FF2B5EF4-FFF2-40B4-BE49-F238E27FC236}">
                  <a16:creationId xmlns:a16="http://schemas.microsoft.com/office/drawing/2014/main" id="{3427B80A-2E75-4F07-ACE8-10BEF155545F}"/>
                </a:ext>
              </a:extLst>
            </p:cNvPr>
            <p:cNvSpPr/>
            <p:nvPr/>
          </p:nvSpPr>
          <p:spPr>
            <a:xfrm>
              <a:off x="2686609" y="1852057"/>
              <a:ext cx="120651" cy="114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79" name="椭圆 78">
              <a:extLst>
                <a:ext uri="{FF2B5EF4-FFF2-40B4-BE49-F238E27FC236}">
                  <a16:creationId xmlns:a16="http://schemas.microsoft.com/office/drawing/2014/main" id="{0C447B01-8BC0-4B1E-953F-2F03DB77BCAC}"/>
                </a:ext>
              </a:extLst>
            </p:cNvPr>
            <p:cNvSpPr/>
            <p:nvPr/>
          </p:nvSpPr>
          <p:spPr>
            <a:xfrm>
              <a:off x="2686609" y="2067957"/>
              <a:ext cx="120651" cy="114300"/>
            </a:xfrm>
            <a:prstGeom prst="ellipse">
              <a:avLst/>
            </a:prstGeom>
            <a:solidFill>
              <a:schemeClr val="accent6">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80" name="椭圆 79">
              <a:extLst>
                <a:ext uri="{FF2B5EF4-FFF2-40B4-BE49-F238E27FC236}">
                  <a16:creationId xmlns:a16="http://schemas.microsoft.com/office/drawing/2014/main" id="{C1EC4BD0-F018-4F40-8E05-E19AAE4023C2}"/>
                </a:ext>
              </a:extLst>
            </p:cNvPr>
            <p:cNvSpPr/>
            <p:nvPr/>
          </p:nvSpPr>
          <p:spPr>
            <a:xfrm>
              <a:off x="2686609" y="2283857"/>
              <a:ext cx="120651" cy="1143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350"/>
            </a:p>
          </p:txBody>
        </p:sp>
        <p:sp>
          <p:nvSpPr>
            <p:cNvPr id="81" name="椭圆 80">
              <a:extLst>
                <a:ext uri="{FF2B5EF4-FFF2-40B4-BE49-F238E27FC236}">
                  <a16:creationId xmlns:a16="http://schemas.microsoft.com/office/drawing/2014/main" id="{55EFBAEF-F3ED-4318-9793-206393A41FEB}"/>
                </a:ext>
              </a:extLst>
            </p:cNvPr>
            <p:cNvSpPr/>
            <p:nvPr/>
          </p:nvSpPr>
          <p:spPr>
            <a:xfrm>
              <a:off x="2686609" y="2499757"/>
              <a:ext cx="120651" cy="114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pic>
          <p:nvPicPr>
            <p:cNvPr id="82" name="图形 11" descr="男人 轮廓">
              <a:extLst>
                <a:ext uri="{FF2B5EF4-FFF2-40B4-BE49-F238E27FC236}">
                  <a16:creationId xmlns:a16="http://schemas.microsoft.com/office/drawing/2014/main" id="{FB0CE766-B6DF-4F2C-993D-93DA3969A06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78560" y="1350407"/>
              <a:ext cx="914400" cy="914400"/>
            </a:xfrm>
            <a:prstGeom prst="rect">
              <a:avLst/>
            </a:prstGeom>
          </p:spPr>
        </p:pic>
        <p:sp>
          <p:nvSpPr>
            <p:cNvPr id="83" name="文本框 82">
              <a:extLst>
                <a:ext uri="{FF2B5EF4-FFF2-40B4-BE49-F238E27FC236}">
                  <a16:creationId xmlns:a16="http://schemas.microsoft.com/office/drawing/2014/main" id="{FDA8AE88-CBEE-4A53-91A4-BE5780BBC7BD}"/>
                </a:ext>
              </a:extLst>
            </p:cNvPr>
            <p:cNvSpPr txBox="1"/>
            <p:nvPr/>
          </p:nvSpPr>
          <p:spPr>
            <a:xfrm>
              <a:off x="1702360" y="2827526"/>
              <a:ext cx="1812197" cy="478673"/>
            </a:xfrm>
            <a:prstGeom prst="rect">
              <a:avLst/>
            </a:prstGeom>
            <a:noFill/>
          </p:spPr>
          <p:txBody>
            <a:bodyPr wrap="square" rtlCol="0">
              <a:spAutoFit/>
            </a:bodyPr>
            <a:lstStyle/>
            <a:p>
              <a:r>
                <a:rPr lang="en-US" altLang="zh-CN" sz="900" dirty="0"/>
                <a:t>     Patients medical </a:t>
              </a:r>
            </a:p>
            <a:p>
              <a:r>
                <a:rPr lang="en-US" altLang="zh-CN" sz="900" dirty="0"/>
                <a:t>chronological Journey</a:t>
              </a:r>
              <a:endParaRPr lang="zh-CN" altLang="en-US" sz="1350" dirty="0"/>
            </a:p>
          </p:txBody>
        </p:sp>
        <p:sp>
          <p:nvSpPr>
            <p:cNvPr id="84" name="矩形: 圆角 28">
              <a:extLst>
                <a:ext uri="{FF2B5EF4-FFF2-40B4-BE49-F238E27FC236}">
                  <a16:creationId xmlns:a16="http://schemas.microsoft.com/office/drawing/2014/main" id="{C784D247-81E6-48FB-84BD-9ABEDE73B36D}"/>
                </a:ext>
              </a:extLst>
            </p:cNvPr>
            <p:cNvSpPr/>
            <p:nvPr/>
          </p:nvSpPr>
          <p:spPr>
            <a:xfrm>
              <a:off x="3342451" y="1194255"/>
              <a:ext cx="377417" cy="12267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dirty="0"/>
            </a:p>
          </p:txBody>
        </p:sp>
        <p:sp>
          <p:nvSpPr>
            <p:cNvPr id="85" name="箭头: 右 27">
              <a:extLst>
                <a:ext uri="{FF2B5EF4-FFF2-40B4-BE49-F238E27FC236}">
                  <a16:creationId xmlns:a16="http://schemas.microsoft.com/office/drawing/2014/main" id="{7272D670-81E2-4B53-9BC3-B51852ED6A3A}"/>
                </a:ext>
              </a:extLst>
            </p:cNvPr>
            <p:cNvSpPr/>
            <p:nvPr/>
          </p:nvSpPr>
          <p:spPr>
            <a:xfrm>
              <a:off x="2951029" y="1720349"/>
              <a:ext cx="330200" cy="19944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86" name="文本框 85">
              <a:extLst>
                <a:ext uri="{FF2B5EF4-FFF2-40B4-BE49-F238E27FC236}">
                  <a16:creationId xmlns:a16="http://schemas.microsoft.com/office/drawing/2014/main" id="{767CC0C9-016A-4179-9DD2-26D78FAE46D3}"/>
                </a:ext>
              </a:extLst>
            </p:cNvPr>
            <p:cNvSpPr txBox="1"/>
            <p:nvPr/>
          </p:nvSpPr>
          <p:spPr>
            <a:xfrm>
              <a:off x="2807260" y="2460672"/>
              <a:ext cx="1587500" cy="307776"/>
            </a:xfrm>
            <a:prstGeom prst="rect">
              <a:avLst/>
            </a:prstGeom>
            <a:noFill/>
          </p:spPr>
          <p:txBody>
            <a:bodyPr wrap="square" rtlCol="0">
              <a:spAutoFit/>
            </a:bodyPr>
            <a:lstStyle/>
            <a:p>
              <a:r>
                <a:rPr lang="en-US" altLang="zh-CN" sz="900" dirty="0"/>
                <a:t>     events embedding</a:t>
              </a:r>
              <a:endParaRPr lang="zh-CN" altLang="en-US" sz="1350" dirty="0"/>
            </a:p>
          </p:txBody>
        </p:sp>
        <p:sp>
          <p:nvSpPr>
            <p:cNvPr id="87" name="矩形: 圆角 34">
              <a:extLst>
                <a:ext uri="{FF2B5EF4-FFF2-40B4-BE49-F238E27FC236}">
                  <a16:creationId xmlns:a16="http://schemas.microsoft.com/office/drawing/2014/main" id="{34E8CFC9-0542-42ED-94DA-3C6058CB317F}"/>
                </a:ext>
              </a:extLst>
            </p:cNvPr>
            <p:cNvSpPr/>
            <p:nvPr/>
          </p:nvSpPr>
          <p:spPr>
            <a:xfrm>
              <a:off x="4591583" y="1308159"/>
              <a:ext cx="806087" cy="3385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Expert</a:t>
              </a:r>
            </a:p>
            <a:p>
              <a:pPr algn="ctr"/>
              <a:r>
                <a:rPr lang="en-US" altLang="zh-CN" sz="900" dirty="0"/>
                <a:t>LSTM-1</a:t>
              </a:r>
              <a:endParaRPr lang="zh-CN" altLang="en-US" sz="900" dirty="0"/>
            </a:p>
          </p:txBody>
        </p:sp>
        <p:sp>
          <p:nvSpPr>
            <p:cNvPr id="88" name="矩形: 圆角 35">
              <a:extLst>
                <a:ext uri="{FF2B5EF4-FFF2-40B4-BE49-F238E27FC236}">
                  <a16:creationId xmlns:a16="http://schemas.microsoft.com/office/drawing/2014/main" id="{F486236C-5906-4009-ACA3-78B3602AB2BB}"/>
                </a:ext>
              </a:extLst>
            </p:cNvPr>
            <p:cNvSpPr/>
            <p:nvPr/>
          </p:nvSpPr>
          <p:spPr>
            <a:xfrm>
              <a:off x="4591583" y="1702221"/>
              <a:ext cx="806087" cy="3385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Expert</a:t>
              </a:r>
            </a:p>
            <a:p>
              <a:pPr algn="ctr"/>
              <a:r>
                <a:rPr lang="en-US" altLang="zh-CN" sz="900" dirty="0"/>
                <a:t>LSTM-2</a:t>
              </a:r>
              <a:endParaRPr lang="zh-CN" altLang="en-US" sz="900" dirty="0"/>
            </a:p>
          </p:txBody>
        </p:sp>
        <p:sp>
          <p:nvSpPr>
            <p:cNvPr id="89" name="矩形: 圆角 36">
              <a:extLst>
                <a:ext uri="{FF2B5EF4-FFF2-40B4-BE49-F238E27FC236}">
                  <a16:creationId xmlns:a16="http://schemas.microsoft.com/office/drawing/2014/main" id="{FEA8BB52-175F-4396-80BF-C38A30357E84}"/>
                </a:ext>
              </a:extLst>
            </p:cNvPr>
            <p:cNvSpPr/>
            <p:nvPr/>
          </p:nvSpPr>
          <p:spPr>
            <a:xfrm>
              <a:off x="4591583" y="2080260"/>
              <a:ext cx="806087" cy="3385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Expert</a:t>
              </a:r>
            </a:p>
            <a:p>
              <a:pPr algn="ctr"/>
              <a:r>
                <a:rPr lang="en-US" altLang="zh-CN" sz="900" dirty="0"/>
                <a:t>LSTM-3</a:t>
              </a:r>
              <a:endParaRPr lang="zh-CN" altLang="en-US" sz="900" dirty="0"/>
            </a:p>
          </p:txBody>
        </p:sp>
        <p:sp>
          <p:nvSpPr>
            <p:cNvPr id="90" name="文本框 89">
              <a:extLst>
                <a:ext uri="{FF2B5EF4-FFF2-40B4-BE49-F238E27FC236}">
                  <a16:creationId xmlns:a16="http://schemas.microsoft.com/office/drawing/2014/main" id="{C0792166-D274-415B-A929-38310148122A}"/>
                </a:ext>
              </a:extLst>
            </p:cNvPr>
            <p:cNvSpPr txBox="1"/>
            <p:nvPr/>
          </p:nvSpPr>
          <p:spPr>
            <a:xfrm>
              <a:off x="4732167" y="2264411"/>
              <a:ext cx="1587500" cy="430887"/>
            </a:xfrm>
            <a:prstGeom prst="rect">
              <a:avLst/>
            </a:prstGeom>
            <a:noFill/>
          </p:spPr>
          <p:txBody>
            <a:bodyPr wrap="square" rtlCol="0">
              <a:spAutoFit/>
            </a:bodyPr>
            <a:lstStyle/>
            <a:p>
              <a:r>
                <a:rPr lang="en-US" altLang="zh-CN" sz="1500" dirty="0"/>
                <a:t>……</a:t>
              </a:r>
              <a:endParaRPr lang="zh-CN" altLang="en-US" sz="1350" dirty="0"/>
            </a:p>
          </p:txBody>
        </p:sp>
        <p:sp>
          <p:nvSpPr>
            <p:cNvPr id="91" name="矩形: 圆角 38">
              <a:extLst>
                <a:ext uri="{FF2B5EF4-FFF2-40B4-BE49-F238E27FC236}">
                  <a16:creationId xmlns:a16="http://schemas.microsoft.com/office/drawing/2014/main" id="{F3082630-45C2-4A26-A292-52E8A913A156}"/>
                </a:ext>
              </a:extLst>
            </p:cNvPr>
            <p:cNvSpPr/>
            <p:nvPr/>
          </p:nvSpPr>
          <p:spPr>
            <a:xfrm>
              <a:off x="4591584" y="2602877"/>
              <a:ext cx="806087" cy="3385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Expert</a:t>
              </a:r>
            </a:p>
            <a:p>
              <a:pPr algn="ctr"/>
              <a:r>
                <a:rPr lang="en-US" altLang="zh-CN" sz="900" dirty="0"/>
                <a:t>LSTM-n</a:t>
              </a:r>
              <a:endParaRPr lang="zh-CN" altLang="en-US" sz="900" dirty="0"/>
            </a:p>
          </p:txBody>
        </p:sp>
        <p:sp>
          <p:nvSpPr>
            <p:cNvPr id="92" name="流程图: 或者 91">
              <a:extLst>
                <a:ext uri="{FF2B5EF4-FFF2-40B4-BE49-F238E27FC236}">
                  <a16:creationId xmlns:a16="http://schemas.microsoft.com/office/drawing/2014/main" id="{FB00C470-8474-426A-A0C8-EE727C428F58}"/>
                </a:ext>
              </a:extLst>
            </p:cNvPr>
            <p:cNvSpPr/>
            <p:nvPr/>
          </p:nvSpPr>
          <p:spPr>
            <a:xfrm>
              <a:off x="6472280" y="1693437"/>
              <a:ext cx="171451" cy="165100"/>
            </a:xfrm>
            <a:prstGeom prst="flowChar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cxnSp>
          <p:nvCxnSpPr>
            <p:cNvPr id="93" name="直接连接符 92">
              <a:extLst>
                <a:ext uri="{FF2B5EF4-FFF2-40B4-BE49-F238E27FC236}">
                  <a16:creationId xmlns:a16="http://schemas.microsoft.com/office/drawing/2014/main" id="{77EED21F-76E9-4B36-852C-18918F54612C}"/>
                </a:ext>
              </a:extLst>
            </p:cNvPr>
            <p:cNvCxnSpPr>
              <a:cxnSpLocks/>
              <a:stCxn id="87" idx="3"/>
              <a:endCxn id="94" idx="2"/>
            </p:cNvCxnSpPr>
            <p:nvPr/>
          </p:nvCxnSpPr>
          <p:spPr>
            <a:xfrm>
              <a:off x="5397671" y="1477436"/>
              <a:ext cx="667327" cy="0"/>
            </a:xfrm>
            <a:prstGeom prst="line">
              <a:avLst/>
            </a:prstGeom>
          </p:spPr>
          <p:style>
            <a:lnRef idx="2">
              <a:schemeClr val="accent2"/>
            </a:lnRef>
            <a:fillRef idx="0">
              <a:schemeClr val="accent2"/>
            </a:fillRef>
            <a:effectRef idx="1">
              <a:schemeClr val="accent2"/>
            </a:effectRef>
            <a:fontRef idx="minor">
              <a:schemeClr val="tx1"/>
            </a:fontRef>
          </p:style>
        </p:cxnSp>
        <p:sp>
          <p:nvSpPr>
            <p:cNvPr id="94" name="流程图: 汇总连接 93">
              <a:extLst>
                <a:ext uri="{FF2B5EF4-FFF2-40B4-BE49-F238E27FC236}">
                  <a16:creationId xmlns:a16="http://schemas.microsoft.com/office/drawing/2014/main" id="{6EA2F97B-D1DF-4EED-A597-243AC71BE321}"/>
                </a:ext>
              </a:extLst>
            </p:cNvPr>
            <p:cNvSpPr/>
            <p:nvPr/>
          </p:nvSpPr>
          <p:spPr>
            <a:xfrm>
              <a:off x="6064997" y="1398062"/>
              <a:ext cx="170203" cy="158751"/>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cxnSp>
          <p:nvCxnSpPr>
            <p:cNvPr id="95" name="直接连接符 94">
              <a:extLst>
                <a:ext uri="{FF2B5EF4-FFF2-40B4-BE49-F238E27FC236}">
                  <a16:creationId xmlns:a16="http://schemas.microsoft.com/office/drawing/2014/main" id="{E7289462-B913-4646-81E1-65E75CABFA8C}"/>
                </a:ext>
              </a:extLst>
            </p:cNvPr>
            <p:cNvCxnSpPr>
              <a:cxnSpLocks/>
              <a:stCxn id="72" idx="3"/>
            </p:cNvCxnSpPr>
            <p:nvPr/>
          </p:nvCxnSpPr>
          <p:spPr>
            <a:xfrm>
              <a:off x="5397671" y="750937"/>
              <a:ext cx="749447"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96" name="直接连接符 95">
              <a:extLst>
                <a:ext uri="{FF2B5EF4-FFF2-40B4-BE49-F238E27FC236}">
                  <a16:creationId xmlns:a16="http://schemas.microsoft.com/office/drawing/2014/main" id="{6EB51C03-7254-457D-9BF4-EB9FF7EDD6A1}"/>
                </a:ext>
              </a:extLst>
            </p:cNvPr>
            <p:cNvCxnSpPr>
              <a:endCxn id="94" idx="0"/>
            </p:cNvCxnSpPr>
            <p:nvPr/>
          </p:nvCxnSpPr>
          <p:spPr>
            <a:xfrm>
              <a:off x="6147116" y="750938"/>
              <a:ext cx="2983" cy="647124"/>
            </a:xfrm>
            <a:prstGeom prst="line">
              <a:avLst/>
            </a:prstGeom>
          </p:spPr>
          <p:style>
            <a:lnRef idx="2">
              <a:schemeClr val="accent2"/>
            </a:lnRef>
            <a:fillRef idx="0">
              <a:schemeClr val="accent2"/>
            </a:fillRef>
            <a:effectRef idx="1">
              <a:schemeClr val="accent2"/>
            </a:effectRef>
            <a:fontRef idx="minor">
              <a:schemeClr val="tx1"/>
            </a:fontRef>
          </p:style>
        </p:cxnSp>
        <p:cxnSp>
          <p:nvCxnSpPr>
            <p:cNvPr id="97" name="直接连接符 96">
              <a:extLst>
                <a:ext uri="{FF2B5EF4-FFF2-40B4-BE49-F238E27FC236}">
                  <a16:creationId xmlns:a16="http://schemas.microsoft.com/office/drawing/2014/main" id="{7BC64543-FE1A-45CE-AAB5-B63FFF8F1545}"/>
                </a:ext>
              </a:extLst>
            </p:cNvPr>
            <p:cNvCxnSpPr/>
            <p:nvPr/>
          </p:nvCxnSpPr>
          <p:spPr>
            <a:xfrm>
              <a:off x="5765969" y="758139"/>
              <a:ext cx="0" cy="1491399"/>
            </a:xfrm>
            <a:prstGeom prst="line">
              <a:avLst/>
            </a:prstGeom>
          </p:spPr>
          <p:style>
            <a:lnRef idx="2">
              <a:schemeClr val="accent2"/>
            </a:lnRef>
            <a:fillRef idx="0">
              <a:schemeClr val="accent2"/>
            </a:fillRef>
            <a:effectRef idx="1">
              <a:schemeClr val="accent2"/>
            </a:effectRef>
            <a:fontRef idx="minor">
              <a:schemeClr val="tx1"/>
            </a:fontRef>
          </p:style>
        </p:cxnSp>
        <p:cxnSp>
          <p:nvCxnSpPr>
            <p:cNvPr id="98" name="直接连接符 97">
              <a:extLst>
                <a:ext uri="{FF2B5EF4-FFF2-40B4-BE49-F238E27FC236}">
                  <a16:creationId xmlns:a16="http://schemas.microsoft.com/office/drawing/2014/main" id="{70676DFA-E16A-48AF-95B2-D7EAB42DD75D}"/>
                </a:ext>
              </a:extLst>
            </p:cNvPr>
            <p:cNvCxnSpPr>
              <a:stCxn id="89" idx="3"/>
            </p:cNvCxnSpPr>
            <p:nvPr/>
          </p:nvCxnSpPr>
          <p:spPr>
            <a:xfrm>
              <a:off x="5397670" y="2249537"/>
              <a:ext cx="368300" cy="0"/>
            </a:xfrm>
            <a:prstGeom prst="line">
              <a:avLst/>
            </a:prstGeom>
          </p:spPr>
          <p:style>
            <a:lnRef idx="2">
              <a:schemeClr val="accent2"/>
            </a:lnRef>
            <a:fillRef idx="0">
              <a:schemeClr val="accent2"/>
            </a:fillRef>
            <a:effectRef idx="1">
              <a:schemeClr val="accent2"/>
            </a:effectRef>
            <a:fontRef idx="minor">
              <a:schemeClr val="tx1"/>
            </a:fontRef>
          </p:style>
        </p:cxnSp>
        <p:sp>
          <p:nvSpPr>
            <p:cNvPr id="99" name="流程图: 汇总连接 98">
              <a:extLst>
                <a:ext uri="{FF2B5EF4-FFF2-40B4-BE49-F238E27FC236}">
                  <a16:creationId xmlns:a16="http://schemas.microsoft.com/office/drawing/2014/main" id="{0433907B-A252-476C-A6F2-611F1BF492C3}"/>
                </a:ext>
              </a:extLst>
            </p:cNvPr>
            <p:cNvSpPr/>
            <p:nvPr/>
          </p:nvSpPr>
          <p:spPr>
            <a:xfrm>
              <a:off x="5680868" y="2177599"/>
              <a:ext cx="170203" cy="158751"/>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cxnSp>
          <p:nvCxnSpPr>
            <p:cNvPr id="100" name="连接符: 曲线 73">
              <a:extLst>
                <a:ext uri="{FF2B5EF4-FFF2-40B4-BE49-F238E27FC236}">
                  <a16:creationId xmlns:a16="http://schemas.microsoft.com/office/drawing/2014/main" id="{10D6CEEF-87D5-46E6-8721-EDE3BCF18616}"/>
                </a:ext>
              </a:extLst>
            </p:cNvPr>
            <p:cNvCxnSpPr>
              <a:stCxn id="99" idx="6"/>
              <a:endCxn id="92" idx="4"/>
            </p:cNvCxnSpPr>
            <p:nvPr/>
          </p:nvCxnSpPr>
          <p:spPr>
            <a:xfrm flipV="1">
              <a:off x="5851071" y="1858537"/>
              <a:ext cx="706935" cy="398439"/>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1" name="连接符: 曲线 77">
              <a:extLst>
                <a:ext uri="{FF2B5EF4-FFF2-40B4-BE49-F238E27FC236}">
                  <a16:creationId xmlns:a16="http://schemas.microsoft.com/office/drawing/2014/main" id="{E4521CEC-D1B1-4764-9952-D14938B9F925}"/>
                </a:ext>
              </a:extLst>
            </p:cNvPr>
            <p:cNvCxnSpPr>
              <a:stCxn id="94" idx="6"/>
              <a:endCxn id="92" idx="0"/>
            </p:cNvCxnSpPr>
            <p:nvPr/>
          </p:nvCxnSpPr>
          <p:spPr>
            <a:xfrm>
              <a:off x="6235199" y="1477436"/>
              <a:ext cx="322807" cy="216000"/>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sp>
          <p:nvSpPr>
            <p:cNvPr id="102" name="箭头: 右 83">
              <a:extLst>
                <a:ext uri="{FF2B5EF4-FFF2-40B4-BE49-F238E27FC236}">
                  <a16:creationId xmlns:a16="http://schemas.microsoft.com/office/drawing/2014/main" id="{7B5B761E-26E7-4853-857F-82EF523232B2}"/>
                </a:ext>
              </a:extLst>
            </p:cNvPr>
            <p:cNvSpPr/>
            <p:nvPr/>
          </p:nvSpPr>
          <p:spPr>
            <a:xfrm>
              <a:off x="6674854" y="1701106"/>
              <a:ext cx="247651" cy="1651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03" name="矩形: 圆角 84">
              <a:extLst>
                <a:ext uri="{FF2B5EF4-FFF2-40B4-BE49-F238E27FC236}">
                  <a16:creationId xmlns:a16="http://schemas.microsoft.com/office/drawing/2014/main" id="{2BCB1E24-E1B2-4F57-A3BC-5C9B53A5971A}"/>
                </a:ext>
              </a:extLst>
            </p:cNvPr>
            <p:cNvSpPr/>
            <p:nvPr/>
          </p:nvSpPr>
          <p:spPr>
            <a:xfrm>
              <a:off x="6939370" y="1363534"/>
              <a:ext cx="507104" cy="8078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788" dirty="0"/>
            </a:p>
          </p:txBody>
        </p:sp>
        <p:sp>
          <p:nvSpPr>
            <p:cNvPr id="104" name="文本框 103">
              <a:extLst>
                <a:ext uri="{FF2B5EF4-FFF2-40B4-BE49-F238E27FC236}">
                  <a16:creationId xmlns:a16="http://schemas.microsoft.com/office/drawing/2014/main" id="{C8245D57-FB09-4ABD-93FF-1684D43B4C12}"/>
                </a:ext>
              </a:extLst>
            </p:cNvPr>
            <p:cNvSpPr txBox="1"/>
            <p:nvPr/>
          </p:nvSpPr>
          <p:spPr>
            <a:xfrm>
              <a:off x="6788895" y="1541984"/>
              <a:ext cx="773573" cy="747926"/>
            </a:xfrm>
            <a:prstGeom prst="rect">
              <a:avLst/>
            </a:prstGeom>
            <a:noFill/>
          </p:spPr>
          <p:txBody>
            <a:bodyPr wrap="square" rtlCol="0">
              <a:spAutoFit/>
            </a:bodyPr>
            <a:lstStyle/>
            <a:p>
              <a:pPr algn="ctr"/>
              <a:r>
                <a:rPr lang="en-US" altLang="zh-CN" sz="900" dirty="0"/>
                <a:t>output</a:t>
              </a:r>
            </a:p>
            <a:p>
              <a:pPr algn="ctr"/>
              <a:r>
                <a:rPr lang="en-US" altLang="zh-CN" sz="900" dirty="0"/>
                <a:t>layer</a:t>
              </a:r>
              <a:endParaRPr lang="zh-CN" altLang="en-US" sz="900" dirty="0"/>
            </a:p>
            <a:p>
              <a:endParaRPr lang="zh-CN" altLang="en-US" sz="1350" dirty="0"/>
            </a:p>
          </p:txBody>
        </p:sp>
        <p:sp>
          <p:nvSpPr>
            <p:cNvPr id="105" name="箭头: 右 86">
              <a:extLst>
                <a:ext uri="{FF2B5EF4-FFF2-40B4-BE49-F238E27FC236}">
                  <a16:creationId xmlns:a16="http://schemas.microsoft.com/office/drawing/2014/main" id="{86FCB7BD-96D0-49F5-804D-89C4F2B4374D}"/>
                </a:ext>
              </a:extLst>
            </p:cNvPr>
            <p:cNvSpPr/>
            <p:nvPr/>
          </p:nvSpPr>
          <p:spPr>
            <a:xfrm>
              <a:off x="7475050" y="1707455"/>
              <a:ext cx="247651" cy="1651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06" name="椭圆 105">
              <a:extLst>
                <a:ext uri="{FF2B5EF4-FFF2-40B4-BE49-F238E27FC236}">
                  <a16:creationId xmlns:a16="http://schemas.microsoft.com/office/drawing/2014/main" id="{7A53344B-ED19-4D10-89E8-4C2CF8491990}"/>
                </a:ext>
              </a:extLst>
            </p:cNvPr>
            <p:cNvSpPr/>
            <p:nvPr/>
          </p:nvSpPr>
          <p:spPr>
            <a:xfrm>
              <a:off x="7785962" y="1723543"/>
              <a:ext cx="146051" cy="120224"/>
            </a:xfrm>
            <a:prstGeom prst="ellipse">
              <a:avLst/>
            </a:prstGeom>
            <a:solidFill>
              <a:srgbClr val="FF0000"/>
            </a:solid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350">
                <a:solidFill>
                  <a:srgbClr val="FF0000"/>
                </a:solidFill>
              </a:endParaRPr>
            </a:p>
          </p:txBody>
        </p:sp>
        <p:sp>
          <p:nvSpPr>
            <p:cNvPr id="107" name="文本框 106">
              <a:extLst>
                <a:ext uri="{FF2B5EF4-FFF2-40B4-BE49-F238E27FC236}">
                  <a16:creationId xmlns:a16="http://schemas.microsoft.com/office/drawing/2014/main" id="{F65B7104-80B2-47E1-9F0B-90B5EBA7CA72}"/>
                </a:ext>
              </a:extLst>
            </p:cNvPr>
            <p:cNvSpPr txBox="1"/>
            <p:nvPr/>
          </p:nvSpPr>
          <p:spPr>
            <a:xfrm>
              <a:off x="6572056" y="2183671"/>
              <a:ext cx="1587500" cy="584776"/>
            </a:xfrm>
            <a:prstGeom prst="rect">
              <a:avLst/>
            </a:prstGeom>
            <a:noFill/>
          </p:spPr>
          <p:txBody>
            <a:bodyPr wrap="square" rtlCol="0">
              <a:spAutoFit/>
            </a:bodyPr>
            <a:lstStyle/>
            <a:p>
              <a:r>
                <a:rPr lang="en-US" altLang="zh-CN" sz="900" dirty="0"/>
                <a:t>    24-hour earlier Mortality Prediction</a:t>
              </a:r>
              <a:r>
                <a:rPr lang="en-US" altLang="zh-CN" sz="1350" dirty="0"/>
                <a:t> </a:t>
              </a:r>
              <a:endParaRPr lang="zh-CN" altLang="en-US" sz="1350" dirty="0"/>
            </a:p>
          </p:txBody>
        </p:sp>
        <p:cxnSp>
          <p:nvCxnSpPr>
            <p:cNvPr id="108" name="连接符: 曲线 90">
              <a:extLst>
                <a:ext uri="{FF2B5EF4-FFF2-40B4-BE49-F238E27FC236}">
                  <a16:creationId xmlns:a16="http://schemas.microsoft.com/office/drawing/2014/main" id="{AA7D78A9-CAF4-4149-B6BF-9AD1549CD000}"/>
                </a:ext>
              </a:extLst>
            </p:cNvPr>
            <p:cNvCxnSpPr>
              <a:stCxn id="84" idx="3"/>
              <a:endCxn id="72" idx="1"/>
            </p:cNvCxnSpPr>
            <p:nvPr/>
          </p:nvCxnSpPr>
          <p:spPr>
            <a:xfrm flipV="1">
              <a:off x="3719868" y="750938"/>
              <a:ext cx="871715" cy="1056669"/>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9" name="连接符: 曲线 92">
              <a:extLst>
                <a:ext uri="{FF2B5EF4-FFF2-40B4-BE49-F238E27FC236}">
                  <a16:creationId xmlns:a16="http://schemas.microsoft.com/office/drawing/2014/main" id="{67B1C564-8ACE-400D-8B09-258F90332928}"/>
                </a:ext>
              </a:extLst>
            </p:cNvPr>
            <p:cNvCxnSpPr>
              <a:stCxn id="84" idx="3"/>
              <a:endCxn id="87" idx="1"/>
            </p:cNvCxnSpPr>
            <p:nvPr/>
          </p:nvCxnSpPr>
          <p:spPr>
            <a:xfrm flipV="1">
              <a:off x="3719868" y="1477436"/>
              <a:ext cx="871715" cy="330171"/>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0" name="连接符: 曲线 94">
              <a:extLst>
                <a:ext uri="{FF2B5EF4-FFF2-40B4-BE49-F238E27FC236}">
                  <a16:creationId xmlns:a16="http://schemas.microsoft.com/office/drawing/2014/main" id="{2796315A-6105-4934-8723-A4C882AD01F6}"/>
                </a:ext>
              </a:extLst>
            </p:cNvPr>
            <p:cNvCxnSpPr>
              <a:stCxn id="84" idx="3"/>
              <a:endCxn id="88" idx="1"/>
            </p:cNvCxnSpPr>
            <p:nvPr/>
          </p:nvCxnSpPr>
          <p:spPr>
            <a:xfrm>
              <a:off x="3719868" y="1807607"/>
              <a:ext cx="871715" cy="63892"/>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1" name="连接符: 曲线 96">
              <a:extLst>
                <a:ext uri="{FF2B5EF4-FFF2-40B4-BE49-F238E27FC236}">
                  <a16:creationId xmlns:a16="http://schemas.microsoft.com/office/drawing/2014/main" id="{489E483C-F6EF-48A0-96BC-9C6734CFD3B5}"/>
                </a:ext>
              </a:extLst>
            </p:cNvPr>
            <p:cNvCxnSpPr>
              <a:stCxn id="84" idx="3"/>
              <a:endCxn id="89" idx="1"/>
            </p:cNvCxnSpPr>
            <p:nvPr/>
          </p:nvCxnSpPr>
          <p:spPr>
            <a:xfrm>
              <a:off x="3719868" y="1807607"/>
              <a:ext cx="871715" cy="441931"/>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2" name="连接符: 曲线 98">
              <a:extLst>
                <a:ext uri="{FF2B5EF4-FFF2-40B4-BE49-F238E27FC236}">
                  <a16:creationId xmlns:a16="http://schemas.microsoft.com/office/drawing/2014/main" id="{A54FAC02-04A9-4597-9CE9-9EE7587BF6F4}"/>
                </a:ext>
              </a:extLst>
            </p:cNvPr>
            <p:cNvCxnSpPr>
              <a:stCxn id="84" idx="3"/>
              <a:endCxn id="91" idx="1"/>
            </p:cNvCxnSpPr>
            <p:nvPr/>
          </p:nvCxnSpPr>
          <p:spPr>
            <a:xfrm>
              <a:off x="3719868" y="1807607"/>
              <a:ext cx="871715" cy="964547"/>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3" name="连接符: 曲线 100">
              <a:extLst>
                <a:ext uri="{FF2B5EF4-FFF2-40B4-BE49-F238E27FC236}">
                  <a16:creationId xmlns:a16="http://schemas.microsoft.com/office/drawing/2014/main" id="{F41B21A1-7067-4306-874E-9500AC81B83F}"/>
                </a:ext>
              </a:extLst>
            </p:cNvPr>
            <p:cNvCxnSpPr>
              <a:stCxn id="84" idx="3"/>
            </p:cNvCxnSpPr>
            <p:nvPr/>
          </p:nvCxnSpPr>
          <p:spPr>
            <a:xfrm>
              <a:off x="3719868" y="1807606"/>
              <a:ext cx="863932" cy="692151"/>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4" name="直接连接符 113">
              <a:extLst>
                <a:ext uri="{FF2B5EF4-FFF2-40B4-BE49-F238E27FC236}">
                  <a16:creationId xmlns:a16="http://schemas.microsoft.com/office/drawing/2014/main" id="{2A63F248-B6C1-459C-B879-858E36D18FDB}"/>
                </a:ext>
              </a:extLst>
            </p:cNvPr>
            <p:cNvCxnSpPr>
              <a:cxnSpLocks/>
            </p:cNvCxnSpPr>
            <p:nvPr/>
          </p:nvCxnSpPr>
          <p:spPr>
            <a:xfrm flipV="1">
              <a:off x="3342450" y="1318657"/>
              <a:ext cx="367200" cy="1"/>
            </a:xfrm>
            <a:prstGeom prst="line">
              <a:avLst/>
            </a:prstGeom>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BB84951C-10EC-4E58-B201-AAABCB2DB470}"/>
                </a:ext>
              </a:extLst>
            </p:cNvPr>
            <p:cNvCxnSpPr>
              <a:cxnSpLocks/>
            </p:cNvCxnSpPr>
            <p:nvPr/>
          </p:nvCxnSpPr>
          <p:spPr>
            <a:xfrm flipV="1">
              <a:off x="3339417" y="1472273"/>
              <a:ext cx="367200" cy="1"/>
            </a:xfrm>
            <a:prstGeom prst="line">
              <a:avLst/>
            </a:prstGeom>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7E062B58-89DA-41F0-BF5D-4703872CD80C}"/>
                </a:ext>
              </a:extLst>
            </p:cNvPr>
            <p:cNvCxnSpPr>
              <a:cxnSpLocks/>
            </p:cNvCxnSpPr>
            <p:nvPr/>
          </p:nvCxnSpPr>
          <p:spPr>
            <a:xfrm flipV="1">
              <a:off x="3352117" y="1633781"/>
              <a:ext cx="367200" cy="1"/>
            </a:xfrm>
            <a:prstGeom prst="line">
              <a:avLst/>
            </a:prstGeom>
          </p:spPr>
          <p:style>
            <a:lnRef idx="1">
              <a:schemeClr val="dk1"/>
            </a:lnRef>
            <a:fillRef idx="0">
              <a:schemeClr val="dk1"/>
            </a:fillRef>
            <a:effectRef idx="0">
              <a:schemeClr val="dk1"/>
            </a:effectRef>
            <a:fontRef idx="minor">
              <a:schemeClr val="tx1"/>
            </a:fontRef>
          </p:style>
        </p:cxnSp>
        <p:cxnSp>
          <p:nvCxnSpPr>
            <p:cNvPr id="117" name="直接连接符 116">
              <a:extLst>
                <a:ext uri="{FF2B5EF4-FFF2-40B4-BE49-F238E27FC236}">
                  <a16:creationId xmlns:a16="http://schemas.microsoft.com/office/drawing/2014/main" id="{C9415391-8DD2-4371-A595-0D01F34FB8A0}"/>
                </a:ext>
              </a:extLst>
            </p:cNvPr>
            <p:cNvCxnSpPr>
              <a:cxnSpLocks/>
            </p:cNvCxnSpPr>
            <p:nvPr/>
          </p:nvCxnSpPr>
          <p:spPr>
            <a:xfrm flipV="1">
              <a:off x="3352117" y="1796505"/>
              <a:ext cx="367200" cy="1"/>
            </a:xfrm>
            <a:prstGeom prst="line">
              <a:avLst/>
            </a:prstGeom>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36FD96BB-573E-459E-B862-6B81C9C560D0}"/>
                </a:ext>
              </a:extLst>
            </p:cNvPr>
            <p:cNvCxnSpPr>
              <a:cxnSpLocks/>
            </p:cNvCxnSpPr>
            <p:nvPr/>
          </p:nvCxnSpPr>
          <p:spPr>
            <a:xfrm flipV="1">
              <a:off x="3349420" y="1957813"/>
              <a:ext cx="367200" cy="1"/>
            </a:xfrm>
            <a:prstGeom prst="line">
              <a:avLst/>
            </a:prstGeom>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778BAD3B-6D69-447E-AFB2-4864B13AF88C}"/>
                </a:ext>
              </a:extLst>
            </p:cNvPr>
            <p:cNvCxnSpPr>
              <a:cxnSpLocks/>
            </p:cNvCxnSpPr>
            <p:nvPr/>
          </p:nvCxnSpPr>
          <p:spPr>
            <a:xfrm flipV="1">
              <a:off x="3359640" y="2127429"/>
              <a:ext cx="367200" cy="1"/>
            </a:xfrm>
            <a:prstGeom prst="line">
              <a:avLst/>
            </a:prstGeom>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1BD4F3F4-0E87-4A0E-B8BC-02399D4ADC3C}"/>
                </a:ext>
              </a:extLst>
            </p:cNvPr>
            <p:cNvCxnSpPr>
              <a:cxnSpLocks/>
            </p:cNvCxnSpPr>
            <p:nvPr/>
          </p:nvCxnSpPr>
          <p:spPr>
            <a:xfrm flipV="1">
              <a:off x="3359640" y="2274193"/>
              <a:ext cx="367200" cy="1"/>
            </a:xfrm>
            <a:prstGeom prst="line">
              <a:avLst/>
            </a:prstGeom>
          </p:spPr>
          <p:style>
            <a:lnRef idx="1">
              <a:schemeClr val="dk1"/>
            </a:lnRef>
            <a:fillRef idx="0">
              <a:schemeClr val="dk1"/>
            </a:fillRef>
            <a:effectRef idx="0">
              <a:schemeClr val="dk1"/>
            </a:effectRef>
            <a:fontRef idx="minor">
              <a:schemeClr val="tx1"/>
            </a:fontRef>
          </p:style>
        </p:cxnSp>
      </p:grpSp>
      <p:pic>
        <p:nvPicPr>
          <p:cNvPr id="3" name="图片 2" descr="表格&#10;&#10;描述已自动生成">
            <a:extLst>
              <a:ext uri="{FF2B5EF4-FFF2-40B4-BE49-F238E27FC236}">
                <a16:creationId xmlns:a16="http://schemas.microsoft.com/office/drawing/2014/main" id="{949CF92D-C185-48C5-84CA-41270EDEE6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027" y="6516000"/>
            <a:ext cx="5257810" cy="2836203"/>
          </a:xfrm>
          <a:prstGeom prst="rect">
            <a:avLst/>
          </a:prstGeom>
        </p:spPr>
      </p:pic>
      <p:sp>
        <p:nvSpPr>
          <p:cNvPr id="10" name="矩形 9">
            <a:extLst>
              <a:ext uri="{FF2B5EF4-FFF2-40B4-BE49-F238E27FC236}">
                <a16:creationId xmlns:a16="http://schemas.microsoft.com/office/drawing/2014/main" id="{E551A740-14C9-4A4A-90AD-22C09A5EC14E}"/>
              </a:ext>
            </a:extLst>
          </p:cNvPr>
          <p:cNvSpPr/>
          <p:nvPr/>
        </p:nvSpPr>
        <p:spPr>
          <a:xfrm>
            <a:off x="6431790" y="925200"/>
            <a:ext cx="0" cy="8676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Tree>
    <p:extLst>
      <p:ext uri="{BB962C8B-B14F-4D97-AF65-F5344CB8AC3E}">
        <p14:creationId xmlns:p14="http://schemas.microsoft.com/office/powerpoint/2010/main" val="2903847560"/>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395</TotalTime>
  <Words>902</Words>
  <Application>Microsoft Office PowerPoint</Application>
  <PresentationFormat>A3 纸张(297x420 毫米)</PresentationFormat>
  <Paragraphs>70</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Arial</vt:lpstr>
      <vt:lpstr>Calibri</vt:lpstr>
      <vt:lpstr>Calibri Light</vt:lpstr>
      <vt:lpstr>Times New Roman</vt:lpstr>
      <vt:lpstr>Office Theme</vt:lpstr>
      <vt:lpstr>PowerPoint 演示文稿</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ruixiao wang</dc:creator>
  <cp:lastModifiedBy>Wu Haoxian</cp:lastModifiedBy>
  <cp:revision>48</cp:revision>
  <dcterms:created xsi:type="dcterms:W3CDTF">2021-04-15T15:11:59Z</dcterms:created>
  <dcterms:modified xsi:type="dcterms:W3CDTF">2021-04-16T08:36:59Z</dcterms:modified>
</cp:coreProperties>
</file>