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he-guide.github.io/fe-guild-2019-pwa-code-labs/codelabs/workbox#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5405d4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05405d4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https://the-guide.github.io/fe-guild-2019-pwa-code-labs/codelabs/workbox#0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5405d4e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5405d4e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5405d4e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5405d4e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9e6f23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9e6f23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9e6f23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9e6f23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05405d4e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05405d4e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05405d4e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5405d4e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05405d4e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5405d4e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05405d4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5405d4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5405d4e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5405d4e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05405d4e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05405d4e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5405d4e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5405d4e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05405d4e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05405d4e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05405d4e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05405d4e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5405d4e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5405d4e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59e6f23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59e6f236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05405d4e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05405d4e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5405d4e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5405d4e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5405d4e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5405d4e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s.google.com/web/tools/workbox/reference-docs/prerelease/workbox.routing#.registerRoute" TargetMode="External"/><Relationship Id="rId4" Type="http://schemas.openxmlformats.org/officeDocument/2006/relationships/hyperlink" Target="https://developers.google.com/web/tools/workbox/modules/workbox-routing" TargetMode="External"/><Relationship Id="rId5" Type="http://schemas.openxmlformats.org/officeDocument/2006/relationships/hyperlink" Target="https://developers.google.com/web/tools/workbox/modules/workbox-strategies" TargetMode="External"/><Relationship Id="rId6" Type="http://schemas.openxmlformats.org/officeDocument/2006/relationships/hyperlink" Target="https://developers.google.com/web/tools/workbox/modules/workbox-strategies#stale-while-revalida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erviceworke.rs/push-simple_dem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41233" y="113570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6000">
                <a:solidFill>
                  <a:srgbClr val="980000"/>
                </a:solidFill>
              </a:rPr>
              <a:t>PWA workshop</a:t>
            </a:r>
            <a:endParaRPr b="1" sz="6000">
              <a:solidFill>
                <a:srgbClr val="980000"/>
              </a:solidFill>
            </a:endParaRPr>
          </a:p>
          <a:p>
            <a:pPr indent="0" lvl="0" marL="0" rtl="0" algn="ctr">
              <a:lnSpc>
                <a:spcPct val="115000"/>
              </a:lnSpc>
              <a:spcBef>
                <a:spcPts val="1600"/>
              </a:spcBef>
              <a:spcAft>
                <a:spcPts val="1600"/>
              </a:spcAft>
              <a:buNone/>
            </a:pPr>
            <a:r>
              <a:rPr b="1" lang="en" sz="6000">
                <a:solidFill>
                  <a:srgbClr val="980000"/>
                </a:solidFill>
              </a:rPr>
              <a:t>Part 2</a:t>
            </a:r>
            <a:endParaRPr sz="5200">
              <a:solidFill>
                <a:srgbClr val="000000"/>
              </a:solidFill>
            </a:endParaRPr>
          </a:p>
        </p:txBody>
      </p:sp>
      <p:sp>
        <p:nvSpPr>
          <p:cNvPr id="55" name="Google Shape;55;p13"/>
          <p:cNvSpPr txBox="1"/>
          <p:nvPr/>
        </p:nvSpPr>
        <p:spPr>
          <a:xfrm>
            <a:off x="311700" y="33654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FF0000"/>
                </a:solidFill>
              </a:rPr>
              <a:t>Workbox</a:t>
            </a:r>
            <a:endParaRPr sz="28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2061555" y="0"/>
            <a:ext cx="5020892" cy="51435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2154141" y="0"/>
            <a:ext cx="4835717" cy="5143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highlight>
                  <a:srgbClr val="FFFFFF"/>
                </a:highlight>
                <a:latin typeface="Roboto"/>
                <a:ea typeface="Roboto"/>
                <a:cs typeface="Roboto"/>
                <a:sym typeface="Roboto"/>
              </a:rPr>
              <a:t>7. Add routes to the service worker</a:t>
            </a:r>
            <a:endParaRPr sz="2100">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130" name="Google Shape;130;p24"/>
          <p:cNvSpPr txBox="1"/>
          <p:nvPr>
            <p:ph idx="1" type="body"/>
          </p:nvPr>
        </p:nvSpPr>
        <p:spPr>
          <a:xfrm>
            <a:off x="311700" y="2623850"/>
            <a:ext cx="8520600" cy="2404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None/>
            </a:pPr>
            <a:r>
              <a:rPr b="1" lang="en" sz="900">
                <a:solidFill>
                  <a:srgbClr val="001080"/>
                </a:solidFill>
                <a:highlight>
                  <a:srgbClr val="FFFFFF"/>
                </a:highlight>
                <a:latin typeface="Courier New"/>
                <a:ea typeface="Courier New"/>
                <a:cs typeface="Courier New"/>
                <a:sym typeface="Courier New"/>
              </a:rPr>
              <a:t>workbox</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routing</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registerRoute</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811F3F"/>
                </a:solidFill>
                <a:highlight>
                  <a:srgbClr val="FFFFFF"/>
                </a:highlight>
                <a:latin typeface="Courier New"/>
                <a:ea typeface="Courier New"/>
                <a:cs typeface="Courier New"/>
                <a:sym typeface="Courier New"/>
              </a:rPr>
              <a:t>/.</a:t>
            </a:r>
            <a:r>
              <a:rPr b="1" lang="en" sz="900">
                <a:solidFill>
                  <a:schemeClr val="dk1"/>
                </a:solidFill>
                <a:highlight>
                  <a:srgbClr val="FFFFFF"/>
                </a:highlight>
                <a:latin typeface="Courier New"/>
                <a:ea typeface="Courier New"/>
                <a:cs typeface="Courier New"/>
                <a:sym typeface="Courier New"/>
              </a:rPr>
              <a:t>*</a:t>
            </a:r>
            <a:r>
              <a:rPr b="1" lang="en" sz="900">
                <a:solidFill>
                  <a:srgbClr val="D16969"/>
                </a:solidFill>
                <a:highlight>
                  <a:srgbClr val="FFFFFF"/>
                </a:highlight>
                <a:latin typeface="Courier New"/>
                <a:ea typeface="Courier New"/>
                <a:cs typeface="Courier New"/>
                <a:sym typeface="Courier New"/>
              </a:rPr>
              <a:t>(?:</a:t>
            </a:r>
            <a:r>
              <a:rPr b="1" lang="en" sz="900">
                <a:solidFill>
                  <a:srgbClr val="811F3F"/>
                </a:solidFill>
                <a:highlight>
                  <a:srgbClr val="FFFFFF"/>
                </a:highlight>
                <a:latin typeface="Courier New"/>
                <a:ea typeface="Courier New"/>
                <a:cs typeface="Courier New"/>
                <a:sym typeface="Courier New"/>
              </a:rPr>
              <a:t>googleapis</a:t>
            </a:r>
            <a:r>
              <a:rPr b="1" lang="en" sz="900">
                <a:solidFill>
                  <a:srgbClr val="FF0000"/>
                </a:solidFill>
                <a:highlight>
                  <a:srgbClr val="FFFFFF"/>
                </a:highlight>
                <a:latin typeface="Courier New"/>
                <a:ea typeface="Courier New"/>
                <a:cs typeface="Courier New"/>
                <a:sym typeface="Courier New"/>
              </a:rPr>
              <a:t>|</a:t>
            </a:r>
            <a:r>
              <a:rPr b="1" lang="en" sz="900">
                <a:solidFill>
                  <a:srgbClr val="811F3F"/>
                </a:solidFill>
                <a:highlight>
                  <a:srgbClr val="FFFFFF"/>
                </a:highlight>
                <a:latin typeface="Courier New"/>
                <a:ea typeface="Courier New"/>
                <a:cs typeface="Courier New"/>
                <a:sym typeface="Courier New"/>
              </a:rPr>
              <a:t>gstatic</a:t>
            </a:r>
            <a:r>
              <a:rPr b="1" lang="en" sz="900">
                <a:solidFill>
                  <a:srgbClr val="D16969"/>
                </a:solidFill>
                <a:highlight>
                  <a:srgbClr val="FFFFFF"/>
                </a:highlight>
                <a:latin typeface="Courier New"/>
                <a:ea typeface="Courier New"/>
                <a:cs typeface="Courier New"/>
                <a:sym typeface="Courier New"/>
              </a:rPr>
              <a:t>)</a:t>
            </a:r>
            <a:r>
              <a:rPr b="1" lang="en" sz="900">
                <a:solidFill>
                  <a:srgbClr val="FF0000"/>
                </a:solidFill>
                <a:highlight>
                  <a:srgbClr val="FFFFFF"/>
                </a:highlight>
                <a:latin typeface="Courier New"/>
                <a:ea typeface="Courier New"/>
                <a:cs typeface="Courier New"/>
                <a:sym typeface="Courier New"/>
              </a:rPr>
              <a:t>\.</a:t>
            </a:r>
            <a:r>
              <a:rPr b="1" lang="en" sz="900">
                <a:solidFill>
                  <a:srgbClr val="811F3F"/>
                </a:solidFill>
                <a:highlight>
                  <a:srgbClr val="FFFFFF"/>
                </a:highlight>
                <a:latin typeface="Courier New"/>
                <a:ea typeface="Courier New"/>
                <a:cs typeface="Courier New"/>
                <a:sym typeface="Courier New"/>
              </a:rPr>
              <a:t>com.</a:t>
            </a:r>
            <a:r>
              <a:rPr b="1" lang="en" sz="900">
                <a:solidFill>
                  <a:schemeClr val="dk1"/>
                </a:solidFill>
                <a:highlight>
                  <a:srgbClr val="FFFFFF"/>
                </a:highlight>
                <a:latin typeface="Courier New"/>
                <a:ea typeface="Courier New"/>
                <a:cs typeface="Courier New"/>
                <a:sym typeface="Courier New"/>
              </a:rPr>
              <a:t>*</a:t>
            </a:r>
            <a:r>
              <a:rPr b="1" lang="en" sz="900">
                <a:solidFill>
                  <a:srgbClr val="FF0000"/>
                </a:solidFill>
                <a:highlight>
                  <a:srgbClr val="FFFFFF"/>
                </a:highlight>
                <a:latin typeface="Courier New"/>
                <a:ea typeface="Courier New"/>
                <a:cs typeface="Courier New"/>
                <a:sym typeface="Courier New"/>
              </a:rPr>
              <a:t>$</a:t>
            </a:r>
            <a:r>
              <a:rPr b="1" lang="en" sz="900">
                <a:solidFill>
                  <a:srgbClr val="811F3F"/>
                </a:solidFill>
                <a:highlight>
                  <a:srgbClr val="FFFFFF"/>
                </a:highlight>
                <a:latin typeface="Courier New"/>
                <a:ea typeface="Courier New"/>
                <a:cs typeface="Courier New"/>
                <a:sym typeface="Courier New"/>
              </a:rPr>
              <a:t>/</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workbox</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strategies</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staleWhileRevalidate</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cacheName:</a:t>
            </a:r>
            <a:r>
              <a:rPr b="1" lang="en" sz="900">
                <a:solidFill>
                  <a:schemeClr val="dk1"/>
                </a:solidFill>
                <a:highlight>
                  <a:srgbClr val="FFFFFF"/>
                </a:highlight>
                <a:latin typeface="Courier New"/>
                <a:ea typeface="Courier New"/>
                <a:cs typeface="Courier New"/>
                <a:sym typeface="Courier New"/>
              </a:rPr>
              <a:t> </a:t>
            </a:r>
            <a:r>
              <a:rPr b="1" lang="en" sz="900">
                <a:solidFill>
                  <a:srgbClr val="A31515"/>
                </a:solidFill>
                <a:highlight>
                  <a:srgbClr val="FFFFFF"/>
                </a:highlight>
                <a:latin typeface="Courier New"/>
                <a:ea typeface="Courier New"/>
                <a:cs typeface="Courier New"/>
                <a:sym typeface="Courier New"/>
              </a:rPr>
              <a:t>'google-fonts'</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plugins:</a:t>
            </a: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00FF"/>
                </a:solidFill>
                <a:highlight>
                  <a:srgbClr val="FFFFFF"/>
                </a:highlight>
                <a:latin typeface="Courier New"/>
                <a:ea typeface="Courier New"/>
                <a:cs typeface="Courier New"/>
                <a:sym typeface="Courier New"/>
              </a:rPr>
              <a:t>new</a:t>
            </a:r>
            <a:r>
              <a:rPr b="1" lang="en" sz="900">
                <a:solidFill>
                  <a:schemeClr val="dk1"/>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workbox</a:t>
            </a:r>
            <a:r>
              <a:rPr b="1" lang="en" sz="900">
                <a:solidFill>
                  <a:schemeClr val="dk1"/>
                </a:solidFill>
                <a:highlight>
                  <a:srgbClr val="FFFFFF"/>
                </a:highlight>
                <a:latin typeface="Courier New"/>
                <a:ea typeface="Courier New"/>
                <a:cs typeface="Courier New"/>
                <a:sym typeface="Courier New"/>
              </a:rPr>
              <a:t>.</a:t>
            </a:r>
            <a:r>
              <a:rPr b="1" lang="en" sz="900">
                <a:solidFill>
                  <a:srgbClr val="267F99"/>
                </a:solidFill>
                <a:highlight>
                  <a:srgbClr val="FFFFFF"/>
                </a:highlight>
                <a:latin typeface="Courier New"/>
                <a:ea typeface="Courier New"/>
                <a:cs typeface="Courier New"/>
                <a:sym typeface="Courier New"/>
              </a:rPr>
              <a:t>expiration</a:t>
            </a:r>
            <a:r>
              <a:rPr b="1" lang="en" sz="900">
                <a:solidFill>
                  <a:schemeClr val="dk1"/>
                </a:solidFill>
                <a:highlight>
                  <a:srgbClr val="FFFFFF"/>
                </a:highlight>
                <a:latin typeface="Courier New"/>
                <a:ea typeface="Courier New"/>
                <a:cs typeface="Courier New"/>
                <a:sym typeface="Courier New"/>
              </a:rPr>
              <a:t>.</a:t>
            </a:r>
            <a:r>
              <a:rPr b="1" lang="en" sz="900">
                <a:solidFill>
                  <a:srgbClr val="267F99"/>
                </a:solidFill>
                <a:highlight>
                  <a:srgbClr val="FFFFFF"/>
                </a:highlight>
                <a:latin typeface="Courier New"/>
                <a:ea typeface="Courier New"/>
                <a:cs typeface="Courier New"/>
                <a:sym typeface="Courier New"/>
              </a:rPr>
              <a:t>Plugin</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maxEntries:</a:t>
            </a:r>
            <a:r>
              <a:rPr b="1" lang="en" sz="900">
                <a:solidFill>
                  <a:schemeClr val="dk1"/>
                </a:solidFill>
                <a:highlight>
                  <a:srgbClr val="FFFFFF"/>
                </a:highlight>
                <a:latin typeface="Courier New"/>
                <a:ea typeface="Courier New"/>
                <a:cs typeface="Courier New"/>
                <a:sym typeface="Courier New"/>
              </a:rPr>
              <a:t> </a:t>
            </a:r>
            <a:r>
              <a:rPr b="1" lang="en" sz="900">
                <a:solidFill>
                  <a:srgbClr val="09885A"/>
                </a:solidFill>
                <a:highlight>
                  <a:srgbClr val="FFFFFF"/>
                </a:highlight>
                <a:latin typeface="Courier New"/>
                <a:ea typeface="Courier New"/>
                <a:cs typeface="Courier New"/>
                <a:sym typeface="Courier New"/>
              </a:rPr>
              <a:t>3</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maxAgeSeconds:</a:t>
            </a:r>
            <a:r>
              <a:rPr b="1" lang="en" sz="900">
                <a:solidFill>
                  <a:schemeClr val="dk1"/>
                </a:solidFill>
                <a:highlight>
                  <a:srgbClr val="FFFFFF"/>
                </a:highlight>
                <a:latin typeface="Courier New"/>
                <a:ea typeface="Courier New"/>
                <a:cs typeface="Courier New"/>
                <a:sym typeface="Courier New"/>
              </a:rPr>
              <a:t> </a:t>
            </a:r>
            <a:r>
              <a:rPr b="1" lang="en" sz="900">
                <a:solidFill>
                  <a:srgbClr val="09885A"/>
                </a:solidFill>
                <a:highlight>
                  <a:srgbClr val="FFFFFF"/>
                </a:highlight>
                <a:latin typeface="Courier New"/>
                <a:ea typeface="Courier New"/>
                <a:cs typeface="Courier New"/>
                <a:sym typeface="Courier New"/>
              </a:rPr>
              <a:t>30</a:t>
            </a:r>
            <a:r>
              <a:rPr b="1" lang="en" sz="900">
                <a:solidFill>
                  <a:schemeClr val="dk1"/>
                </a:solidFill>
                <a:highlight>
                  <a:srgbClr val="FFFFFF"/>
                </a:highlight>
                <a:latin typeface="Courier New"/>
                <a:ea typeface="Courier New"/>
                <a:cs typeface="Courier New"/>
                <a:sym typeface="Courier New"/>
              </a:rPr>
              <a:t> * </a:t>
            </a:r>
            <a:r>
              <a:rPr b="1" lang="en" sz="900">
                <a:solidFill>
                  <a:srgbClr val="09885A"/>
                </a:solidFill>
                <a:highlight>
                  <a:srgbClr val="FFFFFF"/>
                </a:highlight>
                <a:latin typeface="Courier New"/>
                <a:ea typeface="Courier New"/>
                <a:cs typeface="Courier New"/>
                <a:sym typeface="Courier New"/>
              </a:rPr>
              <a:t>24</a:t>
            </a:r>
            <a:r>
              <a:rPr b="1" lang="en" sz="900">
                <a:solidFill>
                  <a:schemeClr val="dk1"/>
                </a:solidFill>
                <a:highlight>
                  <a:srgbClr val="FFFFFF"/>
                </a:highlight>
                <a:latin typeface="Courier New"/>
                <a:ea typeface="Courier New"/>
                <a:cs typeface="Courier New"/>
                <a:sym typeface="Courier New"/>
              </a:rPr>
              <a:t> * </a:t>
            </a:r>
            <a:r>
              <a:rPr b="1" lang="en" sz="900">
                <a:solidFill>
                  <a:srgbClr val="09885A"/>
                </a:solidFill>
                <a:highlight>
                  <a:srgbClr val="FFFFFF"/>
                </a:highlight>
                <a:latin typeface="Courier New"/>
                <a:ea typeface="Courier New"/>
                <a:cs typeface="Courier New"/>
                <a:sym typeface="Courier New"/>
              </a:rPr>
              <a:t>60</a:t>
            </a:r>
            <a:r>
              <a:rPr b="1" lang="en" sz="900">
                <a:solidFill>
                  <a:schemeClr val="dk1"/>
                </a:solidFill>
                <a:highlight>
                  <a:srgbClr val="FFFFFF"/>
                </a:highlight>
                <a:latin typeface="Courier New"/>
                <a:ea typeface="Courier New"/>
                <a:cs typeface="Courier New"/>
                <a:sym typeface="Courier New"/>
              </a:rPr>
              <a:t> * </a:t>
            </a:r>
            <a:r>
              <a:rPr b="1" lang="en" sz="900">
                <a:solidFill>
                  <a:srgbClr val="09885A"/>
                </a:solidFill>
                <a:highlight>
                  <a:srgbClr val="FFFFFF"/>
                </a:highlight>
                <a:latin typeface="Courier New"/>
                <a:ea typeface="Courier New"/>
                <a:cs typeface="Courier New"/>
                <a:sym typeface="Courier New"/>
              </a:rPr>
              <a:t>60</a:t>
            </a:r>
            <a:r>
              <a:rPr b="1" lang="en" sz="900">
                <a:solidFill>
                  <a:schemeClr val="dk1"/>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 30 Days</a:t>
            </a:r>
            <a:endParaRPr b="1" sz="900">
              <a:solidFill>
                <a:srgbClr val="008000"/>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100">
              <a:solidFill>
                <a:srgbClr val="333333"/>
              </a:solidFill>
              <a:highlight>
                <a:srgbClr val="FFFFFF"/>
              </a:highlight>
            </a:endParaRPr>
          </a:p>
          <a:p>
            <a:pPr indent="0" lvl="0" marL="0" rtl="0" algn="l">
              <a:spcBef>
                <a:spcPts val="1200"/>
              </a:spcBef>
              <a:spcAft>
                <a:spcPts val="1600"/>
              </a:spcAft>
              <a:buNone/>
            </a:pPr>
            <a:r>
              <a:t/>
            </a:r>
            <a:endParaRPr/>
          </a:p>
        </p:txBody>
      </p:sp>
      <p:sp>
        <p:nvSpPr>
          <p:cNvPr id="131" name="Google Shape;131;p24"/>
          <p:cNvSpPr txBox="1"/>
          <p:nvPr/>
        </p:nvSpPr>
        <p:spPr>
          <a:xfrm>
            <a:off x="311700" y="1017725"/>
            <a:ext cx="85545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Roboto"/>
                <a:ea typeface="Roboto"/>
                <a:cs typeface="Roboto"/>
                <a:sym typeface="Roboto"/>
              </a:rPr>
              <a:t>workbox-sw.js</a:t>
            </a:r>
            <a:r>
              <a:rPr lang="en" sz="1100">
                <a:solidFill>
                  <a:schemeClr val="dk1"/>
                </a:solidFill>
                <a:highlight>
                  <a:srgbClr val="FFFFFF"/>
                </a:highlight>
                <a:latin typeface="Roboto"/>
                <a:ea typeface="Roboto"/>
                <a:cs typeface="Roboto"/>
                <a:sym typeface="Roboto"/>
              </a:rPr>
              <a:t> has a routing module that lets you easily add routes to your service worker.</a:t>
            </a:r>
            <a:endParaRPr sz="11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Let's fix the fonts problem now. Copy the following code into </a:t>
            </a:r>
            <a:r>
              <a:rPr b="1" lang="en" sz="1100">
                <a:solidFill>
                  <a:schemeClr val="dk1"/>
                </a:solidFill>
                <a:highlight>
                  <a:srgbClr val="FFFFFF"/>
                </a:highlight>
                <a:latin typeface="Roboto"/>
                <a:ea typeface="Roboto"/>
                <a:cs typeface="Roboto"/>
                <a:sym typeface="Roboto"/>
              </a:rPr>
              <a:t>sw-template.js</a:t>
            </a:r>
            <a:r>
              <a:rPr lang="en" sz="1100">
                <a:solidFill>
                  <a:schemeClr val="dk1"/>
                </a:solidFill>
                <a:highlight>
                  <a:srgbClr val="FFFFFF"/>
                </a:highlight>
                <a:latin typeface="Roboto"/>
                <a:ea typeface="Roboto"/>
                <a:cs typeface="Roboto"/>
                <a:sym typeface="Roboto"/>
              </a:rPr>
              <a:t> beneath the </a:t>
            </a:r>
            <a:r>
              <a:rPr b="1" i="1" lang="en" sz="1100">
                <a:solidFill>
                  <a:srgbClr val="333333"/>
                </a:solidFill>
                <a:highlight>
                  <a:srgbClr val="FFFFFF"/>
                </a:highlight>
              </a:rPr>
              <a:t>precacheAndRoute</a:t>
            </a:r>
            <a:r>
              <a:rPr lang="en" sz="1100">
                <a:solidFill>
                  <a:schemeClr val="dk1"/>
                </a:solidFill>
                <a:highlight>
                  <a:srgbClr val="FFFFFF"/>
                </a:highlight>
                <a:latin typeface="Roboto"/>
                <a:ea typeface="Roboto"/>
                <a:cs typeface="Roboto"/>
                <a:sym typeface="Roboto"/>
              </a:rPr>
              <a:t> call. Make sure you're </a:t>
            </a:r>
            <a:r>
              <a:rPr b="1" lang="en" sz="1100">
                <a:solidFill>
                  <a:srgbClr val="FF0000"/>
                </a:solidFill>
                <a:highlight>
                  <a:srgbClr val="FFFFFF"/>
                </a:highlight>
                <a:latin typeface="Roboto"/>
                <a:ea typeface="Roboto"/>
                <a:cs typeface="Roboto"/>
                <a:sym typeface="Roboto"/>
              </a:rPr>
              <a:t>not</a:t>
            </a:r>
            <a:r>
              <a:rPr lang="en" sz="1100">
                <a:solidFill>
                  <a:schemeClr val="dk1"/>
                </a:solidFill>
                <a:highlight>
                  <a:srgbClr val="FFFFFF"/>
                </a:highlight>
                <a:latin typeface="Roboto"/>
                <a:ea typeface="Roboto"/>
                <a:cs typeface="Roboto"/>
                <a:sym typeface="Roboto"/>
              </a:rPr>
              <a:t> editing the production service worker, </a:t>
            </a:r>
            <a:r>
              <a:rPr b="1" lang="en" sz="1100">
                <a:solidFill>
                  <a:schemeClr val="dk1"/>
                </a:solidFill>
                <a:highlight>
                  <a:srgbClr val="FFFFFF"/>
                </a:highlight>
                <a:latin typeface="Roboto"/>
                <a:ea typeface="Roboto"/>
                <a:cs typeface="Roboto"/>
                <a:sym typeface="Roboto"/>
              </a:rPr>
              <a:t>sw.js</a:t>
            </a:r>
            <a:r>
              <a:rPr lang="en" sz="1100">
                <a:solidFill>
                  <a:schemeClr val="dk1"/>
                </a:solidFill>
                <a:highlight>
                  <a:srgbClr val="FFFFFF"/>
                </a:highlight>
                <a:latin typeface="Roboto"/>
                <a:ea typeface="Roboto"/>
                <a:cs typeface="Roboto"/>
                <a:sym typeface="Roboto"/>
              </a:rPr>
              <a:t>, as this file will be overwritten when we run </a:t>
            </a:r>
            <a:r>
              <a:rPr b="1" i="1" lang="en" sz="1100">
                <a:solidFill>
                  <a:srgbClr val="333333"/>
                </a:solidFill>
                <a:highlight>
                  <a:srgbClr val="FFFFFF"/>
                </a:highlight>
              </a:rPr>
              <a:t>workbox injectManifest</a:t>
            </a:r>
            <a:r>
              <a:rPr lang="en" sz="1100">
                <a:solidFill>
                  <a:schemeClr val="dk1"/>
                </a:solidFill>
                <a:highlight>
                  <a:srgbClr val="FFFFFF"/>
                </a:highlight>
                <a:latin typeface="Roboto"/>
                <a:ea typeface="Roboto"/>
                <a:cs typeface="Roboto"/>
                <a:sym typeface="Roboto"/>
              </a:rPr>
              <a:t> again.</a:t>
            </a:r>
            <a:endParaRPr sz="11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sz="1100" u="sng">
                <a:solidFill>
                  <a:schemeClr val="dk1"/>
                </a:solidFill>
                <a:highlight>
                  <a:srgbClr val="FFFFFF"/>
                </a:highlight>
                <a:latin typeface="Roboto"/>
                <a:ea typeface="Roboto"/>
                <a:cs typeface="Roboto"/>
                <a:sym typeface="Roboto"/>
              </a:rPr>
              <a:t>ADD this in </a:t>
            </a:r>
            <a:r>
              <a:rPr b="1" lang="en" sz="1100" u="sng">
                <a:solidFill>
                  <a:srgbClr val="333333"/>
                </a:solidFill>
                <a:highlight>
                  <a:srgbClr val="FFFFFF"/>
                </a:highlight>
              </a:rPr>
              <a:t>sw-template.js</a:t>
            </a:r>
            <a:endParaRPr b="1" sz="1100" u="sng">
              <a:solidFill>
                <a:srgbClr val="333333"/>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328850"/>
            <a:ext cx="8520600" cy="423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Restart the server and rebuild the app and service worker with the following commands:</a:t>
            </a:r>
            <a:endParaRPr sz="11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100">
                <a:solidFill>
                  <a:srgbClr val="FFFFFF"/>
                </a:solidFill>
                <a:highlight>
                  <a:srgbClr val="28323F"/>
                </a:highlight>
              </a:rPr>
              <a:t>npm run build</a:t>
            </a:r>
            <a:endParaRPr sz="1100">
              <a:solidFill>
                <a:srgbClr val="FFFFFF"/>
              </a:solidFill>
              <a:highlight>
                <a:srgbClr val="28323F"/>
              </a:highlight>
            </a:endParaRPr>
          </a:p>
          <a:p>
            <a:pPr indent="0" lvl="0" marL="0" marR="139700" rtl="0" algn="l">
              <a:lnSpc>
                <a:spcPct val="140000"/>
              </a:lnSpc>
              <a:spcBef>
                <a:spcPts val="1600"/>
              </a:spcBef>
              <a:spcAft>
                <a:spcPts val="0"/>
              </a:spcAft>
              <a:buClr>
                <a:schemeClr val="dk1"/>
              </a:buClr>
              <a:buSzPts val="1100"/>
              <a:buFont typeface="Arial"/>
              <a:buNone/>
            </a:pPr>
            <a:r>
              <a:rPr lang="en" sz="1100">
                <a:solidFill>
                  <a:srgbClr val="FFFFFF"/>
                </a:solidFill>
                <a:highlight>
                  <a:srgbClr val="28323F"/>
                </a:highlight>
              </a:rPr>
              <a:t>npm run start</a:t>
            </a:r>
            <a:endParaRPr sz="1100">
              <a:solidFill>
                <a:srgbClr val="FFFFFF"/>
              </a:solidFill>
              <a:highlight>
                <a:srgbClr val="28323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Refresh the app and activate the updated service worker in the browser. Put the app offline and check that the </a:t>
            </a:r>
            <a:r>
              <a:rPr lang="en" sz="1100">
                <a:solidFill>
                  <a:srgbClr val="333333"/>
                </a:solidFill>
                <a:highlight>
                  <a:srgbClr val="FFFFFF"/>
                </a:highlight>
              </a:rPr>
              <a:t>Google Fonts</a:t>
            </a:r>
            <a:r>
              <a:rPr lang="en" sz="1100">
                <a:solidFill>
                  <a:schemeClr val="dk1"/>
                </a:solidFill>
                <a:highlight>
                  <a:srgbClr val="FFFFFF"/>
                </a:highlight>
                <a:latin typeface="Roboto"/>
                <a:ea typeface="Roboto"/>
                <a:cs typeface="Roboto"/>
                <a:sym typeface="Roboto"/>
              </a:rPr>
              <a:t> load correctly now. You may need to refresh twice.</a:t>
            </a:r>
            <a:endParaRPr sz="1100">
              <a:solidFill>
                <a:schemeClr val="dk1"/>
              </a:solidFill>
              <a:highlight>
                <a:srgbClr val="FFFFFF"/>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b="1" lang="en" sz="1300">
                <a:solidFill>
                  <a:schemeClr val="dk1"/>
                </a:solidFill>
                <a:highlight>
                  <a:srgbClr val="FFFFFF"/>
                </a:highlight>
                <a:latin typeface="Roboto"/>
                <a:ea typeface="Roboto"/>
                <a:cs typeface="Roboto"/>
                <a:sym typeface="Roboto"/>
              </a:rPr>
              <a:t>Explanation</a:t>
            </a:r>
            <a:endParaRPr b="1"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In this code, we added a route to the service worker using the </a:t>
            </a:r>
            <a:r>
              <a:rPr lang="en" sz="1100" u="sng">
                <a:solidFill>
                  <a:srgbClr val="0097A7"/>
                </a:solidFill>
                <a:highlight>
                  <a:srgbClr val="FFFFFF"/>
                </a:highlight>
                <a:latin typeface="Roboto"/>
                <a:ea typeface="Roboto"/>
                <a:cs typeface="Roboto"/>
                <a:sym typeface="Roboto"/>
                <a:hlinkClick r:id="rId3"/>
              </a:rPr>
              <a:t>registerRoute</a:t>
            </a:r>
            <a:r>
              <a:rPr lang="en" sz="1100">
                <a:solidFill>
                  <a:schemeClr val="dk1"/>
                </a:solidFill>
                <a:highlight>
                  <a:srgbClr val="FFFFFF"/>
                </a:highlight>
                <a:latin typeface="Roboto"/>
                <a:ea typeface="Roboto"/>
                <a:cs typeface="Roboto"/>
                <a:sym typeface="Roboto"/>
              </a:rPr>
              <a:t> method on the </a:t>
            </a:r>
            <a:r>
              <a:rPr lang="en" sz="1100" u="sng">
                <a:solidFill>
                  <a:srgbClr val="0097A7"/>
                </a:solidFill>
                <a:highlight>
                  <a:srgbClr val="FFFFFF"/>
                </a:highlight>
                <a:latin typeface="Roboto"/>
                <a:ea typeface="Roboto"/>
                <a:cs typeface="Roboto"/>
                <a:sym typeface="Roboto"/>
                <a:hlinkClick r:id="rId4"/>
              </a:rPr>
              <a:t>routing</a:t>
            </a:r>
            <a:r>
              <a:rPr lang="en" sz="1100">
                <a:solidFill>
                  <a:schemeClr val="dk1"/>
                </a:solidFill>
                <a:highlight>
                  <a:srgbClr val="FFFFFF"/>
                </a:highlight>
                <a:latin typeface="Roboto"/>
                <a:ea typeface="Roboto"/>
                <a:cs typeface="Roboto"/>
                <a:sym typeface="Roboto"/>
              </a:rPr>
              <a:t> class. The first parameter in </a:t>
            </a:r>
            <a:r>
              <a:rPr lang="en" sz="1100">
                <a:solidFill>
                  <a:srgbClr val="333333"/>
                </a:solidFill>
                <a:highlight>
                  <a:srgbClr val="FFFFFF"/>
                </a:highlight>
              </a:rPr>
              <a:t>registerRoute</a:t>
            </a:r>
            <a:r>
              <a:rPr lang="en" sz="1100">
                <a:solidFill>
                  <a:schemeClr val="dk1"/>
                </a:solidFill>
                <a:highlight>
                  <a:srgbClr val="FFFFFF"/>
                </a:highlight>
                <a:latin typeface="Roboto"/>
                <a:ea typeface="Roboto"/>
                <a:cs typeface="Roboto"/>
                <a:sym typeface="Roboto"/>
              </a:rPr>
              <a:t> is a regular expression URL pattern to match requests against. The second parameter is the handler that provides a response if the route matches. In this case, the route uses the </a:t>
            </a:r>
            <a:r>
              <a:rPr lang="en" sz="1100" u="sng">
                <a:solidFill>
                  <a:srgbClr val="0097A7"/>
                </a:solidFill>
                <a:highlight>
                  <a:srgbClr val="FFFFFF"/>
                </a:highlight>
                <a:latin typeface="Roboto"/>
                <a:ea typeface="Roboto"/>
                <a:cs typeface="Roboto"/>
                <a:sym typeface="Roboto"/>
                <a:hlinkClick r:id="rId5"/>
              </a:rPr>
              <a:t>strategies</a:t>
            </a:r>
            <a:r>
              <a:rPr lang="en" sz="1100">
                <a:solidFill>
                  <a:schemeClr val="dk1"/>
                </a:solidFill>
                <a:highlight>
                  <a:srgbClr val="FFFFFF"/>
                </a:highlight>
                <a:latin typeface="Roboto"/>
                <a:ea typeface="Roboto"/>
                <a:cs typeface="Roboto"/>
                <a:sym typeface="Roboto"/>
              </a:rPr>
              <a:t> class to access the </a:t>
            </a:r>
            <a:r>
              <a:rPr lang="en" sz="1100" u="sng">
                <a:solidFill>
                  <a:srgbClr val="0097A7"/>
                </a:solidFill>
                <a:highlight>
                  <a:srgbClr val="FFFFFF"/>
                </a:highlight>
                <a:latin typeface="Roboto"/>
                <a:ea typeface="Roboto"/>
                <a:cs typeface="Roboto"/>
                <a:sym typeface="Roboto"/>
                <a:hlinkClick r:id="rId6"/>
              </a:rPr>
              <a:t>staleWhileRevalidate</a:t>
            </a:r>
            <a:r>
              <a:rPr lang="en" sz="1100">
                <a:solidFill>
                  <a:schemeClr val="dk1"/>
                </a:solidFill>
                <a:highlight>
                  <a:srgbClr val="FFFFFF"/>
                </a:highlight>
                <a:latin typeface="Roboto"/>
                <a:ea typeface="Roboto"/>
                <a:cs typeface="Roboto"/>
                <a:sym typeface="Roboto"/>
              </a:rPr>
              <a:t> run-time caching strategy. Whenever the app requests the Google Fonts, the service worker checks the cache first for the resource before going to the network.</a:t>
            </a:r>
            <a:endParaRPr sz="11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Roboto"/>
                <a:ea typeface="Roboto"/>
                <a:cs typeface="Roboto"/>
                <a:sym typeface="Roboto"/>
              </a:rPr>
              <a:t>The handler in this code also configures Workbox to maintain a maximum of 3 entries in the cache. Once 3 entries have been reached, Workbox will remove the oldest one automatically. The fonts are also set to expire after 30 days, signaling to the service worker that the network should be used for those entries.</a:t>
            </a:r>
            <a:endParaRPr sz="1100">
              <a:solidFill>
                <a:schemeClr val="dk1"/>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0" y="1768186"/>
            <a:ext cx="9143999" cy="16071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460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600">
                <a:solidFill>
                  <a:srgbClr val="001080"/>
                </a:solidFill>
                <a:highlight>
                  <a:srgbClr val="FFFFFF"/>
                </a:highlight>
                <a:latin typeface="Courier New"/>
                <a:ea typeface="Courier New"/>
                <a:cs typeface="Courier New"/>
                <a:sym typeface="Courier New"/>
              </a:rPr>
              <a:t>workbox</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routing</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registerRoute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routeData</a:t>
            </a: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routeData</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event</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request</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headers</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get</a:t>
            </a:r>
            <a:r>
              <a:rPr b="1" lang="en" sz="600">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'accept'</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includes</a:t>
            </a:r>
            <a:r>
              <a:rPr b="1" lang="en" sz="600">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'text/html'</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args</a:t>
            </a: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return</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caches</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match</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args</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event</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request</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then</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if</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267F99"/>
                </a:solidFill>
                <a:highlight>
                  <a:srgbClr val="FFFFFF"/>
                </a:highlight>
                <a:latin typeface="Courier New"/>
                <a:ea typeface="Courier New"/>
                <a:cs typeface="Courier New"/>
                <a:sym typeface="Courier New"/>
              </a:rPr>
              <a:t>console</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log</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return</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8000"/>
                </a:solidFill>
                <a:highlight>
                  <a:srgbClr val="FFFFFF"/>
                </a:highlight>
                <a:latin typeface="Courier New"/>
                <a:ea typeface="Courier New"/>
                <a:cs typeface="Courier New"/>
                <a:sym typeface="Courier New"/>
              </a:rPr>
              <a:t>// Clone the request - a request is a stream and can be only consumed once</a:t>
            </a:r>
            <a:endParaRPr b="1" sz="6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requestToCache</a:t>
            </a:r>
            <a:r>
              <a:rPr b="1" lang="en" sz="600">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args</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event</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request</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clone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8000"/>
                </a:solidFill>
                <a:highlight>
                  <a:srgbClr val="FFFFFF"/>
                </a:highlight>
                <a:latin typeface="Courier New"/>
                <a:ea typeface="Courier New"/>
                <a:cs typeface="Courier New"/>
                <a:sym typeface="Courier New"/>
              </a:rPr>
              <a:t>// Try to make the original HTTP request as intended</a:t>
            </a:r>
            <a:endParaRPr b="1" sz="6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return</a:t>
            </a:r>
            <a:r>
              <a:rPr b="1" lang="en" sz="600">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fetch</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requestToCache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then</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8000"/>
                </a:solidFill>
                <a:highlight>
                  <a:srgbClr val="FFFFFF"/>
                </a:highlight>
                <a:latin typeface="Courier New"/>
                <a:ea typeface="Courier New"/>
                <a:cs typeface="Courier New"/>
                <a:sym typeface="Courier New"/>
              </a:rPr>
              <a:t>// If request fails or server responds with an error code, return that error immediately</a:t>
            </a:r>
            <a:endParaRPr b="1" sz="6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if</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status</a:t>
            </a:r>
            <a:r>
              <a:rPr b="1" lang="en" sz="600">
                <a:highlight>
                  <a:srgbClr val="FFFFFF"/>
                </a:highlight>
                <a:latin typeface="Courier New"/>
                <a:ea typeface="Courier New"/>
                <a:cs typeface="Courier New"/>
                <a:sym typeface="Courier New"/>
              </a:rPr>
              <a:t> !== </a:t>
            </a:r>
            <a:r>
              <a:rPr b="1" lang="en" sz="600">
                <a:solidFill>
                  <a:srgbClr val="09885A"/>
                </a:solidFill>
                <a:highlight>
                  <a:srgbClr val="FFFFFF"/>
                </a:highlight>
                <a:latin typeface="Courier New"/>
                <a:ea typeface="Courier New"/>
                <a:cs typeface="Courier New"/>
                <a:sym typeface="Courier New"/>
              </a:rPr>
              <a:t>200</a:t>
            </a: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return</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8000"/>
                </a:solidFill>
                <a:highlight>
                  <a:srgbClr val="FFFFFF"/>
                </a:highlight>
                <a:latin typeface="Courier New"/>
                <a:ea typeface="Courier New"/>
                <a:cs typeface="Courier New"/>
                <a:sym typeface="Courier New"/>
              </a:rPr>
              <a:t>// Again clone the response because you need to add it into the cache and because it's used</a:t>
            </a:r>
            <a:endParaRPr b="1" sz="6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8000"/>
                </a:solidFill>
                <a:highlight>
                  <a:srgbClr val="FFFFFF"/>
                </a:highlight>
                <a:latin typeface="Courier New"/>
                <a:ea typeface="Courier New"/>
                <a:cs typeface="Courier New"/>
                <a:sym typeface="Courier New"/>
              </a:rPr>
              <a:t>// for the final return response</a:t>
            </a:r>
            <a:endParaRPr b="1" sz="6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const</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responseToCache</a:t>
            </a:r>
            <a:r>
              <a:rPr b="1" lang="en" sz="600">
                <a:highlight>
                  <a:srgbClr val="FFFFFF"/>
                </a:highlight>
                <a:latin typeface="Courier New"/>
                <a:ea typeface="Courier New"/>
                <a:cs typeface="Courier New"/>
                <a:sym typeface="Courier New"/>
              </a:rPr>
              <a:t> = </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clone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caches</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open</a:t>
            </a:r>
            <a:r>
              <a:rPr b="1" lang="en" sz="600">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'dynamic'</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then</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cache</a:t>
            </a: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cache</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put</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requestToCache</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responseToCache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return</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response</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795E26"/>
                </a:solidFill>
                <a:highlight>
                  <a:srgbClr val="FFFFFF"/>
                </a:highlight>
                <a:latin typeface="Courier New"/>
                <a:ea typeface="Courier New"/>
                <a:cs typeface="Courier New"/>
                <a:sym typeface="Courier New"/>
              </a:rPr>
              <a:t>catch</a:t>
            </a:r>
            <a:r>
              <a:rPr b="1" lang="en" sz="600">
                <a:highlight>
                  <a:srgbClr val="FFFFFF"/>
                </a:highlight>
                <a:latin typeface="Courier New"/>
                <a:ea typeface="Courier New"/>
                <a:cs typeface="Courier New"/>
                <a:sym typeface="Courier New"/>
              </a:rPr>
              <a:t>(</a:t>
            </a:r>
            <a:r>
              <a:rPr b="1" lang="en" sz="600">
                <a:solidFill>
                  <a:srgbClr val="001080"/>
                </a:solidFill>
                <a:highlight>
                  <a:srgbClr val="FFFFFF"/>
                </a:highlight>
                <a:latin typeface="Courier New"/>
                <a:ea typeface="Courier New"/>
                <a:cs typeface="Courier New"/>
                <a:sym typeface="Courier New"/>
              </a:rPr>
              <a:t>error</a:t>
            </a:r>
            <a:r>
              <a:rPr b="1" lang="en" sz="600">
                <a:highlight>
                  <a:srgbClr val="FFFFFF"/>
                </a:highlight>
                <a:latin typeface="Courier New"/>
                <a:ea typeface="Courier New"/>
                <a:cs typeface="Courier New"/>
                <a:sym typeface="Courier New"/>
              </a:rPr>
              <a:t> </a:t>
            </a:r>
            <a:r>
              <a:rPr b="1" lang="en" sz="600">
                <a:solidFill>
                  <a:srgbClr val="0000FF"/>
                </a:solidFill>
                <a:highlight>
                  <a:srgbClr val="FFFFFF"/>
                </a:highlight>
                <a:latin typeface="Courier New"/>
                <a:ea typeface="Courier New"/>
                <a:cs typeface="Courier New"/>
                <a:sym typeface="Courier New"/>
              </a:rPr>
              <a:t>=&gt;</a:t>
            </a: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r>
              <a:rPr b="1" lang="en" sz="600">
                <a:solidFill>
                  <a:srgbClr val="AF00DB"/>
                </a:solidFill>
                <a:highlight>
                  <a:srgbClr val="FFFFFF"/>
                </a:highlight>
                <a:latin typeface="Courier New"/>
                <a:ea typeface="Courier New"/>
                <a:cs typeface="Courier New"/>
                <a:sym typeface="Courier New"/>
              </a:rPr>
              <a:t>return</a:t>
            </a:r>
            <a:r>
              <a:rPr b="1" lang="en" sz="600">
                <a:highlight>
                  <a:srgbClr val="FFFFFF"/>
                </a:highlight>
                <a:latin typeface="Courier New"/>
                <a:ea typeface="Courier New"/>
                <a:cs typeface="Courier New"/>
                <a:sym typeface="Courier New"/>
              </a:rPr>
              <a:t> </a:t>
            </a:r>
            <a:r>
              <a:rPr b="1" lang="en" sz="600">
                <a:solidFill>
                  <a:srgbClr val="001080"/>
                </a:solidFill>
                <a:highlight>
                  <a:srgbClr val="FFFFFF"/>
                </a:highlight>
                <a:latin typeface="Courier New"/>
                <a:ea typeface="Courier New"/>
                <a:cs typeface="Courier New"/>
                <a:sym typeface="Courier New"/>
              </a:rPr>
              <a:t>caches</a:t>
            </a:r>
            <a:r>
              <a:rPr b="1" lang="en" sz="600">
                <a:highlight>
                  <a:srgbClr val="FFFFFF"/>
                </a:highlight>
                <a:latin typeface="Courier New"/>
                <a:ea typeface="Courier New"/>
                <a:cs typeface="Courier New"/>
                <a:sym typeface="Courier New"/>
              </a:rPr>
              <a:t>.</a:t>
            </a:r>
            <a:r>
              <a:rPr b="1" lang="en" sz="600">
                <a:solidFill>
                  <a:srgbClr val="795E26"/>
                </a:solidFill>
                <a:highlight>
                  <a:srgbClr val="FFFFFF"/>
                </a:highlight>
                <a:latin typeface="Courier New"/>
                <a:ea typeface="Courier New"/>
                <a:cs typeface="Courier New"/>
                <a:sym typeface="Courier New"/>
              </a:rPr>
              <a:t>match</a:t>
            </a:r>
            <a:r>
              <a:rPr b="1" lang="en" sz="600">
                <a:highlight>
                  <a:srgbClr val="FFFFFF"/>
                </a:highlight>
                <a:latin typeface="Courier New"/>
                <a:ea typeface="Courier New"/>
                <a:cs typeface="Courier New"/>
                <a:sym typeface="Courier New"/>
              </a:rPr>
              <a:t>(</a:t>
            </a:r>
            <a:r>
              <a:rPr b="1" lang="en" sz="600">
                <a:solidFill>
                  <a:srgbClr val="A31515"/>
                </a:solidFill>
                <a:highlight>
                  <a:srgbClr val="FFFFFF"/>
                </a:highlight>
                <a:latin typeface="Courier New"/>
                <a:ea typeface="Courier New"/>
                <a:cs typeface="Courier New"/>
                <a:sym typeface="Courier New"/>
              </a:rPr>
              <a:t>'/fe-guild-2019-pwa/offline.html'</a:t>
            </a: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 }</a:t>
            </a:r>
            <a:endParaRPr b="1" sz="6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600">
                <a:highlight>
                  <a:srgbClr val="FFFFFF"/>
                </a:highlight>
                <a:latin typeface="Courier New"/>
                <a:ea typeface="Courier New"/>
                <a:cs typeface="Courier New"/>
                <a:sym typeface="Courier New"/>
              </a:rPr>
              <a:t>);</a:t>
            </a:r>
            <a:endParaRPr b="1" sz="6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0" y="1308215"/>
            <a:ext cx="9143999" cy="25270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61" name="Google Shape;161;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2" name="Google Shape;162;p29"/>
          <p:cNvPicPr preferRelativeResize="0"/>
          <p:nvPr/>
        </p:nvPicPr>
        <p:blipFill>
          <a:blip r:embed="rId3">
            <a:alphaModFix/>
          </a:blip>
          <a:stretch>
            <a:fillRect/>
          </a:stretch>
        </p:blipFill>
        <p:spPr>
          <a:xfrm>
            <a:off x="311700" y="2903263"/>
            <a:ext cx="8839200" cy="6543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PUSH</a:t>
            </a:r>
            <a:endParaRPr/>
          </a:p>
        </p:txBody>
      </p:sp>
      <p:sp>
        <p:nvSpPr>
          <p:cNvPr id="168" name="Google Shape;168;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Exercise and play</a:t>
            </a:r>
            <a:endParaRPr/>
          </a:p>
        </p:txBody>
      </p:sp>
      <p:sp>
        <p:nvSpPr>
          <p:cNvPr id="174" name="Google Shape;174;p31"/>
          <p:cNvSpPr txBox="1"/>
          <p:nvPr>
            <p:ph idx="1" type="subTitle"/>
          </p:nvPr>
        </p:nvSpPr>
        <p:spPr>
          <a:xfrm>
            <a:off x="125450" y="2834125"/>
            <a:ext cx="8966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solidFill>
                  <a:schemeClr val="hlink"/>
                </a:solidFill>
                <a:hlinkClick r:id="rId3"/>
              </a:rPr>
              <a:t>https://serviceworke.rs/push-simple_demo.html</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6000">
                <a:solidFill>
                  <a:srgbClr val="FF9900"/>
                </a:solidFill>
                <a:highlight>
                  <a:srgbClr val="FFFFFF"/>
                </a:highlight>
                <a:latin typeface="Roboto"/>
                <a:ea typeface="Roboto"/>
                <a:cs typeface="Roboto"/>
                <a:sym typeface="Roboto"/>
              </a:rPr>
              <a:t>Using Workbox</a:t>
            </a:r>
            <a:endParaRPr b="1" sz="600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1124580" y="0"/>
            <a:ext cx="6894842"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1286098" y="0"/>
            <a:ext cx="6571803"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683476" y="0"/>
            <a:ext cx="777704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highlight>
                  <a:srgbClr val="FFFFFF"/>
                </a:highlight>
                <a:latin typeface="Roboto"/>
                <a:ea typeface="Roboto"/>
                <a:cs typeface="Roboto"/>
                <a:sym typeface="Roboto"/>
              </a:rPr>
              <a:t>3. Create a basic service worker</a:t>
            </a:r>
            <a:endParaRPr sz="2100">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88" name="Google Shape;88;p18"/>
          <p:cNvSpPr txBox="1"/>
          <p:nvPr>
            <p:ph idx="1" type="body"/>
          </p:nvPr>
        </p:nvSpPr>
        <p:spPr>
          <a:xfrm>
            <a:off x="311700" y="2190750"/>
            <a:ext cx="8520600" cy="2473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sz="900">
              <a:solidFill>
                <a:srgbClr val="795E26"/>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rgbClr val="795E26"/>
                </a:solidFill>
                <a:highlight>
                  <a:srgbClr val="FFFFFF"/>
                </a:highlight>
                <a:latin typeface="Courier New"/>
                <a:ea typeface="Courier New"/>
                <a:cs typeface="Courier New"/>
                <a:sym typeface="Courier New"/>
              </a:rPr>
              <a:t>importScripts</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'https://storage.googleapis.com/workbox-cdn/releases/3.5.0/workbox-sw.js'</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rgbClr val="AF00DB"/>
                </a:solidFill>
                <a:highlight>
                  <a:srgbClr val="FFFFFF"/>
                </a:highlight>
                <a:latin typeface="Courier New"/>
                <a:ea typeface="Courier New"/>
                <a:cs typeface="Courier New"/>
                <a:sym typeface="Courier New"/>
              </a:rPr>
              <a:t>if</a:t>
            </a: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workbox</a:t>
            </a: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console</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log</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`Yay! Workbox is loaded 🎉`</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001080"/>
                </a:solidFill>
                <a:highlight>
                  <a:srgbClr val="FFFFFF"/>
                </a:highlight>
                <a:latin typeface="Courier New"/>
                <a:ea typeface="Courier New"/>
                <a:cs typeface="Courier New"/>
                <a:sym typeface="Courier New"/>
              </a:rPr>
              <a:t>workbox</a:t>
            </a:r>
            <a:r>
              <a:rPr b="1" lang="en" sz="900">
                <a:solidFill>
                  <a:schemeClr val="dk1"/>
                </a:solidFill>
                <a:highlight>
                  <a:srgbClr val="FFFFFF"/>
                </a:highlight>
                <a:latin typeface="Courier New"/>
                <a:ea typeface="Courier New"/>
                <a:cs typeface="Courier New"/>
                <a:sym typeface="Courier New"/>
              </a:rPr>
              <a:t>.</a:t>
            </a:r>
            <a:r>
              <a:rPr b="1" lang="en" sz="900">
                <a:solidFill>
                  <a:srgbClr val="001080"/>
                </a:solidFill>
                <a:highlight>
                  <a:srgbClr val="FFFFFF"/>
                </a:highlight>
                <a:latin typeface="Courier New"/>
                <a:ea typeface="Courier New"/>
                <a:cs typeface="Courier New"/>
                <a:sym typeface="Courier New"/>
              </a:rPr>
              <a:t>precaching</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precacheAndRoute</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AF00DB"/>
                </a:solidFill>
                <a:highlight>
                  <a:srgbClr val="FFFFFF"/>
                </a:highlight>
                <a:latin typeface="Courier New"/>
                <a:ea typeface="Courier New"/>
                <a:cs typeface="Courier New"/>
                <a:sym typeface="Courier New"/>
              </a:rPr>
              <a:t>else</a:t>
            </a:r>
            <a:r>
              <a:rPr b="1" lang="en" sz="900">
                <a:solidFill>
                  <a:schemeClr val="dk1"/>
                </a:solidFill>
                <a:highlight>
                  <a:srgbClr val="FFFFFF"/>
                </a:highlight>
                <a:latin typeface="Courier New"/>
                <a:ea typeface="Courier New"/>
                <a:cs typeface="Courier New"/>
                <a:sym typeface="Courier New"/>
              </a:rPr>
              <a:t> {</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 </a:t>
            </a:r>
            <a:r>
              <a:rPr b="1" lang="en" sz="900">
                <a:solidFill>
                  <a:srgbClr val="267F99"/>
                </a:solidFill>
                <a:highlight>
                  <a:srgbClr val="FFFFFF"/>
                </a:highlight>
                <a:latin typeface="Courier New"/>
                <a:ea typeface="Courier New"/>
                <a:cs typeface="Courier New"/>
                <a:sym typeface="Courier New"/>
              </a:rPr>
              <a:t>console</a:t>
            </a:r>
            <a:r>
              <a:rPr b="1" lang="en" sz="900">
                <a:solidFill>
                  <a:schemeClr val="dk1"/>
                </a:solidFill>
                <a:highlight>
                  <a:srgbClr val="FFFFFF"/>
                </a:highlight>
                <a:latin typeface="Courier New"/>
                <a:ea typeface="Courier New"/>
                <a:cs typeface="Courier New"/>
                <a:sym typeface="Courier New"/>
              </a:rPr>
              <a:t>.</a:t>
            </a:r>
            <a:r>
              <a:rPr b="1" lang="en" sz="900">
                <a:solidFill>
                  <a:srgbClr val="795E26"/>
                </a:solidFill>
                <a:highlight>
                  <a:srgbClr val="FFFFFF"/>
                </a:highlight>
                <a:latin typeface="Courier New"/>
                <a:ea typeface="Courier New"/>
                <a:cs typeface="Courier New"/>
                <a:sym typeface="Courier New"/>
              </a:rPr>
              <a:t>log</a:t>
            </a:r>
            <a:r>
              <a:rPr b="1" lang="en" sz="900">
                <a:solidFill>
                  <a:schemeClr val="dk1"/>
                </a:solidFill>
                <a:highlight>
                  <a:srgbClr val="FFFFFF"/>
                </a:highlight>
                <a:latin typeface="Courier New"/>
                <a:ea typeface="Courier New"/>
                <a:cs typeface="Courier New"/>
                <a:sym typeface="Courier New"/>
              </a:rPr>
              <a:t>(</a:t>
            </a:r>
            <a:r>
              <a:rPr b="1" lang="en" sz="900">
                <a:solidFill>
                  <a:srgbClr val="A31515"/>
                </a:solidFill>
                <a:highlight>
                  <a:srgbClr val="FFFFFF"/>
                </a:highlight>
                <a:latin typeface="Courier New"/>
                <a:ea typeface="Courier New"/>
                <a:cs typeface="Courier New"/>
                <a:sym typeface="Courier New"/>
              </a:rPr>
              <a:t>`Boo! Workbox didn't load 😬`</a:t>
            </a: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914400" rtl="0" algn="l">
              <a:lnSpc>
                <a:spcPct val="150000"/>
              </a:lnSpc>
              <a:spcBef>
                <a:spcPts val="0"/>
              </a:spcBef>
              <a:spcAft>
                <a:spcPts val="0"/>
              </a:spcAft>
              <a:buClr>
                <a:schemeClr val="dk1"/>
              </a:buClr>
              <a:buSzPts val="1100"/>
              <a:buFont typeface="Arial"/>
              <a:buNone/>
            </a:pPr>
            <a:r>
              <a:rPr b="1" lang="en"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89" name="Google Shape;89;p18"/>
          <p:cNvSpPr txBox="1"/>
          <p:nvPr/>
        </p:nvSpPr>
        <p:spPr>
          <a:xfrm>
            <a:off x="359325" y="1119200"/>
            <a:ext cx="7101900" cy="882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 sz="1050">
                <a:solidFill>
                  <a:srgbClr val="884422"/>
                </a:solidFill>
                <a:highlight>
                  <a:srgbClr val="FFEEDD"/>
                </a:highlight>
                <a:latin typeface="Roboto"/>
                <a:ea typeface="Roboto"/>
                <a:cs typeface="Roboto"/>
                <a:sym typeface="Roboto"/>
              </a:rPr>
              <a:t>Rename the sw.js from the previous code lab and create a new empty one with the same name (</a:t>
            </a:r>
            <a:r>
              <a:rPr b="1" lang="en" sz="1050">
                <a:solidFill>
                  <a:srgbClr val="333333"/>
                </a:solidFill>
              </a:rPr>
              <a:t>sw.js</a:t>
            </a:r>
            <a:r>
              <a:rPr b="1" lang="en" sz="1050">
                <a:solidFill>
                  <a:srgbClr val="884422"/>
                </a:solidFill>
                <a:highlight>
                  <a:srgbClr val="FFEEDD"/>
                </a:highlight>
                <a:latin typeface="Roboto"/>
                <a:ea typeface="Roboto"/>
                <a:cs typeface="Roboto"/>
                <a:sym typeface="Roboto"/>
              </a:rPr>
              <a:t>)</a:t>
            </a:r>
            <a:endParaRPr b="1" sz="1050">
              <a:solidFill>
                <a:srgbClr val="884422"/>
              </a:solidFill>
              <a:highlight>
                <a:srgbClr val="FFEEDD"/>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t/>
            </a:r>
            <a:endParaRPr b="1" sz="1050">
              <a:solidFill>
                <a:srgbClr val="980000"/>
              </a:solidFill>
              <a:highlight>
                <a:srgbClr val="FFEEDD"/>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rPr b="1" lang="en" sz="1050" u="sng">
                <a:solidFill>
                  <a:srgbClr val="980000"/>
                </a:solidFill>
                <a:highlight>
                  <a:srgbClr val="FFEEDD"/>
                </a:highlight>
                <a:latin typeface="Roboto"/>
                <a:ea typeface="Roboto"/>
                <a:cs typeface="Roboto"/>
                <a:sym typeface="Roboto"/>
              </a:rPr>
              <a:t>ADD in </a:t>
            </a:r>
            <a:r>
              <a:rPr b="1" lang="en" sz="1050" u="sng">
                <a:solidFill>
                  <a:srgbClr val="980000"/>
                </a:solidFill>
              </a:rPr>
              <a:t>sw.js:</a:t>
            </a:r>
            <a:endParaRPr b="1" sz="1050" u="sng">
              <a:solidFill>
                <a:srgbClr val="980000"/>
              </a:solidFill>
              <a:highlight>
                <a:srgbClr val="FFEEDD"/>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1039771" y="0"/>
            <a:ext cx="706445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1045520" y="0"/>
            <a:ext cx="705295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308447" y="0"/>
            <a:ext cx="852710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