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he-guide.github.io/fe-guild-2019-pwa-code-labs/codelabs/workbox#0"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05405d4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05405d4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https://the-guide.github.io/fe-guild-2019-pwa-code-labs/codelabs/workbox#0</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0986a5c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0986a5c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0986a5c3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0986a5c3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0986a5c3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0986a5c3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0986a5c3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0986a5c3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0986a5c3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0986a5c3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0986a5c3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0986a5c3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0abaae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0abaae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0abaae6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0abaae6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0abaae67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abaae67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0abaae67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0abaae6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05405d4e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5405d4e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0abaae67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0abaae67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0abaae67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0abaae6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0abaae67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0abaae67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b0d0333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b0d0333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b0d0333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b0d0333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b0d0333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b0d0333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b0d0333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b0d0333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b0d0333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b0d0333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b0d03336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b0d03336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b0d03336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b0d03336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0986a5c3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0986a5c3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b0d0333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b0d0333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b0d0333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b0d0333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b0d03336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b0d03336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b0d03336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b0d03336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b0d03336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b0d03336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b0d03336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b0d03336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b0d03336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b0d03336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b0d03336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b0d03336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05405d4e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05405d4e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05405d4e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05405d4e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0986a5c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0986a5c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0986a5c3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0986a5c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0986a5c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0986a5c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0986a5c3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0986a5c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41233" y="113570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6000">
                <a:solidFill>
                  <a:srgbClr val="980000"/>
                </a:solidFill>
              </a:rPr>
              <a:t>PWA workshop</a:t>
            </a:r>
            <a:endParaRPr b="1" sz="6000">
              <a:solidFill>
                <a:srgbClr val="980000"/>
              </a:solidFill>
            </a:endParaRPr>
          </a:p>
          <a:p>
            <a:pPr indent="0" lvl="0" marL="0" rtl="0" algn="ctr">
              <a:lnSpc>
                <a:spcPct val="115000"/>
              </a:lnSpc>
              <a:spcBef>
                <a:spcPts val="1600"/>
              </a:spcBef>
              <a:spcAft>
                <a:spcPts val="1600"/>
              </a:spcAft>
              <a:buNone/>
            </a:pPr>
            <a:r>
              <a:rPr b="1" lang="en" sz="6000">
                <a:solidFill>
                  <a:srgbClr val="980000"/>
                </a:solidFill>
              </a:rPr>
              <a:t>Part 3</a:t>
            </a:r>
            <a:endParaRPr sz="5200">
              <a:solidFill>
                <a:srgbClr val="000000"/>
              </a:solidFill>
            </a:endParaRPr>
          </a:p>
        </p:txBody>
      </p:sp>
      <p:sp>
        <p:nvSpPr>
          <p:cNvPr id="55" name="Google Shape;55;p13"/>
          <p:cNvSpPr txBox="1"/>
          <p:nvPr/>
        </p:nvSpPr>
        <p:spPr>
          <a:xfrm>
            <a:off x="311700" y="33654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0000"/>
                </a:solidFill>
              </a:rPr>
              <a:t>Keeping your data synchronized with BackgroundSync API</a:t>
            </a:r>
            <a:endParaRPr sz="2400">
              <a:solidFill>
                <a:srgbClr val="FF0000"/>
              </a:solidFill>
            </a:endParaRPr>
          </a:p>
          <a:p>
            <a:pPr indent="0" lvl="0" marL="0" rtl="0" algn="ctr">
              <a:spcBef>
                <a:spcPts val="0"/>
              </a:spcBef>
              <a:spcAft>
                <a:spcPts val="0"/>
              </a:spcAft>
              <a:buNone/>
            </a:pPr>
            <a:r>
              <a:t/>
            </a:r>
            <a:endParaRPr sz="24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33850" y="848625"/>
            <a:ext cx="8520600" cy="193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None/>
            </a:pPr>
            <a:r>
              <a:t/>
            </a:r>
            <a:endParaRPr b="1" sz="900">
              <a:solidFill>
                <a:srgbClr val="0000FF"/>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rgbClr val="0000FF"/>
                </a:solidFill>
                <a:highlight>
                  <a:srgbClr val="FFFFFF"/>
                </a:highlight>
                <a:latin typeface="Courier New"/>
                <a:ea typeface="Courier New"/>
                <a:cs typeface="Courier New"/>
                <a:sym typeface="Courier New"/>
              </a:rPr>
              <a:t>const</a:t>
            </a: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sharedMomentsArea</a:t>
            </a:r>
            <a:r>
              <a:rPr b="1" lang="en" sz="900">
                <a:solidFill>
                  <a:schemeClr val="dk1"/>
                </a:solidFill>
                <a:highlight>
                  <a:srgbClr val="FFFFFF"/>
                </a:highlight>
                <a:latin typeface="Courier New"/>
                <a:ea typeface="Courier New"/>
                <a:cs typeface="Courier New"/>
                <a:sym typeface="Courier New"/>
              </a:rPr>
              <a:t> = </a:t>
            </a:r>
            <a:r>
              <a:rPr b="1" lang="en" sz="900">
                <a:solidFill>
                  <a:srgbClr val="001080"/>
                </a:solidFill>
                <a:highlight>
                  <a:srgbClr val="FFFFFF"/>
                </a:highlight>
                <a:latin typeface="Courier New"/>
                <a:ea typeface="Courier New"/>
                <a:cs typeface="Courier New"/>
                <a:sym typeface="Courier New"/>
              </a:rPr>
              <a:t>document</a:t>
            </a:r>
            <a:r>
              <a:rPr b="1" lang="en" sz="900">
                <a:solidFill>
                  <a:schemeClr val="dk1"/>
                </a:solidFill>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querySelector</a:t>
            </a:r>
            <a:r>
              <a:rPr b="1" lang="en" sz="900">
                <a:solidFill>
                  <a:schemeClr val="dk1"/>
                </a:solidFill>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'#shared-moments'</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rgbClr val="0000FF"/>
                </a:solidFill>
                <a:highlight>
                  <a:srgbClr val="FFFFFF"/>
                </a:highlight>
                <a:latin typeface="Courier New"/>
                <a:ea typeface="Courier New"/>
                <a:cs typeface="Courier New"/>
                <a:sym typeface="Courier New"/>
              </a:rPr>
              <a:t>const</a:t>
            </a:r>
            <a:r>
              <a:rPr b="1" lang="en" sz="900">
                <a:solidFill>
                  <a:schemeClr val="dk1"/>
                </a:solidFill>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clearCards</a:t>
            </a:r>
            <a:r>
              <a:rPr b="1" lang="en" sz="900">
                <a:solidFill>
                  <a:schemeClr val="dk1"/>
                </a:solidFill>
                <a:highlight>
                  <a:srgbClr val="FFFFFF"/>
                </a:highlight>
                <a:latin typeface="Courier New"/>
                <a:ea typeface="Courier New"/>
                <a:cs typeface="Courier New"/>
                <a:sym typeface="Courier New"/>
              </a:rPr>
              <a:t> = () </a:t>
            </a:r>
            <a:r>
              <a:rPr b="1" lang="en" sz="900">
                <a:solidFill>
                  <a:srgbClr val="0000FF"/>
                </a:solidFill>
                <a:highlight>
                  <a:srgbClr val="FFFFFF"/>
                </a:highlight>
                <a:latin typeface="Courier New"/>
                <a:ea typeface="Courier New"/>
                <a:cs typeface="Courier New"/>
                <a:sym typeface="Courier New"/>
              </a:rPr>
              <a:t>=&gt;</a:t>
            </a: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AF00DB"/>
                </a:solidFill>
                <a:highlight>
                  <a:srgbClr val="FFFFFF"/>
                </a:highlight>
                <a:latin typeface="Courier New"/>
                <a:ea typeface="Courier New"/>
                <a:cs typeface="Courier New"/>
                <a:sym typeface="Courier New"/>
              </a:rPr>
              <a:t>while</a:t>
            </a: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sharedMomentsArea</a:t>
            </a:r>
            <a:r>
              <a:rPr b="1" lang="en" sz="900">
                <a:solidFill>
                  <a:schemeClr val="dk1"/>
                </a:solidFill>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hasChildNodes</a:t>
            </a: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sharedMomentsArea</a:t>
            </a:r>
            <a:r>
              <a:rPr b="1" lang="en" sz="900">
                <a:solidFill>
                  <a:schemeClr val="dk1"/>
                </a:solidFill>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removeChild</a:t>
            </a:r>
            <a:r>
              <a:rPr b="1" lang="en" sz="900">
                <a:solidFill>
                  <a:schemeClr val="dk1"/>
                </a:solidFill>
                <a:highlight>
                  <a:srgbClr val="FFFFFF"/>
                </a:highlight>
                <a:latin typeface="Courier New"/>
                <a:ea typeface="Courier New"/>
                <a:cs typeface="Courier New"/>
                <a:sym typeface="Courier New"/>
              </a:rPr>
              <a:t>(</a:t>
            </a:r>
            <a:r>
              <a:rPr b="1" lang="en" sz="900">
                <a:solidFill>
                  <a:srgbClr val="001080"/>
                </a:solidFill>
                <a:highlight>
                  <a:srgbClr val="FFFFFF"/>
                </a:highlight>
                <a:latin typeface="Courier New"/>
                <a:ea typeface="Courier New"/>
                <a:cs typeface="Courier New"/>
                <a:sym typeface="Courier New"/>
              </a:rPr>
              <a:t>sharedMomentsArea</a:t>
            </a:r>
            <a:r>
              <a:rPr b="1" lang="en" sz="900">
                <a:solidFill>
                  <a:schemeClr val="dk1"/>
                </a:solidFill>
                <a:highlight>
                  <a:srgbClr val="FFFFFF"/>
                </a:highlight>
                <a:latin typeface="Courier New"/>
                <a:ea typeface="Courier New"/>
                <a:cs typeface="Courier New"/>
                <a:sym typeface="Courier New"/>
              </a:rPr>
              <a:t>.</a:t>
            </a:r>
            <a:r>
              <a:rPr b="1" lang="en" sz="900">
                <a:solidFill>
                  <a:srgbClr val="001080"/>
                </a:solidFill>
                <a:highlight>
                  <a:srgbClr val="FFFFFF"/>
                </a:highlight>
                <a:latin typeface="Courier New"/>
                <a:ea typeface="Courier New"/>
                <a:cs typeface="Courier New"/>
                <a:sym typeface="Courier New"/>
              </a:rPr>
              <a:t>lastChild</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1828800" rtl="0" algn="l">
              <a:lnSpc>
                <a:spcPct val="150000"/>
              </a:lnSpc>
              <a:spcBef>
                <a:spcPts val="0"/>
              </a:spcBef>
              <a:spcAft>
                <a:spcPts val="0"/>
              </a:spcAft>
              <a:buNone/>
            </a:pPr>
            <a:r>
              <a:t/>
            </a:r>
            <a:endParaRPr b="1" sz="800">
              <a:solidFill>
                <a:srgbClr val="795E26"/>
              </a:solidFill>
              <a:highlight>
                <a:srgbClr val="FFFFFF"/>
              </a:highlight>
              <a:latin typeface="Courier New"/>
              <a:ea typeface="Courier New"/>
              <a:cs typeface="Courier New"/>
              <a:sym typeface="Courier New"/>
            </a:endParaRPr>
          </a:p>
          <a:p>
            <a:pPr indent="0" lvl="0" marL="1828800" rtl="0" algn="l">
              <a:spcBef>
                <a:spcPts val="0"/>
              </a:spcBef>
              <a:spcAft>
                <a:spcPts val="1600"/>
              </a:spcAft>
              <a:buNone/>
            </a:pPr>
            <a:r>
              <a:t/>
            </a:r>
            <a:endParaRPr b="1" sz="800"/>
          </a:p>
        </p:txBody>
      </p:sp>
      <p:sp>
        <p:nvSpPr>
          <p:cNvPr id="114" name="Google Shape;114;p22"/>
          <p:cNvSpPr txBox="1"/>
          <p:nvPr>
            <p:ph idx="1" type="body"/>
          </p:nvPr>
        </p:nvSpPr>
        <p:spPr>
          <a:xfrm>
            <a:off x="289575" y="167125"/>
            <a:ext cx="8520600" cy="578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Now there is an </a:t>
            </a:r>
            <a:r>
              <a:rPr lang="en" sz="1100">
                <a:solidFill>
                  <a:srgbClr val="333333"/>
                </a:solidFill>
                <a:highlight>
                  <a:srgbClr val="FFFFFF"/>
                </a:highlight>
              </a:rPr>
              <a:t>updateUI</a:t>
            </a:r>
            <a:r>
              <a:rPr lang="en" sz="1100">
                <a:solidFill>
                  <a:schemeClr val="dk1"/>
                </a:solidFill>
                <a:highlight>
                  <a:srgbClr val="FFFFFF"/>
                </a:highlight>
              </a:rPr>
              <a:t> function, but we just introduced two additional ones. </a:t>
            </a:r>
            <a:r>
              <a:rPr lang="en" sz="1100">
                <a:solidFill>
                  <a:srgbClr val="333333"/>
                </a:solidFill>
                <a:highlight>
                  <a:srgbClr val="FFFFFF"/>
                </a:highlight>
              </a:rPr>
              <a:t>clearCards()</a:t>
            </a:r>
            <a:r>
              <a:rPr lang="en" sz="1100">
                <a:solidFill>
                  <a:schemeClr val="dk1"/>
                </a:solidFill>
                <a:highlight>
                  <a:srgbClr val="FFFFFF"/>
                </a:highlight>
              </a:rPr>
              <a:t> will clear all the previously created cards for us</a:t>
            </a:r>
            <a:endParaRPr sz="1100">
              <a:solidFill>
                <a:schemeClr val="dk1"/>
              </a:solidFill>
              <a:highlight>
                <a:srgbClr val="FFFFFF"/>
              </a:highlight>
            </a:endParaRPr>
          </a:p>
          <a:p>
            <a:pPr indent="0" lvl="0" marL="0" rtl="0" algn="l">
              <a:spcBef>
                <a:spcPts val="1200"/>
              </a:spcBef>
              <a:spcAft>
                <a:spcPts val="160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40300"/>
            <a:ext cx="8520600" cy="777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000000"/>
                </a:solidFill>
                <a:highlight>
                  <a:srgbClr val="FFFFFF"/>
                </a:highlight>
              </a:rPr>
              <a:t>The parent for the selfie cards will be a div with the id shared-moments, so we save a reference to it. Then inside the clearCards() function, we remove all the children form it.</a:t>
            </a:r>
            <a:endParaRPr sz="1100">
              <a:solidFill>
                <a:srgbClr val="000000"/>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100">
                <a:solidFill>
                  <a:srgbClr val="000000"/>
                </a:solidFill>
                <a:highlight>
                  <a:srgbClr val="FFFFFF"/>
                </a:highlight>
              </a:rPr>
              <a:t>createCard(selfie) will create the HTML content of the card and add it to the parent</a:t>
            </a:r>
            <a:endParaRPr sz="1100">
              <a:solidFill>
                <a:srgbClr val="000000"/>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t/>
            </a:r>
            <a:endParaRPr sz="1100">
              <a:highlight>
                <a:srgbClr val="FFFFFF"/>
              </a:highlight>
            </a:endParaRPr>
          </a:p>
          <a:p>
            <a:pPr indent="0" lvl="0" marL="0" rtl="0" algn="l">
              <a:spcBef>
                <a:spcPts val="0"/>
              </a:spcBef>
              <a:spcAft>
                <a:spcPts val="0"/>
              </a:spcAft>
              <a:buNone/>
            </a:pPr>
            <a:r>
              <a:t/>
            </a:r>
            <a:endParaRPr sz="1100"/>
          </a:p>
        </p:txBody>
      </p:sp>
      <p:sp>
        <p:nvSpPr>
          <p:cNvPr id="120" name="Google Shape;120;p23"/>
          <p:cNvSpPr txBox="1"/>
          <p:nvPr>
            <p:ph idx="1" type="body"/>
          </p:nvPr>
        </p:nvSpPr>
        <p:spPr>
          <a:xfrm>
            <a:off x="311700" y="1152475"/>
            <a:ext cx="8520600" cy="3840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Clr>
                <a:schemeClr val="dk1"/>
              </a:buClr>
              <a:buSzPts val="1100"/>
              <a:buFont typeface="Arial"/>
              <a:buNone/>
            </a:pPr>
            <a:r>
              <a:rPr b="1" lang="en" sz="600">
                <a:solidFill>
                  <a:srgbClr val="0000FF"/>
                </a:solidFill>
                <a:highlight>
                  <a:srgbClr val="FFFFFF"/>
                </a:highlight>
                <a:latin typeface="Courier New"/>
                <a:ea typeface="Courier New"/>
                <a:cs typeface="Courier New"/>
                <a:sym typeface="Courier New"/>
              </a:rPr>
              <a:t>const</a:t>
            </a:r>
            <a:r>
              <a:rPr b="1" lang="en" sz="600">
                <a:solidFill>
                  <a:schemeClr val="dk1"/>
                </a:solidFill>
                <a:highlight>
                  <a:srgbClr val="FFFFFF"/>
                </a:highlight>
                <a:latin typeface="Courier New"/>
                <a:ea typeface="Courier New"/>
                <a:cs typeface="Courier New"/>
                <a:sym typeface="Courier New"/>
              </a:rPr>
              <a:t> </a:t>
            </a:r>
            <a:r>
              <a:rPr b="1" lang="en" sz="600">
                <a:solidFill>
                  <a:srgbClr val="795E26"/>
                </a:solidFill>
                <a:highlight>
                  <a:srgbClr val="FFFFFF"/>
                </a:highlight>
                <a:latin typeface="Courier New"/>
                <a:ea typeface="Courier New"/>
                <a:cs typeface="Courier New"/>
                <a:sym typeface="Courier New"/>
              </a:rPr>
              <a:t>createCard</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selfie</a:t>
            </a:r>
            <a:r>
              <a:rPr b="1" lang="en" sz="600">
                <a:solidFill>
                  <a:schemeClr val="dk1"/>
                </a:solidFill>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=&gt;</a:t>
            </a:r>
            <a:r>
              <a:rPr b="1" lang="en" sz="600">
                <a:solidFill>
                  <a:schemeClr val="dk1"/>
                </a:solidFill>
                <a:highlight>
                  <a:srgbClr val="FFFFFF"/>
                </a:highlight>
                <a:latin typeface="Courier New"/>
                <a:ea typeface="Courier New"/>
                <a:cs typeface="Courier New"/>
                <a:sym typeface="Courier New"/>
              </a:rPr>
              <a:t>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const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cardWrapper</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document</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createElement</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'div'</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cardWrapper</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className</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'shared-moment-card mdl-card mdl-shadow--2dp'</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const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cardTitle</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document</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createElement</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'div'</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cardTitle</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className</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'mdl-card__title'</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cardTitle</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style</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backgroundImage</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'url('</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selfie</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selfieUrl</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cardTitle</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style</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backgroundSize</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'cover'</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cardWrapper</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appendChild</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cardTitle</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const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cardTitleTextElement</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document</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createElement</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'h2'</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cardTitleTextElement</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style</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color</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'white'</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cardTitleTextElement</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className</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'mdl-card__title-text'</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cardTitleTextElement</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textContent</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selfie</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title</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cardTitle</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appendChild</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cardTitleTextElement</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const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cardSupportingText</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document</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createElement</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'div'</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cardSupportingText</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className</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'mdl-card__supporting-text'</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cardSupportingText</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textContent</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selfie</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location</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cardSupportingText</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style</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textAlign</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'center'</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cardWrapper</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appendChild</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cardSupportingText</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8000"/>
                </a:solidFill>
                <a:highlight>
                  <a:srgbClr val="FFFFFF"/>
                </a:highlight>
                <a:latin typeface="Courier New"/>
                <a:ea typeface="Courier New"/>
                <a:cs typeface="Courier New"/>
                <a:sym typeface="Courier New"/>
              </a:rPr>
              <a:t>// Material design lite stuff</a:t>
            </a:r>
            <a:endParaRPr b="1" sz="600">
              <a:solidFill>
                <a:srgbClr val="008000"/>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componentHandler</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upgradeElement</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cardWrapper</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sharedMomentsArea</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appendChild</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cardWrapper</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spcBef>
                <a:spcPts val="0"/>
              </a:spcBef>
              <a:spcAft>
                <a:spcPts val="1600"/>
              </a:spcAft>
              <a:buNone/>
            </a:pPr>
            <a:r>
              <a:t/>
            </a:r>
            <a:endParaRPr b="1" sz="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000000"/>
                </a:solidFill>
                <a:highlight>
                  <a:srgbClr val="FFFFFF"/>
                </a:highlight>
              </a:rPr>
              <a:t>Refresh (with all the ceremonies), and you should see something...clearly in need of some CSS.</a:t>
            </a:r>
            <a:endParaRPr sz="1100">
              <a:solidFill>
                <a:srgbClr val="000000"/>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100">
                <a:solidFill>
                  <a:srgbClr val="000000"/>
                </a:solidFill>
                <a:highlight>
                  <a:srgbClr val="FFFFFF"/>
                </a:highlight>
              </a:rPr>
              <a:t>In </a:t>
            </a:r>
            <a:r>
              <a:rPr b="1" lang="en" sz="1100">
                <a:solidFill>
                  <a:srgbClr val="000000"/>
                </a:solidFill>
                <a:highlight>
                  <a:srgbClr val="FFFFFF"/>
                </a:highlight>
              </a:rPr>
              <a:t>feed.css</a:t>
            </a:r>
            <a:r>
              <a:rPr lang="en" sz="1100">
                <a:solidFill>
                  <a:srgbClr val="000000"/>
                </a:solidFill>
                <a:highlight>
                  <a:srgbClr val="FFFFFF"/>
                </a:highlight>
              </a:rPr>
              <a:t>:</a:t>
            </a:r>
            <a:endParaRPr sz="1100">
              <a:solidFill>
                <a:srgbClr val="000000"/>
              </a:solidFill>
              <a:highlight>
                <a:srgbClr val="FFFFFF"/>
              </a:highlight>
            </a:endParaRPr>
          </a:p>
          <a:p>
            <a:pPr indent="0" lvl="0" marL="0" rtl="0" algn="l">
              <a:spcBef>
                <a:spcPts val="0"/>
              </a:spcBef>
              <a:spcAft>
                <a:spcPts val="0"/>
              </a:spcAft>
              <a:buNone/>
            </a:pPr>
            <a:r>
              <a:t/>
            </a:r>
            <a:endParaRPr sz="1100"/>
          </a:p>
        </p:txBody>
      </p:sp>
      <p:sp>
        <p:nvSpPr>
          <p:cNvPr id="126" name="Google Shape;126;p24"/>
          <p:cNvSpPr txBox="1"/>
          <p:nvPr>
            <p:ph idx="1" type="body"/>
          </p:nvPr>
        </p:nvSpPr>
        <p:spPr>
          <a:xfrm>
            <a:off x="311700" y="1183100"/>
            <a:ext cx="8520600" cy="3840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shared</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moment</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mdl</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a:t>
            </a: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margin: 10</a:t>
            </a:r>
            <a:r>
              <a:rPr b="1" lang="en" sz="500">
                <a:solidFill>
                  <a:srgbClr val="001080"/>
                </a:solidFill>
                <a:highlight>
                  <a:srgbClr val="FFFFFF"/>
                </a:highlight>
                <a:latin typeface="Courier New"/>
                <a:ea typeface="Courier New"/>
                <a:cs typeface="Courier New"/>
                <a:sym typeface="Courier New"/>
              </a:rPr>
              <a:t>px</a:t>
            </a: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auto</a:t>
            </a: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width: </a:t>
            </a:r>
            <a:r>
              <a:rPr b="1" lang="en" sz="500">
                <a:solidFill>
                  <a:srgbClr val="09885A"/>
                </a:solidFill>
                <a:highlight>
                  <a:srgbClr val="FFFFFF"/>
                </a:highlight>
                <a:latin typeface="Courier New"/>
                <a:ea typeface="Courier New"/>
                <a:cs typeface="Courier New"/>
                <a:sym typeface="Courier New"/>
              </a:rPr>
              <a:t>80</a:t>
            </a: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a:t>
            </a:r>
            <a:r>
              <a:rPr b="1" lang="en" sz="500">
                <a:solidFill>
                  <a:srgbClr val="795E26"/>
                </a:solidFill>
                <a:highlight>
                  <a:srgbClr val="FFFFFF"/>
                </a:highlight>
                <a:latin typeface="Courier New"/>
                <a:ea typeface="Courier New"/>
                <a:cs typeface="Courier New"/>
                <a:sym typeface="Courier New"/>
              </a:rPr>
              <a:t>media</a:t>
            </a: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min</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width</a:t>
            </a:r>
            <a:r>
              <a:rPr b="1" lang="en" sz="500">
                <a:solidFill>
                  <a:schemeClr val="dk1"/>
                </a:solidFill>
                <a:highlight>
                  <a:srgbClr val="FFFFFF"/>
                </a:highlight>
                <a:latin typeface="Courier New"/>
                <a:ea typeface="Courier New"/>
                <a:cs typeface="Courier New"/>
                <a:sym typeface="Courier New"/>
              </a:rPr>
              <a:t>: 600</a:t>
            </a:r>
            <a:r>
              <a:rPr b="1" lang="en" sz="500">
                <a:solidFill>
                  <a:srgbClr val="001080"/>
                </a:solidFill>
                <a:highlight>
                  <a:srgbClr val="FFFFFF"/>
                </a:highlight>
                <a:latin typeface="Courier New"/>
                <a:ea typeface="Courier New"/>
                <a:cs typeface="Courier New"/>
                <a:sym typeface="Courier New"/>
              </a:rPr>
              <a:t>px</a:t>
            </a: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shared</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moment</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mdl</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a:t>
            </a: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width: </a:t>
            </a:r>
            <a:r>
              <a:rPr b="1" lang="en" sz="500">
                <a:solidFill>
                  <a:srgbClr val="09885A"/>
                </a:solidFill>
                <a:highlight>
                  <a:srgbClr val="FFFFFF"/>
                </a:highlight>
                <a:latin typeface="Courier New"/>
                <a:ea typeface="Courier New"/>
                <a:cs typeface="Courier New"/>
                <a:sym typeface="Courier New"/>
              </a:rPr>
              <a:t>60</a:t>
            </a: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a:t>
            </a:r>
            <a:r>
              <a:rPr b="1" lang="en" sz="500">
                <a:solidFill>
                  <a:srgbClr val="795E26"/>
                </a:solidFill>
                <a:highlight>
                  <a:srgbClr val="FFFFFF"/>
                </a:highlight>
                <a:latin typeface="Courier New"/>
                <a:ea typeface="Courier New"/>
                <a:cs typeface="Courier New"/>
                <a:sym typeface="Courier New"/>
              </a:rPr>
              <a:t>media</a:t>
            </a: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min</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width</a:t>
            </a:r>
            <a:r>
              <a:rPr b="1" lang="en" sz="500">
                <a:solidFill>
                  <a:schemeClr val="dk1"/>
                </a:solidFill>
                <a:highlight>
                  <a:srgbClr val="FFFFFF"/>
                </a:highlight>
                <a:latin typeface="Courier New"/>
                <a:ea typeface="Courier New"/>
                <a:cs typeface="Courier New"/>
                <a:sym typeface="Courier New"/>
              </a:rPr>
              <a:t>: 1000</a:t>
            </a:r>
            <a:r>
              <a:rPr b="1" lang="en" sz="500">
                <a:solidFill>
                  <a:srgbClr val="001080"/>
                </a:solidFill>
                <a:highlight>
                  <a:srgbClr val="FFFFFF"/>
                </a:highlight>
                <a:latin typeface="Courier New"/>
                <a:ea typeface="Courier New"/>
                <a:cs typeface="Courier New"/>
                <a:sym typeface="Courier New"/>
              </a:rPr>
              <a:t>px</a:t>
            </a: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shared</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moment</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mdl</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a:t>
            </a: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width: </a:t>
            </a:r>
            <a:r>
              <a:rPr b="1" lang="en" sz="500">
                <a:solidFill>
                  <a:srgbClr val="09885A"/>
                </a:solidFill>
                <a:highlight>
                  <a:srgbClr val="FFFFFF"/>
                </a:highlight>
                <a:latin typeface="Courier New"/>
                <a:ea typeface="Courier New"/>
                <a:cs typeface="Courier New"/>
                <a:sym typeface="Courier New"/>
              </a:rPr>
              <a:t>45</a:t>
            </a: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shared</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moment</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a:t>
            </a: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mdl</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card__title</a:t>
            </a: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height: 140</a:t>
            </a:r>
            <a:r>
              <a:rPr b="1" lang="en" sz="500">
                <a:solidFill>
                  <a:srgbClr val="001080"/>
                </a:solidFill>
                <a:highlight>
                  <a:srgbClr val="FFFFFF"/>
                </a:highlight>
                <a:latin typeface="Courier New"/>
                <a:ea typeface="Courier New"/>
                <a:cs typeface="Courier New"/>
                <a:sym typeface="Courier New"/>
              </a:rPr>
              <a:t>px</a:t>
            </a: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a:t>
            </a:r>
            <a:r>
              <a:rPr b="1" lang="en" sz="500">
                <a:solidFill>
                  <a:srgbClr val="795E26"/>
                </a:solidFill>
                <a:highlight>
                  <a:srgbClr val="FFFFFF"/>
                </a:highlight>
                <a:latin typeface="Courier New"/>
                <a:ea typeface="Courier New"/>
                <a:cs typeface="Courier New"/>
                <a:sym typeface="Courier New"/>
              </a:rPr>
              <a:t>media</a:t>
            </a: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min</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height</a:t>
            </a:r>
            <a:r>
              <a:rPr b="1" lang="en" sz="500">
                <a:solidFill>
                  <a:schemeClr val="dk1"/>
                </a:solidFill>
                <a:highlight>
                  <a:srgbClr val="FFFFFF"/>
                </a:highlight>
                <a:latin typeface="Courier New"/>
                <a:ea typeface="Courier New"/>
                <a:cs typeface="Courier New"/>
                <a:sym typeface="Courier New"/>
              </a:rPr>
              <a:t>: 700</a:t>
            </a:r>
            <a:r>
              <a:rPr b="1" lang="en" sz="500">
                <a:solidFill>
                  <a:srgbClr val="001080"/>
                </a:solidFill>
                <a:highlight>
                  <a:srgbClr val="FFFFFF"/>
                </a:highlight>
                <a:latin typeface="Courier New"/>
                <a:ea typeface="Courier New"/>
                <a:cs typeface="Courier New"/>
                <a:sym typeface="Courier New"/>
              </a:rPr>
              <a:t>px</a:t>
            </a: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shared</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moment</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a:t>
            </a: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mdl</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card__title</a:t>
            </a: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height: 160</a:t>
            </a:r>
            <a:r>
              <a:rPr b="1" lang="en" sz="500">
                <a:solidFill>
                  <a:srgbClr val="001080"/>
                </a:solidFill>
                <a:highlight>
                  <a:srgbClr val="FFFFFF"/>
                </a:highlight>
                <a:latin typeface="Courier New"/>
                <a:ea typeface="Courier New"/>
                <a:cs typeface="Courier New"/>
                <a:sym typeface="Courier New"/>
              </a:rPr>
              <a:t>px</a:t>
            </a: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a:t>
            </a:r>
            <a:r>
              <a:rPr b="1" lang="en" sz="500">
                <a:solidFill>
                  <a:srgbClr val="795E26"/>
                </a:solidFill>
                <a:highlight>
                  <a:srgbClr val="FFFFFF"/>
                </a:highlight>
                <a:latin typeface="Courier New"/>
                <a:ea typeface="Courier New"/>
                <a:cs typeface="Courier New"/>
                <a:sym typeface="Courier New"/>
              </a:rPr>
              <a:t>media</a:t>
            </a: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min</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height</a:t>
            </a:r>
            <a:r>
              <a:rPr b="1" lang="en" sz="500">
                <a:solidFill>
                  <a:schemeClr val="dk1"/>
                </a:solidFill>
                <a:highlight>
                  <a:srgbClr val="FFFFFF"/>
                </a:highlight>
                <a:latin typeface="Courier New"/>
                <a:ea typeface="Courier New"/>
                <a:cs typeface="Courier New"/>
                <a:sym typeface="Courier New"/>
              </a:rPr>
              <a:t>: 1000</a:t>
            </a:r>
            <a:r>
              <a:rPr b="1" lang="en" sz="500">
                <a:solidFill>
                  <a:srgbClr val="001080"/>
                </a:solidFill>
                <a:highlight>
                  <a:srgbClr val="FFFFFF"/>
                </a:highlight>
                <a:latin typeface="Courier New"/>
                <a:ea typeface="Courier New"/>
                <a:cs typeface="Courier New"/>
                <a:sym typeface="Courier New"/>
              </a:rPr>
              <a:t>px</a:t>
            </a: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shared</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moment</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a:t>
            </a:r>
            <a:r>
              <a:rPr b="1" lang="en" sz="500">
                <a:solidFill>
                  <a:schemeClr val="dk1"/>
                </a:solidFill>
                <a:highlight>
                  <a:srgbClr val="FFFFFF"/>
                </a:highlight>
                <a:latin typeface="Courier New"/>
                <a:ea typeface="Courier New"/>
                <a:cs typeface="Courier New"/>
                <a:sym typeface="Courier New"/>
              </a:rPr>
              <a:t> .</a:t>
            </a:r>
            <a:r>
              <a:rPr b="1" lang="en" sz="500">
                <a:solidFill>
                  <a:srgbClr val="001080"/>
                </a:solidFill>
                <a:highlight>
                  <a:srgbClr val="FFFFFF"/>
                </a:highlight>
                <a:latin typeface="Courier New"/>
                <a:ea typeface="Courier New"/>
                <a:cs typeface="Courier New"/>
                <a:sym typeface="Courier New"/>
              </a:rPr>
              <a:t>mdl</a:t>
            </a:r>
            <a:r>
              <a:rPr b="1" lang="en" sz="500">
                <a:solidFill>
                  <a:schemeClr val="dk1"/>
                </a:solidFill>
                <a:highlight>
                  <a:srgbClr val="FFFFFF"/>
                </a:highlight>
                <a:latin typeface="Courier New"/>
                <a:ea typeface="Courier New"/>
                <a:cs typeface="Courier New"/>
                <a:sym typeface="Courier New"/>
              </a:rPr>
              <a:t>-</a:t>
            </a:r>
            <a:r>
              <a:rPr b="1" lang="en" sz="500">
                <a:solidFill>
                  <a:srgbClr val="001080"/>
                </a:solidFill>
                <a:highlight>
                  <a:srgbClr val="FFFFFF"/>
                </a:highlight>
                <a:latin typeface="Courier New"/>
                <a:ea typeface="Courier New"/>
                <a:cs typeface="Courier New"/>
                <a:sym typeface="Courier New"/>
              </a:rPr>
              <a:t>card__title</a:t>
            </a: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height: 200</a:t>
            </a:r>
            <a:r>
              <a:rPr b="1" lang="en" sz="500">
                <a:solidFill>
                  <a:srgbClr val="001080"/>
                </a:solidFill>
                <a:highlight>
                  <a:srgbClr val="FFFFFF"/>
                </a:highlight>
                <a:latin typeface="Courier New"/>
                <a:ea typeface="Courier New"/>
                <a:cs typeface="Courier New"/>
                <a:sym typeface="Courier New"/>
              </a:rPr>
              <a:t>px</a:t>
            </a:r>
            <a:r>
              <a:rPr b="1" lang="en" sz="500">
                <a:solidFill>
                  <a:schemeClr val="dk1"/>
                </a:solidFill>
                <a:highlight>
                  <a:srgbClr val="FFFFFF"/>
                </a:highlight>
                <a:latin typeface="Courier New"/>
                <a:ea typeface="Courier New"/>
                <a:cs typeface="Courier New"/>
                <a:sym typeface="Courier New"/>
              </a:rPr>
              <a:t>;</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500">
                <a:solidFill>
                  <a:schemeClr val="dk1"/>
                </a:solidFill>
                <a:highlight>
                  <a:srgbClr val="FFFFFF"/>
                </a:highlight>
                <a:latin typeface="Courier New"/>
                <a:ea typeface="Courier New"/>
                <a:cs typeface="Courier New"/>
                <a:sym typeface="Courier New"/>
              </a:rPr>
              <a:t> }</a:t>
            </a:r>
            <a:endParaRPr b="1" sz="5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500">
                <a:solidFill>
                  <a:schemeClr val="dk1"/>
                </a:solidFill>
                <a:highlight>
                  <a:srgbClr val="FFFFFF"/>
                </a:highlight>
                <a:latin typeface="Courier New"/>
                <a:ea typeface="Courier New"/>
                <a:cs typeface="Courier New"/>
                <a:sym typeface="Courier New"/>
              </a:rPr>
              <a:t>}</a:t>
            </a:r>
            <a:endParaRPr b="1" sz="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5"/>
          <p:cNvPicPr preferRelativeResize="0"/>
          <p:nvPr/>
        </p:nvPicPr>
        <p:blipFill>
          <a:blip r:embed="rId3">
            <a:alphaModFix/>
          </a:blip>
          <a:stretch>
            <a:fillRect/>
          </a:stretch>
        </p:blipFill>
        <p:spPr>
          <a:xfrm>
            <a:off x="0" y="419892"/>
            <a:ext cx="9144001" cy="43037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Talking selfies</a:t>
            </a:r>
            <a:endParaRPr/>
          </a:p>
        </p:txBody>
      </p:sp>
      <p:sp>
        <p:nvSpPr>
          <p:cNvPr id="139" name="Google Shape;139;p26"/>
          <p:cNvSpPr txBox="1"/>
          <p:nvPr>
            <p:ph idx="1" type="body"/>
          </p:nvPr>
        </p:nvSpPr>
        <p:spPr>
          <a:xfrm>
            <a:off x="311700" y="2302400"/>
            <a:ext cx="8520600" cy="1011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Clr>
                <a:schemeClr val="dk1"/>
              </a:buClr>
              <a:buSzPts val="1100"/>
              <a:buFont typeface="Arial"/>
              <a:buNone/>
            </a:pPr>
            <a:r>
              <a:rPr b="1" lang="en" sz="900">
                <a:solidFill>
                  <a:srgbClr val="800000"/>
                </a:solidFill>
                <a:highlight>
                  <a:srgbClr val="FFFFFF"/>
                </a:highlight>
                <a:latin typeface="Courier New"/>
                <a:ea typeface="Courier New"/>
                <a:cs typeface="Courier New"/>
                <a:sym typeface="Courier New"/>
              </a:rPr>
              <a:t>&lt;div</a:t>
            </a:r>
            <a:r>
              <a:rPr b="1" lang="en" sz="900">
                <a:solidFill>
                  <a:schemeClr val="dk1"/>
                </a:solidFill>
                <a:highlight>
                  <a:srgbClr val="FFFFFF"/>
                </a:highlight>
                <a:latin typeface="Courier New"/>
                <a:ea typeface="Courier New"/>
                <a:cs typeface="Courier New"/>
                <a:sym typeface="Courier New"/>
              </a:rPr>
              <a:t> </a:t>
            </a:r>
            <a:r>
              <a:rPr b="1" lang="en" sz="900">
                <a:solidFill>
                  <a:srgbClr val="FF0000"/>
                </a:solidFill>
                <a:highlight>
                  <a:srgbClr val="FFFFFF"/>
                </a:highlight>
                <a:latin typeface="Courier New"/>
                <a:ea typeface="Courier New"/>
                <a:cs typeface="Courier New"/>
                <a:sym typeface="Courier New"/>
              </a:rPr>
              <a:t>id</a:t>
            </a:r>
            <a:r>
              <a:rPr b="1" lang="en" sz="900">
                <a:solidFill>
                  <a:schemeClr val="dk1"/>
                </a:solidFill>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"pick-image"</a:t>
            </a:r>
            <a:r>
              <a:rPr b="1" lang="en" sz="900">
                <a:solidFill>
                  <a:srgbClr val="800000"/>
                </a:solidFill>
                <a:highlight>
                  <a:srgbClr val="FFFFFF"/>
                </a:highlight>
                <a:latin typeface="Courier New"/>
                <a:ea typeface="Courier New"/>
                <a:cs typeface="Courier New"/>
                <a:sym typeface="Courier New"/>
              </a:rPr>
              <a:t>&gt;</a:t>
            </a:r>
            <a:endParaRPr b="1" sz="900">
              <a:solidFill>
                <a:srgbClr val="800000"/>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800000"/>
                </a:solidFill>
                <a:highlight>
                  <a:srgbClr val="FFFFFF"/>
                </a:highlight>
                <a:latin typeface="Courier New"/>
                <a:ea typeface="Courier New"/>
                <a:cs typeface="Courier New"/>
                <a:sym typeface="Courier New"/>
              </a:rPr>
              <a:t>&lt;h6&gt;</a:t>
            </a:r>
            <a:r>
              <a:rPr b="1" lang="en" sz="900">
                <a:solidFill>
                  <a:schemeClr val="dk1"/>
                </a:solidFill>
                <a:highlight>
                  <a:srgbClr val="FFFFFF"/>
                </a:highlight>
                <a:latin typeface="Courier New"/>
                <a:ea typeface="Courier New"/>
                <a:cs typeface="Courier New"/>
                <a:sym typeface="Courier New"/>
              </a:rPr>
              <a:t>Pick an Image instead</a:t>
            </a:r>
            <a:r>
              <a:rPr b="1" lang="en" sz="900">
                <a:solidFill>
                  <a:srgbClr val="800000"/>
                </a:solidFill>
                <a:highlight>
                  <a:srgbClr val="FFFFFF"/>
                </a:highlight>
                <a:latin typeface="Courier New"/>
                <a:ea typeface="Courier New"/>
                <a:cs typeface="Courier New"/>
                <a:sym typeface="Courier New"/>
              </a:rPr>
              <a:t>&lt;/h6&gt;</a:t>
            </a:r>
            <a:endParaRPr b="1" sz="900">
              <a:solidFill>
                <a:srgbClr val="800000"/>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800000"/>
                </a:solidFill>
                <a:highlight>
                  <a:srgbClr val="FFFFFF"/>
                </a:highlight>
                <a:latin typeface="Courier New"/>
                <a:ea typeface="Courier New"/>
                <a:cs typeface="Courier New"/>
                <a:sym typeface="Courier New"/>
              </a:rPr>
              <a:t>&lt;input</a:t>
            </a:r>
            <a:r>
              <a:rPr b="1" lang="en" sz="900">
                <a:solidFill>
                  <a:schemeClr val="dk1"/>
                </a:solidFill>
                <a:highlight>
                  <a:srgbClr val="FFFFFF"/>
                </a:highlight>
                <a:latin typeface="Courier New"/>
                <a:ea typeface="Courier New"/>
                <a:cs typeface="Courier New"/>
                <a:sym typeface="Courier New"/>
              </a:rPr>
              <a:t> </a:t>
            </a:r>
            <a:r>
              <a:rPr b="1" lang="en" sz="900">
                <a:solidFill>
                  <a:srgbClr val="FF0000"/>
                </a:solidFill>
                <a:highlight>
                  <a:srgbClr val="FFFFFF"/>
                </a:highlight>
                <a:latin typeface="Courier New"/>
                <a:ea typeface="Courier New"/>
                <a:cs typeface="Courier New"/>
                <a:sym typeface="Courier New"/>
              </a:rPr>
              <a:t>type</a:t>
            </a:r>
            <a:r>
              <a:rPr b="1" lang="en" sz="900">
                <a:solidFill>
                  <a:schemeClr val="dk1"/>
                </a:solidFill>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"file"</a:t>
            </a:r>
            <a:r>
              <a:rPr b="1" lang="en" sz="900">
                <a:solidFill>
                  <a:schemeClr val="dk1"/>
                </a:solidFill>
                <a:highlight>
                  <a:srgbClr val="FFFFFF"/>
                </a:highlight>
                <a:latin typeface="Courier New"/>
                <a:ea typeface="Courier New"/>
                <a:cs typeface="Courier New"/>
                <a:sym typeface="Courier New"/>
              </a:rPr>
              <a:t> </a:t>
            </a:r>
            <a:r>
              <a:rPr b="1" lang="en" sz="900">
                <a:solidFill>
                  <a:srgbClr val="FF0000"/>
                </a:solidFill>
                <a:highlight>
                  <a:srgbClr val="FFFFFF"/>
                </a:highlight>
                <a:latin typeface="Courier New"/>
                <a:ea typeface="Courier New"/>
                <a:cs typeface="Courier New"/>
                <a:sym typeface="Courier New"/>
              </a:rPr>
              <a:t>accept</a:t>
            </a:r>
            <a:r>
              <a:rPr b="1" lang="en" sz="900">
                <a:solidFill>
                  <a:schemeClr val="dk1"/>
                </a:solidFill>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"image/*"</a:t>
            </a:r>
            <a:r>
              <a:rPr b="1" lang="en" sz="900">
                <a:solidFill>
                  <a:schemeClr val="dk1"/>
                </a:solidFill>
                <a:highlight>
                  <a:srgbClr val="FFFFFF"/>
                </a:highlight>
                <a:latin typeface="Courier New"/>
                <a:ea typeface="Courier New"/>
                <a:cs typeface="Courier New"/>
                <a:sym typeface="Courier New"/>
              </a:rPr>
              <a:t> </a:t>
            </a:r>
            <a:r>
              <a:rPr b="1" lang="en" sz="900">
                <a:solidFill>
                  <a:srgbClr val="FF0000"/>
                </a:solidFill>
                <a:highlight>
                  <a:srgbClr val="FFFFFF"/>
                </a:highlight>
                <a:latin typeface="Courier New"/>
                <a:ea typeface="Courier New"/>
                <a:cs typeface="Courier New"/>
                <a:sym typeface="Courier New"/>
              </a:rPr>
              <a:t>id</a:t>
            </a:r>
            <a:r>
              <a:rPr b="1" lang="en" sz="900">
                <a:solidFill>
                  <a:schemeClr val="dk1"/>
                </a:solidFill>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"image-picker"</a:t>
            </a:r>
            <a:r>
              <a:rPr b="1" lang="en" sz="900">
                <a:solidFill>
                  <a:srgbClr val="800000"/>
                </a:solidFill>
                <a:highlight>
                  <a:srgbClr val="FFFFFF"/>
                </a:highlight>
                <a:latin typeface="Courier New"/>
                <a:ea typeface="Courier New"/>
                <a:cs typeface="Courier New"/>
                <a:sym typeface="Courier New"/>
              </a:rPr>
              <a:t>&gt;</a:t>
            </a:r>
            <a:endParaRPr b="1" sz="900">
              <a:solidFill>
                <a:srgbClr val="800000"/>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rgbClr val="800000"/>
                </a:solidFill>
                <a:highlight>
                  <a:srgbClr val="FFFFFF"/>
                </a:highlight>
                <a:latin typeface="Courier New"/>
                <a:ea typeface="Courier New"/>
                <a:cs typeface="Courier New"/>
                <a:sym typeface="Courier New"/>
              </a:rPr>
              <a:t>&lt;/div&gt;</a:t>
            </a:r>
            <a:endParaRPr b="1" sz="900">
              <a:solidFill>
                <a:srgbClr val="800000"/>
              </a:solidFill>
              <a:highlight>
                <a:srgbClr val="FFFFFF"/>
              </a:highlight>
              <a:latin typeface="Courier New"/>
              <a:ea typeface="Courier New"/>
              <a:cs typeface="Courier New"/>
              <a:sym typeface="Courier New"/>
            </a:endParaRPr>
          </a:p>
          <a:p>
            <a:pPr indent="0" lvl="0" marL="914400" rtl="0" algn="l">
              <a:spcBef>
                <a:spcPts val="0"/>
              </a:spcBef>
              <a:spcAft>
                <a:spcPts val="1600"/>
              </a:spcAft>
              <a:buNone/>
            </a:pPr>
            <a:r>
              <a:t/>
            </a:r>
            <a:endParaRPr b="1"/>
          </a:p>
        </p:txBody>
      </p:sp>
      <p:sp>
        <p:nvSpPr>
          <p:cNvPr id="140" name="Google Shape;140;p26"/>
          <p:cNvSpPr txBox="1"/>
          <p:nvPr>
            <p:ph idx="1" type="body"/>
          </p:nvPr>
        </p:nvSpPr>
        <p:spPr>
          <a:xfrm>
            <a:off x="311700" y="1089575"/>
            <a:ext cx="8520600" cy="1043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In double quotes (") because we are going to use a </a:t>
            </a:r>
            <a:r>
              <a:rPr lang="en" sz="1100">
                <a:solidFill>
                  <a:srgbClr val="333333"/>
                </a:solidFill>
                <a:highlight>
                  <a:srgbClr val="FFFFFF"/>
                </a:highlight>
              </a:rPr>
              <a:t>file</a:t>
            </a:r>
            <a:r>
              <a:rPr lang="en" sz="1100">
                <a:solidFill>
                  <a:schemeClr val="dk1"/>
                </a:solidFill>
                <a:highlight>
                  <a:srgbClr val="FFFFFF"/>
                </a:highlight>
              </a:rPr>
              <a:t> input for the moment and not the camera (</a:t>
            </a:r>
            <a:r>
              <a:rPr lang="en" sz="1100">
                <a:solidFill>
                  <a:srgbClr val="333333"/>
                </a:solidFill>
                <a:highlight>
                  <a:srgbClr val="FFFFFF"/>
                </a:highlight>
              </a:rPr>
              <a:t>Beyond PWA</a:t>
            </a:r>
            <a:r>
              <a:rPr lang="en" sz="1100">
                <a:solidFill>
                  <a:schemeClr val="dk1"/>
                </a:solidFill>
                <a:highlight>
                  <a:srgbClr val="FFFFFF"/>
                </a:highlight>
              </a:rPr>
              <a:t> code lab) but on mobile, you should get the option to take a photo and use that as a file.</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In </a:t>
            </a:r>
            <a:r>
              <a:rPr lang="en" sz="1100">
                <a:solidFill>
                  <a:srgbClr val="333333"/>
                </a:solidFill>
                <a:highlight>
                  <a:srgbClr val="FFFFFF"/>
                </a:highlight>
              </a:rPr>
              <a:t>index.html</a:t>
            </a:r>
            <a:r>
              <a:rPr lang="en" sz="1100">
                <a:solidFill>
                  <a:schemeClr val="dk1"/>
                </a:solidFill>
                <a:highlight>
                  <a:srgbClr val="FFFFFF"/>
                </a:highlight>
              </a:rPr>
              <a:t> just above the </a:t>
            </a:r>
            <a:r>
              <a:rPr lang="en" sz="1100">
                <a:solidFill>
                  <a:srgbClr val="333333"/>
                </a:solidFill>
                <a:highlight>
                  <a:srgbClr val="FFFFFF"/>
                </a:highlight>
              </a:rPr>
              <a:t>form</a:t>
            </a:r>
            <a:r>
              <a:rPr lang="en" sz="1100">
                <a:solidFill>
                  <a:schemeClr val="dk1"/>
                </a:solidFill>
                <a:highlight>
                  <a:srgbClr val="FFFFFF"/>
                </a:highlight>
              </a:rPr>
              <a:t> tag:</a:t>
            </a:r>
            <a:endParaRPr sz="1100">
              <a:solidFill>
                <a:schemeClr val="dk1"/>
              </a:solidFill>
              <a:highlight>
                <a:srgbClr val="FFFFFF"/>
              </a:highlight>
            </a:endParaRPr>
          </a:p>
          <a:p>
            <a:pPr indent="0" lvl="0" marL="0" rtl="0" algn="l">
              <a:spcBef>
                <a:spcPts val="1200"/>
              </a:spcBef>
              <a:spcAft>
                <a:spcPts val="1600"/>
              </a:spcAft>
              <a:buNone/>
            </a:pPr>
            <a:r>
              <a:t/>
            </a:r>
            <a:endParaRPr sz="1100"/>
          </a:p>
        </p:txBody>
      </p:sp>
      <p:sp>
        <p:nvSpPr>
          <p:cNvPr id="141" name="Google Shape;141;p26"/>
          <p:cNvSpPr txBox="1"/>
          <p:nvPr>
            <p:ph idx="1" type="body"/>
          </p:nvPr>
        </p:nvSpPr>
        <p:spPr>
          <a:xfrm>
            <a:off x="360800" y="3970150"/>
            <a:ext cx="8520600" cy="885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Clr>
                <a:schemeClr val="dk1"/>
              </a:buClr>
              <a:buSzPts val="1100"/>
              <a:buFont typeface="Arial"/>
              <a:buNone/>
            </a:pPr>
            <a:r>
              <a:rPr b="1" lang="en" sz="800">
                <a:solidFill>
                  <a:srgbClr val="0000FF"/>
                </a:solidFill>
                <a:highlight>
                  <a:srgbClr val="FFFFFF"/>
                </a:highlight>
                <a:latin typeface="Courier New"/>
                <a:ea typeface="Courier New"/>
                <a:cs typeface="Courier New"/>
                <a:sym typeface="Courier New"/>
              </a:rPr>
              <a:t>const</a:t>
            </a:r>
            <a:r>
              <a:rPr b="1" lang="en" sz="800">
                <a:solidFill>
                  <a:schemeClr val="dk1"/>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imagePicker</a:t>
            </a:r>
            <a:r>
              <a:rPr b="1" lang="en" sz="800">
                <a:solidFill>
                  <a:schemeClr val="dk1"/>
                </a:solidFill>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document</a:t>
            </a:r>
            <a:r>
              <a:rPr b="1" lang="en" sz="800">
                <a:solidFill>
                  <a:schemeClr val="dk1"/>
                </a:solidFill>
                <a:highlight>
                  <a:srgbClr val="FFFFFF"/>
                </a:highlight>
                <a:latin typeface="Courier New"/>
                <a:ea typeface="Courier New"/>
                <a:cs typeface="Courier New"/>
                <a:sym typeface="Courier New"/>
              </a:rPr>
              <a:t>.</a:t>
            </a:r>
            <a:r>
              <a:rPr b="1" lang="en" sz="800">
                <a:solidFill>
                  <a:srgbClr val="795E26"/>
                </a:solidFill>
                <a:highlight>
                  <a:srgbClr val="FFFFFF"/>
                </a:highlight>
                <a:latin typeface="Courier New"/>
                <a:ea typeface="Courier New"/>
                <a:cs typeface="Courier New"/>
                <a:sym typeface="Courier New"/>
              </a:rPr>
              <a:t>querySelector</a:t>
            </a:r>
            <a:r>
              <a:rPr b="1" lang="en" sz="800">
                <a:solidFill>
                  <a:schemeClr val="dk1"/>
                </a:solidFill>
                <a:highlight>
                  <a:srgbClr val="FFFFFF"/>
                </a:highlight>
                <a:latin typeface="Courier New"/>
                <a:ea typeface="Courier New"/>
                <a:cs typeface="Courier New"/>
                <a:sym typeface="Courier New"/>
              </a:rPr>
              <a:t>(</a:t>
            </a:r>
            <a:r>
              <a:rPr b="1" lang="en" sz="800">
                <a:solidFill>
                  <a:srgbClr val="A31515"/>
                </a:solidFill>
                <a:highlight>
                  <a:srgbClr val="FFFFFF"/>
                </a:highlight>
                <a:latin typeface="Courier New"/>
                <a:ea typeface="Courier New"/>
                <a:cs typeface="Courier New"/>
                <a:sym typeface="Courier New"/>
              </a:rPr>
              <a:t>'#image-picker'</a:t>
            </a:r>
            <a:r>
              <a:rPr b="1" lang="en" sz="800">
                <a:solidFill>
                  <a:schemeClr val="dk1"/>
                </a:solidFill>
                <a:highlight>
                  <a:srgbClr val="FFFFFF"/>
                </a:highlight>
                <a:latin typeface="Courier New"/>
                <a:ea typeface="Courier New"/>
                <a:cs typeface="Courier New"/>
                <a:sym typeface="Courier New"/>
              </a:rPr>
              <a:t>);</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800">
                <a:solidFill>
                  <a:srgbClr val="0000FF"/>
                </a:solidFill>
                <a:highlight>
                  <a:srgbClr val="FFFFFF"/>
                </a:highlight>
                <a:latin typeface="Courier New"/>
                <a:ea typeface="Courier New"/>
                <a:cs typeface="Courier New"/>
                <a:sym typeface="Courier New"/>
              </a:rPr>
              <a:t>let</a:t>
            </a:r>
            <a:r>
              <a:rPr b="1" lang="en" sz="800">
                <a:solidFill>
                  <a:schemeClr val="dk1"/>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picture</a:t>
            </a:r>
            <a:r>
              <a:rPr b="1" lang="en" sz="800">
                <a:solidFill>
                  <a:schemeClr val="dk1"/>
                </a:solidFill>
                <a:highlight>
                  <a:srgbClr val="FFFFFF"/>
                </a:highlight>
                <a:latin typeface="Courier New"/>
                <a:ea typeface="Courier New"/>
                <a:cs typeface="Courier New"/>
                <a:sym typeface="Courier New"/>
              </a:rPr>
              <a:t>;</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800">
                <a:solidFill>
                  <a:srgbClr val="001080"/>
                </a:solidFill>
                <a:highlight>
                  <a:srgbClr val="FFFFFF"/>
                </a:highlight>
                <a:latin typeface="Courier New"/>
                <a:ea typeface="Courier New"/>
                <a:cs typeface="Courier New"/>
                <a:sym typeface="Courier New"/>
              </a:rPr>
              <a:t>imagePicker</a:t>
            </a:r>
            <a:r>
              <a:rPr b="1" lang="en" sz="800">
                <a:solidFill>
                  <a:schemeClr val="dk1"/>
                </a:solidFill>
                <a:highlight>
                  <a:srgbClr val="FFFFFF"/>
                </a:highlight>
                <a:latin typeface="Courier New"/>
                <a:ea typeface="Courier New"/>
                <a:cs typeface="Courier New"/>
                <a:sym typeface="Courier New"/>
              </a:rPr>
              <a:t>.</a:t>
            </a:r>
            <a:r>
              <a:rPr b="1" lang="en" sz="800">
                <a:solidFill>
                  <a:srgbClr val="795E26"/>
                </a:solidFill>
                <a:highlight>
                  <a:srgbClr val="FFFFFF"/>
                </a:highlight>
                <a:latin typeface="Courier New"/>
                <a:ea typeface="Courier New"/>
                <a:cs typeface="Courier New"/>
                <a:sym typeface="Courier New"/>
              </a:rPr>
              <a:t>addEventListener</a:t>
            </a:r>
            <a:r>
              <a:rPr b="1" lang="en" sz="800">
                <a:solidFill>
                  <a:schemeClr val="dk1"/>
                </a:solidFill>
                <a:highlight>
                  <a:srgbClr val="FFFFFF"/>
                </a:highlight>
                <a:latin typeface="Courier New"/>
                <a:ea typeface="Courier New"/>
                <a:cs typeface="Courier New"/>
                <a:sym typeface="Courier New"/>
              </a:rPr>
              <a:t>(</a:t>
            </a:r>
            <a:r>
              <a:rPr b="1" lang="en" sz="800">
                <a:solidFill>
                  <a:srgbClr val="A31515"/>
                </a:solidFill>
                <a:highlight>
                  <a:srgbClr val="FFFFFF"/>
                </a:highlight>
                <a:latin typeface="Courier New"/>
                <a:ea typeface="Courier New"/>
                <a:cs typeface="Courier New"/>
                <a:sym typeface="Courier New"/>
              </a:rPr>
              <a:t>'change'</a:t>
            </a:r>
            <a:r>
              <a:rPr b="1" lang="en" sz="800">
                <a:solidFill>
                  <a:schemeClr val="dk1"/>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event</a:t>
            </a:r>
            <a:r>
              <a:rPr b="1" lang="en" sz="800">
                <a:solidFill>
                  <a:schemeClr val="dk1"/>
                </a:solidFill>
                <a:highlight>
                  <a:srgbClr val="FFFFFF"/>
                </a:highlight>
                <a:latin typeface="Courier New"/>
                <a:ea typeface="Courier New"/>
                <a:cs typeface="Courier New"/>
                <a:sym typeface="Courier New"/>
              </a:rPr>
              <a:t> </a:t>
            </a:r>
            <a:r>
              <a:rPr b="1" lang="en" sz="800">
                <a:solidFill>
                  <a:srgbClr val="0000FF"/>
                </a:solidFill>
                <a:highlight>
                  <a:srgbClr val="FFFFFF"/>
                </a:highlight>
                <a:latin typeface="Courier New"/>
                <a:ea typeface="Courier New"/>
                <a:cs typeface="Courier New"/>
                <a:sym typeface="Courier New"/>
              </a:rPr>
              <a:t>=&gt;</a:t>
            </a:r>
            <a:r>
              <a:rPr b="1" lang="en" sz="800">
                <a:solidFill>
                  <a:schemeClr val="dk1"/>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picture</a:t>
            </a:r>
            <a:r>
              <a:rPr b="1" lang="en" sz="800">
                <a:solidFill>
                  <a:schemeClr val="dk1"/>
                </a:solidFill>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event</a:t>
            </a:r>
            <a:r>
              <a:rPr b="1" lang="en" sz="800">
                <a:solidFill>
                  <a:schemeClr val="dk1"/>
                </a:solidFill>
                <a:highlight>
                  <a:srgbClr val="FFFFFF"/>
                </a:highlight>
                <a:latin typeface="Courier New"/>
                <a:ea typeface="Courier New"/>
                <a:cs typeface="Courier New"/>
                <a:sym typeface="Courier New"/>
              </a:rPr>
              <a:t>.</a:t>
            </a:r>
            <a:r>
              <a:rPr b="1" lang="en" sz="800">
                <a:solidFill>
                  <a:srgbClr val="001080"/>
                </a:solidFill>
                <a:highlight>
                  <a:srgbClr val="FFFFFF"/>
                </a:highlight>
                <a:latin typeface="Courier New"/>
                <a:ea typeface="Courier New"/>
                <a:cs typeface="Courier New"/>
                <a:sym typeface="Courier New"/>
              </a:rPr>
              <a:t>target</a:t>
            </a:r>
            <a:r>
              <a:rPr b="1" lang="en" sz="800">
                <a:solidFill>
                  <a:schemeClr val="dk1"/>
                </a:solidFill>
                <a:highlight>
                  <a:srgbClr val="FFFFFF"/>
                </a:highlight>
                <a:latin typeface="Courier New"/>
                <a:ea typeface="Courier New"/>
                <a:cs typeface="Courier New"/>
                <a:sym typeface="Courier New"/>
              </a:rPr>
              <a:t>.</a:t>
            </a:r>
            <a:r>
              <a:rPr b="1" lang="en" sz="800">
                <a:solidFill>
                  <a:srgbClr val="001080"/>
                </a:solidFill>
                <a:highlight>
                  <a:srgbClr val="FFFFFF"/>
                </a:highlight>
                <a:latin typeface="Courier New"/>
                <a:ea typeface="Courier New"/>
                <a:cs typeface="Courier New"/>
                <a:sym typeface="Courier New"/>
              </a:rPr>
              <a:t>files</a:t>
            </a:r>
            <a:r>
              <a:rPr b="1" lang="en" sz="800">
                <a:solidFill>
                  <a:schemeClr val="dk1"/>
                </a:solidFill>
                <a:highlight>
                  <a:srgbClr val="FFFFFF"/>
                </a:highlight>
                <a:latin typeface="Courier New"/>
                <a:ea typeface="Courier New"/>
                <a:cs typeface="Courier New"/>
                <a:sym typeface="Courier New"/>
              </a:rPr>
              <a:t>[</a:t>
            </a:r>
            <a:r>
              <a:rPr b="1" lang="en" sz="800">
                <a:solidFill>
                  <a:srgbClr val="09885A"/>
                </a:solidFill>
                <a:highlight>
                  <a:srgbClr val="FFFFFF"/>
                </a:highlight>
                <a:latin typeface="Courier New"/>
                <a:ea typeface="Courier New"/>
                <a:cs typeface="Courier New"/>
                <a:sym typeface="Courier New"/>
              </a:rPr>
              <a:t>0</a:t>
            </a:r>
            <a:r>
              <a:rPr b="1" lang="en" sz="800">
                <a:solidFill>
                  <a:schemeClr val="dk1"/>
                </a:solidFill>
                <a:highlight>
                  <a:srgbClr val="FFFFFF"/>
                </a:highlight>
                <a:latin typeface="Courier New"/>
                <a:ea typeface="Courier New"/>
                <a:cs typeface="Courier New"/>
                <a:sym typeface="Courier New"/>
              </a:rPr>
              <a:t>]);</a:t>
            </a:r>
            <a:endParaRPr b="1" sz="800">
              <a:solidFill>
                <a:schemeClr val="dk1"/>
              </a:solidFill>
              <a:highlight>
                <a:srgbClr val="FFFFFF"/>
              </a:highlight>
              <a:latin typeface="Courier New"/>
              <a:ea typeface="Courier New"/>
              <a:cs typeface="Courier New"/>
              <a:sym typeface="Courier New"/>
            </a:endParaRPr>
          </a:p>
          <a:p>
            <a:pPr indent="0" lvl="0" marL="1828800" rtl="0" algn="l">
              <a:spcBef>
                <a:spcPts val="0"/>
              </a:spcBef>
              <a:spcAft>
                <a:spcPts val="1600"/>
              </a:spcAft>
              <a:buNone/>
            </a:pPr>
            <a:r>
              <a:t/>
            </a:r>
            <a:endParaRPr b="1" sz="800">
              <a:solidFill>
                <a:srgbClr val="800000"/>
              </a:solidFill>
              <a:highlight>
                <a:srgbClr val="FFFFFF"/>
              </a:highlight>
              <a:latin typeface="Courier New"/>
              <a:ea typeface="Courier New"/>
              <a:cs typeface="Courier New"/>
              <a:sym typeface="Courier New"/>
            </a:endParaRPr>
          </a:p>
        </p:txBody>
      </p:sp>
      <p:sp>
        <p:nvSpPr>
          <p:cNvPr id="142" name="Google Shape;142;p26"/>
          <p:cNvSpPr txBox="1"/>
          <p:nvPr/>
        </p:nvSpPr>
        <p:spPr>
          <a:xfrm>
            <a:off x="280425" y="3372425"/>
            <a:ext cx="8294400" cy="4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highlight>
                  <a:srgbClr val="FFFFFF"/>
                </a:highlight>
                <a:latin typeface="Roboto"/>
                <a:ea typeface="Roboto"/>
                <a:cs typeface="Roboto"/>
                <a:sym typeface="Roboto"/>
              </a:rPr>
              <a:t>The </a:t>
            </a:r>
            <a:r>
              <a:rPr lang="en" sz="1100">
                <a:solidFill>
                  <a:srgbClr val="333333"/>
                </a:solidFill>
                <a:highlight>
                  <a:srgbClr val="FFFFFF"/>
                </a:highlight>
              </a:rPr>
              <a:t>file</a:t>
            </a:r>
            <a:r>
              <a:rPr lang="en" sz="1100">
                <a:solidFill>
                  <a:schemeClr val="dk1"/>
                </a:solidFill>
                <a:highlight>
                  <a:srgbClr val="FFFFFF"/>
                </a:highlight>
                <a:latin typeface="Roboto"/>
                <a:ea typeface="Roboto"/>
                <a:cs typeface="Roboto"/>
                <a:sym typeface="Roboto"/>
              </a:rPr>
              <a:t> input will be our fallback if we cannot use the camera, so we already prepare the terrain. Now back in </a:t>
            </a:r>
            <a:r>
              <a:rPr b="1" lang="en" sz="1100">
                <a:solidFill>
                  <a:srgbClr val="333333"/>
                </a:solidFill>
                <a:highlight>
                  <a:srgbClr val="FFFFFF"/>
                </a:highlight>
              </a:rPr>
              <a:t>feed.js</a:t>
            </a:r>
            <a:r>
              <a:rPr lang="en" sz="1100">
                <a:solidFill>
                  <a:srgbClr val="333333"/>
                </a:solidFill>
                <a:highlight>
                  <a:srgbClr val="FFFFFF"/>
                </a:highlight>
              </a:rPr>
              <a:t>:</a:t>
            </a:r>
            <a:endParaRPr sz="1100">
              <a:solidFill>
                <a:srgbClr val="333333"/>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en" sz="1300">
                <a:solidFill>
                  <a:schemeClr val="dk1"/>
                </a:solidFill>
                <a:highlight>
                  <a:srgbClr val="FFFFFF"/>
                </a:highlight>
              </a:rPr>
              <a:t>Explanation</a:t>
            </a:r>
            <a:endParaRPr sz="1300">
              <a:solidFill>
                <a:schemeClr val="dk1"/>
              </a:solidFill>
              <a:highlight>
                <a:srgbClr val="FFFFFF"/>
              </a:highlight>
            </a:endParaRPr>
          </a:p>
          <a:p>
            <a:pPr indent="-298450" lvl="0" marL="457200" rtl="0" algn="l">
              <a:spcBef>
                <a:spcPts val="1800"/>
              </a:spcBef>
              <a:spcAft>
                <a:spcPts val="0"/>
              </a:spcAft>
              <a:buClr>
                <a:schemeClr val="dk1"/>
              </a:buClr>
              <a:buSzPts val="1100"/>
              <a:buFont typeface="Roboto"/>
              <a:buAutoNum type="arabicPeriod"/>
            </a:pPr>
            <a:r>
              <a:rPr lang="en" sz="1100">
                <a:solidFill>
                  <a:schemeClr val="dk1"/>
                </a:solidFill>
                <a:highlight>
                  <a:srgbClr val="FFFFFF"/>
                </a:highlight>
              </a:rPr>
              <a:t>Save a reference to the </a:t>
            </a:r>
            <a:r>
              <a:rPr lang="en" sz="1100">
                <a:solidFill>
                  <a:srgbClr val="333333"/>
                </a:solidFill>
                <a:highlight>
                  <a:srgbClr val="FFFFFF"/>
                </a:highlight>
              </a:rPr>
              <a:t>file</a:t>
            </a:r>
            <a:r>
              <a:rPr lang="en" sz="1100">
                <a:solidFill>
                  <a:schemeClr val="dk1"/>
                </a:solidFill>
                <a:highlight>
                  <a:srgbClr val="FFFFFF"/>
                </a:highlight>
              </a:rPr>
              <a:t> input</a:t>
            </a:r>
            <a:endParaRPr sz="1100">
              <a:solidFill>
                <a:schemeClr val="dk1"/>
              </a:solidFill>
              <a:highlight>
                <a:srgbClr val="FFFFFF"/>
              </a:highlight>
            </a:endParaRPr>
          </a:p>
          <a:p>
            <a:pPr indent="-298450" lvl="0" marL="457200" rtl="0" algn="l">
              <a:spcBef>
                <a:spcPts val="0"/>
              </a:spcBef>
              <a:spcAft>
                <a:spcPts val="0"/>
              </a:spcAft>
              <a:buClr>
                <a:schemeClr val="dk1"/>
              </a:buClr>
              <a:buSzPts val="1100"/>
              <a:buFont typeface="Roboto"/>
              <a:buAutoNum type="arabicPeriod"/>
            </a:pPr>
            <a:r>
              <a:rPr lang="en" sz="1100">
                <a:solidFill>
                  <a:schemeClr val="dk1"/>
                </a:solidFill>
                <a:highlight>
                  <a:srgbClr val="FFFFFF"/>
                </a:highlight>
              </a:rPr>
              <a:t>We will save the image (from disk or camera) in the </a:t>
            </a:r>
            <a:r>
              <a:rPr lang="en" sz="1100">
                <a:solidFill>
                  <a:srgbClr val="333333"/>
                </a:solidFill>
                <a:highlight>
                  <a:srgbClr val="FFFFFF"/>
                </a:highlight>
              </a:rPr>
              <a:t>picture</a:t>
            </a:r>
            <a:r>
              <a:rPr lang="en" sz="1100">
                <a:solidFill>
                  <a:schemeClr val="dk1"/>
                </a:solidFill>
                <a:highlight>
                  <a:srgbClr val="FFFFFF"/>
                </a:highlight>
              </a:rPr>
              <a:t> variable</a:t>
            </a:r>
            <a:endParaRPr sz="1100">
              <a:solidFill>
                <a:schemeClr val="dk1"/>
              </a:solidFill>
              <a:highlight>
                <a:srgbClr val="FFFFFF"/>
              </a:highlight>
            </a:endParaRPr>
          </a:p>
          <a:p>
            <a:pPr indent="-298450" lvl="0" marL="457200" rtl="0" algn="l">
              <a:spcBef>
                <a:spcPts val="0"/>
              </a:spcBef>
              <a:spcAft>
                <a:spcPts val="0"/>
              </a:spcAft>
              <a:buClr>
                <a:schemeClr val="dk1"/>
              </a:buClr>
              <a:buSzPts val="1100"/>
              <a:buFont typeface="Roboto"/>
              <a:buAutoNum type="arabicPeriod"/>
            </a:pPr>
            <a:r>
              <a:rPr lang="en" sz="1100">
                <a:solidFill>
                  <a:schemeClr val="dk1"/>
                </a:solidFill>
                <a:highlight>
                  <a:srgbClr val="FFFFFF"/>
                </a:highlight>
              </a:rPr>
              <a:t>Add an event handler for the </a:t>
            </a:r>
            <a:r>
              <a:rPr lang="en" sz="1100">
                <a:solidFill>
                  <a:srgbClr val="333333"/>
                </a:solidFill>
                <a:highlight>
                  <a:srgbClr val="FFFFFF"/>
                </a:highlight>
              </a:rPr>
              <a:t>change</a:t>
            </a:r>
            <a:r>
              <a:rPr lang="en" sz="1100">
                <a:solidFill>
                  <a:schemeClr val="dk1"/>
                </a:solidFill>
                <a:highlight>
                  <a:srgbClr val="FFFFFF"/>
                </a:highlight>
              </a:rPr>
              <a:t> event of the </a:t>
            </a:r>
            <a:r>
              <a:rPr lang="en" sz="1100">
                <a:solidFill>
                  <a:srgbClr val="333333"/>
                </a:solidFill>
                <a:highlight>
                  <a:srgbClr val="FFFFFF"/>
                </a:highlight>
              </a:rPr>
              <a:t>file</a:t>
            </a:r>
            <a:r>
              <a:rPr lang="en" sz="1100">
                <a:solidFill>
                  <a:schemeClr val="dk1"/>
                </a:solidFill>
                <a:highlight>
                  <a:srgbClr val="FFFFFF"/>
                </a:highlight>
              </a:rPr>
              <a:t> input and set the uploaded file to the </a:t>
            </a:r>
            <a:r>
              <a:rPr lang="en" sz="1100">
                <a:solidFill>
                  <a:srgbClr val="333333"/>
                </a:solidFill>
                <a:highlight>
                  <a:srgbClr val="FFFFFF"/>
                </a:highlight>
              </a:rPr>
              <a:t>picture</a:t>
            </a:r>
            <a:r>
              <a:rPr lang="en" sz="1100">
                <a:solidFill>
                  <a:schemeClr val="dk1"/>
                </a:solidFill>
                <a:highlight>
                  <a:srgbClr val="FFFFFF"/>
                </a:highlight>
              </a:rPr>
              <a:t> variable.</a:t>
            </a:r>
            <a:endParaRPr sz="1100">
              <a:solidFill>
                <a:schemeClr val="dk1"/>
              </a:solidFill>
              <a:highlight>
                <a:srgbClr val="FFFFFF"/>
              </a:highlight>
            </a:endParaRPr>
          </a:p>
          <a:p>
            <a:pPr indent="0" lvl="0" marL="0" rtl="0" algn="l">
              <a:spcBef>
                <a:spcPts val="1800"/>
              </a:spcBef>
              <a:spcAft>
                <a:spcPts val="0"/>
              </a:spcAft>
              <a:buClr>
                <a:schemeClr val="dk1"/>
              </a:buClr>
              <a:buSzPts val="1100"/>
              <a:buFont typeface="Arial"/>
              <a:buNone/>
            </a:pPr>
            <a:r>
              <a:rPr lang="en" sz="1300">
                <a:solidFill>
                  <a:schemeClr val="dk1"/>
                </a:solidFill>
                <a:highlight>
                  <a:srgbClr val="FFFFFF"/>
                </a:highlight>
              </a:rPr>
              <a:t>Exercises</a:t>
            </a:r>
            <a:endParaRPr sz="1300">
              <a:solidFill>
                <a:schemeClr val="dk1"/>
              </a:solidFill>
              <a:highlight>
                <a:srgbClr val="FFFFFF"/>
              </a:highlight>
            </a:endParaRPr>
          </a:p>
          <a:p>
            <a:pPr indent="-298450" lvl="0" marL="457200" rtl="0" algn="l">
              <a:spcBef>
                <a:spcPts val="1800"/>
              </a:spcBef>
              <a:spcAft>
                <a:spcPts val="0"/>
              </a:spcAft>
              <a:buClr>
                <a:schemeClr val="dk1"/>
              </a:buClr>
              <a:buSzPts val="1100"/>
              <a:buFont typeface="Arial"/>
              <a:buAutoNum type="arabicPeriod"/>
            </a:pPr>
            <a:r>
              <a:rPr lang="en" sz="1100">
                <a:solidFill>
                  <a:schemeClr val="dk1"/>
                </a:solidFill>
                <a:highlight>
                  <a:srgbClr val="FFFFFF"/>
                </a:highlight>
              </a:rPr>
              <a:t>Update the application with the code above</a:t>
            </a:r>
            <a:endParaRPr sz="1100">
              <a:solidFill>
                <a:schemeClr val="dk1"/>
              </a:solidFill>
              <a:highlight>
                <a:srgbClr val="FFFFFF"/>
              </a:highlight>
            </a:endParaRPr>
          </a:p>
          <a:p>
            <a:pPr indent="-298450" lvl="0" marL="457200" rtl="0" algn="l">
              <a:spcBef>
                <a:spcPts val="0"/>
              </a:spcBef>
              <a:spcAft>
                <a:spcPts val="0"/>
              </a:spcAft>
              <a:buClr>
                <a:schemeClr val="dk1"/>
              </a:buClr>
              <a:buSzPts val="1100"/>
              <a:buFont typeface="Arial"/>
              <a:buAutoNum type="arabicPeriod"/>
            </a:pPr>
            <a:r>
              <a:rPr lang="en" sz="1100">
                <a:solidFill>
                  <a:schemeClr val="dk1"/>
                </a:solidFill>
                <a:highlight>
                  <a:srgbClr val="FFFFFF"/>
                </a:highlight>
              </a:rPr>
              <a:t>Test on both desktop and mobile (if you are able to)</a:t>
            </a:r>
            <a:endParaRPr sz="1100">
              <a:solidFill>
                <a:schemeClr val="dk1"/>
              </a:solidFill>
              <a:highlight>
                <a:srgbClr val="FFFFFF"/>
              </a:highlight>
            </a:endParaRPr>
          </a:p>
          <a:p>
            <a:pPr indent="-298450" lvl="0" marL="457200" rtl="0" algn="l">
              <a:spcBef>
                <a:spcPts val="0"/>
              </a:spcBef>
              <a:spcAft>
                <a:spcPts val="0"/>
              </a:spcAft>
              <a:buClr>
                <a:schemeClr val="dk1"/>
              </a:buClr>
              <a:buSzPts val="1100"/>
              <a:buFont typeface="Arial"/>
              <a:buAutoNum type="arabicPeriod"/>
            </a:pPr>
            <a:r>
              <a:rPr lang="en" sz="1100">
                <a:solidFill>
                  <a:schemeClr val="dk1"/>
                </a:solidFill>
                <a:highlight>
                  <a:srgbClr val="FFFFFF"/>
                </a:highlight>
              </a:rPr>
              <a:t>On mobile take a picture instead of uploading a file.</a:t>
            </a:r>
            <a:endParaRPr sz="1100">
              <a:solidFill>
                <a:schemeClr val="dk1"/>
              </a:solidFill>
              <a:highlight>
                <a:srgbClr val="FFFFFF"/>
              </a:highlight>
            </a:endParaRPr>
          </a:p>
          <a:p>
            <a:pPr indent="0" lvl="0" marL="0" rtl="0" algn="l">
              <a:spcBef>
                <a:spcPts val="18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2300"/>
              </a:spcAft>
              <a:buNone/>
            </a:pPr>
            <a:r>
              <a:rPr lang="en" sz="2100">
                <a:highlight>
                  <a:srgbClr val="FFFFFF"/>
                </a:highlight>
              </a:rPr>
              <a:t>4. Browsing selfies offline</a:t>
            </a:r>
            <a:endParaRPr/>
          </a:p>
        </p:txBody>
      </p:sp>
      <p:sp>
        <p:nvSpPr>
          <p:cNvPr id="154" name="Google Shape;154;p28"/>
          <p:cNvSpPr txBox="1"/>
          <p:nvPr>
            <p:ph idx="1" type="body"/>
          </p:nvPr>
        </p:nvSpPr>
        <p:spPr>
          <a:xfrm>
            <a:off x="311700" y="945825"/>
            <a:ext cx="8520600" cy="1784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So far we can take selfies and see our weird duck faces, but we cannot admire ourselves offline. It is high time to fix this.</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We are going to use IndexedDB to cache our selfies and to enable that we need to add some utilities.</a:t>
            </a:r>
            <a:endParaRPr sz="1100">
              <a:solidFill>
                <a:schemeClr val="dk1"/>
              </a:solidFill>
              <a:highlight>
                <a:srgbClr val="FFFFFF"/>
              </a:highlight>
            </a:endParaRPr>
          </a:p>
          <a:p>
            <a:pPr indent="-298450" lvl="0" marL="457200" rtl="0" algn="l">
              <a:spcBef>
                <a:spcPts val="1800"/>
              </a:spcBef>
              <a:spcAft>
                <a:spcPts val="0"/>
              </a:spcAft>
              <a:buClr>
                <a:schemeClr val="dk1"/>
              </a:buClr>
              <a:buSzPts val="1100"/>
              <a:buFont typeface="Roboto"/>
              <a:buAutoNum type="arabicPeriod"/>
            </a:pPr>
            <a:r>
              <a:rPr lang="en" sz="1100">
                <a:solidFill>
                  <a:schemeClr val="dk1"/>
                </a:solidFill>
                <a:highlight>
                  <a:srgbClr val="FFFFFF"/>
                </a:highlight>
              </a:rPr>
              <a:t>Get </a:t>
            </a:r>
            <a:r>
              <a:rPr b="1" lang="en" sz="1100">
                <a:solidFill>
                  <a:schemeClr val="dk1"/>
                </a:solidFill>
                <a:highlight>
                  <a:srgbClr val="FFFFFF"/>
                </a:highlight>
              </a:rPr>
              <a:t>idb.js</a:t>
            </a:r>
            <a:r>
              <a:rPr lang="en" sz="1100">
                <a:solidFill>
                  <a:schemeClr val="dk1"/>
                </a:solidFill>
                <a:highlight>
                  <a:srgbClr val="FFFFFF"/>
                </a:highlight>
              </a:rPr>
              <a:t> via the command:  </a:t>
            </a:r>
            <a:r>
              <a:rPr b="1" lang="en" sz="1100">
                <a:solidFill>
                  <a:schemeClr val="dk1"/>
                </a:solidFill>
                <a:highlight>
                  <a:srgbClr val="FFFFFF"/>
                </a:highlight>
              </a:rPr>
              <a:t>npm i --save idb</a:t>
            </a:r>
            <a:r>
              <a:rPr lang="en" sz="1100">
                <a:solidFill>
                  <a:schemeClr val="dk1"/>
                </a:solidFill>
                <a:highlight>
                  <a:srgbClr val="FFFFFF"/>
                </a:highlight>
              </a:rPr>
              <a:t>    and copy the </a:t>
            </a:r>
            <a:r>
              <a:rPr lang="en" sz="1100">
                <a:solidFill>
                  <a:srgbClr val="65B042"/>
                </a:solidFill>
                <a:highlight>
                  <a:srgbClr val="28323F"/>
                </a:highlight>
              </a:rPr>
              <a:t>node_modules/idb/build/idb.js</a:t>
            </a:r>
            <a:r>
              <a:rPr lang="en" sz="1100">
                <a:solidFill>
                  <a:schemeClr val="dk1"/>
                </a:solidFill>
                <a:highlight>
                  <a:srgbClr val="FFFFFF"/>
                </a:highlight>
              </a:rPr>
              <a:t> in: </a:t>
            </a:r>
            <a:r>
              <a:rPr lang="en" sz="1050">
                <a:solidFill>
                  <a:srgbClr val="65B042"/>
                </a:solidFill>
                <a:highlight>
                  <a:srgbClr val="28323F"/>
                </a:highlight>
              </a:rPr>
              <a:t>src/lib/idb.js</a:t>
            </a:r>
            <a:endParaRPr sz="1100">
              <a:solidFill>
                <a:schemeClr val="dk1"/>
              </a:solidFill>
              <a:highlight>
                <a:srgbClr val="FFFFFF"/>
              </a:highlight>
            </a:endParaRPr>
          </a:p>
          <a:p>
            <a:pPr indent="-298450" lvl="0" marL="457200" rtl="0" algn="l">
              <a:spcBef>
                <a:spcPts val="0"/>
              </a:spcBef>
              <a:spcAft>
                <a:spcPts val="0"/>
              </a:spcAft>
              <a:buClr>
                <a:schemeClr val="dk1"/>
              </a:buClr>
              <a:buSzPts val="1100"/>
              <a:buFont typeface="Roboto"/>
              <a:buAutoNum type="arabicPeriod"/>
            </a:pPr>
            <a:r>
              <a:rPr lang="en" sz="1100">
                <a:solidFill>
                  <a:schemeClr val="dk1"/>
                </a:solidFill>
                <a:highlight>
                  <a:srgbClr val="FFFFFF"/>
                </a:highlight>
              </a:rPr>
              <a:t>Create an empty </a:t>
            </a:r>
            <a:r>
              <a:rPr lang="en" sz="1100">
                <a:solidFill>
                  <a:srgbClr val="333333"/>
                </a:solidFill>
                <a:highlight>
                  <a:srgbClr val="FFFFFF"/>
                </a:highlight>
              </a:rPr>
              <a:t>utility.js</a:t>
            </a:r>
            <a:r>
              <a:rPr lang="en" sz="1100">
                <a:solidFill>
                  <a:schemeClr val="dk1"/>
                </a:solidFill>
                <a:highlight>
                  <a:srgbClr val="FFFFFF"/>
                </a:highlight>
              </a:rPr>
              <a:t> file inside the </a:t>
            </a:r>
            <a:r>
              <a:rPr lang="en" sz="1100">
                <a:solidFill>
                  <a:srgbClr val="333333"/>
                </a:solidFill>
                <a:highlight>
                  <a:srgbClr val="FFFFFF"/>
                </a:highlight>
              </a:rPr>
              <a:t>src/js</a:t>
            </a:r>
            <a:r>
              <a:rPr lang="en" sz="1100">
                <a:solidFill>
                  <a:schemeClr val="dk1"/>
                </a:solidFill>
                <a:highlight>
                  <a:srgbClr val="FFFFFF"/>
                </a:highlight>
              </a:rPr>
              <a:t> folder (</a:t>
            </a:r>
            <a:r>
              <a:rPr i="1" lang="en" sz="1100">
                <a:solidFill>
                  <a:schemeClr val="dk1"/>
                </a:solidFill>
                <a:highlight>
                  <a:srgbClr val="FFFFFF"/>
                </a:highlight>
              </a:rPr>
              <a:t>we will write code for it later</a:t>
            </a:r>
            <a:r>
              <a:rPr lang="en" sz="1100">
                <a:solidFill>
                  <a:schemeClr val="dk1"/>
                </a:solidFill>
                <a:highlight>
                  <a:srgbClr val="FFFFFF"/>
                </a:highlight>
              </a:rPr>
              <a:t>)</a:t>
            </a:r>
            <a:endParaRPr sz="1100">
              <a:solidFill>
                <a:schemeClr val="dk1"/>
              </a:solidFill>
              <a:highlight>
                <a:srgbClr val="FFFFFF"/>
              </a:highlight>
            </a:endParaRPr>
          </a:p>
          <a:p>
            <a:pPr indent="-298450" lvl="0" marL="457200" rtl="0" algn="l">
              <a:spcBef>
                <a:spcPts val="0"/>
              </a:spcBef>
              <a:spcAft>
                <a:spcPts val="0"/>
              </a:spcAft>
              <a:buClr>
                <a:schemeClr val="dk1"/>
              </a:buClr>
              <a:buSzPts val="1100"/>
              <a:buFont typeface="Roboto"/>
              <a:buAutoNum type="arabicPeriod"/>
            </a:pPr>
            <a:r>
              <a:rPr lang="en" sz="1100">
                <a:solidFill>
                  <a:schemeClr val="dk1"/>
                </a:solidFill>
                <a:highlight>
                  <a:srgbClr val="FFFFFF"/>
                </a:highlight>
              </a:rPr>
              <a:t>Make sure you reference the two files:</a:t>
            </a:r>
            <a:br>
              <a:rPr lang="en" sz="1100">
                <a:solidFill>
                  <a:schemeClr val="dk1"/>
                </a:solidFill>
                <a:highlight>
                  <a:srgbClr val="FFFFFF"/>
                </a:highlight>
              </a:rPr>
            </a:br>
            <a:r>
              <a:rPr lang="en" sz="1100">
                <a:solidFill>
                  <a:schemeClr val="dk1"/>
                </a:solidFill>
                <a:highlight>
                  <a:srgbClr val="FFFFFF"/>
                </a:highlight>
              </a:rPr>
              <a:t>In </a:t>
            </a:r>
            <a:r>
              <a:rPr lang="en" sz="1100">
                <a:solidFill>
                  <a:srgbClr val="333333"/>
                </a:solidFill>
                <a:highlight>
                  <a:srgbClr val="FFFFFF"/>
                </a:highlight>
              </a:rPr>
              <a:t>index.html</a:t>
            </a:r>
            <a:endParaRPr sz="1100">
              <a:solidFill>
                <a:srgbClr val="333333"/>
              </a:solidFill>
              <a:highlight>
                <a:srgbClr val="FFFFFF"/>
              </a:highlight>
            </a:endParaRPr>
          </a:p>
          <a:p>
            <a:pPr indent="0" lvl="0" marL="0" rtl="0" algn="l">
              <a:spcBef>
                <a:spcPts val="1800"/>
              </a:spcBef>
              <a:spcAft>
                <a:spcPts val="0"/>
              </a:spcAft>
              <a:buNone/>
            </a:pPr>
            <a:r>
              <a:t/>
            </a:r>
            <a:endParaRPr sz="1100">
              <a:solidFill>
                <a:srgbClr val="333333"/>
              </a:solidFill>
              <a:highlight>
                <a:srgbClr val="FFFFFF"/>
              </a:highlight>
            </a:endParaRPr>
          </a:p>
          <a:p>
            <a:pPr indent="0" lvl="0" marL="0" rtl="0" algn="l">
              <a:spcBef>
                <a:spcPts val="1800"/>
              </a:spcBef>
              <a:spcAft>
                <a:spcPts val="1600"/>
              </a:spcAft>
              <a:buNone/>
            </a:pPr>
            <a:r>
              <a:t/>
            </a:r>
            <a:endParaRPr/>
          </a:p>
        </p:txBody>
      </p:sp>
      <p:sp>
        <p:nvSpPr>
          <p:cNvPr id="155" name="Google Shape;155;p28"/>
          <p:cNvSpPr txBox="1"/>
          <p:nvPr/>
        </p:nvSpPr>
        <p:spPr>
          <a:xfrm>
            <a:off x="311700" y="2885450"/>
            <a:ext cx="4302300" cy="98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89BDFF"/>
                </a:solidFill>
                <a:highlight>
                  <a:srgbClr val="28323F"/>
                </a:highlight>
              </a:rPr>
              <a:t>&lt;script</a:t>
            </a:r>
            <a:r>
              <a:rPr lang="en" sz="1050">
                <a:solidFill>
                  <a:srgbClr val="FFFFFF"/>
                </a:solidFill>
                <a:highlight>
                  <a:srgbClr val="28323F"/>
                </a:highlight>
              </a:rPr>
              <a:t> </a:t>
            </a:r>
            <a:r>
              <a:rPr lang="en" sz="1050">
                <a:solidFill>
                  <a:srgbClr val="BDB76B"/>
                </a:solidFill>
                <a:highlight>
                  <a:srgbClr val="28323F"/>
                </a:highlight>
              </a:rPr>
              <a:t>defer</a:t>
            </a:r>
            <a:r>
              <a:rPr lang="en" sz="1050">
                <a:solidFill>
                  <a:srgbClr val="FFFFFF"/>
                </a:solidFill>
                <a:highlight>
                  <a:srgbClr val="28323F"/>
                </a:highlight>
              </a:rPr>
              <a:t> </a:t>
            </a:r>
            <a:r>
              <a:rPr lang="en" sz="1050">
                <a:solidFill>
                  <a:srgbClr val="BDB76B"/>
                </a:solidFill>
                <a:highlight>
                  <a:srgbClr val="28323F"/>
                </a:highlight>
              </a:rPr>
              <a:t>src</a:t>
            </a:r>
            <a:r>
              <a:rPr lang="en" sz="1050">
                <a:solidFill>
                  <a:srgbClr val="FFFFFF"/>
                </a:solidFill>
                <a:highlight>
                  <a:srgbClr val="28323F"/>
                </a:highlight>
              </a:rPr>
              <a:t>=</a:t>
            </a:r>
            <a:r>
              <a:rPr lang="en" sz="1050">
                <a:solidFill>
                  <a:srgbClr val="65B042"/>
                </a:solidFill>
                <a:highlight>
                  <a:srgbClr val="28323F"/>
                </a:highlight>
              </a:rPr>
              <a:t>"src/lib/material.min.js"</a:t>
            </a:r>
            <a:r>
              <a:rPr lang="en" sz="1050">
                <a:solidFill>
                  <a:srgbClr val="89BDFF"/>
                </a:solidFill>
                <a:highlight>
                  <a:srgbClr val="28323F"/>
                </a:highlight>
              </a:rPr>
              <a:t>&gt;&lt;/script&gt;</a:t>
            </a:r>
            <a:endParaRPr sz="1050">
              <a:solidFill>
                <a:srgbClr val="FFFFFF"/>
              </a:solidFill>
              <a:highlight>
                <a:srgbClr val="28323F"/>
              </a:highlight>
            </a:endParaRPr>
          </a:p>
          <a:p>
            <a:pPr indent="0" lvl="0" marL="0" rtl="0" algn="l">
              <a:spcBef>
                <a:spcPts val="0"/>
              </a:spcBef>
              <a:spcAft>
                <a:spcPts val="0"/>
              </a:spcAft>
              <a:buNone/>
            </a:pPr>
            <a:r>
              <a:rPr lang="en" sz="1050">
                <a:solidFill>
                  <a:srgbClr val="89BDFF"/>
                </a:solidFill>
                <a:highlight>
                  <a:srgbClr val="28323F"/>
                </a:highlight>
              </a:rPr>
              <a:t>&lt;script</a:t>
            </a:r>
            <a:r>
              <a:rPr lang="en" sz="1050">
                <a:solidFill>
                  <a:srgbClr val="FFFFFF"/>
                </a:solidFill>
                <a:highlight>
                  <a:srgbClr val="28323F"/>
                </a:highlight>
              </a:rPr>
              <a:t> </a:t>
            </a:r>
            <a:r>
              <a:rPr lang="en" sz="1050">
                <a:solidFill>
                  <a:srgbClr val="BDB76B"/>
                </a:solidFill>
                <a:highlight>
                  <a:srgbClr val="28323F"/>
                </a:highlight>
              </a:rPr>
              <a:t>src</a:t>
            </a:r>
            <a:r>
              <a:rPr lang="en" sz="1050">
                <a:solidFill>
                  <a:srgbClr val="FFFFFF"/>
                </a:solidFill>
                <a:highlight>
                  <a:srgbClr val="28323F"/>
                </a:highlight>
              </a:rPr>
              <a:t>=</a:t>
            </a:r>
            <a:r>
              <a:rPr lang="en" sz="1050">
                <a:solidFill>
                  <a:srgbClr val="65B042"/>
                </a:solidFill>
                <a:highlight>
                  <a:srgbClr val="28323F"/>
                </a:highlight>
              </a:rPr>
              <a:t>"src/lib/idb.js"</a:t>
            </a:r>
            <a:r>
              <a:rPr lang="en" sz="1050">
                <a:solidFill>
                  <a:srgbClr val="89BDFF"/>
                </a:solidFill>
                <a:highlight>
                  <a:srgbClr val="28323F"/>
                </a:highlight>
              </a:rPr>
              <a:t>&gt;&lt;/script&gt;</a:t>
            </a:r>
            <a:endParaRPr sz="1050">
              <a:solidFill>
                <a:srgbClr val="FFFFFF"/>
              </a:solidFill>
              <a:highlight>
                <a:srgbClr val="28323F"/>
              </a:highlight>
            </a:endParaRPr>
          </a:p>
          <a:p>
            <a:pPr indent="0" lvl="0" marL="0" rtl="0" algn="l">
              <a:spcBef>
                <a:spcPts val="0"/>
              </a:spcBef>
              <a:spcAft>
                <a:spcPts val="0"/>
              </a:spcAft>
              <a:buNone/>
            </a:pPr>
            <a:r>
              <a:rPr lang="en" sz="1050">
                <a:solidFill>
                  <a:srgbClr val="89BDFF"/>
                </a:solidFill>
                <a:highlight>
                  <a:srgbClr val="28323F"/>
                </a:highlight>
              </a:rPr>
              <a:t>&lt;script</a:t>
            </a:r>
            <a:r>
              <a:rPr lang="en" sz="1050">
                <a:solidFill>
                  <a:srgbClr val="FFFFFF"/>
                </a:solidFill>
                <a:highlight>
                  <a:srgbClr val="28323F"/>
                </a:highlight>
              </a:rPr>
              <a:t> </a:t>
            </a:r>
            <a:r>
              <a:rPr lang="en" sz="1050">
                <a:solidFill>
                  <a:srgbClr val="BDB76B"/>
                </a:solidFill>
                <a:highlight>
                  <a:srgbClr val="28323F"/>
                </a:highlight>
              </a:rPr>
              <a:t>src</a:t>
            </a:r>
            <a:r>
              <a:rPr lang="en" sz="1050">
                <a:solidFill>
                  <a:srgbClr val="FFFFFF"/>
                </a:solidFill>
                <a:highlight>
                  <a:srgbClr val="28323F"/>
                </a:highlight>
              </a:rPr>
              <a:t>=</a:t>
            </a:r>
            <a:r>
              <a:rPr lang="en" sz="1050">
                <a:solidFill>
                  <a:srgbClr val="65B042"/>
                </a:solidFill>
                <a:highlight>
                  <a:srgbClr val="28323F"/>
                </a:highlight>
              </a:rPr>
              <a:t>"src/js/utility.js"</a:t>
            </a:r>
            <a:r>
              <a:rPr lang="en" sz="1050">
                <a:solidFill>
                  <a:srgbClr val="89BDFF"/>
                </a:solidFill>
                <a:highlight>
                  <a:srgbClr val="28323F"/>
                </a:highlight>
              </a:rPr>
              <a:t>&gt;&lt;/script&gt;</a:t>
            </a:r>
            <a:endParaRPr sz="1050">
              <a:solidFill>
                <a:srgbClr val="FFFFFF"/>
              </a:solidFill>
              <a:highlight>
                <a:srgbClr val="28323F"/>
              </a:highlight>
            </a:endParaRPr>
          </a:p>
          <a:p>
            <a:pPr indent="0" lvl="0" marL="0" rtl="0" algn="l">
              <a:spcBef>
                <a:spcPts val="0"/>
              </a:spcBef>
              <a:spcAft>
                <a:spcPts val="0"/>
              </a:spcAft>
              <a:buNone/>
            </a:pPr>
            <a:r>
              <a:rPr lang="en" sz="1050">
                <a:solidFill>
                  <a:srgbClr val="89BDFF"/>
                </a:solidFill>
                <a:highlight>
                  <a:srgbClr val="28323F"/>
                </a:highlight>
              </a:rPr>
              <a:t>&lt;script</a:t>
            </a:r>
            <a:r>
              <a:rPr lang="en" sz="1050">
                <a:solidFill>
                  <a:srgbClr val="FFFFFF"/>
                </a:solidFill>
                <a:highlight>
                  <a:srgbClr val="28323F"/>
                </a:highlight>
              </a:rPr>
              <a:t> </a:t>
            </a:r>
            <a:r>
              <a:rPr lang="en" sz="1050">
                <a:solidFill>
                  <a:srgbClr val="BDB76B"/>
                </a:solidFill>
                <a:highlight>
                  <a:srgbClr val="28323F"/>
                </a:highlight>
              </a:rPr>
              <a:t>src</a:t>
            </a:r>
            <a:r>
              <a:rPr lang="en" sz="1050">
                <a:solidFill>
                  <a:srgbClr val="FFFFFF"/>
                </a:solidFill>
                <a:highlight>
                  <a:srgbClr val="28323F"/>
                </a:highlight>
              </a:rPr>
              <a:t>=</a:t>
            </a:r>
            <a:r>
              <a:rPr lang="en" sz="1050">
                <a:solidFill>
                  <a:srgbClr val="65B042"/>
                </a:solidFill>
                <a:highlight>
                  <a:srgbClr val="28323F"/>
                </a:highlight>
              </a:rPr>
              <a:t>"src/js/app.js"</a:t>
            </a:r>
            <a:r>
              <a:rPr lang="en" sz="1050">
                <a:solidFill>
                  <a:srgbClr val="89BDFF"/>
                </a:solidFill>
                <a:highlight>
                  <a:srgbClr val="28323F"/>
                </a:highlight>
              </a:rPr>
              <a:t>&gt;&lt;/script&gt;</a:t>
            </a:r>
            <a:endParaRPr sz="1050">
              <a:solidFill>
                <a:srgbClr val="FFFFFF"/>
              </a:solidFill>
              <a:highlight>
                <a:srgbClr val="28323F"/>
              </a:highlight>
            </a:endParaRPr>
          </a:p>
          <a:p>
            <a:pPr indent="0" lvl="0" marL="0" marR="139700" rtl="0" algn="l">
              <a:lnSpc>
                <a:spcPct val="140000"/>
              </a:lnSpc>
              <a:spcBef>
                <a:spcPts val="0"/>
              </a:spcBef>
              <a:spcAft>
                <a:spcPts val="0"/>
              </a:spcAft>
              <a:buClr>
                <a:schemeClr val="dk1"/>
              </a:buClr>
              <a:buSzPts val="1100"/>
              <a:buFont typeface="Arial"/>
              <a:buNone/>
            </a:pPr>
            <a:r>
              <a:rPr lang="en" sz="1050">
                <a:solidFill>
                  <a:srgbClr val="89BDFF"/>
                </a:solidFill>
                <a:highlight>
                  <a:srgbClr val="28323F"/>
                </a:highlight>
              </a:rPr>
              <a:t>&lt;script</a:t>
            </a:r>
            <a:r>
              <a:rPr lang="en" sz="1050">
                <a:solidFill>
                  <a:srgbClr val="FFFFFF"/>
                </a:solidFill>
                <a:highlight>
                  <a:srgbClr val="28323F"/>
                </a:highlight>
              </a:rPr>
              <a:t> </a:t>
            </a:r>
            <a:r>
              <a:rPr lang="en" sz="1050">
                <a:solidFill>
                  <a:srgbClr val="BDB76B"/>
                </a:solidFill>
                <a:highlight>
                  <a:srgbClr val="28323F"/>
                </a:highlight>
              </a:rPr>
              <a:t>src</a:t>
            </a:r>
            <a:r>
              <a:rPr lang="en" sz="1050">
                <a:solidFill>
                  <a:srgbClr val="FFFFFF"/>
                </a:solidFill>
                <a:highlight>
                  <a:srgbClr val="28323F"/>
                </a:highlight>
              </a:rPr>
              <a:t>=</a:t>
            </a:r>
            <a:r>
              <a:rPr lang="en" sz="1050">
                <a:solidFill>
                  <a:srgbClr val="65B042"/>
                </a:solidFill>
                <a:highlight>
                  <a:srgbClr val="28323F"/>
                </a:highlight>
              </a:rPr>
              <a:t>"src/js/feed.js"</a:t>
            </a:r>
            <a:r>
              <a:rPr lang="en" sz="1050">
                <a:solidFill>
                  <a:srgbClr val="89BDFF"/>
                </a:solidFill>
                <a:highlight>
                  <a:srgbClr val="28323F"/>
                </a:highlight>
              </a:rPr>
              <a:t>&gt;&lt;/script&gt;</a:t>
            </a:r>
            <a:endParaRPr sz="1050">
              <a:solidFill>
                <a:srgbClr val="89BDFF"/>
              </a:solidFill>
              <a:highlight>
                <a:srgbClr val="28323F"/>
              </a:highlight>
            </a:endParaRPr>
          </a:p>
          <a:p>
            <a:pPr indent="0" lvl="0" marL="0" rtl="0" algn="l">
              <a:spcBef>
                <a:spcPts val="0"/>
              </a:spcBef>
              <a:spcAft>
                <a:spcPts val="0"/>
              </a:spcAft>
              <a:buNone/>
            </a:pPr>
            <a:r>
              <a:t/>
            </a:r>
            <a:endParaRPr/>
          </a:p>
        </p:txBody>
      </p:sp>
      <p:sp>
        <p:nvSpPr>
          <p:cNvPr id="156" name="Google Shape;156;p28"/>
          <p:cNvSpPr txBox="1"/>
          <p:nvPr/>
        </p:nvSpPr>
        <p:spPr>
          <a:xfrm>
            <a:off x="311700" y="3992275"/>
            <a:ext cx="7208100" cy="98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 sz="1050">
                <a:solidFill>
                  <a:schemeClr val="dk1"/>
                </a:solidFill>
              </a:rPr>
              <a:t>In </a:t>
            </a:r>
            <a:r>
              <a:rPr lang="en" sz="1050">
                <a:solidFill>
                  <a:srgbClr val="333333"/>
                </a:solidFill>
              </a:rPr>
              <a:t>sw-template.js:</a:t>
            </a:r>
            <a:endParaRPr sz="1050">
              <a:solidFill>
                <a:srgbClr val="333333"/>
              </a:solidFill>
            </a:endParaRPr>
          </a:p>
          <a:p>
            <a:pPr indent="0" lvl="0" marL="0" rtl="0" algn="l">
              <a:spcBef>
                <a:spcPts val="0"/>
              </a:spcBef>
              <a:spcAft>
                <a:spcPts val="0"/>
              </a:spcAft>
              <a:buNone/>
            </a:pPr>
            <a:r>
              <a:rPr lang="en" sz="1050">
                <a:solidFill>
                  <a:srgbClr val="FFFFFF"/>
                </a:solidFill>
                <a:highlight>
                  <a:srgbClr val="28323F"/>
                </a:highlight>
              </a:rPr>
              <a:t>importScripts(</a:t>
            </a:r>
            <a:r>
              <a:rPr lang="en" sz="1050">
                <a:solidFill>
                  <a:srgbClr val="65B042"/>
                </a:solidFill>
                <a:highlight>
                  <a:srgbClr val="28323F"/>
                </a:highlight>
              </a:rPr>
              <a:t>'https://storage.googleapis.com/workbox-cdn/releases/3.5.0/workbox-sw.js'</a:t>
            </a:r>
            <a:r>
              <a:rPr lang="en" sz="1050">
                <a:solidFill>
                  <a:srgbClr val="FFFFFF"/>
                </a:solidFill>
                <a:highlight>
                  <a:srgbClr val="28323F"/>
                </a:highlight>
              </a:rPr>
              <a:t>);</a:t>
            </a:r>
            <a:endParaRPr sz="1050">
              <a:solidFill>
                <a:srgbClr val="FFFFFF"/>
              </a:solidFill>
              <a:highlight>
                <a:srgbClr val="28323F"/>
              </a:highlight>
            </a:endParaRPr>
          </a:p>
          <a:p>
            <a:pPr indent="0" lvl="0" marL="0" rtl="0" algn="l">
              <a:spcBef>
                <a:spcPts val="0"/>
              </a:spcBef>
              <a:spcAft>
                <a:spcPts val="0"/>
              </a:spcAft>
              <a:buNone/>
            </a:pPr>
            <a:r>
              <a:rPr lang="en" sz="1050">
                <a:solidFill>
                  <a:srgbClr val="FFFFFF"/>
                </a:solidFill>
                <a:highlight>
                  <a:srgbClr val="28323F"/>
                </a:highlight>
              </a:rPr>
              <a:t>importScripts(</a:t>
            </a:r>
            <a:r>
              <a:rPr lang="en" sz="1050">
                <a:solidFill>
                  <a:srgbClr val="65B042"/>
                </a:solidFill>
                <a:highlight>
                  <a:srgbClr val="28323F"/>
                </a:highlight>
              </a:rPr>
              <a:t>'src/lib/idb.js'</a:t>
            </a:r>
            <a:r>
              <a:rPr lang="en" sz="1050">
                <a:solidFill>
                  <a:srgbClr val="FFFFFF"/>
                </a:solidFill>
                <a:highlight>
                  <a:srgbClr val="28323F"/>
                </a:highlight>
              </a:rPr>
              <a:t>);</a:t>
            </a:r>
            <a:endParaRPr sz="1050">
              <a:solidFill>
                <a:srgbClr val="FFFFFF"/>
              </a:solidFill>
              <a:highlight>
                <a:srgbClr val="28323F"/>
              </a:highlight>
            </a:endParaRPr>
          </a:p>
          <a:p>
            <a:pPr indent="0" lvl="0" marL="0" marR="139700" rtl="0" algn="l">
              <a:lnSpc>
                <a:spcPct val="140000"/>
              </a:lnSpc>
              <a:spcBef>
                <a:spcPts val="0"/>
              </a:spcBef>
              <a:spcAft>
                <a:spcPts val="0"/>
              </a:spcAft>
              <a:buClr>
                <a:schemeClr val="dk1"/>
              </a:buClr>
              <a:buSzPts val="1100"/>
              <a:buFont typeface="Arial"/>
              <a:buNone/>
            </a:pPr>
            <a:r>
              <a:rPr lang="en" sz="1050">
                <a:solidFill>
                  <a:srgbClr val="FFFFFF"/>
                </a:solidFill>
                <a:highlight>
                  <a:srgbClr val="28323F"/>
                </a:highlight>
              </a:rPr>
              <a:t>importScripts(</a:t>
            </a:r>
            <a:r>
              <a:rPr lang="en" sz="1050">
                <a:solidFill>
                  <a:srgbClr val="65B042"/>
                </a:solidFill>
                <a:highlight>
                  <a:srgbClr val="28323F"/>
                </a:highlight>
              </a:rPr>
              <a:t>'src/js/utility.js'</a:t>
            </a:r>
            <a:r>
              <a:rPr lang="en" sz="1050">
                <a:solidFill>
                  <a:srgbClr val="FFFFFF"/>
                </a:solidFill>
                <a:highlight>
                  <a:srgbClr val="28323F"/>
                </a:highlight>
              </a:rPr>
              <a:t>);</a:t>
            </a:r>
            <a:endParaRPr sz="1050">
              <a:solidFill>
                <a:srgbClr val="FFFFFF"/>
              </a:solidFill>
              <a:highlight>
                <a:srgbClr val="28323F"/>
              </a:highlight>
            </a:endParaRPr>
          </a:p>
          <a:p>
            <a:pPr indent="0" lvl="0" marL="0" rtl="0" algn="l">
              <a:spcBef>
                <a:spcPts val="0"/>
              </a:spcBef>
              <a:spcAft>
                <a:spcPts val="0"/>
              </a:spcAft>
              <a:buNone/>
            </a:pPr>
            <a:r>
              <a:t/>
            </a:r>
            <a:endParaRPr sz="1050">
              <a:solidFill>
                <a:srgbClr val="33333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1500"/>
              </a:spcBef>
              <a:spcAft>
                <a:spcPts val="0"/>
              </a:spcAft>
              <a:buClr>
                <a:schemeClr val="dk1"/>
              </a:buClr>
              <a:buSzPts val="1100"/>
              <a:buFont typeface="Arial"/>
              <a:buNone/>
            </a:pPr>
            <a:r>
              <a:rPr lang="en" sz="2100">
                <a:solidFill>
                  <a:srgbClr val="333333"/>
                </a:solidFill>
                <a:highlight>
                  <a:srgbClr val="FFFFFF"/>
                </a:highlight>
              </a:rPr>
              <a:t>utility.js</a:t>
            </a:r>
            <a:endParaRPr sz="2100">
              <a:solidFill>
                <a:srgbClr val="333333"/>
              </a:solidFill>
              <a:highlight>
                <a:srgbClr val="FFFFFF"/>
              </a:highlight>
            </a:endParaRPr>
          </a:p>
          <a:p>
            <a:pPr indent="0" lvl="0" marL="0" rtl="0" algn="l">
              <a:spcBef>
                <a:spcPts val="0"/>
              </a:spcBef>
              <a:spcAft>
                <a:spcPts val="0"/>
              </a:spcAft>
              <a:buNone/>
            </a:pPr>
            <a:r>
              <a:t/>
            </a:r>
            <a:endParaRPr/>
          </a:p>
        </p:txBody>
      </p:sp>
      <p:sp>
        <p:nvSpPr>
          <p:cNvPr id="162" name="Google Shape;162;p29"/>
          <p:cNvSpPr txBox="1"/>
          <p:nvPr>
            <p:ph idx="1" type="body"/>
          </p:nvPr>
        </p:nvSpPr>
        <p:spPr>
          <a:xfrm>
            <a:off x="311700" y="1152475"/>
            <a:ext cx="8520600" cy="785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This file will have the code needed by both the Service Worker and the app itself</a:t>
            </a:r>
            <a:endParaRPr sz="1100">
              <a:solidFill>
                <a:schemeClr val="dk1"/>
              </a:solidFill>
              <a:highlight>
                <a:srgbClr val="FFFFFF"/>
              </a:highlight>
            </a:endParaRPr>
          </a:p>
          <a:p>
            <a:pPr indent="0" lvl="0" marL="0" rtl="0" algn="l">
              <a:spcBef>
                <a:spcPts val="1200"/>
              </a:spcBef>
              <a:spcAft>
                <a:spcPts val="1200"/>
              </a:spcAft>
              <a:buNone/>
            </a:pPr>
            <a:r>
              <a:rPr lang="en" sz="1100">
                <a:solidFill>
                  <a:schemeClr val="dk1"/>
                </a:solidFill>
                <a:highlight>
                  <a:srgbClr val="FFFFFF"/>
                </a:highlight>
              </a:rPr>
              <a:t>Start by moving the </a:t>
            </a:r>
            <a:r>
              <a:rPr lang="en" sz="1100">
                <a:solidFill>
                  <a:srgbClr val="333333"/>
                </a:solidFill>
                <a:highlight>
                  <a:srgbClr val="FFFFFF"/>
                </a:highlight>
              </a:rPr>
              <a:t>API_URL</a:t>
            </a:r>
            <a:r>
              <a:rPr lang="en" sz="1100">
                <a:solidFill>
                  <a:schemeClr val="dk1"/>
                </a:solidFill>
                <a:highlight>
                  <a:srgbClr val="FFFFFF"/>
                </a:highlight>
              </a:rPr>
              <a:t> and add a little twist</a:t>
            </a:r>
            <a:endParaRPr sz="1100"/>
          </a:p>
        </p:txBody>
      </p:sp>
      <p:sp>
        <p:nvSpPr>
          <p:cNvPr id="163" name="Google Shape;163;p29"/>
          <p:cNvSpPr txBox="1"/>
          <p:nvPr/>
        </p:nvSpPr>
        <p:spPr>
          <a:xfrm>
            <a:off x="1826975" y="2181100"/>
            <a:ext cx="5165700" cy="88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100">
                <a:solidFill>
                  <a:srgbClr val="808080"/>
                </a:solidFill>
                <a:highlight>
                  <a:srgbClr val="FFFFFF"/>
                </a:highlight>
              </a:rPr>
              <a:t>// </a:t>
            </a:r>
            <a:r>
              <a:rPr b="1" i="1" lang="en" sz="1100">
                <a:solidFill>
                  <a:srgbClr val="0073BF"/>
                </a:solidFill>
                <a:highlight>
                  <a:srgbClr val="FFFFFF"/>
                </a:highlight>
              </a:rPr>
              <a:t>TODO: Change this with your own local IP (either localhost/127.0.0.1)</a:t>
            </a:r>
            <a:endParaRPr b="1" i="1" sz="1100">
              <a:solidFill>
                <a:srgbClr val="0073BF"/>
              </a:solidFill>
              <a:highlight>
                <a:srgbClr val="FFFFFF"/>
              </a:highlight>
            </a:endParaRPr>
          </a:p>
          <a:p>
            <a:pPr indent="0" lvl="0" marL="0" rtl="0" algn="l">
              <a:spcBef>
                <a:spcPts val="0"/>
              </a:spcBef>
              <a:spcAft>
                <a:spcPts val="0"/>
              </a:spcAft>
              <a:buClr>
                <a:schemeClr val="dk1"/>
              </a:buClr>
              <a:buSzPts val="1100"/>
              <a:buFont typeface="Arial"/>
              <a:buNone/>
            </a:pPr>
            <a:r>
              <a:rPr i="1" lang="en" sz="1100">
                <a:solidFill>
                  <a:srgbClr val="808080"/>
                </a:solidFill>
                <a:highlight>
                  <a:srgbClr val="FFFFFF"/>
                </a:highlight>
              </a:rPr>
              <a:t>// or the IP assigned by the phone hot spot</a:t>
            </a:r>
            <a:endParaRPr i="1" sz="1100">
              <a:solidFill>
                <a:srgbClr val="808080"/>
              </a:solidFill>
              <a:highlight>
                <a:srgbClr val="FFFFFF"/>
              </a:highlight>
            </a:endParaRPr>
          </a:p>
          <a:p>
            <a:pPr indent="0" lvl="0" marL="0" rtl="0" algn="l">
              <a:spcBef>
                <a:spcPts val="0"/>
              </a:spcBef>
              <a:spcAft>
                <a:spcPts val="0"/>
              </a:spcAft>
              <a:buClr>
                <a:schemeClr val="dk1"/>
              </a:buClr>
              <a:buSzPts val="1100"/>
              <a:buFont typeface="Arial"/>
              <a:buNone/>
            </a:pPr>
            <a:r>
              <a:rPr b="1" lang="en" sz="1100">
                <a:solidFill>
                  <a:srgbClr val="000080"/>
                </a:solidFill>
                <a:highlight>
                  <a:srgbClr val="FFFFFF"/>
                </a:highlight>
              </a:rPr>
              <a:t>const </a:t>
            </a:r>
            <a:r>
              <a:rPr lang="en" sz="1100">
                <a:solidFill>
                  <a:srgbClr val="458383"/>
                </a:solidFill>
                <a:highlight>
                  <a:srgbClr val="FFFFFF"/>
                </a:highlight>
              </a:rPr>
              <a:t>SERVER_URL </a:t>
            </a:r>
            <a:r>
              <a:rPr lang="en" sz="1100">
                <a:solidFill>
                  <a:schemeClr val="dk1"/>
                </a:solidFill>
                <a:highlight>
                  <a:srgbClr val="FFFFFF"/>
                </a:highlight>
              </a:rPr>
              <a:t>= </a:t>
            </a:r>
            <a:r>
              <a:rPr b="1" lang="en" sz="1100">
                <a:solidFill>
                  <a:srgbClr val="008000"/>
                </a:solidFill>
                <a:highlight>
                  <a:srgbClr val="FFFFFF"/>
                </a:highlight>
              </a:rPr>
              <a:t>'http://192.168.1.162:3000'</a:t>
            </a:r>
            <a:r>
              <a:rPr lang="en"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b="1" lang="en" sz="1100">
                <a:solidFill>
                  <a:srgbClr val="000080"/>
                </a:solidFill>
                <a:highlight>
                  <a:srgbClr val="FFFFFF"/>
                </a:highlight>
              </a:rPr>
              <a:t>const </a:t>
            </a:r>
            <a:r>
              <a:rPr lang="en" sz="1100">
                <a:solidFill>
                  <a:srgbClr val="458383"/>
                </a:solidFill>
                <a:highlight>
                  <a:srgbClr val="FFFFFF"/>
                </a:highlight>
              </a:rPr>
              <a:t>API_URL </a:t>
            </a:r>
            <a:r>
              <a:rPr lang="en" sz="1100">
                <a:solidFill>
                  <a:schemeClr val="dk1"/>
                </a:solidFill>
                <a:highlight>
                  <a:srgbClr val="FFFFFF"/>
                </a:highlight>
              </a:rPr>
              <a:t>= </a:t>
            </a:r>
            <a:r>
              <a:rPr b="1" lang="en" sz="1100">
                <a:solidFill>
                  <a:srgbClr val="008000"/>
                </a:solidFill>
                <a:highlight>
                  <a:srgbClr val="FFFFFF"/>
                </a:highlight>
              </a:rPr>
              <a:t>`</a:t>
            </a:r>
            <a:r>
              <a:rPr lang="en" sz="1100">
                <a:solidFill>
                  <a:schemeClr val="dk1"/>
                </a:solidFill>
                <a:highlight>
                  <a:srgbClr val="FFFFFF"/>
                </a:highlight>
              </a:rPr>
              <a:t>${</a:t>
            </a:r>
            <a:r>
              <a:rPr lang="en" sz="1100">
                <a:solidFill>
                  <a:srgbClr val="458383"/>
                </a:solidFill>
                <a:highlight>
                  <a:srgbClr val="FFFFFF"/>
                </a:highlight>
              </a:rPr>
              <a:t>SERVER_URL</a:t>
            </a:r>
            <a:r>
              <a:rPr lang="en" sz="1100">
                <a:solidFill>
                  <a:schemeClr val="dk1"/>
                </a:solidFill>
                <a:highlight>
                  <a:srgbClr val="FFFFFF"/>
                </a:highlight>
              </a:rPr>
              <a:t>}</a:t>
            </a:r>
            <a:r>
              <a:rPr b="1" lang="en" sz="1100">
                <a:solidFill>
                  <a:srgbClr val="008000"/>
                </a:solidFill>
                <a:highlight>
                  <a:srgbClr val="FFFFFF"/>
                </a:highlight>
              </a:rPr>
              <a:t>/selfies`</a:t>
            </a:r>
            <a:r>
              <a:rPr lang="en"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2523774" y="742825"/>
            <a:ext cx="3947749" cy="4248275"/>
          </a:xfrm>
          <a:prstGeom prst="rect">
            <a:avLst/>
          </a:prstGeom>
          <a:noFill/>
          <a:ln>
            <a:noFill/>
          </a:ln>
        </p:spPr>
      </p:pic>
      <p:sp>
        <p:nvSpPr>
          <p:cNvPr id="169" name="Google Shape;169;p30"/>
          <p:cNvSpPr txBox="1"/>
          <p:nvPr/>
        </p:nvSpPr>
        <p:spPr>
          <a:xfrm>
            <a:off x="405900" y="115525"/>
            <a:ext cx="8434800" cy="6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Next, we need code to manage an </a:t>
            </a:r>
            <a:r>
              <a:rPr lang="en" sz="1100">
                <a:solidFill>
                  <a:srgbClr val="333333"/>
                </a:solidFill>
              </a:rPr>
              <a:t>IndexedDB</a:t>
            </a:r>
            <a:r>
              <a:rPr lang="en" sz="1100">
                <a:solidFill>
                  <a:schemeClr val="dk1"/>
                </a:solidFill>
              </a:rPr>
              <a:t> database and stores. </a:t>
            </a:r>
            <a:endParaRPr sz="1100">
              <a:solidFill>
                <a:schemeClr val="dk1"/>
              </a:solidFill>
            </a:endParaRPr>
          </a:p>
          <a:p>
            <a:pPr indent="0" lvl="0" marL="0" rtl="0" algn="l">
              <a:spcBef>
                <a:spcPts val="0"/>
              </a:spcBef>
              <a:spcAft>
                <a:spcPts val="0"/>
              </a:spcAft>
              <a:buNone/>
            </a:pPr>
            <a:r>
              <a:rPr lang="en" sz="1100">
                <a:solidFill>
                  <a:schemeClr val="dk1"/>
                </a:solidFill>
              </a:rPr>
              <a:t>We want to open the database, write data to a store, read all data, delete all data or delete just one item.</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275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sw-template.js</a:t>
            </a:r>
            <a:endParaRPr/>
          </a:p>
        </p:txBody>
      </p:sp>
      <p:sp>
        <p:nvSpPr>
          <p:cNvPr id="175" name="Google Shape;175;p31"/>
          <p:cNvSpPr txBox="1"/>
          <p:nvPr>
            <p:ph idx="1" type="body"/>
          </p:nvPr>
        </p:nvSpPr>
        <p:spPr>
          <a:xfrm>
            <a:off x="311700" y="904325"/>
            <a:ext cx="8520600" cy="45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1"/>
                </a:solidFill>
              </a:rPr>
              <a:t>Let's first cache the selfies as they arrive from the server. For that, we need to register a route in </a:t>
            </a:r>
            <a:r>
              <a:rPr lang="en" sz="1100">
                <a:solidFill>
                  <a:srgbClr val="333333"/>
                </a:solidFill>
              </a:rPr>
              <a:t>sw-template.js</a:t>
            </a:r>
            <a:endParaRPr sz="1100"/>
          </a:p>
        </p:txBody>
      </p:sp>
      <p:sp>
        <p:nvSpPr>
          <p:cNvPr id="176" name="Google Shape;176;p31"/>
          <p:cNvSpPr txBox="1"/>
          <p:nvPr/>
        </p:nvSpPr>
        <p:spPr>
          <a:xfrm>
            <a:off x="362550" y="1413650"/>
            <a:ext cx="8418900" cy="268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workbox.routing.registerRoute(API_URL, args =&gt;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return </a:t>
            </a:r>
            <a:r>
              <a:rPr i="1" lang="en" sz="1100">
                <a:solidFill>
                  <a:schemeClr val="dk1"/>
                </a:solidFill>
                <a:highlight>
                  <a:srgbClr val="FFFFFF"/>
                </a:highlight>
              </a:rPr>
              <a:t>fetch</a:t>
            </a:r>
            <a:r>
              <a:rPr lang="en" sz="1100">
                <a:solidFill>
                  <a:schemeClr val="dk1"/>
                </a:solidFill>
                <a:highlight>
                  <a:srgbClr val="FFFFFF"/>
                </a:highlight>
              </a:rPr>
              <a:t>(args.</a:t>
            </a:r>
            <a:r>
              <a:rPr b="1" lang="en" sz="1100">
                <a:solidFill>
                  <a:srgbClr val="660E7A"/>
                </a:solidFill>
                <a:highlight>
                  <a:srgbClr val="FFFFFF"/>
                </a:highlight>
              </a:rPr>
              <a:t>event</a:t>
            </a:r>
            <a:r>
              <a:rPr lang="en" sz="1100">
                <a:solidFill>
                  <a:schemeClr val="dk1"/>
                </a:solidFill>
                <a:highlight>
                  <a:srgbClr val="FFFFFF"/>
                </a:highlight>
              </a:rPr>
              <a:t>.</a:t>
            </a:r>
            <a:r>
              <a:rPr b="1" lang="en" sz="1100">
                <a:solidFill>
                  <a:srgbClr val="660E7A"/>
                </a:solidFill>
                <a:highlight>
                  <a:srgbClr val="FFFFFF"/>
                </a:highlight>
              </a:rPr>
              <a:t>request</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then</a:t>
            </a:r>
            <a:r>
              <a:rPr lang="en" sz="1100">
                <a:solidFill>
                  <a:schemeClr val="dk1"/>
                </a:solidFill>
                <a:highlight>
                  <a:srgbClr val="FFFFFF"/>
                </a:highlight>
              </a:rPr>
              <a:t>(response =&gt;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const </a:t>
            </a:r>
            <a:r>
              <a:rPr lang="en" sz="1100">
                <a:solidFill>
                  <a:srgbClr val="458383"/>
                </a:solidFill>
                <a:highlight>
                  <a:srgbClr val="FFFFFF"/>
                </a:highlight>
              </a:rPr>
              <a:t>clonedResponse </a:t>
            </a:r>
            <a:r>
              <a:rPr lang="en" sz="1100">
                <a:solidFill>
                  <a:schemeClr val="dk1"/>
                </a:solidFill>
                <a:highlight>
                  <a:srgbClr val="FFFFFF"/>
                </a:highlight>
              </a:rPr>
              <a:t>= response.</a:t>
            </a:r>
            <a:r>
              <a:rPr lang="en" sz="1100">
                <a:solidFill>
                  <a:srgbClr val="7A7A43"/>
                </a:solidFill>
                <a:highlight>
                  <a:srgbClr val="FFFFFF"/>
                </a:highlight>
              </a:rPr>
              <a:t>clone</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clearAllData(</a:t>
            </a:r>
            <a:r>
              <a:rPr b="1" lang="en" sz="1100">
                <a:solidFill>
                  <a:srgbClr val="008000"/>
                </a:solidFill>
                <a:highlight>
                  <a:srgbClr val="FFFFFF"/>
                </a:highlight>
              </a:rPr>
              <a:t>'selfies'</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then</a:t>
            </a:r>
            <a:r>
              <a:rPr lang="en" sz="1100">
                <a:solidFill>
                  <a:schemeClr val="dk1"/>
                </a:solidFill>
                <a:highlight>
                  <a:srgbClr val="FFFFFF"/>
                </a:highlight>
              </a:rPr>
              <a:t>(() =&gt; </a:t>
            </a:r>
            <a:r>
              <a:rPr lang="en" sz="1100">
                <a:solidFill>
                  <a:srgbClr val="458383"/>
                </a:solidFill>
                <a:highlight>
                  <a:srgbClr val="FFFFFF"/>
                </a:highlight>
              </a:rPr>
              <a:t>clonedResponse</a:t>
            </a:r>
            <a:r>
              <a:rPr lang="en" sz="1100">
                <a:solidFill>
                  <a:schemeClr val="dk1"/>
                </a:solidFill>
                <a:highlight>
                  <a:srgbClr val="FFFFFF"/>
                </a:highlight>
              </a:rPr>
              <a:t>.</a:t>
            </a:r>
            <a:r>
              <a:rPr lang="en" sz="1100">
                <a:solidFill>
                  <a:srgbClr val="7A7A43"/>
                </a:solidFill>
                <a:highlight>
                  <a:srgbClr val="FFFFFF"/>
                </a:highlight>
              </a:rPr>
              <a:t>json</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then</a:t>
            </a:r>
            <a:r>
              <a:rPr lang="en" sz="1100">
                <a:solidFill>
                  <a:schemeClr val="dk1"/>
                </a:solidFill>
                <a:highlight>
                  <a:srgbClr val="FFFFFF"/>
                </a:highlight>
              </a:rPr>
              <a:t>(selfies =&gt;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for </a:t>
            </a:r>
            <a:r>
              <a:rPr lang="en" sz="1100">
                <a:solidFill>
                  <a:schemeClr val="dk1"/>
                </a:solidFill>
                <a:highlight>
                  <a:srgbClr val="FFFFFF"/>
                </a:highlight>
              </a:rPr>
              <a:t>(</a:t>
            </a:r>
            <a:r>
              <a:rPr b="1" lang="en" sz="1100">
                <a:solidFill>
                  <a:srgbClr val="000080"/>
                </a:solidFill>
                <a:highlight>
                  <a:srgbClr val="FFFFFF"/>
                </a:highlight>
              </a:rPr>
              <a:t>const </a:t>
            </a:r>
            <a:r>
              <a:rPr lang="en" sz="1100">
                <a:solidFill>
                  <a:srgbClr val="458383"/>
                </a:solidFill>
                <a:highlight>
                  <a:srgbClr val="FFFFFF"/>
                </a:highlight>
              </a:rPr>
              <a:t>selfie </a:t>
            </a:r>
            <a:r>
              <a:rPr b="1" lang="en" sz="1100">
                <a:solidFill>
                  <a:srgbClr val="000080"/>
                </a:solidFill>
                <a:highlight>
                  <a:srgbClr val="FFFFFF"/>
                </a:highlight>
              </a:rPr>
              <a:t>in </a:t>
            </a:r>
            <a:r>
              <a:rPr lang="en" sz="1100">
                <a:solidFill>
                  <a:schemeClr val="dk1"/>
                </a:solidFill>
                <a:highlight>
                  <a:srgbClr val="FFFFFF"/>
                </a:highlight>
              </a:rPr>
              <a:t>selfies)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writeData(</a:t>
            </a:r>
            <a:r>
              <a:rPr b="1" lang="en" sz="1100">
                <a:solidFill>
                  <a:srgbClr val="008000"/>
                </a:solidFill>
                <a:highlight>
                  <a:srgbClr val="FFFFFF"/>
                </a:highlight>
              </a:rPr>
              <a:t>'selfies'</a:t>
            </a:r>
            <a:r>
              <a:rPr lang="en" sz="1100">
                <a:solidFill>
                  <a:schemeClr val="dk1"/>
                </a:solidFill>
                <a:highlight>
                  <a:srgbClr val="FFFFFF"/>
                </a:highlight>
              </a:rPr>
              <a:t>, selfies[</a:t>
            </a:r>
            <a:r>
              <a:rPr lang="en" sz="1100">
                <a:solidFill>
                  <a:srgbClr val="458383"/>
                </a:solidFill>
                <a:highlight>
                  <a:srgbClr val="FFFFFF"/>
                </a:highlight>
              </a:rPr>
              <a:t>selfie</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return </a:t>
            </a:r>
            <a:r>
              <a:rPr lang="en" sz="1100">
                <a:solidFill>
                  <a:schemeClr val="dk1"/>
                </a:solidFill>
                <a:highlight>
                  <a:srgbClr val="FFFFFF"/>
                </a:highlight>
              </a:rPr>
              <a:t>response;</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a:p>
        </p:txBody>
      </p:sp>
      <p:sp>
        <p:nvSpPr>
          <p:cNvPr id="177" name="Google Shape;177;p31"/>
          <p:cNvSpPr txBox="1"/>
          <p:nvPr/>
        </p:nvSpPr>
        <p:spPr>
          <a:xfrm>
            <a:off x="362550" y="4210450"/>
            <a:ext cx="8418900" cy="6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highlight>
                  <a:srgbClr val="FFFFFF"/>
                </a:highlight>
              </a:rPr>
              <a:t>We register a route for the </a:t>
            </a:r>
            <a:r>
              <a:rPr lang="en" sz="1100">
                <a:solidFill>
                  <a:srgbClr val="333333"/>
                </a:solidFill>
                <a:highlight>
                  <a:srgbClr val="FFFFFF"/>
                </a:highlight>
              </a:rPr>
              <a:t>API_URL</a:t>
            </a:r>
            <a:r>
              <a:rPr lang="en" sz="1100">
                <a:solidFill>
                  <a:schemeClr val="dk1"/>
                </a:solidFill>
                <a:highlight>
                  <a:srgbClr val="FFFFFF"/>
                </a:highlight>
              </a:rPr>
              <a:t>, and if the </a:t>
            </a:r>
            <a:r>
              <a:rPr lang="en" sz="1100">
                <a:solidFill>
                  <a:srgbClr val="333333"/>
                </a:solidFill>
                <a:highlight>
                  <a:srgbClr val="FFFFFF"/>
                </a:highlight>
              </a:rPr>
              <a:t>fetch</a:t>
            </a:r>
            <a:r>
              <a:rPr lang="en" sz="1100">
                <a:solidFill>
                  <a:schemeClr val="dk1"/>
                </a:solidFill>
                <a:highlight>
                  <a:srgbClr val="FFFFFF"/>
                </a:highlight>
              </a:rPr>
              <a:t> is successful, we call the </a:t>
            </a:r>
            <a:r>
              <a:rPr lang="en" sz="1100">
                <a:solidFill>
                  <a:srgbClr val="333333"/>
                </a:solidFill>
                <a:highlight>
                  <a:srgbClr val="FFFFFF"/>
                </a:highlight>
              </a:rPr>
              <a:t>clearAllData</a:t>
            </a:r>
            <a:r>
              <a:rPr lang="en" sz="1100">
                <a:solidFill>
                  <a:schemeClr val="dk1"/>
                </a:solidFill>
                <a:highlight>
                  <a:srgbClr val="FFFFFF"/>
                </a:highlight>
              </a:rPr>
              <a:t> function to delete all entries from the </a:t>
            </a:r>
            <a:r>
              <a:rPr lang="en" sz="1100">
                <a:solidFill>
                  <a:srgbClr val="333333"/>
                </a:solidFill>
                <a:highlight>
                  <a:srgbClr val="FFFFFF"/>
                </a:highlight>
              </a:rPr>
              <a:t>selfies</a:t>
            </a:r>
            <a:r>
              <a:rPr lang="en" sz="1100">
                <a:solidFill>
                  <a:schemeClr val="dk1"/>
                </a:solidFill>
                <a:highlight>
                  <a:srgbClr val="FFFFFF"/>
                </a:highlight>
              </a:rPr>
              <a:t> store. After everything is deleted, we call </a:t>
            </a:r>
            <a:r>
              <a:rPr lang="en" sz="1100">
                <a:solidFill>
                  <a:srgbClr val="333333"/>
                </a:solidFill>
                <a:highlight>
                  <a:srgbClr val="FFFFFF"/>
                </a:highlight>
              </a:rPr>
              <a:t>writeData</a:t>
            </a:r>
            <a:r>
              <a:rPr lang="en" sz="1100">
                <a:solidFill>
                  <a:schemeClr val="dk1"/>
                </a:solidFill>
                <a:highlight>
                  <a:srgbClr val="FFFFFF"/>
                </a:highlight>
              </a:rPr>
              <a:t> to save the fresh data from the server and return the </a:t>
            </a:r>
            <a:r>
              <a:rPr lang="en" sz="1100">
                <a:solidFill>
                  <a:srgbClr val="333333"/>
                </a:solidFill>
                <a:highlight>
                  <a:srgbClr val="FFFFFF"/>
                </a:highlight>
              </a:rPr>
              <a:t>response</a:t>
            </a:r>
            <a:r>
              <a:rPr lang="en" sz="1100">
                <a:solidFill>
                  <a:schemeClr val="dk1"/>
                </a:solidFill>
                <a:highlight>
                  <a:srgbClr val="FFFFFF"/>
                </a:highlight>
              </a:rPr>
              <a:t> back to the UI.</a:t>
            </a:r>
            <a:endParaRPr sz="11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2"/>
              </a:solidFill>
            </a:endParaRPr>
          </a:p>
          <a:p>
            <a:pPr indent="0" lvl="0" marL="0" rtl="0" algn="l">
              <a:spcBef>
                <a:spcPts val="160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6000">
                <a:solidFill>
                  <a:srgbClr val="FF9900"/>
                </a:solidFill>
                <a:highlight>
                  <a:srgbClr val="FFFFFF"/>
                </a:highlight>
              </a:rPr>
              <a:t>Using </a:t>
            </a:r>
            <a:r>
              <a:rPr b="1" lang="en" sz="6000">
                <a:solidFill>
                  <a:srgbClr val="FF9900"/>
                </a:solidFill>
              </a:rPr>
              <a:t>Keeping your data synchronized</a:t>
            </a:r>
            <a:endParaRPr b="1" sz="6000">
              <a:solidFill>
                <a:srgbClr val="FF99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876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highlight>
                  <a:srgbClr val="FFFFFF"/>
                </a:highlight>
              </a:rPr>
              <a:t>We now need to get the selfies from the </a:t>
            </a:r>
            <a:r>
              <a:rPr lang="en" sz="1100">
                <a:solidFill>
                  <a:srgbClr val="333333"/>
                </a:solidFill>
                <a:highlight>
                  <a:srgbClr val="FFFFFF"/>
                </a:highlight>
              </a:rPr>
              <a:t>IndexedDB</a:t>
            </a:r>
            <a:r>
              <a:rPr lang="en" sz="1100">
                <a:highlight>
                  <a:srgbClr val="FFFFFF"/>
                </a:highlight>
              </a:rPr>
              <a:t> store in case we don't receive anything from the network.</a:t>
            </a:r>
            <a:endParaRPr sz="1100">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100">
                <a:highlight>
                  <a:srgbClr val="FFFFFF"/>
                </a:highlight>
              </a:rPr>
              <a:t>In </a:t>
            </a:r>
            <a:r>
              <a:rPr lang="en" sz="1100">
                <a:solidFill>
                  <a:srgbClr val="333333"/>
                </a:solidFill>
                <a:highlight>
                  <a:srgbClr val="FFFFFF"/>
                </a:highlight>
              </a:rPr>
              <a:t>feed.js</a:t>
            </a:r>
            <a:r>
              <a:rPr lang="en" sz="1100">
                <a:highlight>
                  <a:srgbClr val="FFFFFF"/>
                </a:highlight>
              </a:rPr>
              <a:t> adjust the </a:t>
            </a:r>
            <a:r>
              <a:rPr lang="en" sz="1100">
                <a:solidFill>
                  <a:srgbClr val="333333"/>
                </a:solidFill>
                <a:highlight>
                  <a:srgbClr val="FFFFFF"/>
                </a:highlight>
              </a:rPr>
              <a:t>fetch</a:t>
            </a:r>
            <a:r>
              <a:rPr lang="en" sz="1100">
                <a:highlight>
                  <a:srgbClr val="FFFFFF"/>
                </a:highlight>
              </a:rPr>
              <a:t> for selfies like this:</a:t>
            </a:r>
            <a:endParaRPr sz="1100">
              <a:highlight>
                <a:srgbClr val="FFFFFF"/>
              </a:highlight>
            </a:endParaRPr>
          </a:p>
          <a:p>
            <a:pPr indent="0" lvl="0" marL="0" rtl="0" algn="l">
              <a:spcBef>
                <a:spcPts val="1200"/>
              </a:spcBef>
              <a:spcAft>
                <a:spcPts val="0"/>
              </a:spcAft>
              <a:buNone/>
            </a:pPr>
            <a:r>
              <a:t/>
            </a:r>
            <a:endParaRPr sz="1100"/>
          </a:p>
        </p:txBody>
      </p:sp>
      <p:sp>
        <p:nvSpPr>
          <p:cNvPr id="183" name="Google Shape;183;p32"/>
          <p:cNvSpPr txBox="1"/>
          <p:nvPr/>
        </p:nvSpPr>
        <p:spPr>
          <a:xfrm>
            <a:off x="361600" y="1406275"/>
            <a:ext cx="5977500" cy="22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spcBef>
                <a:spcPts val="0"/>
              </a:spcBef>
              <a:spcAft>
                <a:spcPts val="0"/>
              </a:spcAft>
              <a:buClr>
                <a:schemeClr val="dk1"/>
              </a:buClr>
              <a:buSzPts val="1100"/>
              <a:buFont typeface="Arial"/>
              <a:buNone/>
            </a:pPr>
            <a:r>
              <a:rPr b="1" lang="en" sz="1100">
                <a:solidFill>
                  <a:srgbClr val="000080"/>
                </a:solidFill>
                <a:highlight>
                  <a:srgbClr val="FFFFFF"/>
                </a:highlight>
              </a:rPr>
              <a:t>let </a:t>
            </a:r>
            <a:r>
              <a:rPr lang="en" sz="1100">
                <a:solidFill>
                  <a:srgbClr val="458383"/>
                </a:solidFill>
                <a:highlight>
                  <a:srgbClr val="FFFFFF"/>
                </a:highlight>
              </a:rPr>
              <a:t>networkDataReceived </a:t>
            </a:r>
            <a:r>
              <a:rPr lang="en" sz="1100">
                <a:solidFill>
                  <a:schemeClr val="dk1"/>
                </a:solidFill>
                <a:highlight>
                  <a:srgbClr val="FFFFFF"/>
                </a:highlight>
              </a:rPr>
              <a:t>= </a:t>
            </a:r>
            <a:r>
              <a:rPr b="1" lang="en" sz="1100">
                <a:solidFill>
                  <a:srgbClr val="000080"/>
                </a:solidFill>
                <a:highlight>
                  <a:srgbClr val="FFFFFF"/>
                </a:highlight>
              </a:rPr>
              <a:t>false</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i="1" lang="en" sz="1100">
                <a:solidFill>
                  <a:schemeClr val="dk1"/>
                </a:solidFill>
                <a:highlight>
                  <a:srgbClr val="FFFFFF"/>
                </a:highlight>
              </a:rPr>
              <a:t>fetch</a:t>
            </a:r>
            <a:r>
              <a:rPr lang="en" sz="1100">
                <a:solidFill>
                  <a:schemeClr val="dk1"/>
                </a:solidFill>
                <a:highlight>
                  <a:srgbClr val="FFFFFF"/>
                </a:highlight>
              </a:rPr>
              <a:t>(API_URL)</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then</a:t>
            </a:r>
            <a:r>
              <a:rPr lang="en" sz="1100">
                <a:solidFill>
                  <a:schemeClr val="dk1"/>
                </a:solidFill>
                <a:highlight>
                  <a:srgbClr val="FFFFFF"/>
                </a:highlight>
              </a:rPr>
              <a:t>(response =&gt; response.</a:t>
            </a:r>
            <a:r>
              <a:rPr lang="en" sz="1100">
                <a:solidFill>
                  <a:srgbClr val="7A7A43"/>
                </a:solidFill>
                <a:highlight>
                  <a:srgbClr val="FFFFFF"/>
                </a:highlight>
              </a:rPr>
              <a:t>json</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then</a:t>
            </a:r>
            <a:r>
              <a:rPr lang="en" sz="1100">
                <a:solidFill>
                  <a:schemeClr val="dk1"/>
                </a:solidFill>
                <a:highlight>
                  <a:srgbClr val="FFFFFF"/>
                </a:highlight>
              </a:rPr>
              <a:t>(data =&gt;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b="1" i="1" lang="en" sz="1100">
                <a:solidFill>
                  <a:srgbClr val="660E7A"/>
                </a:solidFill>
                <a:highlight>
                  <a:srgbClr val="FFFFFF"/>
                </a:highlight>
              </a:rPr>
              <a:t>console</a:t>
            </a:r>
            <a:r>
              <a:rPr lang="en" sz="1100">
                <a:solidFill>
                  <a:schemeClr val="dk1"/>
                </a:solidFill>
                <a:highlight>
                  <a:srgbClr val="FFFFFF"/>
                </a:highlight>
              </a:rPr>
              <a:t>.</a:t>
            </a:r>
            <a:r>
              <a:rPr lang="en" sz="1100">
                <a:solidFill>
                  <a:srgbClr val="7A7A43"/>
                </a:solidFill>
                <a:highlight>
                  <a:srgbClr val="FFFFFF"/>
                </a:highlight>
              </a:rPr>
              <a:t>log</a:t>
            </a:r>
            <a:r>
              <a:rPr lang="en" sz="1100">
                <a:solidFill>
                  <a:schemeClr val="dk1"/>
                </a:solidFill>
                <a:highlight>
                  <a:srgbClr val="FFFFFF"/>
                </a:highlight>
              </a:rPr>
              <a:t>(</a:t>
            </a:r>
            <a:r>
              <a:rPr b="1" lang="en" sz="1100">
                <a:solidFill>
                  <a:srgbClr val="008000"/>
                </a:solidFill>
                <a:highlight>
                  <a:srgbClr val="FFFFFF"/>
                </a:highlight>
              </a:rPr>
              <a:t>'From server'</a:t>
            </a:r>
            <a:r>
              <a:rPr lang="en" sz="1100">
                <a:solidFill>
                  <a:schemeClr val="dk1"/>
                </a:solidFill>
                <a:highlight>
                  <a:srgbClr val="FFFFFF"/>
                </a:highlight>
              </a:rPr>
              <a:t>, data);</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458383"/>
                </a:solidFill>
                <a:highlight>
                  <a:srgbClr val="FFFFFF"/>
                </a:highlight>
              </a:rPr>
              <a:t>networkDataReceived </a:t>
            </a:r>
            <a:r>
              <a:rPr lang="en" sz="1100">
                <a:solidFill>
                  <a:schemeClr val="dk1"/>
                </a:solidFill>
                <a:highlight>
                  <a:srgbClr val="FFFFFF"/>
                </a:highlight>
              </a:rPr>
              <a:t>= </a:t>
            </a:r>
            <a:r>
              <a:rPr b="1" lang="en" sz="1100">
                <a:solidFill>
                  <a:srgbClr val="000080"/>
                </a:solidFill>
                <a:highlight>
                  <a:srgbClr val="FFFFFF"/>
                </a:highlight>
              </a:rPr>
              <a:t>true</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const </a:t>
            </a:r>
            <a:r>
              <a:rPr lang="en" sz="1100">
                <a:solidFill>
                  <a:srgbClr val="458383"/>
                </a:solidFill>
                <a:highlight>
                  <a:srgbClr val="FFFFFF"/>
                </a:highlight>
              </a:rPr>
              <a:t>selfies </a:t>
            </a: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for </a:t>
            </a:r>
            <a:r>
              <a:rPr lang="en" sz="1100">
                <a:solidFill>
                  <a:schemeClr val="dk1"/>
                </a:solidFill>
                <a:highlight>
                  <a:srgbClr val="FFFFFF"/>
                </a:highlight>
              </a:rPr>
              <a:t>(</a:t>
            </a:r>
            <a:r>
              <a:rPr b="1" lang="en" sz="1100">
                <a:solidFill>
                  <a:srgbClr val="000080"/>
                </a:solidFill>
                <a:highlight>
                  <a:srgbClr val="FFFFFF"/>
                </a:highlight>
              </a:rPr>
              <a:t>const </a:t>
            </a:r>
            <a:r>
              <a:rPr lang="en" sz="1100">
                <a:solidFill>
                  <a:srgbClr val="458383"/>
                </a:solidFill>
                <a:highlight>
                  <a:srgbClr val="FFFFFF"/>
                </a:highlight>
              </a:rPr>
              <a:t>key </a:t>
            </a:r>
            <a:r>
              <a:rPr b="1" lang="en" sz="1100">
                <a:solidFill>
                  <a:srgbClr val="000080"/>
                </a:solidFill>
                <a:highlight>
                  <a:srgbClr val="FFFFFF"/>
                </a:highlight>
              </a:rPr>
              <a:t>in </a:t>
            </a:r>
            <a:r>
              <a:rPr lang="en" sz="1100">
                <a:solidFill>
                  <a:schemeClr val="dk1"/>
                </a:solidFill>
                <a:highlight>
                  <a:srgbClr val="FFFFFF"/>
                </a:highlight>
              </a:rPr>
              <a:t>data)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458383"/>
                </a:solidFill>
                <a:highlight>
                  <a:srgbClr val="FFFFFF"/>
                </a:highlight>
              </a:rPr>
              <a:t>selfies</a:t>
            </a:r>
            <a:r>
              <a:rPr lang="en" sz="1100">
                <a:solidFill>
                  <a:schemeClr val="dk1"/>
                </a:solidFill>
                <a:highlight>
                  <a:srgbClr val="FFFFFF"/>
                </a:highlight>
              </a:rPr>
              <a:t>.</a:t>
            </a:r>
            <a:r>
              <a:rPr lang="en" sz="1100">
                <a:solidFill>
                  <a:srgbClr val="7A7A43"/>
                </a:solidFill>
                <a:highlight>
                  <a:srgbClr val="FFFFFF"/>
                </a:highlight>
              </a:rPr>
              <a:t>push</a:t>
            </a:r>
            <a:r>
              <a:rPr lang="en" sz="1100">
                <a:solidFill>
                  <a:schemeClr val="dk1"/>
                </a:solidFill>
                <a:highlight>
                  <a:srgbClr val="FFFFFF"/>
                </a:highlight>
              </a:rPr>
              <a:t>(data[</a:t>
            </a:r>
            <a:r>
              <a:rPr lang="en" sz="1100">
                <a:solidFill>
                  <a:srgbClr val="458383"/>
                </a:solidFill>
                <a:highlight>
                  <a:srgbClr val="FFFFFF"/>
                </a:highlight>
              </a:rPr>
              <a:t>key</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updateUI(</a:t>
            </a:r>
            <a:r>
              <a:rPr lang="en" sz="1100">
                <a:solidFill>
                  <a:srgbClr val="458383"/>
                </a:solidFill>
                <a:highlight>
                  <a:srgbClr val="FFFFFF"/>
                </a:highlight>
              </a:rPr>
              <a:t>selfies</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t/>
            </a:r>
            <a:endParaRPr/>
          </a:p>
        </p:txBody>
      </p:sp>
      <p:sp>
        <p:nvSpPr>
          <p:cNvPr id="184" name="Google Shape;184;p32"/>
          <p:cNvSpPr txBox="1"/>
          <p:nvPr/>
        </p:nvSpPr>
        <p:spPr>
          <a:xfrm>
            <a:off x="361600" y="4066100"/>
            <a:ext cx="7563900" cy="80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Notice the presence of the </a:t>
            </a:r>
            <a:r>
              <a:rPr lang="en" sz="1100">
                <a:solidFill>
                  <a:srgbClr val="333333"/>
                </a:solidFill>
              </a:rPr>
              <a:t>networkDataReceived</a:t>
            </a:r>
            <a:r>
              <a:rPr lang="en" sz="1100">
                <a:solidFill>
                  <a:schemeClr val="dk1"/>
                </a:solidFill>
              </a:rPr>
              <a:t> variable. By default, it is set to </a:t>
            </a:r>
            <a:r>
              <a:rPr lang="en" sz="1100">
                <a:solidFill>
                  <a:srgbClr val="333333"/>
                </a:solidFill>
              </a:rPr>
              <a:t>false</a:t>
            </a:r>
            <a:r>
              <a:rPr lang="en" sz="1100">
                <a:solidFill>
                  <a:schemeClr val="dk1"/>
                </a:solidFill>
              </a:rPr>
              <a:t>, but when we get data, we set it to </a:t>
            </a:r>
            <a:r>
              <a:rPr lang="en" sz="1100">
                <a:solidFill>
                  <a:srgbClr val="333333"/>
                </a:solidFill>
              </a:rPr>
              <a:t>true</a:t>
            </a:r>
            <a:r>
              <a:rPr lang="en" sz="1100">
                <a:solidFill>
                  <a:schemeClr val="dk1"/>
                </a:solidFill>
              </a:rPr>
              <a:t>.</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Next, add code to read the selfies from </a:t>
            </a:r>
            <a:r>
              <a:rPr lang="en" sz="1100">
                <a:solidFill>
                  <a:srgbClr val="333333"/>
                </a:solidFill>
              </a:rPr>
              <a:t>IndexedDB</a:t>
            </a:r>
            <a:r>
              <a:rPr lang="en" sz="1100"/>
              <a:t> if networkDataReceived is </a:t>
            </a:r>
            <a:r>
              <a:rPr lang="en" sz="1100">
                <a:solidFill>
                  <a:srgbClr val="333333"/>
                </a:solidFill>
              </a:rPr>
              <a:t>false</a:t>
            </a:r>
            <a:endParaRPr sz="1100"/>
          </a:p>
        </p:txBody>
      </p:sp>
      <p:sp>
        <p:nvSpPr>
          <p:cNvPr id="190" name="Google Shape;190;p33"/>
          <p:cNvSpPr txBox="1"/>
          <p:nvPr/>
        </p:nvSpPr>
        <p:spPr>
          <a:xfrm>
            <a:off x="228775" y="978250"/>
            <a:ext cx="6036600" cy="183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spcBef>
                <a:spcPts val="0"/>
              </a:spcBef>
              <a:spcAft>
                <a:spcPts val="0"/>
              </a:spcAft>
              <a:buClr>
                <a:schemeClr val="dk1"/>
              </a:buClr>
              <a:buSzPts val="1100"/>
              <a:buFont typeface="Arial"/>
              <a:buNone/>
            </a:pPr>
            <a:r>
              <a:rPr b="1" lang="en" sz="1100">
                <a:solidFill>
                  <a:srgbClr val="000080"/>
                </a:solidFill>
                <a:highlight>
                  <a:srgbClr val="FFFFFF"/>
                </a:highlight>
              </a:rPr>
              <a:t>if </a:t>
            </a:r>
            <a:r>
              <a:rPr lang="en" sz="1100">
                <a:solidFill>
                  <a:schemeClr val="dk1"/>
                </a:solidFill>
                <a:highlight>
                  <a:srgbClr val="FFFFFF"/>
                </a:highlight>
              </a:rPr>
              <a:t>(</a:t>
            </a:r>
            <a:r>
              <a:rPr b="1" lang="en" sz="1100">
                <a:solidFill>
                  <a:srgbClr val="008000"/>
                </a:solidFill>
                <a:highlight>
                  <a:srgbClr val="FFFFFF"/>
                </a:highlight>
              </a:rPr>
              <a:t>'indexedDB' </a:t>
            </a:r>
            <a:r>
              <a:rPr b="1" lang="en" sz="1100">
                <a:solidFill>
                  <a:srgbClr val="000080"/>
                </a:solidFill>
                <a:highlight>
                  <a:srgbClr val="FFFFFF"/>
                </a:highlight>
              </a:rPr>
              <a:t>in </a:t>
            </a:r>
            <a:r>
              <a:rPr b="1" i="1" lang="en" sz="1100">
                <a:solidFill>
                  <a:srgbClr val="660E7A"/>
                </a:solidFill>
                <a:highlight>
                  <a:srgbClr val="FFFFFF"/>
                </a:highlight>
              </a:rPr>
              <a:t>window</a:t>
            </a: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readAllData(</a:t>
            </a:r>
            <a:r>
              <a:rPr b="1" lang="en" sz="1100">
                <a:solidFill>
                  <a:srgbClr val="008000"/>
                </a:solidFill>
                <a:highlight>
                  <a:srgbClr val="FFFFFF"/>
                </a:highlight>
              </a:rPr>
              <a:t>'selfies'</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then</a:t>
            </a:r>
            <a:r>
              <a:rPr lang="en" sz="1100">
                <a:solidFill>
                  <a:schemeClr val="dk1"/>
                </a:solidFill>
                <a:highlight>
                  <a:srgbClr val="FFFFFF"/>
                </a:highlight>
              </a:rPr>
              <a:t>(selfies =&gt;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if </a:t>
            </a:r>
            <a:r>
              <a:rPr lang="en" sz="1100">
                <a:solidFill>
                  <a:schemeClr val="dk1"/>
                </a:solidFill>
                <a:highlight>
                  <a:srgbClr val="FFFFFF"/>
                </a:highlight>
              </a:rPr>
              <a:t>(!networkDataReceived)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b="1" i="1" lang="en" sz="1100">
                <a:solidFill>
                  <a:srgbClr val="660E7A"/>
                </a:solidFill>
                <a:highlight>
                  <a:srgbClr val="FFFFFF"/>
                </a:highlight>
              </a:rPr>
              <a:t>console</a:t>
            </a:r>
            <a:r>
              <a:rPr lang="en" sz="1100">
                <a:solidFill>
                  <a:schemeClr val="dk1"/>
                </a:solidFill>
                <a:highlight>
                  <a:srgbClr val="FFFFFF"/>
                </a:highlight>
              </a:rPr>
              <a:t>.</a:t>
            </a:r>
            <a:r>
              <a:rPr lang="en" sz="1100">
                <a:solidFill>
                  <a:srgbClr val="7A7A43"/>
                </a:solidFill>
                <a:highlight>
                  <a:srgbClr val="FFFFFF"/>
                </a:highlight>
              </a:rPr>
              <a:t>log</a:t>
            </a:r>
            <a:r>
              <a:rPr lang="en" sz="1100">
                <a:solidFill>
                  <a:schemeClr val="dk1"/>
                </a:solidFill>
                <a:highlight>
                  <a:srgbClr val="FFFFFF"/>
                </a:highlight>
              </a:rPr>
              <a:t>(</a:t>
            </a:r>
            <a:r>
              <a:rPr b="1" lang="en" sz="1100">
                <a:solidFill>
                  <a:srgbClr val="008000"/>
                </a:solidFill>
                <a:highlight>
                  <a:srgbClr val="FFFFFF"/>
                </a:highlight>
              </a:rPr>
              <a:t>'From cache'</a:t>
            </a:r>
            <a:r>
              <a:rPr lang="en" sz="1100">
                <a:solidFill>
                  <a:schemeClr val="dk1"/>
                </a:solidFill>
                <a:highlight>
                  <a:srgbClr val="FFFFFF"/>
                </a:highlight>
              </a:rPr>
              <a:t>, selfies);</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updateUI(selfies);</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sz="1100">
              <a:solidFill>
                <a:srgbClr val="E28964"/>
              </a:solidFill>
              <a:highlight>
                <a:srgbClr val="28323F"/>
              </a:highlight>
            </a:endParaRPr>
          </a:p>
        </p:txBody>
      </p:sp>
      <p:sp>
        <p:nvSpPr>
          <p:cNvPr id="191" name="Google Shape;191;p33"/>
          <p:cNvSpPr txBox="1"/>
          <p:nvPr/>
        </p:nvSpPr>
        <p:spPr>
          <a:xfrm>
            <a:off x="228775" y="3044525"/>
            <a:ext cx="8744700" cy="15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100">
                <a:solidFill>
                  <a:schemeClr val="dk1"/>
                </a:solidFill>
                <a:highlight>
                  <a:srgbClr val="FFFFFF"/>
                </a:highlight>
              </a:rPr>
              <a:t>Explanation</a:t>
            </a:r>
            <a:endParaRPr sz="11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highlight>
                  <a:srgbClr val="FFFFFF"/>
                </a:highlight>
              </a:rPr>
              <a:t>We first check to see if </a:t>
            </a:r>
            <a:r>
              <a:rPr lang="en" sz="1100">
                <a:solidFill>
                  <a:srgbClr val="333333"/>
                </a:solidFill>
                <a:highlight>
                  <a:srgbClr val="FFFFFF"/>
                </a:highlight>
              </a:rPr>
              <a:t>IndexedDB</a:t>
            </a:r>
            <a:r>
              <a:rPr lang="en" sz="1100">
                <a:solidFill>
                  <a:schemeClr val="dk1"/>
                </a:solidFill>
                <a:highlight>
                  <a:srgbClr val="FFFFFF"/>
                </a:highlight>
              </a:rPr>
              <a:t> is supported. Notice that we didn't check for it in the Service Worker. If the broswer supports </a:t>
            </a:r>
            <a:r>
              <a:rPr lang="en" sz="1100">
                <a:solidFill>
                  <a:srgbClr val="333333"/>
                </a:solidFill>
                <a:highlight>
                  <a:srgbClr val="FFFFFF"/>
                </a:highlight>
              </a:rPr>
              <a:t>service workers</a:t>
            </a:r>
            <a:r>
              <a:rPr lang="en" sz="1100">
                <a:solidFill>
                  <a:schemeClr val="dk1"/>
                </a:solidFill>
                <a:highlight>
                  <a:srgbClr val="FFFFFF"/>
                </a:highlight>
              </a:rPr>
              <a:t> will also support </a:t>
            </a:r>
            <a:r>
              <a:rPr lang="en" sz="1100">
                <a:solidFill>
                  <a:srgbClr val="333333"/>
                </a:solidFill>
                <a:highlight>
                  <a:srgbClr val="FFFFFF"/>
                </a:highlight>
              </a:rPr>
              <a:t>IndexedDB</a:t>
            </a:r>
            <a:r>
              <a:rPr lang="en" sz="1100">
                <a:solidFill>
                  <a:schemeClr val="dk1"/>
                </a:solidFill>
                <a:highlight>
                  <a:srgbClr val="FFFFFF"/>
                </a:highlight>
              </a:rPr>
              <a:t>. Then we read the data from the </a:t>
            </a:r>
            <a:r>
              <a:rPr lang="en" sz="1100">
                <a:solidFill>
                  <a:srgbClr val="333333"/>
                </a:solidFill>
                <a:highlight>
                  <a:srgbClr val="FFFFFF"/>
                </a:highlight>
              </a:rPr>
              <a:t>selfies</a:t>
            </a:r>
            <a:r>
              <a:rPr lang="en" sz="1100">
                <a:solidFill>
                  <a:schemeClr val="dk1"/>
                </a:solidFill>
                <a:highlight>
                  <a:srgbClr val="FFFFFF"/>
                </a:highlight>
              </a:rPr>
              <a:t> store by calling the </a:t>
            </a:r>
            <a:r>
              <a:rPr lang="en" sz="1100">
                <a:solidFill>
                  <a:srgbClr val="333333"/>
                </a:solidFill>
                <a:highlight>
                  <a:srgbClr val="FFFFFF"/>
                </a:highlight>
              </a:rPr>
              <a:t>readAllData</a:t>
            </a:r>
            <a:r>
              <a:rPr lang="en" sz="1100">
                <a:solidFill>
                  <a:schemeClr val="dk1"/>
                </a:solidFill>
                <a:highlight>
                  <a:srgbClr val="FFFFFF"/>
                </a:highlight>
              </a:rPr>
              <a:t> function, and if networkDataReceived is false, we update the UI.</a:t>
            </a:r>
            <a:endParaRPr sz="1100">
              <a:solidFill>
                <a:schemeClr val="dk1"/>
              </a:solidFill>
              <a:highlight>
                <a:srgbClr val="FFFFFF"/>
              </a:highlight>
            </a:endParaRPr>
          </a:p>
          <a:p>
            <a:pPr indent="0" lvl="0" marL="0" rtl="0" algn="l">
              <a:spcBef>
                <a:spcPts val="1200"/>
              </a:spcBef>
              <a:spcAft>
                <a:spcPts val="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2600"/>
              </a:spcBef>
              <a:spcAft>
                <a:spcPts val="0"/>
              </a:spcAft>
              <a:buClr>
                <a:schemeClr val="dk1"/>
              </a:buClr>
              <a:buSzPts val="1100"/>
              <a:buFont typeface="Arial"/>
              <a:buNone/>
            </a:pPr>
            <a:r>
              <a:rPr lang="en" sz="1100">
                <a:solidFill>
                  <a:schemeClr val="dk1"/>
                </a:solidFill>
                <a:highlight>
                  <a:srgbClr val="FFFFFF"/>
                </a:highlight>
              </a:rPr>
              <a:t>Exercises</a:t>
            </a:r>
            <a:endParaRPr sz="1100">
              <a:solidFill>
                <a:schemeClr val="dk1"/>
              </a:solidFill>
              <a:highlight>
                <a:srgbClr val="FFFFFF"/>
              </a:highlight>
            </a:endParaRPr>
          </a:p>
          <a:p>
            <a:pPr indent="-298450" lvl="0" marL="457200" rtl="0" algn="l">
              <a:spcBef>
                <a:spcPts val="1800"/>
              </a:spcBef>
              <a:spcAft>
                <a:spcPts val="0"/>
              </a:spcAft>
              <a:buClr>
                <a:schemeClr val="dk1"/>
              </a:buClr>
              <a:buSzPts val="1100"/>
              <a:buFont typeface="Arial"/>
              <a:buAutoNum type="arabicPeriod"/>
            </a:pPr>
            <a:r>
              <a:rPr lang="en" sz="1100">
                <a:solidFill>
                  <a:schemeClr val="dk1"/>
                </a:solidFill>
                <a:highlight>
                  <a:srgbClr val="FFFFFF"/>
                </a:highlight>
              </a:rPr>
              <a:t>Implement and experiment with the code above</a:t>
            </a:r>
            <a:endParaRPr sz="1100">
              <a:solidFill>
                <a:schemeClr val="dk1"/>
              </a:solidFill>
              <a:highlight>
                <a:srgbClr val="FFFFFF"/>
              </a:highlight>
            </a:endParaRPr>
          </a:p>
          <a:p>
            <a:pPr indent="-298450" lvl="0" marL="457200" rtl="0" algn="l">
              <a:spcBef>
                <a:spcPts val="0"/>
              </a:spcBef>
              <a:spcAft>
                <a:spcPts val="0"/>
              </a:spcAft>
              <a:buClr>
                <a:schemeClr val="dk1"/>
              </a:buClr>
              <a:buSzPts val="1100"/>
              <a:buFont typeface="Roboto"/>
              <a:buAutoNum type="arabicPeriod"/>
            </a:pPr>
            <a:r>
              <a:rPr lang="en" sz="1100">
                <a:solidFill>
                  <a:schemeClr val="dk1"/>
                </a:solidFill>
                <a:highlight>
                  <a:srgbClr val="FFFFFF"/>
                </a:highlight>
              </a:rPr>
              <a:t>Try to take your app offline and manually add selfies. Either directly in the </a:t>
            </a:r>
            <a:r>
              <a:rPr lang="en" sz="1100">
                <a:solidFill>
                  <a:srgbClr val="333333"/>
                </a:solidFill>
                <a:highlight>
                  <a:srgbClr val="FFFFFF"/>
                </a:highlight>
              </a:rPr>
              <a:t>data/selfies.json</a:t>
            </a:r>
            <a:r>
              <a:rPr lang="en" sz="1100">
                <a:solidFill>
                  <a:schemeClr val="dk1"/>
                </a:solidFill>
                <a:highlight>
                  <a:srgbClr val="FFFFFF"/>
                </a:highlight>
              </a:rPr>
              <a:t> on the server application or by using </a:t>
            </a:r>
            <a:r>
              <a:rPr lang="en" sz="1100">
                <a:solidFill>
                  <a:srgbClr val="333333"/>
                </a:solidFill>
                <a:highlight>
                  <a:srgbClr val="FFFFFF"/>
                </a:highlight>
              </a:rPr>
              <a:t>POSTMAN</a:t>
            </a:r>
            <a:endParaRPr sz="1100">
              <a:solidFill>
                <a:srgbClr val="333333"/>
              </a:solidFill>
              <a:highlight>
                <a:srgbClr val="FFFFFF"/>
              </a:highlight>
            </a:endParaRPr>
          </a:p>
          <a:p>
            <a:pPr indent="-298450" lvl="0" marL="457200" rtl="0" algn="l">
              <a:spcBef>
                <a:spcPts val="0"/>
              </a:spcBef>
              <a:spcAft>
                <a:spcPts val="0"/>
              </a:spcAft>
              <a:buClr>
                <a:schemeClr val="dk1"/>
              </a:buClr>
              <a:buSzPts val="1100"/>
              <a:buFont typeface="Roboto"/>
              <a:buAutoNum type="arabicPeriod"/>
            </a:pPr>
            <a:r>
              <a:rPr lang="en" sz="1100">
                <a:solidFill>
                  <a:schemeClr val="dk1"/>
                </a:solidFill>
                <a:highlight>
                  <a:srgbClr val="FFFFFF"/>
                </a:highlight>
              </a:rPr>
              <a:t>Try to see what happens if you have a slow network (adjust it from the </a:t>
            </a:r>
            <a:r>
              <a:rPr lang="en" sz="1100">
                <a:solidFill>
                  <a:srgbClr val="333333"/>
                </a:solidFill>
                <a:highlight>
                  <a:srgbClr val="FFFFFF"/>
                </a:highlight>
              </a:rPr>
              <a:t>Network</a:t>
            </a:r>
            <a:r>
              <a:rPr lang="en" sz="1100">
                <a:solidFill>
                  <a:schemeClr val="dk1"/>
                </a:solidFill>
                <a:highlight>
                  <a:srgbClr val="FFFFFF"/>
                </a:highlight>
              </a:rPr>
              <a:t> tab in Chrome Developer Tools</a:t>
            </a:r>
            <a:endParaRPr sz="1100">
              <a:solidFill>
                <a:schemeClr val="dk1"/>
              </a:solidFill>
              <a:highlight>
                <a:srgbClr val="FFFFFF"/>
              </a:highlight>
            </a:endParaRPr>
          </a:p>
          <a:p>
            <a:pPr indent="-298450" lvl="0" marL="457200" rtl="0" algn="l">
              <a:spcBef>
                <a:spcPts val="0"/>
              </a:spcBef>
              <a:spcAft>
                <a:spcPts val="0"/>
              </a:spcAft>
              <a:buClr>
                <a:schemeClr val="dk1"/>
              </a:buClr>
              <a:buSzPts val="1100"/>
              <a:buFont typeface="Roboto"/>
              <a:buAutoNum type="arabicPeriod"/>
            </a:pPr>
            <a:r>
              <a:rPr lang="en" sz="1100">
                <a:solidFill>
                  <a:schemeClr val="dk1"/>
                </a:solidFill>
                <a:highlight>
                  <a:srgbClr val="FFFFFF"/>
                </a:highlight>
              </a:rPr>
              <a:t>While offline you can only see the </a:t>
            </a:r>
            <a:r>
              <a:rPr lang="en" sz="1100">
                <a:solidFill>
                  <a:srgbClr val="333333"/>
                </a:solidFill>
                <a:highlight>
                  <a:srgbClr val="FFFFFF"/>
                </a:highlight>
              </a:rPr>
              <a:t>title</a:t>
            </a:r>
            <a:r>
              <a:rPr lang="en" sz="1100">
                <a:solidFill>
                  <a:schemeClr val="dk1"/>
                </a:solidFill>
                <a:highlight>
                  <a:srgbClr val="FFFFFF"/>
                </a:highlight>
              </a:rPr>
              <a:t> and </a:t>
            </a:r>
            <a:r>
              <a:rPr lang="en" sz="1100">
                <a:solidFill>
                  <a:srgbClr val="333333"/>
                </a:solidFill>
                <a:highlight>
                  <a:srgbClr val="FFFFFF"/>
                </a:highlight>
              </a:rPr>
              <a:t>location</a:t>
            </a:r>
            <a:r>
              <a:rPr lang="en" sz="1100">
                <a:solidFill>
                  <a:schemeClr val="dk1"/>
                </a:solidFill>
                <a:highlight>
                  <a:srgbClr val="FFFFFF"/>
                </a:highlight>
              </a:rPr>
              <a:t> of the selfies, but no image. See if you can add a route in the service worker for it.</a:t>
            </a:r>
            <a:endParaRPr sz="1100">
              <a:solidFill>
                <a:schemeClr val="dk1"/>
              </a:solidFill>
              <a:highlight>
                <a:srgbClr val="FFFFFF"/>
              </a:highlight>
            </a:endParaRPr>
          </a:p>
          <a:p>
            <a:pPr indent="0" lvl="0" marL="0" rtl="0" algn="l">
              <a:spcBef>
                <a:spcPts val="1800"/>
              </a:spcBef>
              <a:spcAft>
                <a:spcPts val="1600"/>
              </a:spcAft>
              <a:buNone/>
            </a:pPr>
            <a:r>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highlight>
                  <a:srgbClr val="FFFFFF"/>
                </a:highlight>
                <a:latin typeface="Roboto"/>
                <a:ea typeface="Roboto"/>
                <a:cs typeface="Roboto"/>
                <a:sym typeface="Roboto"/>
              </a:rPr>
              <a:t>5. Taking selfies offline</a:t>
            </a:r>
            <a:endParaRPr sz="2100">
              <a:highlight>
                <a:srgbClr val="FFFFFF"/>
              </a:highlight>
              <a:latin typeface="Roboto"/>
              <a:ea typeface="Roboto"/>
              <a:cs typeface="Roboto"/>
              <a:sym typeface="Roboto"/>
            </a:endParaRPr>
          </a:p>
          <a:p>
            <a:pPr indent="0" lvl="0" marL="0" rtl="0" algn="l">
              <a:spcBef>
                <a:spcPts val="2300"/>
              </a:spcBef>
              <a:spcAft>
                <a:spcPts val="0"/>
              </a:spcAft>
              <a:buNone/>
            </a:pPr>
            <a:r>
              <a:t/>
            </a:r>
            <a:endParaRPr/>
          </a:p>
        </p:txBody>
      </p:sp>
      <p:sp>
        <p:nvSpPr>
          <p:cNvPr id="203" name="Google Shape;203;p35"/>
          <p:cNvSpPr txBox="1"/>
          <p:nvPr>
            <p:ph idx="1" type="body"/>
          </p:nvPr>
        </p:nvSpPr>
        <p:spPr>
          <a:xfrm>
            <a:off x="311700" y="1225625"/>
            <a:ext cx="8520600" cy="3009000"/>
          </a:xfrm>
          <a:prstGeom prst="rect">
            <a:avLst/>
          </a:prstGeom>
        </p:spPr>
        <p:txBody>
          <a:bodyPr anchorCtr="0" anchor="t" bIns="91425" lIns="91425" spcFirstLastPara="1" rIns="91425" wrap="square" tIns="91425">
            <a:noAutofit/>
          </a:bodyPr>
          <a:lstStyle/>
          <a:p>
            <a:pPr indent="0" lvl="0" marL="0" rtl="0" algn="l">
              <a:lnSpc>
                <a:spcPct val="100000"/>
              </a:lnSpc>
              <a:spcBef>
                <a:spcPts val="2600"/>
              </a:spcBef>
              <a:spcAft>
                <a:spcPts val="0"/>
              </a:spcAft>
              <a:buClr>
                <a:schemeClr val="dk1"/>
              </a:buClr>
              <a:buSzPts val="1100"/>
              <a:buFont typeface="Arial"/>
              <a:buNone/>
            </a:pPr>
            <a:r>
              <a:rPr lang="en" sz="1100">
                <a:solidFill>
                  <a:schemeClr val="dk1"/>
                </a:solidFill>
                <a:highlight>
                  <a:srgbClr val="FFFFFF"/>
                </a:highlight>
                <a:latin typeface="Roboto"/>
                <a:ea typeface="Roboto"/>
                <a:cs typeface="Roboto"/>
                <a:sym typeface="Roboto"/>
              </a:rPr>
              <a:t>The </a:t>
            </a:r>
            <a:r>
              <a:rPr lang="en" sz="1100">
                <a:solidFill>
                  <a:srgbClr val="333333"/>
                </a:solidFill>
                <a:highlight>
                  <a:srgbClr val="FFFFFF"/>
                </a:highlight>
              </a:rPr>
              <a:t>BackgroundSync</a:t>
            </a:r>
            <a:r>
              <a:rPr lang="en" sz="1100">
                <a:solidFill>
                  <a:schemeClr val="dk1"/>
                </a:solidFill>
                <a:highlight>
                  <a:srgbClr val="FFFFFF"/>
                </a:highlight>
                <a:latin typeface="Roboto"/>
                <a:ea typeface="Roboto"/>
                <a:cs typeface="Roboto"/>
                <a:sym typeface="Roboto"/>
              </a:rPr>
              <a:t> API allows users to queue data that needs to be sent to the server while a user is working offline, and then as soon as they’re online again, it sends the queued data to the server. This is useful for when you want to ensure that what your user submits to the server truly gets sent. To give you a quick example of this on a practical level, say a user needs to be able to edit the details of a blog post using a Content Management System (CMS). If the CMS uses Service Workers and BackgroundSync, the user can edit the contents of the blog post offline, and then the CMS will sync the results when the user is online again. This functionality allows users to work on the go, regardless of whether they’re connected to the internet.</a:t>
            </a:r>
            <a:endParaRPr sz="11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latin typeface="Roboto"/>
                <a:ea typeface="Roboto"/>
                <a:cs typeface="Roboto"/>
                <a:sym typeface="Roboto"/>
              </a:rPr>
              <a:t>So far, we’ve been focusing on building websites that can function when the user is offline and dealing with situations where unreliable networks can cause failures. This functionality is great, but until now most of these pages have been read-only—you’re only loading web pages and displaying information. What if you wanted the user to send something to the server while the user is offline? For example, they may want to save something important using their web app, safe in the knowledge that when they re-establish a network connection, their important information will be sent through to the server. BackgroundSync was built to handle that scenario.</a:t>
            </a:r>
            <a:endParaRPr sz="11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latin typeface="Roboto"/>
                <a:ea typeface="Roboto"/>
                <a:cs typeface="Roboto"/>
                <a:sym typeface="Roboto"/>
              </a:rPr>
              <a:t>BackgroundSync is a new web API that lets you defer actions until the user has stable connectivity, which makes it great for ensuring that whatever the user wants to send is sent when they regain connectivity. For example, let’s say someone using the Progressive Selfies web app wants to take a selfie in the perfect spot but there is no signal, and the app is offline. With BackgroundSync, they can "send" can do that while offline, and once they regain connectivity, the Service Worker will send the data in the background.</a:t>
            </a:r>
            <a:endParaRPr sz="1100">
              <a:solidFill>
                <a:schemeClr val="dk1"/>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Sync selfies</a:t>
            </a:r>
            <a:endParaRPr/>
          </a:p>
        </p:txBody>
      </p:sp>
      <p:sp>
        <p:nvSpPr>
          <p:cNvPr id="209" name="Google Shape;209;p36"/>
          <p:cNvSpPr txBox="1"/>
          <p:nvPr>
            <p:ph idx="1" type="body"/>
          </p:nvPr>
        </p:nvSpPr>
        <p:spPr>
          <a:xfrm>
            <a:off x="311700" y="1152475"/>
            <a:ext cx="8520600" cy="1031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To apply </a:t>
            </a:r>
            <a:r>
              <a:rPr lang="en" sz="1100">
                <a:solidFill>
                  <a:srgbClr val="333333"/>
                </a:solidFill>
                <a:highlight>
                  <a:srgbClr val="FFFFFF"/>
                </a:highlight>
              </a:rPr>
              <a:t>BackgroundSync</a:t>
            </a:r>
            <a:r>
              <a:rPr lang="en" sz="1100">
                <a:solidFill>
                  <a:schemeClr val="dk1"/>
                </a:solidFill>
                <a:highlight>
                  <a:srgbClr val="FFFFFF"/>
                </a:highlight>
              </a:rPr>
              <a:t> to our app, we need to create a store in our IndexedDB database to hold our </a:t>
            </a:r>
            <a:r>
              <a:rPr i="1" lang="en" sz="1100">
                <a:solidFill>
                  <a:schemeClr val="dk1"/>
                </a:solidFill>
                <a:highlight>
                  <a:srgbClr val="FFFFFF"/>
                </a:highlight>
              </a:rPr>
              <a:t>"to be synced selfies"</a:t>
            </a:r>
            <a:r>
              <a:rPr lang="en" sz="1100">
                <a:solidFill>
                  <a:schemeClr val="dk1"/>
                </a:solidFill>
                <a:highlight>
                  <a:srgbClr val="FFFFFF"/>
                </a:highlight>
              </a:rPr>
              <a:t>.</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We do that in </a:t>
            </a:r>
            <a:r>
              <a:rPr lang="en" sz="1100">
                <a:solidFill>
                  <a:srgbClr val="333333"/>
                </a:solidFill>
                <a:highlight>
                  <a:srgbClr val="FFFFFF"/>
                </a:highlight>
              </a:rPr>
              <a:t>utility.js</a:t>
            </a:r>
            <a:endParaRPr sz="1100">
              <a:solidFill>
                <a:srgbClr val="333333"/>
              </a:solidFill>
              <a:highlight>
                <a:srgbClr val="FFFFFF"/>
              </a:highlight>
            </a:endParaRPr>
          </a:p>
          <a:p>
            <a:pPr indent="0" lvl="0" marL="0" rtl="0" algn="l">
              <a:spcBef>
                <a:spcPts val="1200"/>
              </a:spcBef>
              <a:spcAft>
                <a:spcPts val="1600"/>
              </a:spcAft>
              <a:buNone/>
            </a:pPr>
            <a:r>
              <a:t/>
            </a:r>
            <a:endParaRPr/>
          </a:p>
        </p:txBody>
      </p:sp>
      <p:sp>
        <p:nvSpPr>
          <p:cNvPr id="210" name="Google Shape;210;p36"/>
          <p:cNvSpPr txBox="1"/>
          <p:nvPr/>
        </p:nvSpPr>
        <p:spPr>
          <a:xfrm>
            <a:off x="465575" y="2571750"/>
            <a:ext cx="6673200" cy="175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spcBef>
                <a:spcPts val="0"/>
              </a:spcBef>
              <a:spcAft>
                <a:spcPts val="0"/>
              </a:spcAft>
              <a:buClr>
                <a:schemeClr val="dk1"/>
              </a:buClr>
              <a:buSzPts val="1100"/>
              <a:buFont typeface="Arial"/>
              <a:buNone/>
            </a:pPr>
            <a:r>
              <a:rPr b="1" lang="en" sz="1100">
                <a:solidFill>
                  <a:srgbClr val="000080"/>
                </a:solidFill>
                <a:highlight>
                  <a:srgbClr val="FFFFFF"/>
                </a:highlight>
              </a:rPr>
              <a:t>const </a:t>
            </a:r>
            <a:r>
              <a:rPr lang="en" sz="1100">
                <a:solidFill>
                  <a:srgbClr val="458383"/>
                </a:solidFill>
                <a:highlight>
                  <a:srgbClr val="FFFFFF"/>
                </a:highlight>
              </a:rPr>
              <a:t>dbPromise </a:t>
            </a:r>
            <a:r>
              <a:rPr lang="en" sz="1100">
                <a:solidFill>
                  <a:schemeClr val="dk1"/>
                </a:solidFill>
                <a:highlight>
                  <a:srgbClr val="FFFFFF"/>
                </a:highlight>
              </a:rPr>
              <a:t>= idb.openDb(</a:t>
            </a:r>
            <a:r>
              <a:rPr b="1" lang="en" sz="1100">
                <a:solidFill>
                  <a:srgbClr val="008000"/>
                </a:solidFill>
                <a:highlight>
                  <a:srgbClr val="FFFFFF"/>
                </a:highlight>
              </a:rPr>
              <a:t>'selfies-store'</a:t>
            </a:r>
            <a:r>
              <a:rPr lang="en" sz="1100">
                <a:solidFill>
                  <a:schemeClr val="dk1"/>
                </a:solidFill>
                <a:highlight>
                  <a:srgbClr val="FFFFFF"/>
                </a:highlight>
              </a:rPr>
              <a:t>, </a:t>
            </a:r>
            <a:r>
              <a:rPr lang="en" sz="1100">
                <a:solidFill>
                  <a:srgbClr val="0000FF"/>
                </a:solidFill>
                <a:highlight>
                  <a:srgbClr val="FFFFFF"/>
                </a:highlight>
              </a:rPr>
              <a:t>1</a:t>
            </a:r>
            <a:r>
              <a:rPr lang="en" sz="1100">
                <a:solidFill>
                  <a:schemeClr val="dk1"/>
                </a:solidFill>
                <a:highlight>
                  <a:srgbClr val="FFFFFF"/>
                </a:highlight>
              </a:rPr>
              <a:t>, upgradeDB =&gt;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if </a:t>
            </a:r>
            <a:r>
              <a:rPr lang="en" sz="1100">
                <a:solidFill>
                  <a:schemeClr val="dk1"/>
                </a:solidFill>
                <a:highlight>
                  <a:srgbClr val="FFFFFF"/>
                </a:highlight>
              </a:rPr>
              <a:t>(!upgradeDB.</a:t>
            </a:r>
            <a:r>
              <a:rPr b="1" lang="en" sz="1100">
                <a:solidFill>
                  <a:srgbClr val="660E7A"/>
                </a:solidFill>
                <a:highlight>
                  <a:srgbClr val="FFFFFF"/>
                </a:highlight>
              </a:rPr>
              <a:t>objectStoreNames</a:t>
            </a:r>
            <a:r>
              <a:rPr lang="en" sz="1100">
                <a:solidFill>
                  <a:schemeClr val="dk1"/>
                </a:solidFill>
                <a:highlight>
                  <a:srgbClr val="FFFFFF"/>
                </a:highlight>
              </a:rPr>
              <a:t>.</a:t>
            </a:r>
            <a:r>
              <a:rPr lang="en" sz="1100">
                <a:solidFill>
                  <a:srgbClr val="7A7A43"/>
                </a:solidFill>
                <a:highlight>
                  <a:srgbClr val="FFFFFF"/>
                </a:highlight>
              </a:rPr>
              <a:t>contains</a:t>
            </a:r>
            <a:r>
              <a:rPr lang="en" sz="1100">
                <a:solidFill>
                  <a:schemeClr val="dk1"/>
                </a:solidFill>
                <a:highlight>
                  <a:srgbClr val="FFFFFF"/>
                </a:highlight>
              </a:rPr>
              <a:t>(</a:t>
            </a:r>
            <a:r>
              <a:rPr b="1" lang="en" sz="1100">
                <a:solidFill>
                  <a:srgbClr val="008000"/>
                </a:solidFill>
                <a:highlight>
                  <a:srgbClr val="FFFFFF"/>
                </a:highlight>
              </a:rPr>
              <a:t>'selfies'</a:t>
            </a: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upgradeDB.</a:t>
            </a:r>
            <a:r>
              <a:rPr lang="en" sz="1100">
                <a:solidFill>
                  <a:srgbClr val="7A7A43"/>
                </a:solidFill>
                <a:highlight>
                  <a:srgbClr val="FFFFFF"/>
                </a:highlight>
              </a:rPr>
              <a:t>createObjectStore</a:t>
            </a:r>
            <a:r>
              <a:rPr lang="en" sz="1100">
                <a:solidFill>
                  <a:schemeClr val="dk1"/>
                </a:solidFill>
                <a:highlight>
                  <a:srgbClr val="FFFFFF"/>
                </a:highlight>
              </a:rPr>
              <a:t>(</a:t>
            </a:r>
            <a:r>
              <a:rPr b="1" lang="en" sz="1100">
                <a:solidFill>
                  <a:srgbClr val="008000"/>
                </a:solidFill>
                <a:highlight>
                  <a:srgbClr val="FFFFFF"/>
                </a:highlight>
              </a:rPr>
              <a:t>'selfies'</a:t>
            </a:r>
            <a:r>
              <a:rPr lang="en" sz="1100">
                <a:solidFill>
                  <a:schemeClr val="dk1"/>
                </a:solidFill>
                <a:highlight>
                  <a:srgbClr val="FFFFFF"/>
                </a:highlight>
              </a:rPr>
              <a:t>, {</a:t>
            </a:r>
            <a:r>
              <a:rPr b="1" lang="en" sz="1100">
                <a:solidFill>
                  <a:srgbClr val="660E7A"/>
                </a:solidFill>
                <a:highlight>
                  <a:srgbClr val="FFFFFF"/>
                </a:highlight>
              </a:rPr>
              <a:t>keyPath</a:t>
            </a:r>
            <a:r>
              <a:rPr lang="en" sz="1100">
                <a:solidFill>
                  <a:schemeClr val="dk1"/>
                </a:solidFill>
                <a:highlight>
                  <a:srgbClr val="FFFFFF"/>
                </a:highlight>
              </a:rPr>
              <a:t>: </a:t>
            </a:r>
            <a:r>
              <a:rPr b="1" lang="en" sz="1100">
                <a:solidFill>
                  <a:srgbClr val="008000"/>
                </a:solidFill>
                <a:highlight>
                  <a:srgbClr val="FFFFFF"/>
                </a:highlight>
              </a:rPr>
              <a:t>'id'</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if </a:t>
            </a:r>
            <a:r>
              <a:rPr lang="en" sz="1100">
                <a:solidFill>
                  <a:schemeClr val="dk1"/>
                </a:solidFill>
                <a:highlight>
                  <a:srgbClr val="FFFFFF"/>
                </a:highlight>
              </a:rPr>
              <a:t>(!upgradeDB.</a:t>
            </a:r>
            <a:r>
              <a:rPr b="1" lang="en" sz="1100">
                <a:solidFill>
                  <a:srgbClr val="660E7A"/>
                </a:solidFill>
                <a:highlight>
                  <a:srgbClr val="FFFFFF"/>
                </a:highlight>
              </a:rPr>
              <a:t>objectStoreNames</a:t>
            </a:r>
            <a:r>
              <a:rPr lang="en" sz="1100">
                <a:solidFill>
                  <a:schemeClr val="dk1"/>
                </a:solidFill>
                <a:highlight>
                  <a:srgbClr val="FFFFFF"/>
                </a:highlight>
              </a:rPr>
              <a:t>.</a:t>
            </a:r>
            <a:r>
              <a:rPr lang="en" sz="1100">
                <a:solidFill>
                  <a:srgbClr val="7A7A43"/>
                </a:solidFill>
                <a:highlight>
                  <a:srgbClr val="FFFFFF"/>
                </a:highlight>
              </a:rPr>
              <a:t>contains</a:t>
            </a:r>
            <a:r>
              <a:rPr lang="en" sz="1100">
                <a:solidFill>
                  <a:schemeClr val="dk1"/>
                </a:solidFill>
                <a:highlight>
                  <a:srgbClr val="FFFFFF"/>
                </a:highlight>
              </a:rPr>
              <a:t>(</a:t>
            </a:r>
            <a:r>
              <a:rPr b="1" lang="en" sz="1100">
                <a:solidFill>
                  <a:srgbClr val="008000"/>
                </a:solidFill>
                <a:highlight>
                  <a:srgbClr val="FFFFFF"/>
                </a:highlight>
              </a:rPr>
              <a:t>'sync-selfies'</a:t>
            </a: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upgradeDB.</a:t>
            </a:r>
            <a:r>
              <a:rPr lang="en" sz="1100">
                <a:solidFill>
                  <a:srgbClr val="7A7A43"/>
                </a:solidFill>
                <a:highlight>
                  <a:srgbClr val="FFFFFF"/>
                </a:highlight>
              </a:rPr>
              <a:t>createObjectStore</a:t>
            </a:r>
            <a:r>
              <a:rPr lang="en" sz="1100">
                <a:solidFill>
                  <a:schemeClr val="dk1"/>
                </a:solidFill>
                <a:highlight>
                  <a:srgbClr val="FFFFFF"/>
                </a:highlight>
              </a:rPr>
              <a:t>(</a:t>
            </a:r>
            <a:r>
              <a:rPr b="1" lang="en" sz="1100">
                <a:solidFill>
                  <a:srgbClr val="008000"/>
                </a:solidFill>
                <a:highlight>
                  <a:srgbClr val="FFFFFF"/>
                </a:highlight>
              </a:rPr>
              <a:t>'sync-selfies'</a:t>
            </a:r>
            <a:r>
              <a:rPr lang="en" sz="1100">
                <a:solidFill>
                  <a:schemeClr val="dk1"/>
                </a:solidFill>
                <a:highlight>
                  <a:srgbClr val="FFFFFF"/>
                </a:highlight>
              </a:rPr>
              <a:t>, {</a:t>
            </a:r>
            <a:r>
              <a:rPr b="1" lang="en" sz="1100">
                <a:solidFill>
                  <a:srgbClr val="660E7A"/>
                </a:solidFill>
                <a:highlight>
                  <a:srgbClr val="FFFFFF"/>
                </a:highlight>
              </a:rPr>
              <a:t>keyPath</a:t>
            </a:r>
            <a:r>
              <a:rPr lang="en" sz="1100">
                <a:solidFill>
                  <a:schemeClr val="dk1"/>
                </a:solidFill>
                <a:highlight>
                  <a:srgbClr val="FFFFFF"/>
                </a:highlight>
              </a:rPr>
              <a:t>: </a:t>
            </a:r>
            <a:r>
              <a:rPr b="1" lang="en" sz="1100">
                <a:solidFill>
                  <a:srgbClr val="008000"/>
                </a:solidFill>
                <a:highlight>
                  <a:srgbClr val="FFFFFF"/>
                </a:highlight>
              </a:rPr>
              <a:t>'id'</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spcBef>
                <a:spcPts val="0"/>
              </a:spcBef>
              <a:spcAft>
                <a:spcPts val="0"/>
              </a:spcAft>
              <a:buClr>
                <a:schemeClr val="dk1"/>
              </a:buClr>
              <a:buSzPts val="1100"/>
              <a:buFont typeface="Arial"/>
              <a:buNone/>
            </a:pP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935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highlight>
                  <a:srgbClr val="FFFFFF"/>
                </a:highlight>
              </a:rPr>
              <a:t>Next, we need to change the way we send data to the server. We will always use </a:t>
            </a:r>
            <a:r>
              <a:rPr lang="en" sz="1100">
                <a:solidFill>
                  <a:srgbClr val="333333"/>
                </a:solidFill>
                <a:highlight>
                  <a:srgbClr val="FFFFFF"/>
                </a:highlight>
              </a:rPr>
              <a:t>BackgroundSync</a:t>
            </a:r>
            <a:r>
              <a:rPr lang="en" sz="1100">
                <a:highlight>
                  <a:srgbClr val="FFFFFF"/>
                </a:highlight>
              </a:rPr>
              <a:t> unless the browser doesn't support it. </a:t>
            </a:r>
            <a:r>
              <a:rPr b="1" lang="en" sz="1100">
                <a:highlight>
                  <a:srgbClr val="FFFFFF"/>
                </a:highlight>
              </a:rPr>
              <a:t>In </a:t>
            </a:r>
            <a:r>
              <a:rPr b="1" lang="en" sz="1100">
                <a:solidFill>
                  <a:srgbClr val="333333"/>
                </a:solidFill>
                <a:highlight>
                  <a:srgbClr val="FFFFFF"/>
                </a:highlight>
              </a:rPr>
              <a:t>feed.js</a:t>
            </a:r>
            <a:endParaRPr b="1" sz="1100">
              <a:solidFill>
                <a:srgbClr val="333333"/>
              </a:solidFill>
              <a:highlight>
                <a:srgbClr val="FFFFFF"/>
              </a:highlight>
            </a:endParaRPr>
          </a:p>
          <a:p>
            <a:pPr indent="0" lvl="0" marL="0" rtl="0" algn="l">
              <a:spcBef>
                <a:spcPts val="1200"/>
              </a:spcBef>
              <a:spcAft>
                <a:spcPts val="0"/>
              </a:spcAft>
              <a:buNone/>
            </a:pPr>
            <a:r>
              <a:t/>
            </a:r>
            <a:endParaRPr sz="1100"/>
          </a:p>
        </p:txBody>
      </p:sp>
      <p:sp>
        <p:nvSpPr>
          <p:cNvPr id="216" name="Google Shape;216;p37"/>
          <p:cNvSpPr txBox="1"/>
          <p:nvPr>
            <p:ph idx="1" type="body"/>
          </p:nvPr>
        </p:nvSpPr>
        <p:spPr>
          <a:xfrm>
            <a:off x="311700" y="1480550"/>
            <a:ext cx="8520600" cy="3607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t/>
            </a:r>
            <a:endParaRPr sz="1100">
              <a:solidFill>
                <a:schemeClr val="dk1"/>
              </a:solidFill>
              <a:highlight>
                <a:srgbClr val="FFFFFF"/>
              </a:highlight>
            </a:endParaRPr>
          </a:p>
          <a:p>
            <a:pPr indent="0" lvl="0" marL="914400" rtl="0" algn="l">
              <a:lnSpc>
                <a:spcPct val="40000"/>
              </a:lnSpc>
              <a:spcBef>
                <a:spcPts val="1600"/>
              </a:spcBef>
              <a:spcAft>
                <a:spcPts val="0"/>
              </a:spcAft>
              <a:buClr>
                <a:schemeClr val="dk1"/>
              </a:buClr>
              <a:buSzPts val="1100"/>
              <a:buFont typeface="Arial"/>
              <a:buNone/>
            </a:pPr>
            <a:r>
              <a:rPr lang="en" sz="1100">
                <a:solidFill>
                  <a:schemeClr val="dk1"/>
                </a:solidFill>
                <a:highlight>
                  <a:srgbClr val="FFFFFF"/>
                </a:highlight>
              </a:rPr>
              <a:t>form.</a:t>
            </a:r>
            <a:r>
              <a:rPr lang="en" sz="1100">
                <a:solidFill>
                  <a:srgbClr val="7A7A43"/>
                </a:solidFill>
                <a:highlight>
                  <a:srgbClr val="FFFFFF"/>
                </a:highlight>
              </a:rPr>
              <a:t>addEventListener</a:t>
            </a:r>
            <a:r>
              <a:rPr lang="en" sz="1100">
                <a:solidFill>
                  <a:schemeClr val="dk1"/>
                </a:solidFill>
                <a:highlight>
                  <a:srgbClr val="FFFFFF"/>
                </a:highlight>
              </a:rPr>
              <a:t>(</a:t>
            </a:r>
            <a:r>
              <a:rPr b="1" lang="en" sz="1100">
                <a:solidFill>
                  <a:srgbClr val="008000"/>
                </a:solidFill>
                <a:highlight>
                  <a:srgbClr val="FFFFFF"/>
                </a:highlight>
              </a:rPr>
              <a:t>'submit'</a:t>
            </a:r>
            <a:r>
              <a:rPr lang="en" sz="1100">
                <a:solidFill>
                  <a:schemeClr val="dk1"/>
                </a:solidFill>
                <a:highlight>
                  <a:srgbClr val="FFFFFF"/>
                </a:highlight>
              </a:rPr>
              <a:t>, event =&gt; {</a:t>
            </a:r>
            <a:endParaRPr sz="1100">
              <a:solidFill>
                <a:schemeClr val="dk1"/>
              </a:solidFill>
              <a:highlight>
                <a:srgbClr val="FFFFFF"/>
              </a:highlight>
            </a:endParaRPr>
          </a:p>
          <a:p>
            <a:pPr indent="0" lvl="0" marL="914400" rtl="0" algn="l">
              <a:lnSpc>
                <a:spcPct val="40000"/>
              </a:lnSpc>
              <a:spcBef>
                <a:spcPts val="1600"/>
              </a:spcBef>
              <a:spcAft>
                <a:spcPts val="0"/>
              </a:spcAft>
              <a:buNone/>
            </a:pPr>
            <a:r>
              <a:rPr lang="en" sz="1100">
                <a:solidFill>
                  <a:schemeClr val="dk1"/>
                </a:solidFill>
                <a:highlight>
                  <a:srgbClr val="FFFFFF"/>
                </a:highlight>
              </a:rPr>
              <a:t> event.</a:t>
            </a:r>
            <a:r>
              <a:rPr lang="en" sz="1100">
                <a:solidFill>
                  <a:srgbClr val="7A7A43"/>
                </a:solidFill>
                <a:highlight>
                  <a:srgbClr val="FFFFFF"/>
                </a:highlight>
              </a:rPr>
              <a:t>preventDefault</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4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if </a:t>
            </a:r>
            <a:r>
              <a:rPr lang="en" sz="1100">
                <a:solidFill>
                  <a:schemeClr val="dk1"/>
                </a:solidFill>
                <a:highlight>
                  <a:srgbClr val="FFFFFF"/>
                </a:highlight>
              </a:rPr>
              <a:t>(titleInput.</a:t>
            </a:r>
            <a:r>
              <a:rPr b="1" lang="en" sz="1100">
                <a:solidFill>
                  <a:srgbClr val="660E7A"/>
                </a:solidFill>
                <a:highlight>
                  <a:srgbClr val="FFFFFF"/>
                </a:highlight>
              </a:rPr>
              <a:t>value</a:t>
            </a:r>
            <a:r>
              <a:rPr lang="en" sz="1100">
                <a:solidFill>
                  <a:schemeClr val="dk1"/>
                </a:solidFill>
                <a:highlight>
                  <a:srgbClr val="FFFFFF"/>
                </a:highlight>
              </a:rPr>
              <a:t>.</a:t>
            </a:r>
            <a:r>
              <a:rPr lang="en" sz="1100">
                <a:solidFill>
                  <a:srgbClr val="7A7A43"/>
                </a:solidFill>
                <a:highlight>
                  <a:srgbClr val="FFFFFF"/>
                </a:highlight>
              </a:rPr>
              <a:t>trim</a:t>
            </a:r>
            <a:r>
              <a:rPr lang="en" sz="1100">
                <a:solidFill>
                  <a:schemeClr val="dk1"/>
                </a:solidFill>
                <a:highlight>
                  <a:srgbClr val="FFFFFF"/>
                </a:highlight>
              </a:rPr>
              <a:t>() === </a:t>
            </a:r>
            <a:r>
              <a:rPr b="1" lang="en" sz="1100">
                <a:solidFill>
                  <a:srgbClr val="008000"/>
                </a:solidFill>
                <a:highlight>
                  <a:srgbClr val="FFFFFF"/>
                </a:highlight>
              </a:rPr>
              <a:t>'' </a:t>
            </a:r>
            <a:r>
              <a:rPr lang="en" sz="1100">
                <a:solidFill>
                  <a:schemeClr val="dk1"/>
                </a:solidFill>
                <a:highlight>
                  <a:srgbClr val="FFFFFF"/>
                </a:highlight>
              </a:rPr>
              <a:t>|| locationInput.</a:t>
            </a:r>
            <a:r>
              <a:rPr b="1" lang="en" sz="1100">
                <a:solidFill>
                  <a:srgbClr val="660E7A"/>
                </a:solidFill>
                <a:highlight>
                  <a:srgbClr val="FFFFFF"/>
                </a:highlight>
              </a:rPr>
              <a:t>value</a:t>
            </a:r>
            <a:r>
              <a:rPr lang="en" sz="1100">
                <a:solidFill>
                  <a:schemeClr val="dk1"/>
                </a:solidFill>
                <a:highlight>
                  <a:srgbClr val="FFFFFF"/>
                </a:highlight>
              </a:rPr>
              <a:t>.</a:t>
            </a:r>
            <a:r>
              <a:rPr lang="en" sz="1100">
                <a:solidFill>
                  <a:srgbClr val="7A7A43"/>
                </a:solidFill>
                <a:highlight>
                  <a:srgbClr val="FFFFFF"/>
                </a:highlight>
              </a:rPr>
              <a:t>trim</a:t>
            </a:r>
            <a:r>
              <a:rPr lang="en" sz="1100">
                <a:solidFill>
                  <a:schemeClr val="dk1"/>
                </a:solidFill>
                <a:highlight>
                  <a:srgbClr val="FFFFFF"/>
                </a:highlight>
              </a:rPr>
              <a:t>() === </a:t>
            </a:r>
            <a:r>
              <a:rPr b="1" lang="en" sz="1100">
                <a:solidFill>
                  <a:srgbClr val="008000"/>
                </a:solidFill>
                <a:highlight>
                  <a:srgbClr val="FFFFFF"/>
                </a:highlight>
              </a:rPr>
              <a:t>''</a:t>
            </a:r>
            <a:r>
              <a:rPr lang="en" sz="1100">
                <a:solidFill>
                  <a:schemeClr val="dk1"/>
                </a:solidFill>
                <a:highlight>
                  <a:srgbClr val="FFFFFF"/>
                </a:highlight>
              </a:rPr>
              <a:t>) {</a:t>
            </a:r>
            <a:endParaRPr sz="1100">
              <a:solidFill>
                <a:schemeClr val="dk1"/>
              </a:solidFill>
              <a:highlight>
                <a:srgbClr val="FFFFFF"/>
              </a:highlight>
            </a:endParaRPr>
          </a:p>
          <a:p>
            <a:pPr indent="0" lvl="0" marL="914400" rtl="0" algn="l">
              <a:lnSpc>
                <a:spcPct val="4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i="1" lang="en" sz="1100">
                <a:solidFill>
                  <a:srgbClr val="808080"/>
                </a:solidFill>
                <a:highlight>
                  <a:srgbClr val="FFFFFF"/>
                </a:highlight>
              </a:rPr>
              <a:t>// Very professional validation</a:t>
            </a:r>
            <a:endParaRPr i="1" sz="1100">
              <a:solidFill>
                <a:srgbClr val="808080"/>
              </a:solidFill>
              <a:highlight>
                <a:srgbClr val="FFFFFF"/>
              </a:highlight>
            </a:endParaRPr>
          </a:p>
          <a:p>
            <a:pPr indent="0" lvl="0" marL="914400" rtl="0" algn="l">
              <a:lnSpc>
                <a:spcPct val="40000"/>
              </a:lnSpc>
              <a:spcBef>
                <a:spcPts val="1600"/>
              </a:spcBef>
              <a:spcAft>
                <a:spcPts val="0"/>
              </a:spcAft>
              <a:buClr>
                <a:schemeClr val="dk1"/>
              </a:buClr>
              <a:buSzPts val="1100"/>
              <a:buFont typeface="Arial"/>
              <a:buNone/>
            </a:pPr>
            <a:r>
              <a:rPr i="1" lang="en" sz="1100">
                <a:solidFill>
                  <a:srgbClr val="808080"/>
                </a:solidFill>
                <a:highlight>
                  <a:srgbClr val="FFFFFF"/>
                </a:highlight>
              </a:rPr>
              <a:t>   </a:t>
            </a:r>
            <a:r>
              <a:rPr i="1" lang="en" sz="1100">
                <a:solidFill>
                  <a:schemeClr val="dk1"/>
                </a:solidFill>
                <a:highlight>
                  <a:srgbClr val="FFFFFF"/>
                </a:highlight>
              </a:rPr>
              <a:t>alert</a:t>
            </a:r>
            <a:r>
              <a:rPr lang="en" sz="1100">
                <a:solidFill>
                  <a:schemeClr val="dk1"/>
                </a:solidFill>
                <a:highlight>
                  <a:srgbClr val="FFFFFF"/>
                </a:highlight>
              </a:rPr>
              <a:t>(</a:t>
            </a:r>
            <a:r>
              <a:rPr b="1" lang="en" sz="1100">
                <a:solidFill>
                  <a:srgbClr val="008000"/>
                </a:solidFill>
                <a:highlight>
                  <a:srgbClr val="FFFFFF"/>
                </a:highlight>
              </a:rPr>
              <a:t>'Please enter valid data!'</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4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return</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40000"/>
              </a:lnSpc>
              <a:spcBef>
                <a:spcPts val="160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lnSpc>
                <a:spcPct val="40000"/>
              </a:lnSpc>
              <a:spcBef>
                <a:spcPts val="1600"/>
              </a:spcBef>
              <a:spcAft>
                <a:spcPts val="0"/>
              </a:spcAft>
              <a:buClr>
                <a:schemeClr val="dk1"/>
              </a:buClr>
              <a:buSzPts val="1100"/>
              <a:buFont typeface="Arial"/>
              <a:buNone/>
            </a:pPr>
            <a:r>
              <a:rPr lang="en" sz="1100">
                <a:solidFill>
                  <a:schemeClr val="dk1"/>
                </a:solidFill>
                <a:highlight>
                  <a:srgbClr val="FFFFFF"/>
                </a:highlight>
              </a:rPr>
              <a:t> closeCreatePostModal();</a:t>
            </a:r>
            <a:endParaRPr sz="1100">
              <a:solidFill>
                <a:schemeClr val="dk1"/>
              </a:solidFill>
              <a:highlight>
                <a:srgbClr val="FFFFFF"/>
              </a:highlight>
            </a:endParaRPr>
          </a:p>
          <a:p>
            <a:pPr indent="0" lvl="0" marL="914400" rtl="0" algn="l">
              <a:lnSpc>
                <a:spcPct val="40000"/>
              </a:lnSpc>
              <a:spcBef>
                <a:spcPts val="1600"/>
              </a:spcBef>
              <a:spcAft>
                <a:spcPts val="0"/>
              </a:spcAft>
              <a:buClr>
                <a:schemeClr val="dk1"/>
              </a:buClr>
              <a:buSzPts val="1100"/>
              <a:buFont typeface="Arial"/>
              <a:buNone/>
            </a:pPr>
            <a:r>
              <a:rPr b="1" lang="en" sz="1100">
                <a:solidFill>
                  <a:srgbClr val="000080"/>
                </a:solidFill>
                <a:highlight>
                  <a:srgbClr val="FFFFFF"/>
                </a:highlight>
              </a:rPr>
              <a:t>const </a:t>
            </a:r>
            <a:r>
              <a:rPr lang="en" sz="1100">
                <a:solidFill>
                  <a:srgbClr val="458383"/>
                </a:solidFill>
                <a:highlight>
                  <a:srgbClr val="FFFFFF"/>
                </a:highlight>
              </a:rPr>
              <a:t>id </a:t>
            </a:r>
            <a:r>
              <a:rPr lang="en" sz="1100">
                <a:solidFill>
                  <a:schemeClr val="dk1"/>
                </a:solidFill>
                <a:highlight>
                  <a:srgbClr val="FFFFFF"/>
                </a:highlight>
              </a:rPr>
              <a:t>= </a:t>
            </a:r>
            <a:r>
              <a:rPr b="1" lang="en" sz="1100">
                <a:solidFill>
                  <a:srgbClr val="000080"/>
                </a:solidFill>
                <a:highlight>
                  <a:srgbClr val="FFFFFF"/>
                </a:highlight>
              </a:rPr>
              <a:t>new </a:t>
            </a:r>
            <a:r>
              <a:rPr b="1" i="1" lang="en" sz="1100">
                <a:solidFill>
                  <a:srgbClr val="660E7A"/>
                </a:solidFill>
                <a:highlight>
                  <a:srgbClr val="FFFFFF"/>
                </a:highlight>
              </a:rPr>
              <a:t>Date</a:t>
            </a:r>
            <a:r>
              <a:rPr lang="en" sz="1100">
                <a:solidFill>
                  <a:schemeClr val="dk1"/>
                </a:solidFill>
                <a:highlight>
                  <a:srgbClr val="FFFFFF"/>
                </a:highlight>
              </a:rPr>
              <a:t>().</a:t>
            </a:r>
            <a:r>
              <a:rPr lang="en" sz="1100">
                <a:solidFill>
                  <a:srgbClr val="7A7A43"/>
                </a:solidFill>
                <a:highlight>
                  <a:srgbClr val="FFFFFF"/>
                </a:highlight>
              </a:rPr>
              <a:t>getTime</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spcBef>
                <a:spcPts val="16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1600"/>
              </a:spcBef>
              <a:spcAft>
                <a:spcPts val="1600"/>
              </a:spcAft>
              <a:buNone/>
            </a:pPr>
            <a:r>
              <a:rPr lang="en" sz="1100">
                <a:solidFill>
                  <a:schemeClr val="dk1"/>
                </a:solidFill>
                <a:highlight>
                  <a:srgbClr val="FFFFFF"/>
                </a:highlight>
              </a:rPr>
              <a:t> </a:t>
            </a:r>
            <a:endParaRPr sz="600">
              <a:solidFill>
                <a:schemeClr val="dk1"/>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8"/>
          <p:cNvSpPr txBox="1"/>
          <p:nvPr>
            <p:ph idx="1" type="body"/>
          </p:nvPr>
        </p:nvSpPr>
        <p:spPr>
          <a:xfrm>
            <a:off x="311700" y="199525"/>
            <a:ext cx="8520600" cy="4750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0000"/>
              </a:lnSpc>
              <a:spcBef>
                <a:spcPts val="0"/>
              </a:spcBef>
              <a:spcAft>
                <a:spcPts val="0"/>
              </a:spcAft>
              <a:buNone/>
            </a:pPr>
            <a:r>
              <a:t/>
            </a:r>
            <a:endParaRPr b="1" sz="1100">
              <a:solidFill>
                <a:srgbClr val="000080"/>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rgbClr val="000080"/>
                </a:solidFill>
                <a:highlight>
                  <a:srgbClr val="FFFFFF"/>
                </a:highlight>
              </a:rPr>
              <a:t>if </a:t>
            </a:r>
            <a:r>
              <a:rPr lang="en" sz="1100">
                <a:solidFill>
                  <a:schemeClr val="dk1"/>
                </a:solidFill>
                <a:highlight>
                  <a:srgbClr val="FFFFFF"/>
                </a:highlight>
              </a:rPr>
              <a:t>(</a:t>
            </a:r>
            <a:r>
              <a:rPr b="1" lang="en" sz="1100">
                <a:solidFill>
                  <a:srgbClr val="008000"/>
                </a:solidFill>
                <a:highlight>
                  <a:srgbClr val="FFFFFF"/>
                </a:highlight>
              </a:rPr>
              <a:t>'serviceWorker' </a:t>
            </a:r>
            <a:r>
              <a:rPr b="1" lang="en" sz="1100">
                <a:solidFill>
                  <a:srgbClr val="000080"/>
                </a:solidFill>
                <a:highlight>
                  <a:srgbClr val="FFFFFF"/>
                </a:highlight>
              </a:rPr>
              <a:t>in </a:t>
            </a:r>
            <a:r>
              <a:rPr b="1" i="1" lang="en" sz="1100">
                <a:solidFill>
                  <a:srgbClr val="660E7A"/>
                </a:solidFill>
                <a:highlight>
                  <a:srgbClr val="FFFFFF"/>
                </a:highlight>
              </a:rPr>
              <a:t>navigator </a:t>
            </a:r>
            <a:r>
              <a:rPr lang="en" sz="1100">
                <a:solidFill>
                  <a:schemeClr val="dk1"/>
                </a:solidFill>
                <a:highlight>
                  <a:srgbClr val="FFFFFF"/>
                </a:highlight>
              </a:rPr>
              <a:t>&amp;&amp; </a:t>
            </a:r>
            <a:r>
              <a:rPr b="1" lang="en" sz="1100">
                <a:solidFill>
                  <a:srgbClr val="008000"/>
                </a:solidFill>
                <a:highlight>
                  <a:srgbClr val="FFFFFF"/>
                </a:highlight>
              </a:rPr>
              <a:t>'SyncManager' </a:t>
            </a:r>
            <a:r>
              <a:rPr b="1" lang="en" sz="1100">
                <a:solidFill>
                  <a:srgbClr val="000080"/>
                </a:solidFill>
                <a:highlight>
                  <a:srgbClr val="FFFFFF"/>
                </a:highlight>
              </a:rPr>
              <a:t>in </a:t>
            </a:r>
            <a:r>
              <a:rPr b="1" i="1" lang="en" sz="1100">
                <a:solidFill>
                  <a:srgbClr val="660E7A"/>
                </a:solidFill>
                <a:highlight>
                  <a:srgbClr val="FFFFFF"/>
                </a:highlight>
              </a:rPr>
              <a:t>window</a:t>
            </a:r>
            <a:r>
              <a:rPr lang="en" sz="1100">
                <a:solidFill>
                  <a:schemeClr val="dk1"/>
                </a:solidFill>
                <a:highlight>
                  <a:srgbClr val="FFFFFF"/>
                </a:highlight>
              </a:rPr>
              <a:t>)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i="1" lang="en" sz="1100">
                <a:solidFill>
                  <a:srgbClr val="660E7A"/>
                </a:solidFill>
                <a:highlight>
                  <a:srgbClr val="FFFFFF"/>
                </a:highlight>
              </a:rPr>
              <a:t>navigator</a:t>
            </a:r>
            <a:r>
              <a:rPr lang="en" sz="1100">
                <a:solidFill>
                  <a:schemeClr val="dk1"/>
                </a:solidFill>
                <a:highlight>
                  <a:srgbClr val="FFFFFF"/>
                </a:highlight>
              </a:rPr>
              <a:t>.</a:t>
            </a:r>
            <a:r>
              <a:rPr b="1" lang="en" sz="1100">
                <a:solidFill>
                  <a:srgbClr val="660E7A"/>
                </a:solidFill>
                <a:highlight>
                  <a:srgbClr val="FFFFFF"/>
                </a:highlight>
              </a:rPr>
              <a:t>serviceWorker</a:t>
            </a:r>
            <a:r>
              <a:rPr lang="en" sz="1100">
                <a:solidFill>
                  <a:schemeClr val="dk1"/>
                </a:solidFill>
                <a:highlight>
                  <a:srgbClr val="FFFFFF"/>
                </a:highlight>
              </a:rPr>
              <a:t>.</a:t>
            </a:r>
            <a:r>
              <a:rPr b="1" lang="en" sz="1100">
                <a:solidFill>
                  <a:srgbClr val="660E7A"/>
                </a:solidFill>
                <a:highlight>
                  <a:srgbClr val="FFFFFF"/>
                </a:highlight>
              </a:rPr>
              <a:t>ready</a:t>
            </a:r>
            <a:endParaRPr b="1" sz="1100">
              <a:solidFill>
                <a:srgbClr val="660E7A"/>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rgbClr val="660E7A"/>
                </a:solidFill>
                <a:highlight>
                  <a:srgbClr val="FFFFFF"/>
                </a:highlight>
              </a:rPr>
              <a:t>     </a:t>
            </a:r>
            <a:r>
              <a:rPr lang="en" sz="1100">
                <a:solidFill>
                  <a:schemeClr val="dk1"/>
                </a:solidFill>
                <a:highlight>
                  <a:srgbClr val="FFFFFF"/>
                </a:highlight>
              </a:rPr>
              <a:t>.</a:t>
            </a:r>
            <a:r>
              <a:rPr lang="en" sz="1100">
                <a:solidFill>
                  <a:srgbClr val="7A7A43"/>
                </a:solidFill>
                <a:highlight>
                  <a:srgbClr val="FFFFFF"/>
                </a:highlight>
              </a:rPr>
              <a:t>then</a:t>
            </a:r>
            <a:r>
              <a:rPr lang="en" sz="1100">
                <a:solidFill>
                  <a:schemeClr val="dk1"/>
                </a:solidFill>
                <a:highlight>
                  <a:srgbClr val="FFFFFF"/>
                </a:highlight>
              </a:rPr>
              <a:t>(sw =&gt;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const </a:t>
            </a:r>
            <a:r>
              <a:rPr lang="en" sz="1100">
                <a:solidFill>
                  <a:srgbClr val="458383"/>
                </a:solidFill>
                <a:highlight>
                  <a:srgbClr val="FFFFFF"/>
                </a:highlight>
              </a:rPr>
              <a:t>selfie </a:t>
            </a:r>
            <a:r>
              <a:rPr lang="en" sz="1100">
                <a:solidFill>
                  <a:schemeClr val="dk1"/>
                </a:solidFill>
                <a:highlight>
                  <a:srgbClr val="FFFFFF"/>
                </a:highlight>
              </a:rPr>
              <a:t>=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660E7A"/>
                </a:solidFill>
                <a:highlight>
                  <a:srgbClr val="FFFFFF"/>
                </a:highlight>
              </a:rPr>
              <a:t>id</a:t>
            </a:r>
            <a:r>
              <a:rPr lang="en" sz="1100">
                <a:solidFill>
                  <a:schemeClr val="dk1"/>
                </a:solidFill>
                <a:highlight>
                  <a:srgbClr val="FFFFFF"/>
                </a:highlight>
              </a:rPr>
              <a:t>: </a:t>
            </a:r>
            <a:r>
              <a:rPr lang="en" sz="1100">
                <a:solidFill>
                  <a:srgbClr val="458383"/>
                </a:solidFill>
                <a:highlight>
                  <a:srgbClr val="FFFFFF"/>
                </a:highlight>
              </a:rPr>
              <a:t>id</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660E7A"/>
                </a:solidFill>
                <a:highlight>
                  <a:srgbClr val="FFFFFF"/>
                </a:highlight>
              </a:rPr>
              <a:t>title</a:t>
            </a:r>
            <a:r>
              <a:rPr lang="en" sz="1100">
                <a:solidFill>
                  <a:schemeClr val="dk1"/>
                </a:solidFill>
                <a:highlight>
                  <a:srgbClr val="FFFFFF"/>
                </a:highlight>
              </a:rPr>
              <a:t>: titleInput.</a:t>
            </a:r>
            <a:r>
              <a:rPr b="1" lang="en" sz="1100">
                <a:solidFill>
                  <a:srgbClr val="660E7A"/>
                </a:solidFill>
                <a:highlight>
                  <a:srgbClr val="FFFFFF"/>
                </a:highlight>
              </a:rPr>
              <a:t>value</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660E7A"/>
                </a:solidFill>
                <a:highlight>
                  <a:srgbClr val="FFFFFF"/>
                </a:highlight>
              </a:rPr>
              <a:t>location</a:t>
            </a:r>
            <a:r>
              <a:rPr lang="en" sz="1100">
                <a:solidFill>
                  <a:schemeClr val="dk1"/>
                </a:solidFill>
                <a:highlight>
                  <a:srgbClr val="FFFFFF"/>
                </a:highlight>
              </a:rPr>
              <a:t>: locationInput.</a:t>
            </a:r>
            <a:r>
              <a:rPr b="1" lang="en" sz="1100">
                <a:solidFill>
                  <a:srgbClr val="660E7A"/>
                </a:solidFill>
                <a:highlight>
                  <a:srgbClr val="FFFFFF"/>
                </a:highlight>
              </a:rPr>
              <a:t>value</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660E7A"/>
                </a:solidFill>
                <a:highlight>
                  <a:srgbClr val="FFFFFF"/>
                </a:highlight>
              </a:rPr>
              <a:t>selfie</a:t>
            </a:r>
            <a:r>
              <a:rPr lang="en" sz="1100">
                <a:solidFill>
                  <a:schemeClr val="dk1"/>
                </a:solidFill>
                <a:highlight>
                  <a:srgbClr val="FFFFFF"/>
                </a:highlight>
              </a:rPr>
              <a:t>: picture,</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writeData(</a:t>
            </a:r>
            <a:r>
              <a:rPr b="1" lang="en" sz="1100">
                <a:solidFill>
                  <a:srgbClr val="008000"/>
                </a:solidFill>
                <a:highlight>
                  <a:srgbClr val="FFFFFF"/>
                </a:highlight>
              </a:rPr>
              <a:t>'sync-selfies'</a:t>
            </a:r>
            <a:r>
              <a:rPr lang="en" sz="1100">
                <a:solidFill>
                  <a:schemeClr val="dk1"/>
                </a:solidFill>
                <a:highlight>
                  <a:srgbClr val="FFFFFF"/>
                </a:highlight>
              </a:rPr>
              <a:t>, </a:t>
            </a:r>
            <a:r>
              <a:rPr lang="en" sz="1100">
                <a:solidFill>
                  <a:srgbClr val="458383"/>
                </a:solidFill>
                <a:highlight>
                  <a:srgbClr val="FFFFFF"/>
                </a:highlight>
              </a:rPr>
              <a:t>selfie</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then</a:t>
            </a:r>
            <a:r>
              <a:rPr lang="en" sz="1100">
                <a:solidFill>
                  <a:schemeClr val="dk1"/>
                </a:solidFill>
                <a:highlight>
                  <a:srgbClr val="FFFFFF"/>
                </a:highlight>
              </a:rPr>
              <a:t>(() =&gt; sw.</a:t>
            </a:r>
            <a:r>
              <a:rPr b="1" lang="en" sz="1100">
                <a:solidFill>
                  <a:srgbClr val="660E7A"/>
                </a:solidFill>
                <a:highlight>
                  <a:srgbClr val="FFFFFF"/>
                </a:highlight>
              </a:rPr>
              <a:t>sync</a:t>
            </a:r>
            <a:r>
              <a:rPr lang="en" sz="1100">
                <a:solidFill>
                  <a:schemeClr val="dk1"/>
                </a:solidFill>
                <a:highlight>
                  <a:srgbClr val="FFFFFF"/>
                </a:highlight>
              </a:rPr>
              <a:t>.</a:t>
            </a:r>
            <a:r>
              <a:rPr lang="en" sz="1100">
                <a:solidFill>
                  <a:srgbClr val="7A7A43"/>
                </a:solidFill>
                <a:highlight>
                  <a:srgbClr val="FFFFFF"/>
                </a:highlight>
              </a:rPr>
              <a:t>register</a:t>
            </a:r>
            <a:r>
              <a:rPr lang="en" sz="1100">
                <a:solidFill>
                  <a:schemeClr val="dk1"/>
                </a:solidFill>
                <a:highlight>
                  <a:srgbClr val="FFFFFF"/>
                </a:highlight>
              </a:rPr>
              <a:t>(</a:t>
            </a:r>
            <a:r>
              <a:rPr b="1" lang="en" sz="1100">
                <a:solidFill>
                  <a:srgbClr val="008000"/>
                </a:solidFill>
                <a:highlight>
                  <a:srgbClr val="FFFFFF"/>
                </a:highlight>
              </a:rPr>
              <a:t>'sync-new-selfies'</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then</a:t>
            </a:r>
            <a:r>
              <a:rPr lang="en" sz="1100">
                <a:solidFill>
                  <a:schemeClr val="dk1"/>
                </a:solidFill>
                <a:highlight>
                  <a:srgbClr val="FFFFFF"/>
                </a:highlight>
              </a:rPr>
              <a:t>(() =&gt;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const </a:t>
            </a:r>
            <a:r>
              <a:rPr lang="en" sz="1100">
                <a:solidFill>
                  <a:srgbClr val="458383"/>
                </a:solidFill>
                <a:highlight>
                  <a:srgbClr val="FFFFFF"/>
                </a:highlight>
              </a:rPr>
              <a:t>snackbarContainer </a:t>
            </a:r>
            <a:r>
              <a:rPr lang="en" sz="1100">
                <a:solidFill>
                  <a:schemeClr val="dk1"/>
                </a:solidFill>
                <a:highlight>
                  <a:srgbClr val="FFFFFF"/>
                </a:highlight>
              </a:rPr>
              <a:t>= </a:t>
            </a:r>
            <a:r>
              <a:rPr b="1" i="1" lang="en" sz="1100">
                <a:solidFill>
                  <a:srgbClr val="660E7A"/>
                </a:solidFill>
                <a:highlight>
                  <a:srgbClr val="FFFFFF"/>
                </a:highlight>
              </a:rPr>
              <a:t>document</a:t>
            </a:r>
            <a:r>
              <a:rPr lang="en" sz="1100">
                <a:solidFill>
                  <a:schemeClr val="dk1"/>
                </a:solidFill>
                <a:highlight>
                  <a:srgbClr val="FFFFFF"/>
                </a:highlight>
              </a:rPr>
              <a:t>.</a:t>
            </a:r>
            <a:r>
              <a:rPr lang="en" sz="1100">
                <a:solidFill>
                  <a:srgbClr val="7A7A43"/>
                </a:solidFill>
                <a:highlight>
                  <a:srgbClr val="FFFFFF"/>
                </a:highlight>
              </a:rPr>
              <a:t>querySelector</a:t>
            </a:r>
            <a:r>
              <a:rPr lang="en" sz="1100">
                <a:solidFill>
                  <a:schemeClr val="dk1"/>
                </a:solidFill>
                <a:highlight>
                  <a:srgbClr val="FFFFFF"/>
                </a:highlight>
              </a:rPr>
              <a:t>(</a:t>
            </a:r>
            <a:r>
              <a:rPr b="1" lang="en" sz="1100">
                <a:solidFill>
                  <a:srgbClr val="008000"/>
                </a:solidFill>
                <a:highlight>
                  <a:srgbClr val="FFFFFF"/>
                </a:highlight>
              </a:rPr>
              <a:t>'#confirmation-toast'</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const </a:t>
            </a:r>
            <a:r>
              <a:rPr lang="en" sz="1100">
                <a:solidFill>
                  <a:srgbClr val="458383"/>
                </a:solidFill>
                <a:highlight>
                  <a:srgbClr val="FFFFFF"/>
                </a:highlight>
              </a:rPr>
              <a:t>data </a:t>
            </a:r>
            <a:r>
              <a:rPr lang="en" sz="1100">
                <a:solidFill>
                  <a:schemeClr val="dk1"/>
                </a:solidFill>
                <a:highlight>
                  <a:srgbClr val="FFFFFF"/>
                </a:highlight>
              </a:rPr>
              <a:t>= {</a:t>
            </a:r>
            <a:r>
              <a:rPr b="1" lang="en" sz="1100">
                <a:solidFill>
                  <a:srgbClr val="660E7A"/>
                </a:solidFill>
                <a:highlight>
                  <a:srgbClr val="FFFFFF"/>
                </a:highlight>
              </a:rPr>
              <a:t>message</a:t>
            </a:r>
            <a:r>
              <a:rPr lang="en" sz="1100">
                <a:solidFill>
                  <a:schemeClr val="dk1"/>
                </a:solidFill>
                <a:highlight>
                  <a:srgbClr val="FFFFFF"/>
                </a:highlight>
              </a:rPr>
              <a:t>: </a:t>
            </a:r>
            <a:r>
              <a:rPr b="1" lang="en" sz="1100">
                <a:solidFill>
                  <a:srgbClr val="008000"/>
                </a:solidFill>
                <a:highlight>
                  <a:srgbClr val="FFFFFF"/>
                </a:highlight>
              </a:rPr>
              <a:t>'Your Selfie was saved for syncing!'</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458383"/>
                </a:solidFill>
                <a:highlight>
                  <a:srgbClr val="FFFFFF"/>
                </a:highlight>
              </a:rPr>
              <a:t>snackbarContainer</a:t>
            </a:r>
            <a:r>
              <a:rPr lang="en" sz="1100">
                <a:solidFill>
                  <a:schemeClr val="dk1"/>
                </a:solidFill>
                <a:highlight>
                  <a:srgbClr val="FFFFFF"/>
                </a:highlight>
              </a:rPr>
              <a:t>.MaterialSnackbar.showSnackbar(</a:t>
            </a:r>
            <a:r>
              <a:rPr lang="en" sz="1100">
                <a:solidFill>
                  <a:srgbClr val="458383"/>
                </a:solidFill>
                <a:highlight>
                  <a:srgbClr val="FFFFFF"/>
                </a:highlight>
              </a:rPr>
              <a:t>data</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catch</a:t>
            </a:r>
            <a:r>
              <a:rPr lang="en" sz="1100">
                <a:solidFill>
                  <a:schemeClr val="dk1"/>
                </a:solidFill>
                <a:highlight>
                  <a:srgbClr val="FFFFFF"/>
                </a:highlight>
              </a:rPr>
              <a:t>(</a:t>
            </a:r>
            <a:r>
              <a:rPr b="1" lang="en" sz="1100">
                <a:solidFill>
                  <a:srgbClr val="000080"/>
                </a:solidFill>
                <a:highlight>
                  <a:srgbClr val="FFFFFF"/>
                </a:highlight>
              </a:rPr>
              <a:t>function </a:t>
            </a:r>
            <a:r>
              <a:rPr lang="en" sz="1100">
                <a:solidFill>
                  <a:schemeClr val="dk1"/>
                </a:solidFill>
                <a:highlight>
                  <a:srgbClr val="FFFFFF"/>
                </a:highlight>
              </a:rPr>
              <a:t>(err)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i="1" lang="en" sz="1100">
                <a:solidFill>
                  <a:srgbClr val="660E7A"/>
                </a:solidFill>
                <a:highlight>
                  <a:srgbClr val="FFFFFF"/>
                </a:highlight>
              </a:rPr>
              <a:t>console</a:t>
            </a:r>
            <a:r>
              <a:rPr lang="en" sz="1100">
                <a:solidFill>
                  <a:schemeClr val="dk1"/>
                </a:solidFill>
                <a:highlight>
                  <a:srgbClr val="FFFFFF"/>
                </a:highlight>
              </a:rPr>
              <a:t>.</a:t>
            </a:r>
            <a:r>
              <a:rPr lang="en" sz="1100">
                <a:solidFill>
                  <a:srgbClr val="7A7A43"/>
                </a:solidFill>
                <a:highlight>
                  <a:srgbClr val="FFFFFF"/>
                </a:highlight>
              </a:rPr>
              <a:t>log</a:t>
            </a:r>
            <a:r>
              <a:rPr lang="en" sz="1100">
                <a:solidFill>
                  <a:schemeClr val="dk1"/>
                </a:solidFill>
                <a:highlight>
                  <a:srgbClr val="FFFFFF"/>
                </a:highlight>
              </a:rPr>
              <a:t>(err);</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lnSpc>
                <a:spcPct val="10000"/>
              </a:lnSpc>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9"/>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0000"/>
              </a:lnSpc>
              <a:spcBef>
                <a:spcPts val="0"/>
              </a:spcBef>
              <a:spcAft>
                <a:spcPts val="0"/>
              </a:spcAft>
              <a:buNone/>
            </a:pPr>
            <a:r>
              <a:t/>
            </a:r>
            <a:endParaRPr sz="1100">
              <a:solidFill>
                <a:schemeClr val="dk1"/>
              </a:solidFill>
              <a:highlight>
                <a:srgbClr val="FFFFFF"/>
              </a:highlight>
            </a:endParaRPr>
          </a:p>
          <a:p>
            <a:pPr indent="0" lvl="0" marL="914400" rtl="0" algn="l">
              <a:lnSpc>
                <a:spcPct val="10000"/>
              </a:lnSpc>
              <a:spcBef>
                <a:spcPts val="1600"/>
              </a:spcBef>
              <a:spcAft>
                <a:spcPts val="0"/>
              </a:spcAft>
              <a:buNone/>
            </a:pPr>
            <a:r>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else </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const </a:t>
            </a:r>
            <a:r>
              <a:rPr lang="en" sz="1100">
                <a:solidFill>
                  <a:srgbClr val="458383"/>
                </a:solidFill>
                <a:highlight>
                  <a:srgbClr val="FFFFFF"/>
                </a:highlight>
              </a:rPr>
              <a:t>postData </a:t>
            </a:r>
            <a:r>
              <a:rPr lang="en" sz="1100">
                <a:solidFill>
                  <a:schemeClr val="dk1"/>
                </a:solidFill>
                <a:highlight>
                  <a:srgbClr val="FFFFFF"/>
                </a:highlight>
              </a:rPr>
              <a:t>= </a:t>
            </a:r>
            <a:r>
              <a:rPr b="1" lang="en" sz="1100">
                <a:solidFill>
                  <a:srgbClr val="000080"/>
                </a:solidFill>
                <a:highlight>
                  <a:srgbClr val="FFFFFF"/>
                </a:highlight>
              </a:rPr>
              <a:t>new </a:t>
            </a:r>
            <a:r>
              <a:rPr b="1" i="1" lang="en" sz="1100">
                <a:solidFill>
                  <a:srgbClr val="660E7A"/>
                </a:solidFill>
                <a:highlight>
                  <a:srgbClr val="FFFFFF"/>
                </a:highlight>
              </a:rPr>
              <a:t>FormData</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458383"/>
                </a:solidFill>
                <a:highlight>
                  <a:srgbClr val="FFFFFF"/>
                </a:highlight>
              </a:rPr>
              <a:t>postData</a:t>
            </a:r>
            <a:r>
              <a:rPr lang="en" sz="1100">
                <a:solidFill>
                  <a:schemeClr val="dk1"/>
                </a:solidFill>
                <a:highlight>
                  <a:srgbClr val="FFFFFF"/>
                </a:highlight>
              </a:rPr>
              <a:t>.</a:t>
            </a:r>
            <a:r>
              <a:rPr lang="en" sz="1100">
                <a:solidFill>
                  <a:srgbClr val="7A7A43"/>
                </a:solidFill>
                <a:highlight>
                  <a:srgbClr val="FFFFFF"/>
                </a:highlight>
              </a:rPr>
              <a:t>append</a:t>
            </a:r>
            <a:r>
              <a:rPr lang="en" sz="1100">
                <a:solidFill>
                  <a:schemeClr val="dk1"/>
                </a:solidFill>
                <a:highlight>
                  <a:srgbClr val="FFFFFF"/>
                </a:highlight>
              </a:rPr>
              <a:t>(</a:t>
            </a:r>
            <a:r>
              <a:rPr b="1" lang="en" sz="1100">
                <a:solidFill>
                  <a:srgbClr val="008000"/>
                </a:solidFill>
                <a:highlight>
                  <a:srgbClr val="FFFFFF"/>
                </a:highlight>
              </a:rPr>
              <a:t>'id'</a:t>
            </a:r>
            <a:r>
              <a:rPr lang="en" sz="1100">
                <a:solidFill>
                  <a:schemeClr val="dk1"/>
                </a:solidFill>
                <a:highlight>
                  <a:srgbClr val="FFFFFF"/>
                </a:highlight>
              </a:rPr>
              <a:t>, </a:t>
            </a:r>
            <a:r>
              <a:rPr lang="en" sz="1100">
                <a:solidFill>
                  <a:srgbClr val="458383"/>
                </a:solidFill>
                <a:highlight>
                  <a:srgbClr val="FFFFFF"/>
                </a:highlight>
              </a:rPr>
              <a:t>id</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458383"/>
                </a:solidFill>
                <a:highlight>
                  <a:srgbClr val="FFFFFF"/>
                </a:highlight>
              </a:rPr>
              <a:t>postData</a:t>
            </a:r>
            <a:r>
              <a:rPr lang="en" sz="1100">
                <a:solidFill>
                  <a:schemeClr val="dk1"/>
                </a:solidFill>
                <a:highlight>
                  <a:srgbClr val="FFFFFF"/>
                </a:highlight>
              </a:rPr>
              <a:t>.</a:t>
            </a:r>
            <a:r>
              <a:rPr lang="en" sz="1100">
                <a:solidFill>
                  <a:srgbClr val="7A7A43"/>
                </a:solidFill>
                <a:highlight>
                  <a:srgbClr val="FFFFFF"/>
                </a:highlight>
              </a:rPr>
              <a:t>append</a:t>
            </a:r>
            <a:r>
              <a:rPr lang="en" sz="1100">
                <a:solidFill>
                  <a:schemeClr val="dk1"/>
                </a:solidFill>
                <a:highlight>
                  <a:srgbClr val="FFFFFF"/>
                </a:highlight>
              </a:rPr>
              <a:t>(</a:t>
            </a:r>
            <a:r>
              <a:rPr b="1" lang="en" sz="1100">
                <a:solidFill>
                  <a:srgbClr val="008000"/>
                </a:solidFill>
                <a:highlight>
                  <a:srgbClr val="FFFFFF"/>
                </a:highlight>
              </a:rPr>
              <a:t>'title'</a:t>
            </a:r>
            <a:r>
              <a:rPr lang="en" sz="1100">
                <a:solidFill>
                  <a:schemeClr val="dk1"/>
                </a:solidFill>
                <a:highlight>
                  <a:srgbClr val="FFFFFF"/>
                </a:highlight>
              </a:rPr>
              <a:t>, titleInput.</a:t>
            </a:r>
            <a:r>
              <a:rPr b="1" lang="en" sz="1100">
                <a:solidFill>
                  <a:srgbClr val="660E7A"/>
                </a:solidFill>
                <a:highlight>
                  <a:srgbClr val="FFFFFF"/>
                </a:highlight>
              </a:rPr>
              <a:t>value</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458383"/>
                </a:solidFill>
                <a:highlight>
                  <a:srgbClr val="FFFFFF"/>
                </a:highlight>
              </a:rPr>
              <a:t>postData</a:t>
            </a:r>
            <a:r>
              <a:rPr lang="en" sz="1100">
                <a:solidFill>
                  <a:schemeClr val="dk1"/>
                </a:solidFill>
                <a:highlight>
                  <a:srgbClr val="FFFFFF"/>
                </a:highlight>
              </a:rPr>
              <a:t>.</a:t>
            </a:r>
            <a:r>
              <a:rPr lang="en" sz="1100">
                <a:solidFill>
                  <a:srgbClr val="7A7A43"/>
                </a:solidFill>
                <a:highlight>
                  <a:srgbClr val="FFFFFF"/>
                </a:highlight>
              </a:rPr>
              <a:t>append</a:t>
            </a:r>
            <a:r>
              <a:rPr lang="en" sz="1100">
                <a:solidFill>
                  <a:schemeClr val="dk1"/>
                </a:solidFill>
                <a:highlight>
                  <a:srgbClr val="FFFFFF"/>
                </a:highlight>
              </a:rPr>
              <a:t>(</a:t>
            </a:r>
            <a:r>
              <a:rPr b="1" lang="en" sz="1100">
                <a:solidFill>
                  <a:srgbClr val="008000"/>
                </a:solidFill>
                <a:highlight>
                  <a:srgbClr val="FFFFFF"/>
                </a:highlight>
              </a:rPr>
              <a:t>'location'</a:t>
            </a:r>
            <a:r>
              <a:rPr lang="en" sz="1100">
                <a:solidFill>
                  <a:schemeClr val="dk1"/>
                </a:solidFill>
                <a:highlight>
                  <a:srgbClr val="FFFFFF"/>
                </a:highlight>
              </a:rPr>
              <a:t>, locationInput.</a:t>
            </a:r>
            <a:r>
              <a:rPr b="1" lang="en" sz="1100">
                <a:solidFill>
                  <a:srgbClr val="660E7A"/>
                </a:solidFill>
                <a:highlight>
                  <a:srgbClr val="FFFFFF"/>
                </a:highlight>
              </a:rPr>
              <a:t>value</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458383"/>
                </a:solidFill>
                <a:highlight>
                  <a:srgbClr val="FFFFFF"/>
                </a:highlight>
              </a:rPr>
              <a:t>postData</a:t>
            </a:r>
            <a:r>
              <a:rPr lang="en" sz="1100">
                <a:solidFill>
                  <a:schemeClr val="dk1"/>
                </a:solidFill>
                <a:highlight>
                  <a:srgbClr val="FFFFFF"/>
                </a:highlight>
              </a:rPr>
              <a:t>.</a:t>
            </a:r>
            <a:r>
              <a:rPr lang="en" sz="1100">
                <a:solidFill>
                  <a:srgbClr val="7A7A43"/>
                </a:solidFill>
                <a:highlight>
                  <a:srgbClr val="FFFFFF"/>
                </a:highlight>
              </a:rPr>
              <a:t>append</a:t>
            </a:r>
            <a:r>
              <a:rPr lang="en" sz="1100">
                <a:solidFill>
                  <a:schemeClr val="dk1"/>
                </a:solidFill>
                <a:highlight>
                  <a:srgbClr val="FFFFFF"/>
                </a:highlight>
              </a:rPr>
              <a:t>(</a:t>
            </a:r>
            <a:r>
              <a:rPr b="1" lang="en" sz="1100">
                <a:solidFill>
                  <a:srgbClr val="008000"/>
                </a:solidFill>
                <a:highlight>
                  <a:srgbClr val="FFFFFF"/>
                </a:highlight>
              </a:rPr>
              <a:t>'selfie'</a:t>
            </a:r>
            <a:r>
              <a:rPr lang="en" sz="1100">
                <a:solidFill>
                  <a:schemeClr val="dk1"/>
                </a:solidFill>
                <a:highlight>
                  <a:srgbClr val="FFFFFF"/>
                </a:highlight>
              </a:rPr>
              <a:t>, picture);</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i="1" lang="en" sz="1100">
                <a:solidFill>
                  <a:schemeClr val="dk1"/>
                </a:solidFill>
                <a:highlight>
                  <a:srgbClr val="FFFFFF"/>
                </a:highlight>
              </a:rPr>
              <a:t>fetch</a:t>
            </a:r>
            <a:r>
              <a:rPr lang="en" sz="1100">
                <a:solidFill>
                  <a:schemeClr val="dk1"/>
                </a:solidFill>
                <a:highlight>
                  <a:srgbClr val="FFFFFF"/>
                </a:highlight>
              </a:rPr>
              <a:t>(API_URL, {</a:t>
            </a:r>
            <a:r>
              <a:rPr b="1" lang="en" sz="1100">
                <a:solidFill>
                  <a:srgbClr val="660E7A"/>
                </a:solidFill>
                <a:highlight>
                  <a:srgbClr val="FFFFFF"/>
                </a:highlight>
              </a:rPr>
              <a:t>method</a:t>
            </a:r>
            <a:r>
              <a:rPr lang="en" sz="1100">
                <a:solidFill>
                  <a:schemeClr val="dk1"/>
                </a:solidFill>
                <a:highlight>
                  <a:srgbClr val="FFFFFF"/>
                </a:highlight>
              </a:rPr>
              <a:t>: </a:t>
            </a:r>
            <a:r>
              <a:rPr b="1" lang="en" sz="1100">
                <a:solidFill>
                  <a:srgbClr val="008000"/>
                </a:solidFill>
                <a:highlight>
                  <a:srgbClr val="FFFFFF"/>
                </a:highlight>
              </a:rPr>
              <a:t>'POST'</a:t>
            </a:r>
            <a:r>
              <a:rPr lang="en" sz="1100">
                <a:solidFill>
                  <a:schemeClr val="dk1"/>
                </a:solidFill>
                <a:highlight>
                  <a:srgbClr val="FFFFFF"/>
                </a:highlight>
              </a:rPr>
              <a:t>, </a:t>
            </a:r>
            <a:r>
              <a:rPr b="1" lang="en" sz="1100">
                <a:solidFill>
                  <a:srgbClr val="660E7A"/>
                </a:solidFill>
                <a:highlight>
                  <a:srgbClr val="FFFFFF"/>
                </a:highlight>
              </a:rPr>
              <a:t>body</a:t>
            </a:r>
            <a:r>
              <a:rPr lang="en" sz="1100">
                <a:solidFill>
                  <a:schemeClr val="dk1"/>
                </a:solidFill>
                <a:highlight>
                  <a:srgbClr val="FFFFFF"/>
                </a:highlight>
              </a:rPr>
              <a:t>: </a:t>
            </a:r>
            <a:r>
              <a:rPr lang="en" sz="1100">
                <a:solidFill>
                  <a:srgbClr val="458383"/>
                </a:solidFill>
                <a:highlight>
                  <a:srgbClr val="FFFFFF"/>
                </a:highlight>
              </a:rPr>
              <a:t>postData</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then</a:t>
            </a:r>
            <a:r>
              <a:rPr lang="en" sz="1100">
                <a:solidFill>
                  <a:schemeClr val="dk1"/>
                </a:solidFill>
                <a:highlight>
                  <a:srgbClr val="FFFFFF"/>
                </a:highlight>
              </a:rPr>
              <a:t>(response =&gt; </a:t>
            </a:r>
            <a:r>
              <a:rPr b="1" i="1" lang="en" sz="1100">
                <a:solidFill>
                  <a:srgbClr val="660E7A"/>
                </a:solidFill>
                <a:highlight>
                  <a:srgbClr val="FFFFFF"/>
                </a:highlight>
              </a:rPr>
              <a:t>console</a:t>
            </a:r>
            <a:r>
              <a:rPr lang="en" sz="1100">
                <a:solidFill>
                  <a:schemeClr val="dk1"/>
                </a:solidFill>
                <a:highlight>
                  <a:srgbClr val="FFFFFF"/>
                </a:highlight>
              </a:rPr>
              <a:t>.</a:t>
            </a:r>
            <a:r>
              <a:rPr lang="en" sz="1100">
                <a:solidFill>
                  <a:srgbClr val="7A7A43"/>
                </a:solidFill>
                <a:highlight>
                  <a:srgbClr val="FFFFFF"/>
                </a:highlight>
              </a:rPr>
              <a:t>log</a:t>
            </a:r>
            <a:r>
              <a:rPr lang="en" sz="1100">
                <a:solidFill>
                  <a:schemeClr val="dk1"/>
                </a:solidFill>
                <a:highlight>
                  <a:srgbClr val="FFFFFF"/>
                </a:highlight>
              </a:rPr>
              <a:t>(</a:t>
            </a:r>
            <a:r>
              <a:rPr b="1" lang="en" sz="1100">
                <a:solidFill>
                  <a:srgbClr val="008000"/>
                </a:solidFill>
                <a:highlight>
                  <a:srgbClr val="FFFFFF"/>
                </a:highlight>
              </a:rPr>
              <a:t>'Sent data'</a:t>
            </a:r>
            <a:r>
              <a:rPr lang="en" sz="1100">
                <a:solidFill>
                  <a:schemeClr val="dk1"/>
                </a:solidFill>
                <a:highlight>
                  <a:srgbClr val="FFFFFF"/>
                </a:highlight>
              </a:rPr>
              <a:t>, response));</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idx="1" type="body"/>
          </p:nvPr>
        </p:nvSpPr>
        <p:spPr>
          <a:xfrm>
            <a:off x="311700" y="272275"/>
            <a:ext cx="8520600" cy="42966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en" sz="1100">
                <a:solidFill>
                  <a:schemeClr val="dk1"/>
                </a:solidFill>
                <a:highlight>
                  <a:srgbClr val="FFFFFF"/>
                </a:highlight>
              </a:rPr>
              <a:t>Explanation</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Let's start with the obvious: the first part of the code including the generation of the </a:t>
            </a:r>
            <a:r>
              <a:rPr lang="en" sz="1100">
                <a:solidFill>
                  <a:srgbClr val="333333"/>
                </a:solidFill>
                <a:highlight>
                  <a:srgbClr val="FFFFFF"/>
                </a:highlight>
              </a:rPr>
              <a:t>id</a:t>
            </a:r>
            <a:r>
              <a:rPr lang="en" sz="1100">
                <a:solidFill>
                  <a:schemeClr val="dk1"/>
                </a:solidFill>
                <a:highlight>
                  <a:srgbClr val="FFFFFF"/>
                </a:highlight>
              </a:rPr>
              <a:t> is the same.</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First, we do a simple check to see if the browser supports Service Workers. If it does, and if the Service Worker is ready, register a </a:t>
            </a:r>
            <a:r>
              <a:rPr lang="en" sz="1100">
                <a:solidFill>
                  <a:srgbClr val="333333"/>
                </a:solidFill>
                <a:highlight>
                  <a:srgbClr val="FFFFFF"/>
                </a:highlight>
              </a:rPr>
              <a:t>sync</a:t>
            </a:r>
            <a:r>
              <a:rPr lang="en" sz="1100">
                <a:solidFill>
                  <a:schemeClr val="dk1"/>
                </a:solidFill>
                <a:highlight>
                  <a:srgbClr val="FFFFFF"/>
                </a:highlight>
              </a:rPr>
              <a:t> with the tag </a:t>
            </a:r>
            <a:r>
              <a:rPr lang="en" sz="1100">
                <a:solidFill>
                  <a:srgbClr val="333333"/>
                </a:solidFill>
                <a:highlight>
                  <a:srgbClr val="FFFFFF"/>
                </a:highlight>
              </a:rPr>
              <a:t>sync-new-posts</a:t>
            </a:r>
            <a:r>
              <a:rPr lang="en" sz="1100">
                <a:solidFill>
                  <a:schemeClr val="dk1"/>
                </a:solidFill>
                <a:highlight>
                  <a:srgbClr val="FFFFFF"/>
                </a:highlight>
              </a:rPr>
              <a:t>. This is a simple string that is used to recognize this event. You can think of these sync tags as simple labels for different actions. You can have as many as you want.</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We’re registering a </a:t>
            </a:r>
            <a:r>
              <a:rPr lang="en" sz="1100">
                <a:solidFill>
                  <a:srgbClr val="333333"/>
                </a:solidFill>
                <a:highlight>
                  <a:srgbClr val="FFFFFF"/>
                </a:highlight>
              </a:rPr>
              <a:t>sync</a:t>
            </a:r>
            <a:r>
              <a:rPr lang="en" sz="1100">
                <a:solidFill>
                  <a:schemeClr val="dk1"/>
                </a:solidFill>
                <a:highlight>
                  <a:srgbClr val="FFFFFF"/>
                </a:highlight>
              </a:rPr>
              <a:t> using the registration object and providing it with a tag to identify it. Each sync must have a unique tag name because if we register a </a:t>
            </a:r>
            <a:r>
              <a:rPr lang="en" sz="1100">
                <a:solidFill>
                  <a:srgbClr val="333333"/>
                </a:solidFill>
                <a:highlight>
                  <a:srgbClr val="FFFFFF"/>
                </a:highlight>
              </a:rPr>
              <a:t>sync</a:t>
            </a:r>
            <a:r>
              <a:rPr lang="en" sz="1100">
                <a:solidFill>
                  <a:schemeClr val="dk1"/>
                </a:solidFill>
                <a:highlight>
                  <a:srgbClr val="FFFFFF"/>
                </a:highlight>
              </a:rPr>
              <a:t> using the same tag as a </a:t>
            </a:r>
            <a:r>
              <a:rPr lang="en" sz="1100">
                <a:solidFill>
                  <a:srgbClr val="333333"/>
                </a:solidFill>
                <a:highlight>
                  <a:srgbClr val="FFFFFF"/>
                </a:highlight>
              </a:rPr>
              <a:t>pending sync</a:t>
            </a:r>
            <a:r>
              <a:rPr lang="en" sz="1100">
                <a:solidFill>
                  <a:schemeClr val="dk1"/>
                </a:solidFill>
                <a:highlight>
                  <a:srgbClr val="FFFFFF"/>
                </a:highlight>
              </a:rPr>
              <a:t>, they will combine together. If the user tries to send seven messages while offline, they’ll only get one sync when they regain connectivity. If you did want this to happen seven times, you need to use seven unique tag names.</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Finally, we retrieve the values from the input fields and save them into the IndexedDB. With these values stored safely in the IndexedDB, you can retrieve them when the sync event takes place in the Service Worker.</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If everything was successful, we show a </a:t>
            </a:r>
            <a:r>
              <a:rPr lang="en" sz="1100">
                <a:solidFill>
                  <a:srgbClr val="333333"/>
                </a:solidFill>
                <a:highlight>
                  <a:srgbClr val="FFFFFF"/>
                </a:highlight>
              </a:rPr>
              <a:t>toast</a:t>
            </a:r>
            <a:r>
              <a:rPr lang="en" sz="1100">
                <a:solidFill>
                  <a:schemeClr val="dk1"/>
                </a:solidFill>
                <a:highlight>
                  <a:srgbClr val="FFFFFF"/>
                </a:highlight>
              </a:rPr>
              <a:t> message to the user.</a:t>
            </a:r>
            <a:endParaRPr sz="1100">
              <a:solidFill>
                <a:schemeClr val="dk1"/>
              </a:solidFill>
              <a:highlight>
                <a:srgbClr val="FFFFFF"/>
              </a:highlight>
            </a:endParaRPr>
          </a:p>
          <a:p>
            <a:pPr indent="0" lvl="0" marL="0" rtl="0" algn="l">
              <a:spcBef>
                <a:spcPts val="1200"/>
              </a:spcBef>
              <a:spcAft>
                <a:spcPts val="1600"/>
              </a:spcAft>
              <a:buNone/>
            </a:pPr>
            <a:r>
              <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212225"/>
            <a:ext cx="8520600" cy="8520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b="1" lang="en" sz="1100">
                <a:highlight>
                  <a:srgbClr val="FFFFFF"/>
                </a:highlight>
              </a:rPr>
              <a:t>The Service Worker</a:t>
            </a:r>
            <a:endParaRPr b="1" sz="1100">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100">
                <a:highlight>
                  <a:srgbClr val="FFFFFF"/>
                </a:highlight>
              </a:rPr>
              <a:t>Before BackgroundSync functions correctly, you need to update the Service Worker code. The following listing contains the code that will respond to our newly created sync event. In </a:t>
            </a:r>
            <a:r>
              <a:rPr b="1" lang="en" sz="1100">
                <a:solidFill>
                  <a:srgbClr val="333333"/>
                </a:solidFill>
                <a:highlight>
                  <a:srgbClr val="FFFFFF"/>
                </a:highlight>
              </a:rPr>
              <a:t>sw-template.js</a:t>
            </a:r>
            <a:endParaRPr b="1" sz="1100">
              <a:solidFill>
                <a:srgbClr val="333333"/>
              </a:solidFill>
              <a:highlight>
                <a:srgbClr val="FFFFFF"/>
              </a:highlight>
            </a:endParaRPr>
          </a:p>
          <a:p>
            <a:pPr indent="0" lvl="0" marL="0" rtl="0" algn="l">
              <a:spcBef>
                <a:spcPts val="1200"/>
              </a:spcBef>
              <a:spcAft>
                <a:spcPts val="0"/>
              </a:spcAft>
              <a:buNone/>
            </a:pPr>
            <a:r>
              <a:t/>
            </a:r>
            <a:endParaRPr sz="1100"/>
          </a:p>
        </p:txBody>
      </p:sp>
      <p:sp>
        <p:nvSpPr>
          <p:cNvPr id="238" name="Google Shape;238;p41"/>
          <p:cNvSpPr txBox="1"/>
          <p:nvPr>
            <p:ph idx="1" type="body"/>
          </p:nvPr>
        </p:nvSpPr>
        <p:spPr>
          <a:xfrm>
            <a:off x="311700" y="1436225"/>
            <a:ext cx="8520600" cy="3707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
              </a:lnSpc>
              <a:spcBef>
                <a:spcPts val="0"/>
              </a:spcBef>
              <a:spcAft>
                <a:spcPts val="0"/>
              </a:spcAft>
              <a:buNone/>
            </a:pPr>
            <a:r>
              <a:t/>
            </a:r>
            <a:endParaRPr b="1" i="1" sz="1100">
              <a:solidFill>
                <a:srgbClr val="660E7A"/>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i="1" lang="en" sz="1100">
                <a:solidFill>
                  <a:srgbClr val="660E7A"/>
                </a:solidFill>
                <a:highlight>
                  <a:srgbClr val="FFFFFF"/>
                </a:highlight>
              </a:rPr>
              <a:t>self</a:t>
            </a:r>
            <a:r>
              <a:rPr lang="en" sz="1100">
                <a:solidFill>
                  <a:schemeClr val="dk1"/>
                </a:solidFill>
                <a:highlight>
                  <a:srgbClr val="FFFFFF"/>
                </a:highlight>
              </a:rPr>
              <a:t>.</a:t>
            </a:r>
            <a:r>
              <a:rPr lang="en" sz="1100">
                <a:solidFill>
                  <a:srgbClr val="7A7A43"/>
                </a:solidFill>
                <a:highlight>
                  <a:srgbClr val="FFFFFF"/>
                </a:highlight>
              </a:rPr>
              <a:t>addEventListener</a:t>
            </a:r>
            <a:r>
              <a:rPr lang="en" sz="1100">
                <a:solidFill>
                  <a:schemeClr val="dk1"/>
                </a:solidFill>
                <a:highlight>
                  <a:srgbClr val="FFFFFF"/>
                </a:highlight>
              </a:rPr>
              <a:t>(</a:t>
            </a:r>
            <a:r>
              <a:rPr b="1" lang="en" sz="1100">
                <a:solidFill>
                  <a:srgbClr val="008000"/>
                </a:solidFill>
                <a:highlight>
                  <a:srgbClr val="FFFFFF"/>
                </a:highlight>
              </a:rPr>
              <a:t>'sync'</a:t>
            </a:r>
            <a:r>
              <a:rPr lang="en" sz="1100">
                <a:solidFill>
                  <a:schemeClr val="dk1"/>
                </a:solidFill>
                <a:highlight>
                  <a:srgbClr val="FFFFFF"/>
                </a:highlight>
              </a:rPr>
              <a:t>, event =&gt;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i="1" lang="en" sz="1100">
                <a:solidFill>
                  <a:srgbClr val="660E7A"/>
                </a:solidFill>
                <a:highlight>
                  <a:srgbClr val="FFFFFF"/>
                </a:highlight>
              </a:rPr>
              <a:t>console</a:t>
            </a:r>
            <a:r>
              <a:rPr lang="en" sz="1100">
                <a:solidFill>
                  <a:schemeClr val="dk1"/>
                </a:solidFill>
                <a:highlight>
                  <a:srgbClr val="FFFFFF"/>
                </a:highlight>
              </a:rPr>
              <a:t>.</a:t>
            </a:r>
            <a:r>
              <a:rPr lang="en" sz="1100">
                <a:solidFill>
                  <a:srgbClr val="7A7A43"/>
                </a:solidFill>
                <a:highlight>
                  <a:srgbClr val="FFFFFF"/>
                </a:highlight>
              </a:rPr>
              <a:t>log</a:t>
            </a:r>
            <a:r>
              <a:rPr lang="en" sz="1100">
                <a:solidFill>
                  <a:schemeClr val="dk1"/>
                </a:solidFill>
                <a:highlight>
                  <a:srgbClr val="FFFFFF"/>
                </a:highlight>
              </a:rPr>
              <a:t>(</a:t>
            </a:r>
            <a:r>
              <a:rPr b="1" lang="en" sz="1100">
                <a:solidFill>
                  <a:srgbClr val="008000"/>
                </a:solidFill>
                <a:highlight>
                  <a:srgbClr val="FFFFFF"/>
                </a:highlight>
              </a:rPr>
              <a:t>'[Service Worker] Background syncing'</a:t>
            </a:r>
            <a:r>
              <a:rPr lang="en" sz="1100">
                <a:solidFill>
                  <a:schemeClr val="dk1"/>
                </a:solidFill>
                <a:highlight>
                  <a:srgbClr val="FFFFFF"/>
                </a:highlight>
              </a:rPr>
              <a:t>, event);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if </a:t>
            </a:r>
            <a:r>
              <a:rPr lang="en" sz="1100">
                <a:solidFill>
                  <a:schemeClr val="dk1"/>
                </a:solidFill>
                <a:highlight>
                  <a:srgbClr val="FFFFFF"/>
                </a:highlight>
              </a:rPr>
              <a:t>(event.</a:t>
            </a:r>
            <a:r>
              <a:rPr b="1" lang="en" sz="1100">
                <a:solidFill>
                  <a:srgbClr val="660E7A"/>
                </a:solidFill>
                <a:highlight>
                  <a:srgbClr val="FFFFFF"/>
                </a:highlight>
              </a:rPr>
              <a:t>tag </a:t>
            </a:r>
            <a:r>
              <a:rPr lang="en" sz="1100">
                <a:solidFill>
                  <a:schemeClr val="dk1"/>
                </a:solidFill>
                <a:highlight>
                  <a:srgbClr val="FFFFFF"/>
                </a:highlight>
              </a:rPr>
              <a:t>=== </a:t>
            </a:r>
            <a:r>
              <a:rPr b="1" lang="en" sz="1100">
                <a:solidFill>
                  <a:srgbClr val="008000"/>
                </a:solidFill>
                <a:highlight>
                  <a:srgbClr val="FFFFFF"/>
                </a:highlight>
              </a:rPr>
              <a:t>'sync-new-selfies'</a:t>
            </a:r>
            <a:r>
              <a:rPr lang="en" sz="1100">
                <a:solidFill>
                  <a:schemeClr val="dk1"/>
                </a:solidFill>
                <a:highlight>
                  <a:srgbClr val="FFFFFF"/>
                </a:highlight>
              </a:rPr>
              <a:t>)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i="1" lang="en" sz="1100">
                <a:solidFill>
                  <a:srgbClr val="660E7A"/>
                </a:solidFill>
                <a:highlight>
                  <a:srgbClr val="FFFFFF"/>
                </a:highlight>
              </a:rPr>
              <a:t>console</a:t>
            </a:r>
            <a:r>
              <a:rPr lang="en" sz="1100">
                <a:solidFill>
                  <a:schemeClr val="dk1"/>
                </a:solidFill>
                <a:highlight>
                  <a:srgbClr val="FFFFFF"/>
                </a:highlight>
              </a:rPr>
              <a:t>.</a:t>
            </a:r>
            <a:r>
              <a:rPr lang="en" sz="1100">
                <a:solidFill>
                  <a:srgbClr val="7A7A43"/>
                </a:solidFill>
                <a:highlight>
                  <a:srgbClr val="FFFFFF"/>
                </a:highlight>
              </a:rPr>
              <a:t>log</a:t>
            </a:r>
            <a:r>
              <a:rPr lang="en" sz="1100">
                <a:solidFill>
                  <a:schemeClr val="dk1"/>
                </a:solidFill>
                <a:highlight>
                  <a:srgbClr val="FFFFFF"/>
                </a:highlight>
              </a:rPr>
              <a:t>(</a:t>
            </a:r>
            <a:r>
              <a:rPr b="1" lang="en" sz="1100">
                <a:solidFill>
                  <a:srgbClr val="008000"/>
                </a:solidFill>
                <a:highlight>
                  <a:srgbClr val="FFFFFF"/>
                </a:highlight>
              </a:rPr>
              <a:t>'[Service Worker] Syncing new Posts'</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event.waitUntil(</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readAllData(</a:t>
            </a:r>
            <a:r>
              <a:rPr b="1" lang="en" sz="1100">
                <a:solidFill>
                  <a:srgbClr val="008000"/>
                </a:solidFill>
                <a:highlight>
                  <a:srgbClr val="FFFFFF"/>
                </a:highlight>
              </a:rPr>
              <a:t>'sync-selfies'</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then</a:t>
            </a:r>
            <a:r>
              <a:rPr lang="en" sz="1100">
                <a:solidFill>
                  <a:schemeClr val="dk1"/>
                </a:solidFill>
                <a:highlight>
                  <a:srgbClr val="FFFFFF"/>
                </a:highlight>
              </a:rPr>
              <a:t>(syncSelfies =&gt;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for </a:t>
            </a:r>
            <a:r>
              <a:rPr lang="en" sz="1100">
                <a:solidFill>
                  <a:schemeClr val="dk1"/>
                </a:solidFill>
                <a:highlight>
                  <a:srgbClr val="FFFFFF"/>
                </a:highlight>
              </a:rPr>
              <a:t>(</a:t>
            </a:r>
            <a:r>
              <a:rPr b="1" lang="en" sz="1100">
                <a:solidFill>
                  <a:srgbClr val="000080"/>
                </a:solidFill>
                <a:highlight>
                  <a:srgbClr val="FFFFFF"/>
                </a:highlight>
              </a:rPr>
              <a:t>const </a:t>
            </a:r>
            <a:r>
              <a:rPr lang="en" sz="1100">
                <a:solidFill>
                  <a:srgbClr val="458383"/>
                </a:solidFill>
                <a:highlight>
                  <a:srgbClr val="FFFFFF"/>
                </a:highlight>
              </a:rPr>
              <a:t>syncSelfie </a:t>
            </a:r>
            <a:r>
              <a:rPr b="1" lang="en" sz="1100">
                <a:solidFill>
                  <a:srgbClr val="000080"/>
                </a:solidFill>
                <a:highlight>
                  <a:srgbClr val="FFFFFF"/>
                </a:highlight>
              </a:rPr>
              <a:t>of </a:t>
            </a:r>
            <a:r>
              <a:rPr lang="en" sz="1100">
                <a:solidFill>
                  <a:schemeClr val="dk1"/>
                </a:solidFill>
                <a:highlight>
                  <a:srgbClr val="FFFFFF"/>
                </a:highlight>
              </a:rPr>
              <a:t>syncSelfies) {</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000080"/>
                </a:solidFill>
                <a:highlight>
                  <a:srgbClr val="FFFFFF"/>
                </a:highlight>
              </a:rPr>
              <a:t>const </a:t>
            </a:r>
            <a:r>
              <a:rPr lang="en" sz="1100">
                <a:solidFill>
                  <a:srgbClr val="458383"/>
                </a:solidFill>
                <a:highlight>
                  <a:srgbClr val="FFFFFF"/>
                </a:highlight>
              </a:rPr>
              <a:t>postData </a:t>
            </a:r>
            <a:r>
              <a:rPr lang="en" sz="1100">
                <a:solidFill>
                  <a:schemeClr val="dk1"/>
                </a:solidFill>
                <a:highlight>
                  <a:srgbClr val="FFFFFF"/>
                </a:highlight>
              </a:rPr>
              <a:t>= </a:t>
            </a:r>
            <a:r>
              <a:rPr b="1" lang="en" sz="1100">
                <a:solidFill>
                  <a:srgbClr val="000080"/>
                </a:solidFill>
                <a:highlight>
                  <a:srgbClr val="FFFFFF"/>
                </a:highlight>
              </a:rPr>
              <a:t>new </a:t>
            </a:r>
            <a:r>
              <a:rPr b="1" i="1" lang="en" sz="1100">
                <a:solidFill>
                  <a:srgbClr val="660E7A"/>
                </a:solidFill>
                <a:highlight>
                  <a:srgbClr val="FFFFFF"/>
                </a:highlight>
              </a:rPr>
              <a:t>FormData</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458383"/>
                </a:solidFill>
                <a:highlight>
                  <a:srgbClr val="FFFFFF"/>
                </a:highlight>
              </a:rPr>
              <a:t>postData</a:t>
            </a:r>
            <a:r>
              <a:rPr lang="en" sz="1100">
                <a:solidFill>
                  <a:schemeClr val="dk1"/>
                </a:solidFill>
                <a:highlight>
                  <a:srgbClr val="FFFFFF"/>
                </a:highlight>
              </a:rPr>
              <a:t>.</a:t>
            </a:r>
            <a:r>
              <a:rPr lang="en" sz="1100">
                <a:solidFill>
                  <a:srgbClr val="7A7A43"/>
                </a:solidFill>
                <a:highlight>
                  <a:srgbClr val="FFFFFF"/>
                </a:highlight>
              </a:rPr>
              <a:t>append</a:t>
            </a:r>
            <a:r>
              <a:rPr lang="en" sz="1100">
                <a:solidFill>
                  <a:schemeClr val="dk1"/>
                </a:solidFill>
                <a:highlight>
                  <a:srgbClr val="FFFFFF"/>
                </a:highlight>
              </a:rPr>
              <a:t>(</a:t>
            </a:r>
            <a:r>
              <a:rPr b="1" lang="en" sz="1100">
                <a:solidFill>
                  <a:srgbClr val="008000"/>
                </a:solidFill>
                <a:highlight>
                  <a:srgbClr val="FFFFFF"/>
                </a:highlight>
              </a:rPr>
              <a:t>'id'</a:t>
            </a:r>
            <a:r>
              <a:rPr lang="en" sz="1100">
                <a:solidFill>
                  <a:schemeClr val="dk1"/>
                </a:solidFill>
                <a:highlight>
                  <a:srgbClr val="FFFFFF"/>
                </a:highlight>
              </a:rPr>
              <a:t>, </a:t>
            </a:r>
            <a:r>
              <a:rPr lang="en" sz="1100">
                <a:solidFill>
                  <a:srgbClr val="458383"/>
                </a:solidFill>
                <a:highlight>
                  <a:srgbClr val="FFFFFF"/>
                </a:highlight>
              </a:rPr>
              <a:t>syncSelfie</a:t>
            </a:r>
            <a:r>
              <a:rPr lang="en" sz="1100">
                <a:solidFill>
                  <a:schemeClr val="dk1"/>
                </a:solidFill>
                <a:highlight>
                  <a:srgbClr val="FFFFFF"/>
                </a:highlight>
              </a:rPr>
              <a:t>.</a:t>
            </a:r>
            <a:r>
              <a:rPr b="1" lang="en" sz="1100">
                <a:solidFill>
                  <a:srgbClr val="660E7A"/>
                </a:solidFill>
                <a:highlight>
                  <a:srgbClr val="FFFFFF"/>
                </a:highlight>
              </a:rPr>
              <a:t>id</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458383"/>
                </a:solidFill>
                <a:highlight>
                  <a:srgbClr val="FFFFFF"/>
                </a:highlight>
              </a:rPr>
              <a:t>postData</a:t>
            </a:r>
            <a:r>
              <a:rPr lang="en" sz="1100">
                <a:solidFill>
                  <a:schemeClr val="dk1"/>
                </a:solidFill>
                <a:highlight>
                  <a:srgbClr val="FFFFFF"/>
                </a:highlight>
              </a:rPr>
              <a:t>.</a:t>
            </a:r>
            <a:r>
              <a:rPr lang="en" sz="1100">
                <a:solidFill>
                  <a:srgbClr val="7A7A43"/>
                </a:solidFill>
                <a:highlight>
                  <a:srgbClr val="FFFFFF"/>
                </a:highlight>
              </a:rPr>
              <a:t>append</a:t>
            </a:r>
            <a:r>
              <a:rPr lang="en" sz="1100">
                <a:solidFill>
                  <a:schemeClr val="dk1"/>
                </a:solidFill>
                <a:highlight>
                  <a:srgbClr val="FFFFFF"/>
                </a:highlight>
              </a:rPr>
              <a:t>(</a:t>
            </a:r>
            <a:r>
              <a:rPr b="1" lang="en" sz="1100">
                <a:solidFill>
                  <a:srgbClr val="008000"/>
                </a:solidFill>
                <a:highlight>
                  <a:srgbClr val="FFFFFF"/>
                </a:highlight>
              </a:rPr>
              <a:t>'title'</a:t>
            </a:r>
            <a:r>
              <a:rPr lang="en" sz="1100">
                <a:solidFill>
                  <a:schemeClr val="dk1"/>
                </a:solidFill>
                <a:highlight>
                  <a:srgbClr val="FFFFFF"/>
                </a:highlight>
              </a:rPr>
              <a:t>, </a:t>
            </a:r>
            <a:r>
              <a:rPr lang="en" sz="1100">
                <a:solidFill>
                  <a:srgbClr val="458383"/>
                </a:solidFill>
                <a:highlight>
                  <a:srgbClr val="FFFFFF"/>
                </a:highlight>
              </a:rPr>
              <a:t>syncSelfie</a:t>
            </a:r>
            <a:r>
              <a:rPr lang="en" sz="1100">
                <a:solidFill>
                  <a:schemeClr val="dk1"/>
                </a:solidFill>
                <a:highlight>
                  <a:srgbClr val="FFFFFF"/>
                </a:highlight>
              </a:rPr>
              <a:t>.</a:t>
            </a:r>
            <a:r>
              <a:rPr b="1" lang="en" sz="1100">
                <a:solidFill>
                  <a:srgbClr val="660E7A"/>
                </a:solidFill>
                <a:highlight>
                  <a:srgbClr val="FFFFFF"/>
                </a:highlight>
              </a:rPr>
              <a:t>title</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458383"/>
                </a:solidFill>
                <a:highlight>
                  <a:srgbClr val="FFFFFF"/>
                </a:highlight>
              </a:rPr>
              <a:t>postData</a:t>
            </a:r>
            <a:r>
              <a:rPr lang="en" sz="1100">
                <a:solidFill>
                  <a:schemeClr val="dk1"/>
                </a:solidFill>
                <a:highlight>
                  <a:srgbClr val="FFFFFF"/>
                </a:highlight>
              </a:rPr>
              <a:t>.</a:t>
            </a:r>
            <a:r>
              <a:rPr lang="en" sz="1100">
                <a:solidFill>
                  <a:srgbClr val="7A7A43"/>
                </a:solidFill>
                <a:highlight>
                  <a:srgbClr val="FFFFFF"/>
                </a:highlight>
              </a:rPr>
              <a:t>append</a:t>
            </a:r>
            <a:r>
              <a:rPr lang="en" sz="1100">
                <a:solidFill>
                  <a:schemeClr val="dk1"/>
                </a:solidFill>
                <a:highlight>
                  <a:srgbClr val="FFFFFF"/>
                </a:highlight>
              </a:rPr>
              <a:t>(</a:t>
            </a:r>
            <a:r>
              <a:rPr b="1" lang="en" sz="1100">
                <a:solidFill>
                  <a:srgbClr val="008000"/>
                </a:solidFill>
                <a:highlight>
                  <a:srgbClr val="FFFFFF"/>
                </a:highlight>
              </a:rPr>
              <a:t>'location'</a:t>
            </a:r>
            <a:r>
              <a:rPr lang="en" sz="1100">
                <a:solidFill>
                  <a:schemeClr val="dk1"/>
                </a:solidFill>
                <a:highlight>
                  <a:srgbClr val="FFFFFF"/>
                </a:highlight>
              </a:rPr>
              <a:t>, </a:t>
            </a:r>
            <a:r>
              <a:rPr lang="en" sz="1100">
                <a:solidFill>
                  <a:srgbClr val="458383"/>
                </a:solidFill>
                <a:highlight>
                  <a:srgbClr val="FFFFFF"/>
                </a:highlight>
              </a:rPr>
              <a:t>syncSelfie</a:t>
            </a:r>
            <a:r>
              <a:rPr lang="en" sz="1100">
                <a:solidFill>
                  <a:schemeClr val="dk1"/>
                </a:solidFill>
                <a:highlight>
                  <a:srgbClr val="FFFFFF"/>
                </a:highlight>
              </a:rPr>
              <a:t>.</a:t>
            </a:r>
            <a:r>
              <a:rPr b="1" lang="en" sz="1100">
                <a:solidFill>
                  <a:srgbClr val="660E7A"/>
                </a:solidFill>
                <a:highlight>
                  <a:srgbClr val="FFFFFF"/>
                </a:highlight>
              </a:rPr>
              <a:t>location</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458383"/>
                </a:solidFill>
                <a:highlight>
                  <a:srgbClr val="FFFFFF"/>
                </a:highlight>
              </a:rPr>
              <a:t>postData</a:t>
            </a:r>
            <a:r>
              <a:rPr lang="en" sz="1100">
                <a:solidFill>
                  <a:schemeClr val="dk1"/>
                </a:solidFill>
                <a:highlight>
                  <a:srgbClr val="FFFFFF"/>
                </a:highlight>
              </a:rPr>
              <a:t>.</a:t>
            </a:r>
            <a:r>
              <a:rPr lang="en" sz="1100">
                <a:solidFill>
                  <a:srgbClr val="7A7A43"/>
                </a:solidFill>
                <a:highlight>
                  <a:srgbClr val="FFFFFF"/>
                </a:highlight>
              </a:rPr>
              <a:t>append</a:t>
            </a:r>
            <a:r>
              <a:rPr lang="en" sz="1100">
                <a:solidFill>
                  <a:schemeClr val="dk1"/>
                </a:solidFill>
                <a:highlight>
                  <a:srgbClr val="FFFFFF"/>
                </a:highlight>
              </a:rPr>
              <a:t>(</a:t>
            </a:r>
            <a:r>
              <a:rPr b="1" lang="en" sz="1100">
                <a:solidFill>
                  <a:srgbClr val="008000"/>
                </a:solidFill>
                <a:highlight>
                  <a:srgbClr val="FFFFFF"/>
                </a:highlight>
              </a:rPr>
              <a:t>'selfie'</a:t>
            </a:r>
            <a:r>
              <a:rPr lang="en" sz="1100">
                <a:solidFill>
                  <a:schemeClr val="dk1"/>
                </a:solidFill>
                <a:highlight>
                  <a:srgbClr val="FFFFFF"/>
                </a:highlight>
              </a:rPr>
              <a:t>, </a:t>
            </a:r>
            <a:r>
              <a:rPr lang="en" sz="1100">
                <a:solidFill>
                  <a:srgbClr val="458383"/>
                </a:solidFill>
                <a:highlight>
                  <a:srgbClr val="FFFFFF"/>
                </a:highlight>
              </a:rPr>
              <a:t>syncSelfie</a:t>
            </a:r>
            <a:r>
              <a:rPr lang="en" sz="1100">
                <a:solidFill>
                  <a:schemeClr val="dk1"/>
                </a:solidFill>
                <a:highlight>
                  <a:srgbClr val="FFFFFF"/>
                </a:highlight>
              </a:rPr>
              <a:t>.selfie);</a:t>
            </a:r>
            <a:endParaRPr sz="1100">
              <a:solidFill>
                <a:schemeClr val="dk1"/>
              </a:solidFill>
              <a:highlight>
                <a:srgbClr val="FFFFFF"/>
              </a:highlight>
            </a:endParaRPr>
          </a:p>
          <a:p>
            <a:pPr indent="0" lvl="0" marL="914400" rtl="0" algn="l">
              <a:lnSpc>
                <a:spcPct val="10000"/>
              </a:lnSpc>
              <a:spcBef>
                <a:spcPts val="1600"/>
              </a:spcBef>
              <a:spcAft>
                <a:spcPts val="1600"/>
              </a:spcAft>
              <a:buNone/>
            </a:pPr>
            <a:r>
              <a:rPr lang="en" sz="1100">
                <a:solidFill>
                  <a:schemeClr val="dk1"/>
                </a:solidFill>
                <a:highlight>
                  <a:srgbClr val="FFFFFF"/>
                </a:highlight>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0" y="143050"/>
            <a:ext cx="9143999" cy="4857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idx="1" type="body"/>
          </p:nvPr>
        </p:nvSpPr>
        <p:spPr>
          <a:xfrm>
            <a:off x="311700" y="232775"/>
            <a:ext cx="8520600" cy="4174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0000"/>
              </a:lnSpc>
              <a:spcBef>
                <a:spcPts val="0"/>
              </a:spcBef>
              <a:spcAft>
                <a:spcPts val="0"/>
              </a:spcAft>
              <a:buClr>
                <a:schemeClr val="dk1"/>
              </a:buClr>
              <a:buSzPts val="1100"/>
              <a:buFont typeface="Arial"/>
              <a:buNone/>
            </a:pPr>
            <a:r>
              <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r>
              <a:rPr b="1" i="1" lang="en" sz="1100">
                <a:solidFill>
                  <a:schemeClr val="dk1"/>
                </a:solidFill>
                <a:highlight>
                  <a:srgbClr val="FFFFFF"/>
                </a:highlight>
              </a:rPr>
              <a:t>fetch</a:t>
            </a:r>
            <a:r>
              <a:rPr b="1" lang="en" sz="1100">
                <a:solidFill>
                  <a:schemeClr val="dk1"/>
                </a:solidFill>
                <a:highlight>
                  <a:srgbClr val="FFFFFF"/>
                </a:highlight>
              </a:rPr>
              <a:t>(API_URL, {</a:t>
            </a:r>
            <a:r>
              <a:rPr b="1" lang="en" sz="1100">
                <a:solidFill>
                  <a:srgbClr val="660E7A"/>
                </a:solidFill>
                <a:highlight>
                  <a:srgbClr val="FFFFFF"/>
                </a:highlight>
              </a:rPr>
              <a:t>method</a:t>
            </a:r>
            <a:r>
              <a:rPr b="1" lang="en" sz="1100">
                <a:solidFill>
                  <a:schemeClr val="dk1"/>
                </a:solidFill>
                <a:highlight>
                  <a:srgbClr val="FFFFFF"/>
                </a:highlight>
              </a:rPr>
              <a:t>: </a:t>
            </a:r>
            <a:r>
              <a:rPr b="1" lang="en" sz="1100">
                <a:solidFill>
                  <a:srgbClr val="008000"/>
                </a:solidFill>
                <a:highlight>
                  <a:srgbClr val="FFFFFF"/>
                </a:highlight>
              </a:rPr>
              <a:t>'POST'</a:t>
            </a:r>
            <a:r>
              <a:rPr b="1" lang="en" sz="1100">
                <a:solidFill>
                  <a:schemeClr val="dk1"/>
                </a:solidFill>
                <a:highlight>
                  <a:srgbClr val="FFFFFF"/>
                </a:highlight>
              </a:rPr>
              <a:t>, </a:t>
            </a:r>
            <a:r>
              <a:rPr b="1" lang="en" sz="1100">
                <a:solidFill>
                  <a:srgbClr val="660E7A"/>
                </a:solidFill>
                <a:highlight>
                  <a:srgbClr val="FFFFFF"/>
                </a:highlight>
              </a:rPr>
              <a:t>body</a:t>
            </a:r>
            <a:r>
              <a:rPr b="1" lang="en" sz="1100">
                <a:solidFill>
                  <a:schemeClr val="dk1"/>
                </a:solidFill>
                <a:highlight>
                  <a:srgbClr val="FFFFFF"/>
                </a:highlight>
              </a:rPr>
              <a:t>: </a:t>
            </a:r>
            <a:r>
              <a:rPr b="1" lang="en" sz="1100">
                <a:solidFill>
                  <a:srgbClr val="458383"/>
                </a:solidFill>
                <a:highlight>
                  <a:srgbClr val="FFFFFF"/>
                </a:highlight>
              </a:rPr>
              <a:t>postData</a:t>
            </a:r>
            <a:r>
              <a:rPr b="1" lang="en" sz="1100">
                <a:solidFill>
                  <a:schemeClr val="dk1"/>
                </a:solidFill>
                <a:highlight>
                  <a:srgbClr val="FFFFFF"/>
                </a:highlight>
              </a:rPr>
              <a:t>})</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r>
              <a:rPr b="1" lang="en" sz="1100">
                <a:solidFill>
                  <a:srgbClr val="7A7A43"/>
                </a:solidFill>
                <a:highlight>
                  <a:srgbClr val="FFFFFF"/>
                </a:highlight>
              </a:rPr>
              <a:t>then</a:t>
            </a:r>
            <a:r>
              <a:rPr b="1" lang="en" sz="1100">
                <a:solidFill>
                  <a:schemeClr val="dk1"/>
                </a:solidFill>
                <a:highlight>
                  <a:srgbClr val="FFFFFF"/>
                </a:highlight>
              </a:rPr>
              <a:t>(response =&gt; {</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r>
              <a:rPr b="1" i="1" lang="en" sz="1100">
                <a:solidFill>
                  <a:srgbClr val="660E7A"/>
                </a:solidFill>
                <a:highlight>
                  <a:srgbClr val="FFFFFF"/>
                </a:highlight>
              </a:rPr>
              <a:t>console</a:t>
            </a:r>
            <a:r>
              <a:rPr b="1" lang="en" sz="1100">
                <a:solidFill>
                  <a:schemeClr val="dk1"/>
                </a:solidFill>
                <a:highlight>
                  <a:srgbClr val="FFFFFF"/>
                </a:highlight>
              </a:rPr>
              <a:t>.</a:t>
            </a:r>
            <a:r>
              <a:rPr b="1" lang="en" sz="1100">
                <a:solidFill>
                  <a:srgbClr val="7A7A43"/>
                </a:solidFill>
                <a:highlight>
                  <a:srgbClr val="FFFFFF"/>
                </a:highlight>
              </a:rPr>
              <a:t>log</a:t>
            </a:r>
            <a:r>
              <a:rPr b="1" lang="en" sz="1100">
                <a:solidFill>
                  <a:schemeClr val="dk1"/>
                </a:solidFill>
                <a:highlight>
                  <a:srgbClr val="FFFFFF"/>
                </a:highlight>
              </a:rPr>
              <a:t>(</a:t>
            </a:r>
            <a:r>
              <a:rPr b="1" lang="en" sz="1100">
                <a:solidFill>
                  <a:srgbClr val="008000"/>
                </a:solidFill>
                <a:highlight>
                  <a:srgbClr val="FFFFFF"/>
                </a:highlight>
              </a:rPr>
              <a:t>'Sent data'</a:t>
            </a:r>
            <a:r>
              <a:rPr b="1" lang="en" sz="1100">
                <a:solidFill>
                  <a:schemeClr val="dk1"/>
                </a:solidFill>
                <a:highlight>
                  <a:srgbClr val="FFFFFF"/>
                </a:highlight>
              </a:rPr>
              <a:t>, response);</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r>
              <a:rPr b="1" lang="en" sz="1100">
                <a:solidFill>
                  <a:srgbClr val="000080"/>
                </a:solidFill>
                <a:highlight>
                  <a:srgbClr val="FFFFFF"/>
                </a:highlight>
              </a:rPr>
              <a:t>if </a:t>
            </a:r>
            <a:r>
              <a:rPr b="1" lang="en" sz="1100">
                <a:solidFill>
                  <a:schemeClr val="dk1"/>
                </a:solidFill>
                <a:highlight>
                  <a:srgbClr val="FFFFFF"/>
                </a:highlight>
              </a:rPr>
              <a:t>(response.</a:t>
            </a:r>
            <a:r>
              <a:rPr b="1" lang="en" sz="1100">
                <a:solidFill>
                  <a:srgbClr val="660E7A"/>
                </a:solidFill>
                <a:highlight>
                  <a:srgbClr val="FFFFFF"/>
                </a:highlight>
              </a:rPr>
              <a:t>ok</a:t>
            </a:r>
            <a:r>
              <a:rPr b="1" lang="en" sz="1100">
                <a:solidFill>
                  <a:schemeClr val="dk1"/>
                </a:solidFill>
                <a:highlight>
                  <a:srgbClr val="FFFFFF"/>
                </a:highlight>
              </a:rPr>
              <a:t>) {</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response.</a:t>
            </a:r>
            <a:r>
              <a:rPr b="1" lang="en" sz="1100">
                <a:solidFill>
                  <a:srgbClr val="7A7A43"/>
                </a:solidFill>
                <a:highlight>
                  <a:srgbClr val="FFFFFF"/>
                </a:highlight>
              </a:rPr>
              <a:t>json</a:t>
            </a:r>
            <a:r>
              <a:rPr b="1" lang="en" sz="1100">
                <a:solidFill>
                  <a:schemeClr val="dk1"/>
                </a:solidFill>
                <a:highlight>
                  <a:srgbClr val="FFFFFF"/>
                </a:highlight>
              </a:rPr>
              <a:t>()</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r>
              <a:rPr b="1" lang="en" sz="1100">
                <a:solidFill>
                  <a:srgbClr val="7A7A43"/>
                </a:solidFill>
                <a:highlight>
                  <a:srgbClr val="FFFFFF"/>
                </a:highlight>
              </a:rPr>
              <a:t>then</a:t>
            </a:r>
            <a:r>
              <a:rPr b="1" lang="en" sz="1100">
                <a:solidFill>
                  <a:schemeClr val="dk1"/>
                </a:solidFill>
                <a:highlight>
                  <a:srgbClr val="FFFFFF"/>
                </a:highlight>
              </a:rPr>
              <a:t>(resData =&gt; {</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deleteItemFromData(</a:t>
            </a:r>
            <a:r>
              <a:rPr b="1" lang="en" sz="1100">
                <a:solidFill>
                  <a:srgbClr val="008000"/>
                </a:solidFill>
                <a:highlight>
                  <a:srgbClr val="FFFFFF"/>
                </a:highlight>
              </a:rPr>
              <a:t>'sync-selfies'</a:t>
            </a:r>
            <a:r>
              <a:rPr b="1" lang="en" sz="1100">
                <a:solidFill>
                  <a:schemeClr val="dk1"/>
                </a:solidFill>
                <a:highlight>
                  <a:srgbClr val="FFFFFF"/>
                </a:highlight>
              </a:rPr>
              <a:t>, </a:t>
            </a:r>
            <a:r>
              <a:rPr b="1" i="1" lang="en" sz="1100">
                <a:solidFill>
                  <a:schemeClr val="dk1"/>
                </a:solidFill>
                <a:highlight>
                  <a:srgbClr val="FFFFFF"/>
                </a:highlight>
              </a:rPr>
              <a:t>parseInt</a:t>
            </a:r>
            <a:r>
              <a:rPr b="1" lang="en" sz="1100">
                <a:solidFill>
                  <a:schemeClr val="dk1"/>
                </a:solidFill>
                <a:highlight>
                  <a:srgbClr val="FFFFFF"/>
                </a:highlight>
              </a:rPr>
              <a:t>(resData.</a:t>
            </a:r>
            <a:r>
              <a:rPr b="1" lang="en" sz="1100">
                <a:solidFill>
                  <a:srgbClr val="660E7A"/>
                </a:solidFill>
                <a:highlight>
                  <a:srgbClr val="FFFFFF"/>
                </a:highlight>
              </a:rPr>
              <a:t>id</a:t>
            </a:r>
            <a:r>
              <a:rPr b="1" lang="en" sz="1100">
                <a:solidFill>
                  <a:schemeClr val="dk1"/>
                </a:solidFill>
                <a:highlight>
                  <a:srgbClr val="FFFFFF"/>
                </a:highlight>
              </a:rPr>
              <a:t>));</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r>
              <a:rPr b="1" lang="en" sz="1100">
                <a:solidFill>
                  <a:srgbClr val="7A7A43"/>
                </a:solidFill>
                <a:highlight>
                  <a:srgbClr val="FFFFFF"/>
                </a:highlight>
              </a:rPr>
              <a:t>catch</a:t>
            </a:r>
            <a:r>
              <a:rPr b="1" lang="en" sz="1100">
                <a:solidFill>
                  <a:schemeClr val="dk1"/>
                </a:solidFill>
                <a:highlight>
                  <a:srgbClr val="FFFFFF"/>
                </a:highlight>
              </a:rPr>
              <a:t>(error =&gt; </a:t>
            </a:r>
            <a:r>
              <a:rPr b="1" i="1" lang="en" sz="1100">
                <a:solidFill>
                  <a:srgbClr val="660E7A"/>
                </a:solidFill>
                <a:highlight>
                  <a:srgbClr val="FFFFFF"/>
                </a:highlight>
              </a:rPr>
              <a:t>console</a:t>
            </a:r>
            <a:r>
              <a:rPr b="1" lang="en" sz="1100">
                <a:solidFill>
                  <a:schemeClr val="dk1"/>
                </a:solidFill>
                <a:highlight>
                  <a:srgbClr val="FFFFFF"/>
                </a:highlight>
              </a:rPr>
              <a:t>.</a:t>
            </a:r>
            <a:r>
              <a:rPr b="1" lang="en" sz="1100">
                <a:solidFill>
                  <a:srgbClr val="7A7A43"/>
                </a:solidFill>
                <a:highlight>
                  <a:srgbClr val="FFFFFF"/>
                </a:highlight>
              </a:rPr>
              <a:t>log</a:t>
            </a:r>
            <a:r>
              <a:rPr b="1" lang="en" sz="1100">
                <a:solidFill>
                  <a:schemeClr val="dk1"/>
                </a:solidFill>
                <a:highlight>
                  <a:srgbClr val="FFFFFF"/>
                </a:highlight>
              </a:rPr>
              <a:t>(</a:t>
            </a:r>
            <a:r>
              <a:rPr b="1" lang="en" sz="1100">
                <a:solidFill>
                  <a:srgbClr val="008000"/>
                </a:solidFill>
                <a:highlight>
                  <a:srgbClr val="FFFFFF"/>
                </a:highlight>
              </a:rPr>
              <a:t>'Error while sending data'</a:t>
            </a:r>
            <a:r>
              <a:rPr b="1" lang="en" sz="1100">
                <a:solidFill>
                  <a:schemeClr val="dk1"/>
                </a:solidFill>
                <a:highlight>
                  <a:srgbClr val="FFFFFF"/>
                </a:highlight>
              </a:rPr>
              <a:t>, error));</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 }</a:t>
            </a:r>
            <a:endParaRPr b="1" sz="1100">
              <a:solidFill>
                <a:schemeClr val="dk1"/>
              </a:solidFill>
              <a:highlight>
                <a:srgbClr val="FFFFFF"/>
              </a:highlight>
            </a:endParaRPr>
          </a:p>
          <a:p>
            <a:pPr indent="0" lvl="0" marL="914400" rtl="0" algn="l">
              <a:lnSpc>
                <a:spcPct val="10000"/>
              </a:lnSpc>
              <a:spcBef>
                <a:spcPts val="1600"/>
              </a:spcBef>
              <a:spcAft>
                <a:spcPts val="0"/>
              </a:spcAft>
              <a:buClr>
                <a:schemeClr val="dk1"/>
              </a:buClr>
              <a:buSzPts val="1100"/>
              <a:buFont typeface="Arial"/>
              <a:buNone/>
            </a:pPr>
            <a:r>
              <a:rPr b="1" lang="en" sz="1100">
                <a:solidFill>
                  <a:schemeClr val="dk1"/>
                </a:solidFill>
                <a:highlight>
                  <a:srgbClr val="FFFFFF"/>
                </a:highlight>
              </a:rPr>
              <a:t>});</a:t>
            </a:r>
            <a:endParaRPr b="1" sz="1100">
              <a:solidFill>
                <a:schemeClr val="dk1"/>
              </a:solidFill>
              <a:highlight>
                <a:srgbClr val="FFFFFF"/>
              </a:highlight>
            </a:endParaRPr>
          </a:p>
          <a:p>
            <a:pPr indent="0" lvl="0" marL="0" rtl="0" algn="l">
              <a:spcBef>
                <a:spcPts val="1600"/>
              </a:spcBef>
              <a:spcAft>
                <a:spcPts val="1600"/>
              </a:spcAft>
              <a:buNone/>
            </a:pPr>
            <a:r>
              <a:t/>
            </a:r>
            <a:endParaRPr b="1" i="1" sz="1100">
              <a:solidFill>
                <a:srgbClr val="660E7A"/>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3"/>
          <p:cNvSpPr txBox="1"/>
          <p:nvPr>
            <p:ph idx="1" type="body"/>
          </p:nvPr>
        </p:nvSpPr>
        <p:spPr>
          <a:xfrm>
            <a:off x="367125" y="188050"/>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en" sz="1100">
                <a:solidFill>
                  <a:schemeClr val="dk1"/>
                </a:solidFill>
                <a:highlight>
                  <a:srgbClr val="FFFFFF"/>
                </a:highlight>
              </a:rPr>
              <a:t>Explanation</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The listing above adds an event listener for the sync event. This event will only fire when the browser believes that the user has connectivity. You may also notice the check to confirm that the current event has a tag that matches the string 'sync-new-selfies'. This tag was added to the submit listener. If we didn't have this tag, the sync event would fire every time the user had connectivity and process your logic repeatedly.</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Next, we retrieve the payload values that were stored in the IndexedDB when the user clicked the submit button. With these values, we then use the fetch API to POST the values to the server. The last step in the logic is to clean up afterwards and remove the values that are stored in the IndexedDB to ensure that you don’t have any old data lying around.</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If all these steps were successful, the fetch request would return a successful result. If for any reason the fetch request wasn’t successful, the BackgroundSync API will try again. BackgroundSync has some clever retry functionality built into it to deal with a situation where the promise might fail.</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Like most Service Worker–based code, BackgroundSync expects a promise because it needs to signal to the browser that the sync event is ongoing, and it needs to keep the Service Worker active if possible. If for any reason the fetch request failed and it received a promise that rejected, it will signal the browser that the sync failed, and this will cause the browser to reschedule the event. This functionality is handy when you want to ensure that what your user submits gets sent.</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Under the hood, the browser might combine syncs together to reduce the number of times that the current device, network connection (radio), and browser need to wake up. Although these event timings may be combined, you still get a new event per pending sync.</a:t>
            </a:r>
            <a:endParaRPr sz="1100">
              <a:solidFill>
                <a:schemeClr val="dk1"/>
              </a:solidFill>
              <a:highlight>
                <a:srgbClr val="FFFFFF"/>
              </a:highlight>
            </a:endParaRPr>
          </a:p>
          <a:p>
            <a:pPr indent="0" lvl="0" marL="0" rtl="0" algn="l">
              <a:spcBef>
                <a:spcPts val="1200"/>
              </a:spcBef>
              <a:spcAft>
                <a:spcPts val="1600"/>
              </a:spcAft>
              <a:buNone/>
            </a:pPr>
            <a:r>
              <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en" sz="1100">
                <a:solidFill>
                  <a:schemeClr val="dk1"/>
                </a:solidFill>
                <a:highlight>
                  <a:srgbClr val="FFFFFF"/>
                </a:highlight>
              </a:rPr>
              <a:t>Testing</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Believe it or not, testing all this is easier than you think: once you’ve visited the page and your Service Worker is active, all you need to do is disconnect from the network by unplugging the network cable, disabling your Wi-Fi, or changing your network connection using the Developer Tools.</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highlight>
                  <a:srgbClr val="FFFFFF"/>
                </a:highlight>
                <a:latin typeface="Roboto"/>
                <a:ea typeface="Roboto"/>
                <a:cs typeface="Roboto"/>
                <a:sym typeface="Roboto"/>
              </a:rPr>
              <a:t>6. Periodic synchronization</a:t>
            </a:r>
            <a:endParaRPr sz="2100">
              <a:highlight>
                <a:srgbClr val="FFFFFF"/>
              </a:highlight>
              <a:latin typeface="Roboto"/>
              <a:ea typeface="Roboto"/>
              <a:cs typeface="Roboto"/>
              <a:sym typeface="Roboto"/>
            </a:endParaRPr>
          </a:p>
          <a:p>
            <a:pPr indent="0" lvl="0" marL="0" rtl="0" algn="l">
              <a:spcBef>
                <a:spcPts val="2300"/>
              </a:spcBef>
              <a:spcAft>
                <a:spcPts val="0"/>
              </a:spcAft>
              <a:buNone/>
            </a:pPr>
            <a:r>
              <a:t/>
            </a:r>
            <a:endParaRPr/>
          </a:p>
        </p:txBody>
      </p:sp>
      <p:sp>
        <p:nvSpPr>
          <p:cNvPr id="260" name="Google Shape;26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Imagine the following scenario: a user opens up their phone to see that they already have the latest selfies for the Progressive Selfies App—which is strange because they’re currently offline and haven’t visited the web app today. Instead, a </a:t>
            </a:r>
            <a:r>
              <a:rPr lang="en" sz="1100">
                <a:solidFill>
                  <a:srgbClr val="333333"/>
                </a:solidFill>
                <a:highlight>
                  <a:srgbClr val="FFFFFF"/>
                </a:highlight>
              </a:rPr>
              <a:t>sync</a:t>
            </a:r>
            <a:r>
              <a:rPr lang="en" sz="1100">
                <a:solidFill>
                  <a:schemeClr val="dk1"/>
                </a:solidFill>
                <a:highlight>
                  <a:srgbClr val="FFFFFF"/>
                </a:highlight>
              </a:rPr>
              <a:t> happened in the background while they were sleeping. New data was synced to their phone before they even woke up and was available for them in an instant. Very impressive!</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This feature, known as </a:t>
            </a:r>
            <a:r>
              <a:rPr lang="en" sz="1100">
                <a:solidFill>
                  <a:srgbClr val="333333"/>
                </a:solidFill>
                <a:highlight>
                  <a:srgbClr val="FFFFFF"/>
                </a:highlight>
              </a:rPr>
              <a:t>PeriodicSync</a:t>
            </a:r>
            <a:r>
              <a:rPr lang="en" sz="1100">
                <a:solidFill>
                  <a:schemeClr val="dk1"/>
                </a:solidFill>
                <a:highlight>
                  <a:srgbClr val="FFFFFF"/>
                </a:highlight>
              </a:rPr>
              <a:t>, allows you to schedule a </a:t>
            </a:r>
            <a:r>
              <a:rPr lang="en" sz="1100">
                <a:solidFill>
                  <a:srgbClr val="333333"/>
                </a:solidFill>
                <a:highlight>
                  <a:srgbClr val="FFFFFF"/>
                </a:highlight>
              </a:rPr>
              <a:t>sync</a:t>
            </a:r>
            <a:r>
              <a:rPr lang="en" sz="1100">
                <a:solidFill>
                  <a:schemeClr val="dk1"/>
                </a:solidFill>
                <a:highlight>
                  <a:srgbClr val="FFFFFF"/>
                </a:highlight>
              </a:rPr>
              <a:t> for a predetermined time. It’s simple to set up, doesn't require any server configuration, and allows the browser to optimize when it fires in order to be helpful and less disruptive to the user.</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At the time of writing this code lab, </a:t>
            </a:r>
            <a:r>
              <a:rPr lang="en" sz="1100">
                <a:solidFill>
                  <a:srgbClr val="333333"/>
                </a:solidFill>
                <a:highlight>
                  <a:srgbClr val="FFFFFF"/>
                </a:highlight>
              </a:rPr>
              <a:t>PeriodicSync</a:t>
            </a:r>
            <a:r>
              <a:rPr lang="en" sz="1100">
                <a:solidFill>
                  <a:schemeClr val="dk1"/>
                </a:solidFill>
                <a:highlight>
                  <a:srgbClr val="FFFFFF"/>
                </a:highlight>
              </a:rPr>
              <a:t> is still being developed (and is therefore subject to change), but it will be available in browsers shortly. It is powerful functionality that's worth sharing, which is why I wanted to include it here at this early stage. The following listing gives you an idea of what this code might look like when it is released.</a:t>
            </a:r>
            <a:endParaRPr sz="1100">
              <a:solidFill>
                <a:schemeClr val="dk1"/>
              </a:solidFill>
              <a:highlight>
                <a:srgbClr val="FFFFFF"/>
              </a:highlight>
            </a:endParaRPr>
          </a:p>
          <a:p>
            <a:pPr indent="0" lvl="0" marL="0" rtl="0" algn="l">
              <a:spcBef>
                <a:spcPts val="1200"/>
              </a:spcBef>
              <a:spcAft>
                <a:spcPts val="1600"/>
              </a:spcAft>
              <a:buNone/>
            </a:pPr>
            <a:r>
              <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1700" y="356550"/>
            <a:ext cx="8520600" cy="3880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t/>
            </a:r>
            <a:endParaRPr b="1" sz="1100">
              <a:solidFill>
                <a:srgbClr val="000080"/>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b="1" lang="en" sz="1100">
                <a:solidFill>
                  <a:srgbClr val="000080"/>
                </a:solidFill>
                <a:highlight>
                  <a:srgbClr val="FFFFFF"/>
                </a:highlight>
              </a:rPr>
              <a:t>if </a:t>
            </a:r>
            <a:r>
              <a:rPr lang="en" sz="1100">
                <a:solidFill>
                  <a:schemeClr val="dk1"/>
                </a:solidFill>
                <a:highlight>
                  <a:srgbClr val="FFFFFF"/>
                </a:highlight>
              </a:rPr>
              <a:t>(</a:t>
            </a:r>
            <a:r>
              <a:rPr b="1" lang="en" sz="1100">
                <a:solidFill>
                  <a:srgbClr val="008000"/>
                </a:solidFill>
                <a:highlight>
                  <a:srgbClr val="FFFFFF"/>
                </a:highlight>
              </a:rPr>
              <a:t>'serviceWorker' </a:t>
            </a:r>
            <a:r>
              <a:rPr b="1" lang="en" sz="1100">
                <a:solidFill>
                  <a:srgbClr val="000080"/>
                </a:solidFill>
                <a:highlight>
                  <a:srgbClr val="FFFFFF"/>
                </a:highlight>
              </a:rPr>
              <a:t>in </a:t>
            </a:r>
            <a:r>
              <a:rPr b="1" i="1" lang="en" sz="1100">
                <a:solidFill>
                  <a:srgbClr val="660E7A"/>
                </a:solidFill>
                <a:highlight>
                  <a:srgbClr val="FFFFFF"/>
                </a:highlight>
              </a:rPr>
              <a:t>navigator </a:t>
            </a:r>
            <a:r>
              <a:rPr lang="en" sz="1100">
                <a:solidFill>
                  <a:schemeClr val="dk1"/>
                </a:solidFill>
                <a:highlight>
                  <a:srgbClr val="FFFFFF"/>
                </a:highlight>
              </a:rPr>
              <a:t>&amp;&amp; </a:t>
            </a:r>
            <a:r>
              <a:rPr b="1" lang="en" sz="1100">
                <a:solidFill>
                  <a:srgbClr val="008000"/>
                </a:solidFill>
                <a:highlight>
                  <a:srgbClr val="FFFFFF"/>
                </a:highlight>
              </a:rPr>
              <a:t>'SyncManager' </a:t>
            </a:r>
            <a:r>
              <a:rPr b="1" lang="en" sz="1100">
                <a:solidFill>
                  <a:srgbClr val="000080"/>
                </a:solidFill>
                <a:highlight>
                  <a:srgbClr val="FFFFFF"/>
                </a:highlight>
              </a:rPr>
              <a:t>in </a:t>
            </a:r>
            <a:r>
              <a:rPr b="1" i="1" lang="en" sz="1100">
                <a:solidFill>
                  <a:srgbClr val="660E7A"/>
                </a:solidFill>
                <a:highlight>
                  <a:srgbClr val="FFFFFF"/>
                </a:highlight>
              </a:rPr>
              <a:t>window</a:t>
            </a:r>
            <a:r>
              <a:rPr lang="en" sz="1100">
                <a:solidFill>
                  <a:schemeClr val="dk1"/>
                </a:solidFill>
                <a:highlight>
                  <a:srgbClr val="FFFFFF"/>
                </a:highlight>
              </a:rPr>
              <a:t>) {</a:t>
            </a:r>
            <a:endParaRPr sz="1100">
              <a:solidFill>
                <a:schemeClr val="dk1"/>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i="1" lang="en" sz="1100">
                <a:solidFill>
                  <a:srgbClr val="660E7A"/>
                </a:solidFill>
                <a:highlight>
                  <a:srgbClr val="FFFFFF"/>
                </a:highlight>
              </a:rPr>
              <a:t>navigator</a:t>
            </a:r>
            <a:r>
              <a:rPr lang="en" sz="1100">
                <a:solidFill>
                  <a:schemeClr val="dk1"/>
                </a:solidFill>
                <a:highlight>
                  <a:srgbClr val="FFFFFF"/>
                </a:highlight>
              </a:rPr>
              <a:t>.</a:t>
            </a:r>
            <a:r>
              <a:rPr b="1" lang="en" sz="1100">
                <a:solidFill>
                  <a:srgbClr val="660E7A"/>
                </a:solidFill>
                <a:highlight>
                  <a:srgbClr val="FFFFFF"/>
                </a:highlight>
              </a:rPr>
              <a:t>serviceWorker</a:t>
            </a:r>
            <a:r>
              <a:rPr lang="en" sz="1100">
                <a:solidFill>
                  <a:schemeClr val="dk1"/>
                </a:solidFill>
                <a:highlight>
                  <a:srgbClr val="FFFFFF"/>
                </a:highlight>
              </a:rPr>
              <a:t>.</a:t>
            </a:r>
            <a:r>
              <a:rPr b="1" lang="en" sz="1100">
                <a:solidFill>
                  <a:srgbClr val="660E7A"/>
                </a:solidFill>
                <a:highlight>
                  <a:srgbClr val="FFFFFF"/>
                </a:highlight>
              </a:rPr>
              <a:t>ready</a:t>
            </a:r>
            <a:r>
              <a:rPr lang="en" sz="1100">
                <a:solidFill>
                  <a:schemeClr val="dk1"/>
                </a:solidFill>
                <a:highlight>
                  <a:srgbClr val="FFFFFF"/>
                </a:highlight>
              </a:rPr>
              <a:t>.</a:t>
            </a:r>
            <a:r>
              <a:rPr lang="en" sz="1100">
                <a:solidFill>
                  <a:srgbClr val="7A7A43"/>
                </a:solidFill>
                <a:highlight>
                  <a:srgbClr val="FFFFFF"/>
                </a:highlight>
              </a:rPr>
              <a:t>then</a:t>
            </a:r>
            <a:r>
              <a:rPr lang="en" sz="1100">
                <a:solidFill>
                  <a:schemeClr val="dk1"/>
                </a:solidFill>
                <a:highlight>
                  <a:srgbClr val="FFFFFF"/>
                </a:highlight>
              </a:rPr>
              <a:t>(sw =&gt; {</a:t>
            </a:r>
            <a:endParaRPr sz="1100">
              <a:solidFill>
                <a:schemeClr val="dk1"/>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lang="en" sz="1100">
                <a:solidFill>
                  <a:schemeClr val="dk1"/>
                </a:solidFill>
                <a:highlight>
                  <a:srgbClr val="FFFFFF"/>
                </a:highlight>
              </a:rPr>
              <a:t>   sw.periodicSync.</a:t>
            </a:r>
            <a:r>
              <a:rPr lang="en" sz="1100">
                <a:solidFill>
                  <a:srgbClr val="7A7A43"/>
                </a:solidFill>
                <a:highlight>
                  <a:srgbClr val="FFFFFF"/>
                </a:highlight>
              </a:rPr>
              <a:t>register</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660E7A"/>
                </a:solidFill>
                <a:highlight>
                  <a:srgbClr val="FFFFFF"/>
                </a:highlight>
              </a:rPr>
              <a:t>tag</a:t>
            </a:r>
            <a:r>
              <a:rPr lang="en" sz="1100">
                <a:solidFill>
                  <a:schemeClr val="dk1"/>
                </a:solidFill>
                <a:highlight>
                  <a:srgbClr val="FFFFFF"/>
                </a:highlight>
              </a:rPr>
              <a:t>: </a:t>
            </a:r>
            <a:r>
              <a:rPr b="1" lang="en" sz="1100">
                <a:solidFill>
                  <a:srgbClr val="008000"/>
                </a:solidFill>
                <a:highlight>
                  <a:srgbClr val="FFFFFF"/>
                </a:highlight>
              </a:rPr>
              <a:t>'get-latest-selfies'</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660E7A"/>
                </a:solidFill>
                <a:highlight>
                  <a:srgbClr val="FFFFFF"/>
                </a:highlight>
              </a:rPr>
              <a:t>minPeriod</a:t>
            </a:r>
            <a:r>
              <a:rPr lang="en" sz="1100">
                <a:solidFill>
                  <a:schemeClr val="dk1"/>
                </a:solidFill>
                <a:highlight>
                  <a:srgbClr val="FFFFFF"/>
                </a:highlight>
              </a:rPr>
              <a:t>: </a:t>
            </a:r>
            <a:r>
              <a:rPr lang="en" sz="1100">
                <a:solidFill>
                  <a:srgbClr val="0000FF"/>
                </a:solidFill>
                <a:highlight>
                  <a:srgbClr val="FFFFFF"/>
                </a:highlight>
              </a:rPr>
              <a:t>12 </a:t>
            </a:r>
            <a:r>
              <a:rPr lang="en" sz="1100">
                <a:solidFill>
                  <a:schemeClr val="dk1"/>
                </a:solidFill>
                <a:highlight>
                  <a:srgbClr val="FFFFFF"/>
                </a:highlight>
              </a:rPr>
              <a:t>* </a:t>
            </a:r>
            <a:r>
              <a:rPr lang="en" sz="1100">
                <a:solidFill>
                  <a:srgbClr val="0000FF"/>
                </a:solidFill>
                <a:highlight>
                  <a:srgbClr val="FFFFFF"/>
                </a:highlight>
              </a:rPr>
              <a:t>60 </a:t>
            </a:r>
            <a:r>
              <a:rPr lang="en" sz="1100">
                <a:solidFill>
                  <a:schemeClr val="dk1"/>
                </a:solidFill>
                <a:highlight>
                  <a:srgbClr val="FFFFFF"/>
                </a:highlight>
              </a:rPr>
              <a:t>* </a:t>
            </a:r>
            <a:r>
              <a:rPr lang="en" sz="1100">
                <a:solidFill>
                  <a:srgbClr val="0000FF"/>
                </a:solidFill>
                <a:highlight>
                  <a:srgbClr val="FFFFFF"/>
                </a:highlight>
              </a:rPr>
              <a:t>60 </a:t>
            </a:r>
            <a:r>
              <a:rPr lang="en" sz="1100">
                <a:solidFill>
                  <a:schemeClr val="dk1"/>
                </a:solidFill>
                <a:highlight>
                  <a:srgbClr val="FFFFFF"/>
                </a:highlight>
              </a:rPr>
              <a:t>* </a:t>
            </a:r>
            <a:r>
              <a:rPr lang="en" sz="1100">
                <a:solidFill>
                  <a:srgbClr val="0000FF"/>
                </a:solidFill>
                <a:highlight>
                  <a:srgbClr val="FFFFFF"/>
                </a:highlight>
              </a:rPr>
              <a:t>1000</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660E7A"/>
                </a:solidFill>
                <a:highlight>
                  <a:srgbClr val="FFFFFF"/>
                </a:highlight>
              </a:rPr>
              <a:t>powerState</a:t>
            </a:r>
            <a:r>
              <a:rPr lang="en" sz="1100">
                <a:solidFill>
                  <a:schemeClr val="dk1"/>
                </a:solidFill>
                <a:highlight>
                  <a:srgbClr val="FFFFFF"/>
                </a:highlight>
              </a:rPr>
              <a:t>: </a:t>
            </a:r>
            <a:r>
              <a:rPr b="1" lang="en" sz="1100">
                <a:solidFill>
                  <a:srgbClr val="008000"/>
                </a:solidFill>
                <a:highlight>
                  <a:srgbClr val="FFFFFF"/>
                </a:highlight>
              </a:rPr>
              <a:t>'avoid-draining'</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b="1" lang="en" sz="1100">
                <a:solidFill>
                  <a:srgbClr val="660E7A"/>
                </a:solidFill>
                <a:highlight>
                  <a:srgbClr val="FFFFFF"/>
                </a:highlight>
              </a:rPr>
              <a:t>networkState</a:t>
            </a:r>
            <a:r>
              <a:rPr lang="en" sz="1100">
                <a:solidFill>
                  <a:schemeClr val="dk1"/>
                </a:solidFill>
                <a:highlight>
                  <a:srgbClr val="FFFFFF"/>
                </a:highlight>
              </a:rPr>
              <a:t>: </a:t>
            </a:r>
            <a:r>
              <a:rPr b="1" lang="en" sz="1100">
                <a:solidFill>
                  <a:srgbClr val="008000"/>
                </a:solidFill>
                <a:highlight>
                  <a:srgbClr val="FFFFFF"/>
                </a:highlight>
              </a:rPr>
              <a:t>'avoid-cellular'</a:t>
            </a:r>
            <a:endParaRPr b="1" sz="1100">
              <a:solidFill>
                <a:srgbClr val="008000"/>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b="1" lang="en" sz="1100">
                <a:solidFill>
                  <a:srgbClr val="008000"/>
                </a:solidFill>
                <a:highlight>
                  <a:srgbClr val="FFFFFF"/>
                </a:highlight>
              </a:rPr>
              <a:t>   </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then</a:t>
            </a:r>
            <a:r>
              <a:rPr lang="en" sz="1100">
                <a:solidFill>
                  <a:schemeClr val="dk1"/>
                </a:solidFill>
                <a:highlight>
                  <a:srgbClr val="FFFFFF"/>
                </a:highlight>
              </a:rPr>
              <a:t>(periodicSyncReg =&gt; </a:t>
            </a:r>
            <a:r>
              <a:rPr b="1" i="1" lang="en" sz="1100">
                <a:solidFill>
                  <a:srgbClr val="660E7A"/>
                </a:solidFill>
                <a:highlight>
                  <a:srgbClr val="FFFFFF"/>
                </a:highlight>
              </a:rPr>
              <a:t>console</a:t>
            </a:r>
            <a:r>
              <a:rPr lang="en" sz="1100">
                <a:solidFill>
                  <a:schemeClr val="dk1"/>
                </a:solidFill>
                <a:highlight>
                  <a:srgbClr val="FFFFFF"/>
                </a:highlight>
              </a:rPr>
              <a:t>.</a:t>
            </a:r>
            <a:r>
              <a:rPr lang="en" sz="1100">
                <a:solidFill>
                  <a:srgbClr val="7A7A43"/>
                </a:solidFill>
                <a:highlight>
                  <a:srgbClr val="FFFFFF"/>
                </a:highlight>
              </a:rPr>
              <a:t>log</a:t>
            </a:r>
            <a:r>
              <a:rPr lang="en" sz="1100">
                <a:solidFill>
                  <a:schemeClr val="dk1"/>
                </a:solidFill>
                <a:highlight>
                  <a:srgbClr val="FFFFFF"/>
                </a:highlight>
              </a:rPr>
              <a:t>(</a:t>
            </a:r>
            <a:r>
              <a:rPr b="1" lang="en" sz="1100">
                <a:solidFill>
                  <a:srgbClr val="008000"/>
                </a:solidFill>
                <a:highlight>
                  <a:srgbClr val="FFFFFF"/>
                </a:highlight>
              </a:rPr>
              <a:t>'Success!'</a:t>
            </a:r>
            <a:r>
              <a:rPr lang="en" sz="1100">
                <a:solidFill>
                  <a:schemeClr val="dk1"/>
                </a:solidFill>
                <a:highlight>
                  <a:srgbClr val="FFFFFF"/>
                </a:highlight>
              </a:rPr>
              <a:t>))</a:t>
            </a:r>
            <a:endParaRPr sz="1100">
              <a:solidFill>
                <a:schemeClr val="dk1"/>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lang="en" sz="1100">
                <a:solidFill>
                  <a:schemeClr val="dk1"/>
                </a:solidFill>
                <a:highlight>
                  <a:srgbClr val="FFFFFF"/>
                </a:highlight>
              </a:rPr>
              <a:t>     .</a:t>
            </a:r>
            <a:r>
              <a:rPr lang="en" sz="1100">
                <a:solidFill>
                  <a:srgbClr val="7A7A43"/>
                </a:solidFill>
                <a:highlight>
                  <a:srgbClr val="FFFFFF"/>
                </a:highlight>
              </a:rPr>
              <a:t>catch</a:t>
            </a:r>
            <a:r>
              <a:rPr lang="en" sz="1100">
                <a:solidFill>
                  <a:schemeClr val="dk1"/>
                </a:solidFill>
                <a:highlight>
                  <a:srgbClr val="FFFFFF"/>
                </a:highlight>
              </a:rPr>
              <a:t>(error =&gt; </a:t>
            </a:r>
            <a:r>
              <a:rPr b="1" i="1" lang="en" sz="1100">
                <a:solidFill>
                  <a:srgbClr val="660E7A"/>
                </a:solidFill>
                <a:highlight>
                  <a:srgbClr val="FFFFFF"/>
                </a:highlight>
              </a:rPr>
              <a:t>console</a:t>
            </a:r>
            <a:r>
              <a:rPr lang="en" sz="1100">
                <a:solidFill>
                  <a:schemeClr val="dk1"/>
                </a:solidFill>
                <a:highlight>
                  <a:srgbClr val="FFFFFF"/>
                </a:highlight>
              </a:rPr>
              <a:t>.</a:t>
            </a:r>
            <a:r>
              <a:rPr lang="en" sz="1100">
                <a:solidFill>
                  <a:srgbClr val="7A7A43"/>
                </a:solidFill>
                <a:highlight>
                  <a:srgbClr val="FFFFFF"/>
                </a:highlight>
              </a:rPr>
              <a:t>log</a:t>
            </a:r>
            <a:r>
              <a:rPr lang="en" sz="1100">
                <a:solidFill>
                  <a:schemeClr val="dk1"/>
                </a:solidFill>
                <a:highlight>
                  <a:srgbClr val="FFFFFF"/>
                </a:highlight>
              </a:rPr>
              <a:t>(</a:t>
            </a:r>
            <a:r>
              <a:rPr b="1" lang="en" sz="1100">
                <a:solidFill>
                  <a:srgbClr val="008000"/>
                </a:solidFill>
                <a:highlight>
                  <a:srgbClr val="FFFFFF"/>
                </a:highlight>
              </a:rPr>
              <a:t>'Error'</a:t>
            </a:r>
            <a:r>
              <a:rPr lang="en" sz="1100">
                <a:solidFill>
                  <a:schemeClr val="dk1"/>
                </a:solidFill>
                <a:highlight>
                  <a:srgbClr val="FFFFFF"/>
                </a:highlight>
              </a:rPr>
              <a:t>, error))</a:t>
            </a:r>
            <a:endParaRPr sz="1100">
              <a:solidFill>
                <a:schemeClr val="dk1"/>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914400" rtl="0" algn="l">
              <a:lnSpc>
                <a:spcPct val="50000"/>
              </a:lnSpc>
              <a:spcBef>
                <a:spcPts val="1600"/>
              </a:spcBef>
              <a:spcAft>
                <a:spcPts val="0"/>
              </a:spcAft>
              <a:buClr>
                <a:schemeClr val="dk1"/>
              </a:buClr>
              <a:buSzPts val="1100"/>
              <a:buFont typeface="Arial"/>
              <a:buNone/>
            </a:pPr>
            <a:r>
              <a:rPr lang="en" sz="1100">
                <a:solidFill>
                  <a:schemeClr val="dk1"/>
                </a:solidFill>
                <a:highlight>
                  <a:srgbClr val="FFFFFF"/>
                </a:highlight>
              </a:rPr>
              <a:t>}</a:t>
            </a:r>
            <a:endParaRPr sz="1100">
              <a:solidFill>
                <a:schemeClr val="dk1"/>
              </a:solidFill>
              <a:highlight>
                <a:srgbClr val="FFFFFF"/>
              </a:highlight>
            </a:endParaRPr>
          </a:p>
          <a:p>
            <a:pPr indent="0" lvl="0" marL="0" rtl="0" algn="l">
              <a:lnSpc>
                <a:spcPct val="50000"/>
              </a:lnSpc>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This code is similar to the code for registering </a:t>
            </a:r>
            <a:r>
              <a:rPr lang="en" sz="1100">
                <a:solidFill>
                  <a:srgbClr val="333333"/>
                </a:solidFill>
                <a:highlight>
                  <a:srgbClr val="FFFFFF"/>
                </a:highlight>
              </a:rPr>
              <a:t>BackgroundSync</a:t>
            </a:r>
            <a:r>
              <a:rPr lang="en" sz="1100">
                <a:solidFill>
                  <a:schemeClr val="dk1"/>
                </a:solidFill>
                <a:highlight>
                  <a:srgbClr val="FFFFFF"/>
                </a:highlight>
              </a:rPr>
              <a:t>, except you’re registering a </a:t>
            </a:r>
            <a:r>
              <a:rPr lang="en" sz="1100">
                <a:solidFill>
                  <a:srgbClr val="333333"/>
                </a:solidFill>
                <a:highlight>
                  <a:srgbClr val="FFFFFF"/>
                </a:highlight>
              </a:rPr>
              <a:t>PeriodicSync</a:t>
            </a:r>
            <a:r>
              <a:rPr lang="en" sz="1100">
                <a:solidFill>
                  <a:schemeClr val="dk1"/>
                </a:solidFill>
                <a:highlight>
                  <a:srgbClr val="FFFFFF"/>
                </a:highlight>
              </a:rPr>
              <a:t>.Similar to BackgroundSync, you need to register the sync with a tag name in order to identify how to respond accordingly, and much like BackgroundSync, each tag name needs to be unique to ensure that a different action takes place.</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You’ll notice that the PeriodicSync API also accepts a value called </a:t>
            </a:r>
            <a:r>
              <a:rPr lang="en" sz="1100">
                <a:solidFill>
                  <a:srgbClr val="333333"/>
                </a:solidFill>
                <a:highlight>
                  <a:srgbClr val="FFFFFF"/>
                </a:highlight>
              </a:rPr>
              <a:t>minPeriod</a:t>
            </a:r>
            <a:r>
              <a:rPr lang="en" sz="1100">
                <a:solidFill>
                  <a:schemeClr val="dk1"/>
                </a:solidFill>
                <a:highlight>
                  <a:srgbClr val="FFFFFF"/>
                </a:highlight>
              </a:rPr>
              <a:t>. This value is used to determine the minimum time between sync events and is set in milliseconds.If you set the value to 0, it will allow the browser to fire the event as frequently as it wants.</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Because syncs will run repeatedly, it’s important that the PeriodicSync API take into account the battery and network state of the device it’s running on. As developers, we need to be responsible to our users and not drain their battery or generate hefty mobile bills. Configuring properties such as </a:t>
            </a:r>
            <a:r>
              <a:rPr lang="en" sz="1100">
                <a:solidFill>
                  <a:srgbClr val="333333"/>
                </a:solidFill>
                <a:highlight>
                  <a:srgbClr val="FFFFFF"/>
                </a:highlight>
              </a:rPr>
              <a:t>powerState</a:t>
            </a:r>
            <a:r>
              <a:rPr lang="en" sz="1100">
                <a:solidFill>
                  <a:schemeClr val="dk1"/>
                </a:solidFill>
                <a:highlight>
                  <a:srgbClr val="FFFFFF"/>
                </a:highlight>
              </a:rPr>
              <a:t> can avoid such events because they can either be set to </a:t>
            </a:r>
            <a:r>
              <a:rPr lang="en" sz="1100">
                <a:solidFill>
                  <a:srgbClr val="333333"/>
                </a:solidFill>
                <a:highlight>
                  <a:srgbClr val="FFFFFF"/>
                </a:highlight>
              </a:rPr>
              <a:t>'auto'</a:t>
            </a:r>
            <a:r>
              <a:rPr lang="en" sz="1100">
                <a:solidFill>
                  <a:schemeClr val="dk1"/>
                </a:solidFill>
                <a:highlight>
                  <a:srgbClr val="FFFFFF"/>
                </a:highlight>
              </a:rPr>
              <a:t> or </a:t>
            </a:r>
            <a:r>
              <a:rPr lang="en" sz="1100">
                <a:solidFill>
                  <a:srgbClr val="333333"/>
                </a:solidFill>
                <a:highlight>
                  <a:srgbClr val="FFFFFF"/>
                </a:highlight>
              </a:rPr>
              <a:t>'avoid-draining'</a:t>
            </a:r>
            <a:r>
              <a:rPr lang="en" sz="1100">
                <a:solidFill>
                  <a:schemeClr val="dk1"/>
                </a:solidFill>
                <a:highlight>
                  <a:srgbClr val="FFFFFF"/>
                </a:highlight>
              </a:rPr>
              <a:t>. </a:t>
            </a:r>
            <a:r>
              <a:rPr lang="en" sz="1100">
                <a:solidFill>
                  <a:srgbClr val="333333"/>
                </a:solidFill>
                <a:highlight>
                  <a:srgbClr val="FFFFFF"/>
                </a:highlight>
              </a:rPr>
              <a:t>'auto'</a:t>
            </a:r>
            <a:r>
              <a:rPr lang="en" sz="1100">
                <a:solidFill>
                  <a:schemeClr val="dk1"/>
                </a:solidFill>
                <a:highlight>
                  <a:srgbClr val="FFFFFF"/>
                </a:highlight>
              </a:rPr>
              <a:t> allows syncs to occur during battery drain, but it may be restricted if the device has battery-saving mode enabled. </a:t>
            </a:r>
            <a:r>
              <a:rPr lang="en" sz="1100">
                <a:solidFill>
                  <a:srgbClr val="333333"/>
                </a:solidFill>
                <a:highlight>
                  <a:srgbClr val="FFFFFF"/>
                </a:highlight>
              </a:rPr>
              <a:t>'avoid-draining'</a:t>
            </a:r>
            <a:r>
              <a:rPr lang="en" sz="1100">
                <a:solidFill>
                  <a:schemeClr val="dk1"/>
                </a:solidFill>
                <a:highlight>
                  <a:srgbClr val="FFFFFF"/>
                </a:highlight>
              </a:rPr>
              <a:t> will delay syncs on battery-powered devices while the battery isn’t charging.</a:t>
            </a:r>
            <a:endParaRPr sz="1100">
              <a:solidFill>
                <a:schemeClr val="dk1"/>
              </a:solidFill>
              <a:highlight>
                <a:srgbClr val="FFFFFF"/>
              </a:highlight>
            </a:endParaRPr>
          </a:p>
          <a:p>
            <a:pPr indent="0" lvl="0" marL="0" rtl="0" algn="l">
              <a:spcBef>
                <a:spcPts val="1200"/>
              </a:spcBef>
              <a:spcAft>
                <a:spcPts val="1600"/>
              </a:spcAft>
              <a:buNone/>
            </a:pPr>
            <a:r>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You can also determine the network usage of a device by configuring the </a:t>
            </a:r>
            <a:r>
              <a:rPr lang="en" sz="1100">
                <a:solidFill>
                  <a:srgbClr val="333333"/>
                </a:solidFill>
                <a:highlight>
                  <a:srgbClr val="FFFFFF"/>
                </a:highlight>
              </a:rPr>
              <a:t>networkState</a:t>
            </a:r>
            <a:r>
              <a:rPr lang="en" sz="1100">
                <a:solidFill>
                  <a:schemeClr val="dk1"/>
                </a:solidFill>
                <a:highlight>
                  <a:srgbClr val="FFFFFF"/>
                </a:highlight>
              </a:rPr>
              <a:t> property. By setting the value to </a:t>
            </a:r>
            <a:r>
              <a:rPr lang="en" sz="1100">
                <a:solidFill>
                  <a:srgbClr val="333333"/>
                </a:solidFill>
                <a:highlight>
                  <a:srgbClr val="FFFFFF"/>
                </a:highlight>
              </a:rPr>
              <a:t>'avoid-cellular'</a:t>
            </a:r>
            <a:r>
              <a:rPr lang="en" sz="1100">
                <a:solidFill>
                  <a:schemeClr val="dk1"/>
                </a:solidFill>
                <a:highlight>
                  <a:srgbClr val="FFFFFF"/>
                </a:highlight>
              </a:rPr>
              <a:t>, the browser will delay syncs while the device is connected to a cellular network. </a:t>
            </a:r>
            <a:r>
              <a:rPr lang="en" sz="1100">
                <a:solidFill>
                  <a:srgbClr val="333333"/>
                </a:solidFill>
                <a:highlight>
                  <a:srgbClr val="FFFFFF"/>
                </a:highlight>
              </a:rPr>
              <a:t>'online'</a:t>
            </a:r>
            <a:r>
              <a:rPr lang="en" sz="1100">
                <a:solidFill>
                  <a:schemeClr val="dk1"/>
                </a:solidFill>
                <a:highlight>
                  <a:srgbClr val="FFFFFF"/>
                </a:highlight>
              </a:rPr>
              <a:t> will delay syncs if the device is online, and </a:t>
            </a:r>
            <a:r>
              <a:rPr lang="en" sz="1100">
                <a:solidFill>
                  <a:srgbClr val="333333"/>
                </a:solidFill>
                <a:highlight>
                  <a:srgbClr val="FFFFFF"/>
                </a:highlight>
              </a:rPr>
              <a:t>'any'</a:t>
            </a:r>
            <a:r>
              <a:rPr lang="en" sz="1100">
                <a:solidFill>
                  <a:schemeClr val="dk1"/>
                </a:solidFill>
                <a:highlight>
                  <a:srgbClr val="FFFFFF"/>
                </a:highlight>
              </a:rPr>
              <a:t> is similar to </a:t>
            </a:r>
            <a:r>
              <a:rPr lang="en" sz="1100">
                <a:solidFill>
                  <a:srgbClr val="333333"/>
                </a:solidFill>
                <a:highlight>
                  <a:srgbClr val="FFFFFF"/>
                </a:highlight>
              </a:rPr>
              <a:t>'online'</a:t>
            </a:r>
            <a:r>
              <a:rPr lang="en" sz="1100">
                <a:solidFill>
                  <a:schemeClr val="dk1"/>
                </a:solidFill>
                <a:highlight>
                  <a:srgbClr val="FFFFFF"/>
                </a:highlight>
              </a:rPr>
              <a:t>, except syncs may happen while the device is offline.</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It’s worth noting that </a:t>
            </a:r>
            <a:r>
              <a:rPr lang="en" sz="1100">
                <a:solidFill>
                  <a:srgbClr val="333333"/>
                </a:solidFill>
                <a:highlight>
                  <a:srgbClr val="FFFFFF"/>
                </a:highlight>
              </a:rPr>
              <a:t>PeriodicSync</a:t>
            </a:r>
            <a:r>
              <a:rPr lang="en" sz="1100">
                <a:solidFill>
                  <a:schemeClr val="dk1"/>
                </a:solidFill>
                <a:highlight>
                  <a:srgbClr val="FFFFFF"/>
                </a:highlight>
              </a:rPr>
              <a:t> isn't meant to be an exact timer. Although the API accepts a </a:t>
            </a:r>
            <a:r>
              <a:rPr lang="en" sz="1100">
                <a:solidFill>
                  <a:srgbClr val="333333"/>
                </a:solidFill>
                <a:highlight>
                  <a:srgbClr val="FFFFFF"/>
                </a:highlight>
              </a:rPr>
              <a:t>minPeriod</a:t>
            </a:r>
            <a:r>
              <a:rPr lang="en" sz="1100">
                <a:solidFill>
                  <a:schemeClr val="dk1"/>
                </a:solidFill>
                <a:highlight>
                  <a:srgbClr val="FFFFFF"/>
                </a:highlight>
              </a:rPr>
              <a:t> in milliseconds, it could mean that the sync might not fire exactly on time. All this could be due to the network connection, battery state, or the settings of the current device. Due to the nature of PeriodicSync requiring device resources, it’s highly likely that it will require opt-in permission from the user.</a:t>
            </a:r>
            <a:endParaRPr sz="1100">
              <a:solidFill>
                <a:schemeClr val="dk1"/>
              </a:solidFill>
              <a:highlight>
                <a:srgbClr val="FFFFFF"/>
              </a:highlight>
            </a:endParaRPr>
          </a:p>
          <a:p>
            <a:pPr indent="0" lvl="0" marL="0" rtl="0" algn="l">
              <a:spcBef>
                <a:spcPts val="1200"/>
              </a:spcBef>
              <a:spcAft>
                <a:spcPts val="1600"/>
              </a:spcAft>
              <a:buNone/>
            </a:pPr>
            <a:r>
              <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283" name="Google Shape;283;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4" name="Google Shape;284;p49"/>
          <p:cNvPicPr preferRelativeResize="0"/>
          <p:nvPr/>
        </p:nvPicPr>
        <p:blipFill>
          <a:blip r:embed="rId3">
            <a:alphaModFix/>
          </a:blip>
          <a:stretch>
            <a:fillRect/>
          </a:stretch>
        </p:blipFill>
        <p:spPr>
          <a:xfrm>
            <a:off x="0" y="1960964"/>
            <a:ext cx="9143998" cy="12215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1488143" y="0"/>
            <a:ext cx="6167712" cy="51434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0" y="176893"/>
            <a:ext cx="9144000" cy="47897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56000" y="127700"/>
            <a:ext cx="8520600" cy="10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highlight>
                  <a:schemeClr val="lt1"/>
                </a:highlight>
              </a:rPr>
              <a:t>3. </a:t>
            </a:r>
            <a:r>
              <a:rPr lang="en" sz="2100">
                <a:highlight>
                  <a:srgbClr val="FFFFFF"/>
                </a:highlight>
              </a:rPr>
              <a:t>Taking and displaying selfies</a:t>
            </a:r>
            <a:endParaRPr sz="2100">
              <a:highlight>
                <a:srgbClr val="FFFFFF"/>
              </a:highlight>
            </a:endParaRPr>
          </a:p>
          <a:p>
            <a:pPr indent="0" lvl="0" marL="0" rtl="0" algn="l">
              <a:lnSpc>
                <a:spcPct val="115000"/>
              </a:lnSpc>
              <a:spcBef>
                <a:spcPts val="2300"/>
              </a:spcBef>
              <a:spcAft>
                <a:spcPts val="0"/>
              </a:spcAft>
              <a:buNone/>
            </a:pPr>
            <a:r>
              <a:rPr lang="en" sz="1100">
                <a:highlight>
                  <a:srgbClr val="FFFFFF"/>
                </a:highlight>
              </a:rPr>
              <a:t>In </a:t>
            </a:r>
            <a:r>
              <a:rPr b="1" lang="en" sz="1100">
                <a:highlight>
                  <a:srgbClr val="FFFFFF"/>
                </a:highlight>
              </a:rPr>
              <a:t>index.html </a:t>
            </a:r>
            <a:r>
              <a:rPr lang="en" sz="1100">
                <a:highlight>
                  <a:srgbClr val="FFFFFF"/>
                </a:highlight>
              </a:rPr>
              <a:t>inside the </a:t>
            </a:r>
            <a:r>
              <a:rPr b="1" lang="en" sz="1100">
                <a:solidFill>
                  <a:srgbClr val="333333"/>
                </a:solidFill>
                <a:highlight>
                  <a:srgbClr val="FFFFFF"/>
                </a:highlight>
              </a:rPr>
              <a:t>div</a:t>
            </a:r>
            <a:r>
              <a:rPr lang="en" sz="1100">
                <a:highlight>
                  <a:srgbClr val="FFFFFF"/>
                </a:highlight>
              </a:rPr>
              <a:t> with </a:t>
            </a:r>
            <a:r>
              <a:rPr b="1" lang="en" sz="1100">
                <a:solidFill>
                  <a:srgbClr val="333333"/>
                </a:solidFill>
                <a:highlight>
                  <a:srgbClr val="FFFFFF"/>
                </a:highlight>
              </a:rPr>
              <a:t>id</a:t>
            </a:r>
            <a:r>
              <a:rPr lang="en" sz="1100">
                <a:highlight>
                  <a:srgbClr val="FFFFFF"/>
                </a:highlight>
              </a:rPr>
              <a:t> </a:t>
            </a:r>
            <a:r>
              <a:rPr b="1" i="1" lang="en" sz="1100">
                <a:highlight>
                  <a:srgbClr val="FFFFFF"/>
                </a:highlight>
              </a:rPr>
              <a:t>create-post</a:t>
            </a:r>
            <a:r>
              <a:rPr lang="en" sz="1100">
                <a:highlight>
                  <a:srgbClr val="FFFFFF"/>
                </a:highlight>
              </a:rPr>
              <a:t>, there is a </a:t>
            </a:r>
            <a:r>
              <a:rPr lang="en" sz="1100">
                <a:solidFill>
                  <a:srgbClr val="333333"/>
                </a:solidFill>
                <a:highlight>
                  <a:srgbClr val="FFFFFF"/>
                </a:highlight>
              </a:rPr>
              <a:t>form</a:t>
            </a:r>
            <a:r>
              <a:rPr lang="en" sz="1100">
                <a:highlight>
                  <a:srgbClr val="FFFFFF"/>
                </a:highlight>
              </a:rPr>
              <a:t> tag. We are going to use it to submit the data. Don't worry about the picture for the moment; the server will give us a dummy one back. In </a:t>
            </a:r>
            <a:r>
              <a:rPr b="1" lang="en" sz="1100">
                <a:highlight>
                  <a:srgbClr val="FFFFFF"/>
                </a:highlight>
              </a:rPr>
              <a:t>feed.js</a:t>
            </a:r>
            <a:r>
              <a:rPr lang="en" sz="1100">
                <a:highlight>
                  <a:srgbClr val="FFFFFF"/>
                </a:highlight>
              </a:rPr>
              <a:t>:</a:t>
            </a:r>
            <a:endParaRPr sz="1100">
              <a:highlight>
                <a:srgbClr val="FFFFFF"/>
              </a:highlight>
            </a:endParaRPr>
          </a:p>
          <a:p>
            <a:pPr indent="0" lvl="0" marL="0" rtl="0" algn="l">
              <a:spcBef>
                <a:spcPts val="1200"/>
              </a:spcBef>
              <a:spcAft>
                <a:spcPts val="2300"/>
              </a:spcAft>
              <a:buNone/>
            </a:pPr>
            <a:r>
              <a:t/>
            </a:r>
            <a:endParaRPr sz="2100">
              <a:highlight>
                <a:srgbClr val="FFFFFF"/>
              </a:highlight>
              <a:latin typeface="Roboto"/>
              <a:ea typeface="Roboto"/>
              <a:cs typeface="Roboto"/>
              <a:sym typeface="Roboto"/>
            </a:endParaRPr>
          </a:p>
        </p:txBody>
      </p:sp>
      <p:sp>
        <p:nvSpPr>
          <p:cNvPr id="88" name="Google Shape;88;p18"/>
          <p:cNvSpPr txBox="1"/>
          <p:nvPr>
            <p:ph idx="1" type="body"/>
          </p:nvPr>
        </p:nvSpPr>
        <p:spPr>
          <a:xfrm>
            <a:off x="311700" y="1263300"/>
            <a:ext cx="8520600" cy="3880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Clr>
                <a:schemeClr val="dk1"/>
              </a:buClr>
              <a:buSzPts val="1100"/>
              <a:buFont typeface="Arial"/>
              <a:buNone/>
            </a:pPr>
            <a:r>
              <a:rPr b="1" lang="en" sz="600">
                <a:solidFill>
                  <a:srgbClr val="0000FF"/>
                </a:solidFill>
                <a:highlight>
                  <a:srgbClr val="FFFFFF"/>
                </a:highlight>
                <a:latin typeface="Courier New"/>
                <a:ea typeface="Courier New"/>
                <a:cs typeface="Courier New"/>
                <a:sym typeface="Courier New"/>
              </a:rPr>
              <a:t>const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form</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document</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querySelector</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'form'</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rgbClr val="0000FF"/>
                </a:solidFill>
                <a:highlight>
                  <a:srgbClr val="FFFFFF"/>
                </a:highlight>
                <a:latin typeface="Courier New"/>
                <a:ea typeface="Courier New"/>
                <a:cs typeface="Courier New"/>
                <a:sym typeface="Courier New"/>
              </a:rPr>
              <a:t>const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titleInput</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document</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querySelector</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'#title'</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rgbClr val="0000FF"/>
                </a:solidFill>
                <a:highlight>
                  <a:srgbClr val="FFFFFF"/>
                </a:highlight>
                <a:latin typeface="Courier New"/>
                <a:ea typeface="Courier New"/>
                <a:cs typeface="Courier New"/>
                <a:sym typeface="Courier New"/>
              </a:rPr>
              <a:t>const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locationInput</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document</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querySelector</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'#location'</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rgbClr val="0000FF"/>
                </a:solidFill>
                <a:highlight>
                  <a:srgbClr val="FFFFFF"/>
                </a:highlight>
                <a:latin typeface="Courier New"/>
                <a:ea typeface="Courier New"/>
                <a:cs typeface="Courier New"/>
                <a:sym typeface="Courier New"/>
              </a:rPr>
              <a:t>const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API_URL</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'http://localhost:3000/selfies'</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rgbClr val="001080"/>
                </a:solidFill>
                <a:highlight>
                  <a:srgbClr val="FFFFFF"/>
                </a:highlight>
                <a:latin typeface="Courier New"/>
                <a:ea typeface="Courier New"/>
                <a:cs typeface="Courier New"/>
                <a:sym typeface="Courier New"/>
              </a:rPr>
              <a:t>form</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addEventListener</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'submit'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event</a:t>
            </a:r>
            <a:r>
              <a:rPr b="1" lang="en" sz="600">
                <a:solidFill>
                  <a:schemeClr val="dk1"/>
                </a:solidFill>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=&gt;</a:t>
            </a:r>
            <a:r>
              <a:rPr b="1" lang="en" sz="600">
                <a:solidFill>
                  <a:schemeClr val="dk1"/>
                </a:solidFill>
                <a:highlight>
                  <a:srgbClr val="FFFFFF"/>
                </a:highlight>
                <a:latin typeface="Courier New"/>
                <a:ea typeface="Courier New"/>
                <a:cs typeface="Courier New"/>
                <a:sym typeface="Courier New"/>
              </a:rPr>
              <a:t>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event</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preventDefault</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AF00DB"/>
                </a:solidFill>
                <a:highlight>
                  <a:srgbClr val="FFFFFF"/>
                </a:highlight>
                <a:latin typeface="Courier New"/>
                <a:ea typeface="Courier New"/>
                <a:cs typeface="Courier New"/>
                <a:sym typeface="Courier New"/>
              </a:rPr>
              <a:t>if</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titleInput</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value</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trim</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a:t>
            </a:r>
            <a:r>
              <a:rPr b="1" lang="en" sz="600">
                <a:solidFill>
                  <a:schemeClr val="dk1"/>
                </a:solidFill>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locationInput</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value</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trim</a:t>
            </a:r>
            <a:r>
              <a:rPr b="1" lang="en" sz="600">
                <a:solidFill>
                  <a:schemeClr val="dk1"/>
                </a:solidFill>
                <a:highlight>
                  <a:srgbClr val="FFFFFF"/>
                </a:highlight>
                <a:latin typeface="Courier New"/>
                <a:ea typeface="Courier New"/>
                <a:cs typeface="Courier New"/>
                <a:sym typeface="Courier New"/>
              </a:rPr>
              <a:t>() === </a:t>
            </a:r>
            <a:r>
              <a:rPr b="1" lang="en" sz="600">
                <a:solidFill>
                  <a:srgbClr val="A31515"/>
                </a:solidFill>
                <a:highlight>
                  <a:srgbClr val="FFFFFF"/>
                </a:highlight>
                <a:latin typeface="Courier New"/>
                <a:ea typeface="Courier New"/>
                <a:cs typeface="Courier New"/>
                <a:sym typeface="Courier New"/>
              </a:rPr>
              <a:t>''</a:t>
            </a:r>
            <a:r>
              <a:rPr b="1" lang="en" sz="600">
                <a:solidFill>
                  <a:schemeClr val="dk1"/>
                </a:solidFill>
                <a:highlight>
                  <a:srgbClr val="FFFFFF"/>
                </a:highlight>
                <a:latin typeface="Courier New"/>
                <a:ea typeface="Courier New"/>
                <a:cs typeface="Courier New"/>
                <a:sym typeface="Courier New"/>
              </a:rPr>
              <a:t>)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8000"/>
                </a:solidFill>
                <a:highlight>
                  <a:srgbClr val="FFFFFF"/>
                </a:highlight>
                <a:latin typeface="Courier New"/>
                <a:ea typeface="Courier New"/>
                <a:cs typeface="Courier New"/>
                <a:sym typeface="Courier New"/>
              </a:rPr>
              <a:t>// Very professional validation</a:t>
            </a:r>
            <a:endParaRPr b="1" sz="600">
              <a:solidFill>
                <a:srgbClr val="008000"/>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795E26"/>
                </a:solidFill>
                <a:highlight>
                  <a:srgbClr val="FFFFFF"/>
                </a:highlight>
                <a:latin typeface="Courier New"/>
                <a:ea typeface="Courier New"/>
                <a:cs typeface="Courier New"/>
                <a:sym typeface="Courier New"/>
              </a:rPr>
              <a:t>alert</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'Please enter valid data!'</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AF00DB"/>
                </a:solidFill>
                <a:highlight>
                  <a:srgbClr val="FFFFFF"/>
                </a:highlight>
                <a:latin typeface="Courier New"/>
                <a:ea typeface="Courier New"/>
                <a:cs typeface="Courier New"/>
                <a:sym typeface="Courier New"/>
              </a:rPr>
              <a:t>return</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795E26"/>
                </a:solidFill>
                <a:highlight>
                  <a:srgbClr val="FFFFFF"/>
                </a:highlight>
                <a:latin typeface="Courier New"/>
                <a:ea typeface="Courier New"/>
                <a:cs typeface="Courier New"/>
                <a:sym typeface="Courier New"/>
              </a:rPr>
              <a:t>closeCreatePostModal</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const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id</a:t>
            </a:r>
            <a:r>
              <a:rPr b="1" lang="en" sz="600">
                <a:solidFill>
                  <a:schemeClr val="dk1"/>
                </a:solidFill>
                <a:highlight>
                  <a:srgbClr val="FFFFFF"/>
                </a:highlight>
                <a:latin typeface="Courier New"/>
                <a:ea typeface="Courier New"/>
                <a:cs typeface="Courier New"/>
                <a:sym typeface="Courier New"/>
              </a:rPr>
              <a:t> = </a:t>
            </a:r>
            <a:r>
              <a:rPr b="1" lang="en" sz="600">
                <a:solidFill>
                  <a:srgbClr val="0000FF"/>
                </a:solidFill>
                <a:highlight>
                  <a:srgbClr val="FFFFFF"/>
                </a:highlight>
                <a:latin typeface="Courier New"/>
                <a:ea typeface="Courier New"/>
                <a:cs typeface="Courier New"/>
                <a:sym typeface="Courier New"/>
              </a:rPr>
              <a:t>new</a:t>
            </a:r>
            <a:r>
              <a:rPr b="1" lang="en" sz="600">
                <a:solidFill>
                  <a:schemeClr val="dk1"/>
                </a:solidFill>
                <a:highlight>
                  <a:srgbClr val="FFFFFF"/>
                </a:highlight>
                <a:latin typeface="Courier New"/>
                <a:ea typeface="Courier New"/>
                <a:cs typeface="Courier New"/>
                <a:sym typeface="Courier New"/>
              </a:rPr>
              <a:t> </a:t>
            </a:r>
            <a:r>
              <a:rPr b="1" lang="en" sz="600">
                <a:solidFill>
                  <a:srgbClr val="267F99"/>
                </a:solidFill>
                <a:highlight>
                  <a:srgbClr val="FFFFFF"/>
                </a:highlight>
                <a:latin typeface="Courier New"/>
                <a:ea typeface="Courier New"/>
                <a:cs typeface="Courier New"/>
                <a:sym typeface="Courier New"/>
              </a:rPr>
              <a:t>Date</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getTime</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const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postData</a:t>
            </a:r>
            <a:r>
              <a:rPr b="1" lang="en" sz="600">
                <a:solidFill>
                  <a:schemeClr val="dk1"/>
                </a:solidFill>
                <a:highlight>
                  <a:srgbClr val="FFFFFF"/>
                </a:highlight>
                <a:latin typeface="Courier New"/>
                <a:ea typeface="Courier New"/>
                <a:cs typeface="Courier New"/>
                <a:sym typeface="Courier New"/>
              </a:rPr>
              <a:t> = </a:t>
            </a:r>
            <a:r>
              <a:rPr b="1" lang="en" sz="600">
                <a:solidFill>
                  <a:srgbClr val="0000FF"/>
                </a:solidFill>
                <a:highlight>
                  <a:srgbClr val="FFFFFF"/>
                </a:highlight>
                <a:latin typeface="Courier New"/>
                <a:ea typeface="Courier New"/>
                <a:cs typeface="Courier New"/>
                <a:sym typeface="Courier New"/>
              </a:rPr>
              <a:t>new</a:t>
            </a:r>
            <a:r>
              <a:rPr b="1" lang="en" sz="600">
                <a:solidFill>
                  <a:schemeClr val="dk1"/>
                </a:solidFill>
                <a:highlight>
                  <a:srgbClr val="FFFFFF"/>
                </a:highlight>
                <a:latin typeface="Courier New"/>
                <a:ea typeface="Courier New"/>
                <a:cs typeface="Courier New"/>
                <a:sym typeface="Courier New"/>
              </a:rPr>
              <a:t> </a:t>
            </a:r>
            <a:r>
              <a:rPr b="1" lang="en" sz="600">
                <a:solidFill>
                  <a:srgbClr val="267F99"/>
                </a:solidFill>
                <a:highlight>
                  <a:srgbClr val="FFFFFF"/>
                </a:highlight>
                <a:latin typeface="Courier New"/>
                <a:ea typeface="Courier New"/>
                <a:cs typeface="Courier New"/>
                <a:sym typeface="Courier New"/>
              </a:rPr>
              <a:t>FormData</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postData</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append</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'id'</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id</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postData</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append</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'title'</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titleInput</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value</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postData</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append</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'location'</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locationInput</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value</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795E26"/>
                </a:solidFill>
                <a:highlight>
                  <a:srgbClr val="FFFFFF"/>
                </a:highlight>
                <a:latin typeface="Courier New"/>
                <a:ea typeface="Courier New"/>
                <a:cs typeface="Courier New"/>
                <a:sym typeface="Courier New"/>
              </a:rPr>
              <a:t>fetch</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API_URL</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method:</a:t>
            </a:r>
            <a:r>
              <a:rPr b="1" lang="en" sz="600">
                <a:solidFill>
                  <a:schemeClr val="dk1"/>
                </a:solidFill>
                <a:highlight>
                  <a:srgbClr val="FFFFFF"/>
                </a:highlight>
                <a:latin typeface="Courier New"/>
                <a:ea typeface="Courier New"/>
                <a:cs typeface="Courier New"/>
                <a:sym typeface="Courier New"/>
              </a:rPr>
              <a:t> </a:t>
            </a:r>
            <a:r>
              <a:rPr b="1" lang="en" sz="600">
                <a:solidFill>
                  <a:srgbClr val="A31515"/>
                </a:solidFill>
                <a:highlight>
                  <a:srgbClr val="FFFFFF"/>
                </a:highlight>
                <a:latin typeface="Courier New"/>
                <a:ea typeface="Courier New"/>
                <a:cs typeface="Courier New"/>
                <a:sym typeface="Courier New"/>
              </a:rPr>
              <a:t>'POST'</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body:</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postData</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795E26"/>
                </a:solidFill>
                <a:highlight>
                  <a:srgbClr val="FFFFFF"/>
                </a:highlight>
                <a:latin typeface="Courier New"/>
                <a:ea typeface="Courier New"/>
                <a:cs typeface="Courier New"/>
                <a:sym typeface="Courier New"/>
              </a:rPr>
              <a:t>then</a:t>
            </a:r>
            <a:r>
              <a:rPr b="1" lang="en" sz="600">
                <a:solidFill>
                  <a:schemeClr val="dk1"/>
                </a:solidFill>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response</a:t>
            </a:r>
            <a:r>
              <a:rPr b="1" lang="en" sz="600">
                <a:solidFill>
                  <a:schemeClr val="dk1"/>
                </a:solidFill>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=&gt;</a:t>
            </a:r>
            <a:r>
              <a:rPr b="1" lang="en" sz="600">
                <a:solidFill>
                  <a:schemeClr val="dk1"/>
                </a:solidFill>
                <a:highlight>
                  <a:srgbClr val="FFFFFF"/>
                </a:highlight>
                <a:latin typeface="Courier New"/>
                <a:ea typeface="Courier New"/>
                <a:cs typeface="Courier New"/>
                <a:sym typeface="Courier New"/>
              </a:rPr>
              <a:t>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r>
              <a:rPr b="1" lang="en" sz="600">
                <a:solidFill>
                  <a:srgbClr val="267F99"/>
                </a:solidFill>
                <a:highlight>
                  <a:srgbClr val="FFFFFF"/>
                </a:highlight>
                <a:latin typeface="Courier New"/>
                <a:ea typeface="Courier New"/>
                <a:cs typeface="Courier New"/>
                <a:sym typeface="Courier New"/>
              </a:rPr>
              <a:t>console</a:t>
            </a:r>
            <a:r>
              <a:rPr b="1" lang="en" sz="600">
                <a:solidFill>
                  <a:schemeClr val="dk1"/>
                </a:solidFill>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log</a:t>
            </a:r>
            <a:r>
              <a:rPr b="1" lang="en" sz="600">
                <a:solidFill>
                  <a:schemeClr val="dk1"/>
                </a:solidFill>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'Sent data'</a:t>
            </a:r>
            <a:r>
              <a:rPr b="1" lang="en" sz="600">
                <a:solidFill>
                  <a:schemeClr val="dk1"/>
                </a:solidFill>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response</a:t>
            </a: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       });</a:t>
            </a:r>
            <a:endParaRPr b="1" sz="6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600">
                <a:solidFill>
                  <a:schemeClr val="dk1"/>
                </a:solidFill>
                <a:highlight>
                  <a:srgbClr val="FFFFFF"/>
                </a:highlight>
                <a:latin typeface="Courier New"/>
                <a:ea typeface="Courier New"/>
                <a:cs typeface="Courier New"/>
                <a:sym typeface="Courier New"/>
              </a:rPr>
              <a:t>});</a:t>
            </a:r>
            <a:endParaRPr b="1" sz="600">
              <a:solidFill>
                <a:schemeClr val="dk1"/>
              </a:solidFill>
              <a:highlight>
                <a:srgbClr val="FFFFFF"/>
              </a:highlight>
              <a:latin typeface="Courier New"/>
              <a:ea typeface="Courier New"/>
              <a:cs typeface="Courier New"/>
              <a:sym typeface="Courier New"/>
            </a:endParaRPr>
          </a:p>
          <a:p>
            <a:pPr indent="0" lvl="0" marL="1828800" rtl="0" algn="l">
              <a:spcBef>
                <a:spcPts val="0"/>
              </a:spcBef>
              <a:spcAft>
                <a:spcPts val="1600"/>
              </a:spcAft>
              <a:buNone/>
            </a:pPr>
            <a:r>
              <a:t/>
            </a:r>
            <a:endParaRPr b="1" sz="60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513325"/>
            <a:ext cx="8520600" cy="41157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en" sz="1300">
                <a:solidFill>
                  <a:schemeClr val="dk1"/>
                </a:solidFill>
                <a:highlight>
                  <a:srgbClr val="FFFFFF"/>
                </a:highlight>
              </a:rPr>
              <a:t>Explanation</a:t>
            </a:r>
            <a:endParaRPr sz="1300">
              <a:solidFill>
                <a:schemeClr val="dk1"/>
              </a:solidFill>
              <a:highlight>
                <a:srgbClr val="FFFFFF"/>
              </a:highlight>
            </a:endParaRPr>
          </a:p>
          <a:p>
            <a:pPr indent="-298450" lvl="0" marL="457200" rtl="0" algn="l">
              <a:spcBef>
                <a:spcPts val="1800"/>
              </a:spcBef>
              <a:spcAft>
                <a:spcPts val="0"/>
              </a:spcAft>
              <a:buClr>
                <a:schemeClr val="dk1"/>
              </a:buClr>
              <a:buSzPts val="1100"/>
              <a:buFont typeface="Roboto"/>
              <a:buAutoNum type="arabicPeriod"/>
            </a:pPr>
            <a:r>
              <a:rPr lang="en" sz="1100">
                <a:solidFill>
                  <a:schemeClr val="dk1"/>
                </a:solidFill>
                <a:highlight>
                  <a:srgbClr val="FFFFFF"/>
                </a:highlight>
              </a:rPr>
              <a:t>First, we declare a reference to the tags of interest </a:t>
            </a:r>
            <a:r>
              <a:rPr lang="en" sz="1100">
                <a:solidFill>
                  <a:srgbClr val="333333"/>
                </a:solidFill>
                <a:highlight>
                  <a:srgbClr val="FFFFFF"/>
                </a:highlight>
              </a:rPr>
              <a:t>form</a:t>
            </a:r>
            <a:r>
              <a:rPr lang="en" sz="1100">
                <a:solidFill>
                  <a:schemeClr val="dk1"/>
                </a:solidFill>
                <a:highlight>
                  <a:srgbClr val="FFFFFF"/>
                </a:highlight>
              </a:rPr>
              <a:t>, </a:t>
            </a:r>
            <a:r>
              <a:rPr lang="en" sz="1100">
                <a:solidFill>
                  <a:srgbClr val="333333"/>
                </a:solidFill>
                <a:highlight>
                  <a:srgbClr val="FFFFFF"/>
                </a:highlight>
              </a:rPr>
              <a:t>title</a:t>
            </a:r>
            <a:r>
              <a:rPr lang="en" sz="1100">
                <a:solidFill>
                  <a:schemeClr val="dk1"/>
                </a:solidFill>
                <a:highlight>
                  <a:srgbClr val="FFFFFF"/>
                </a:highlight>
              </a:rPr>
              <a:t>, and </a:t>
            </a:r>
            <a:r>
              <a:rPr lang="en" sz="1100">
                <a:solidFill>
                  <a:srgbClr val="333333"/>
                </a:solidFill>
                <a:highlight>
                  <a:srgbClr val="FFFFFF"/>
                </a:highlight>
              </a:rPr>
              <a:t>location</a:t>
            </a:r>
            <a:r>
              <a:rPr lang="en" sz="1100">
                <a:solidFill>
                  <a:schemeClr val="dk1"/>
                </a:solidFill>
                <a:highlight>
                  <a:srgbClr val="FFFFFF"/>
                </a:highlight>
              </a:rPr>
              <a:t> text boxes.</a:t>
            </a:r>
            <a:endParaRPr sz="1100">
              <a:solidFill>
                <a:schemeClr val="dk1"/>
              </a:solidFill>
              <a:highlight>
                <a:srgbClr val="FFFFFF"/>
              </a:highlight>
            </a:endParaRPr>
          </a:p>
          <a:p>
            <a:pPr indent="-298450" lvl="0" marL="457200" rtl="0" algn="l">
              <a:spcBef>
                <a:spcPts val="0"/>
              </a:spcBef>
              <a:spcAft>
                <a:spcPts val="0"/>
              </a:spcAft>
              <a:buClr>
                <a:schemeClr val="dk1"/>
              </a:buClr>
              <a:buSzPts val="1100"/>
              <a:buFont typeface="Roboto"/>
              <a:buAutoNum type="arabicPeriod"/>
            </a:pPr>
            <a:r>
              <a:rPr lang="en" sz="1100">
                <a:solidFill>
                  <a:schemeClr val="dk1"/>
                </a:solidFill>
                <a:highlight>
                  <a:srgbClr val="FFFFFF"/>
                </a:highlight>
              </a:rPr>
              <a:t>Then we declare the </a:t>
            </a:r>
            <a:r>
              <a:rPr lang="en" sz="1100">
                <a:solidFill>
                  <a:srgbClr val="333333"/>
                </a:solidFill>
                <a:highlight>
                  <a:srgbClr val="FFFFFF"/>
                </a:highlight>
              </a:rPr>
              <a:t>API_URL</a:t>
            </a:r>
            <a:endParaRPr sz="1100">
              <a:solidFill>
                <a:srgbClr val="333333"/>
              </a:solidFill>
              <a:highlight>
                <a:srgbClr val="FFFFFF"/>
              </a:highlight>
            </a:endParaRPr>
          </a:p>
          <a:p>
            <a:pPr indent="-298450" lvl="0" marL="457200" rtl="0" algn="l">
              <a:spcBef>
                <a:spcPts val="0"/>
              </a:spcBef>
              <a:spcAft>
                <a:spcPts val="0"/>
              </a:spcAft>
              <a:buClr>
                <a:schemeClr val="dk1"/>
              </a:buClr>
              <a:buSzPts val="1100"/>
              <a:buFont typeface="Roboto"/>
              <a:buAutoNum type="arabicPeriod"/>
            </a:pPr>
            <a:r>
              <a:rPr lang="en" sz="1100">
                <a:solidFill>
                  <a:schemeClr val="dk1"/>
                </a:solidFill>
                <a:highlight>
                  <a:srgbClr val="FFFFFF"/>
                </a:highlight>
              </a:rPr>
              <a:t>Lastly, we attach an event listener for the </a:t>
            </a:r>
            <a:r>
              <a:rPr lang="en" sz="1100">
                <a:solidFill>
                  <a:srgbClr val="333333"/>
                </a:solidFill>
                <a:highlight>
                  <a:srgbClr val="FFFFFF"/>
                </a:highlight>
              </a:rPr>
              <a:t>submit</a:t>
            </a:r>
            <a:r>
              <a:rPr lang="en" sz="1100">
                <a:solidFill>
                  <a:schemeClr val="dk1"/>
                </a:solidFill>
                <a:highlight>
                  <a:srgbClr val="FFFFFF"/>
                </a:highlight>
              </a:rPr>
              <a:t> event of the </a:t>
            </a:r>
            <a:r>
              <a:rPr lang="en" sz="1100">
                <a:solidFill>
                  <a:srgbClr val="333333"/>
                </a:solidFill>
                <a:highlight>
                  <a:srgbClr val="FFFFFF"/>
                </a:highlight>
              </a:rPr>
              <a:t>form</a:t>
            </a:r>
            <a:r>
              <a:rPr lang="en" sz="1100">
                <a:solidFill>
                  <a:schemeClr val="dk1"/>
                </a:solidFill>
                <a:highlight>
                  <a:srgbClr val="FFFFFF"/>
                </a:highlight>
              </a:rPr>
              <a:t>. We do a simple </a:t>
            </a:r>
            <a:r>
              <a:rPr lang="en" sz="1100">
                <a:solidFill>
                  <a:srgbClr val="333333"/>
                </a:solidFill>
                <a:highlight>
                  <a:srgbClr val="FFFFFF"/>
                </a:highlight>
              </a:rPr>
              <a:t>fetch</a:t>
            </a:r>
            <a:r>
              <a:rPr lang="en" sz="1100">
                <a:solidFill>
                  <a:schemeClr val="dk1"/>
                </a:solidFill>
                <a:highlight>
                  <a:srgbClr val="FFFFFF"/>
                </a:highlight>
              </a:rPr>
              <a:t> to </a:t>
            </a:r>
            <a:r>
              <a:rPr lang="en" sz="1100">
                <a:solidFill>
                  <a:srgbClr val="333333"/>
                </a:solidFill>
                <a:highlight>
                  <a:srgbClr val="FFFFFF"/>
                </a:highlight>
              </a:rPr>
              <a:t>POST</a:t>
            </a:r>
            <a:r>
              <a:rPr lang="en" sz="1100">
                <a:solidFill>
                  <a:schemeClr val="dk1"/>
                </a:solidFill>
                <a:highlight>
                  <a:srgbClr val="FFFFFF"/>
                </a:highlight>
              </a:rPr>
              <a:t> the form data</a:t>
            </a:r>
            <a:endParaRPr sz="1100">
              <a:solidFill>
                <a:schemeClr val="dk1"/>
              </a:solidFill>
              <a:highlight>
                <a:srgbClr val="FFFFFF"/>
              </a:highlight>
            </a:endParaRPr>
          </a:p>
          <a:p>
            <a:pPr indent="0" lvl="0" marL="0" rtl="0" algn="l">
              <a:spcBef>
                <a:spcPts val="1800"/>
              </a:spcBef>
              <a:spcAft>
                <a:spcPts val="0"/>
              </a:spcAft>
              <a:buClr>
                <a:schemeClr val="dk1"/>
              </a:buClr>
              <a:buSzPts val="1100"/>
              <a:buFont typeface="Arial"/>
              <a:buNone/>
            </a:pPr>
            <a:r>
              <a:rPr lang="en" sz="1300">
                <a:solidFill>
                  <a:schemeClr val="dk1"/>
                </a:solidFill>
                <a:highlight>
                  <a:srgbClr val="FFFFFF"/>
                </a:highlight>
              </a:rPr>
              <a:t>Exercises</a:t>
            </a:r>
            <a:endParaRPr sz="1300">
              <a:solidFill>
                <a:schemeClr val="dk1"/>
              </a:solidFill>
              <a:highlight>
                <a:srgbClr val="FFFFFF"/>
              </a:highlight>
            </a:endParaRPr>
          </a:p>
          <a:p>
            <a:pPr indent="-298450" lvl="0" marL="457200" rtl="0" algn="l">
              <a:spcBef>
                <a:spcPts val="1800"/>
              </a:spcBef>
              <a:spcAft>
                <a:spcPts val="0"/>
              </a:spcAft>
              <a:buClr>
                <a:schemeClr val="dk1"/>
              </a:buClr>
              <a:buSzPts val="1100"/>
              <a:buFont typeface="Roboto"/>
              <a:buAutoNum type="arabicPeriod"/>
            </a:pPr>
            <a:r>
              <a:rPr lang="en" sz="1100">
                <a:solidFill>
                  <a:schemeClr val="dk1"/>
                </a:solidFill>
                <a:highlight>
                  <a:srgbClr val="FFFFFF"/>
                </a:highlight>
              </a:rPr>
              <a:t>Update the </a:t>
            </a:r>
            <a:r>
              <a:rPr lang="en" sz="1100">
                <a:solidFill>
                  <a:srgbClr val="333333"/>
                </a:solidFill>
                <a:highlight>
                  <a:srgbClr val="FFFFFF"/>
                </a:highlight>
              </a:rPr>
              <a:t>feed.js</a:t>
            </a:r>
            <a:r>
              <a:rPr lang="en" sz="1100">
                <a:solidFill>
                  <a:schemeClr val="dk1"/>
                </a:solidFill>
                <a:highlight>
                  <a:srgbClr val="FFFFFF"/>
                </a:highlight>
              </a:rPr>
              <a:t> with the code above</a:t>
            </a:r>
            <a:endParaRPr sz="1100">
              <a:solidFill>
                <a:schemeClr val="dk1"/>
              </a:solidFill>
              <a:highlight>
                <a:srgbClr val="FFFFFF"/>
              </a:highlight>
            </a:endParaRPr>
          </a:p>
          <a:p>
            <a:pPr indent="-298450" lvl="0" marL="457200" rtl="0" algn="l">
              <a:spcBef>
                <a:spcPts val="0"/>
              </a:spcBef>
              <a:spcAft>
                <a:spcPts val="0"/>
              </a:spcAft>
              <a:buClr>
                <a:schemeClr val="dk1"/>
              </a:buClr>
              <a:buSzPts val="1100"/>
              <a:buFont typeface="Roboto"/>
              <a:buAutoNum type="arabicPeriod"/>
            </a:pPr>
            <a:r>
              <a:rPr lang="en" sz="1100">
                <a:solidFill>
                  <a:schemeClr val="dk1"/>
                </a:solidFill>
                <a:highlight>
                  <a:srgbClr val="FFFFFF"/>
                </a:highlight>
              </a:rPr>
              <a:t>Don't forget to run </a:t>
            </a:r>
            <a:r>
              <a:rPr lang="en" sz="1100">
                <a:solidFill>
                  <a:srgbClr val="333333"/>
                </a:solidFill>
                <a:highlight>
                  <a:srgbClr val="FFFFFF"/>
                </a:highlight>
              </a:rPr>
              <a:t>npm run build</a:t>
            </a:r>
            <a:r>
              <a:rPr lang="en" sz="1100">
                <a:solidFill>
                  <a:schemeClr val="dk1"/>
                </a:solidFill>
                <a:highlight>
                  <a:srgbClr val="FFFFFF"/>
                </a:highlight>
              </a:rPr>
              <a:t> to update the </a:t>
            </a:r>
            <a:r>
              <a:rPr lang="en" sz="1100">
                <a:solidFill>
                  <a:srgbClr val="333333"/>
                </a:solidFill>
                <a:highlight>
                  <a:srgbClr val="FFFFFF"/>
                </a:highlight>
              </a:rPr>
              <a:t>sw.js</a:t>
            </a:r>
            <a:r>
              <a:rPr lang="en" sz="1100">
                <a:solidFill>
                  <a:schemeClr val="dk1"/>
                </a:solidFill>
                <a:highlight>
                  <a:srgbClr val="FFFFFF"/>
                </a:highlight>
              </a:rPr>
              <a:t>. Because we changed the </a:t>
            </a:r>
            <a:r>
              <a:rPr lang="en" sz="1100">
                <a:solidFill>
                  <a:srgbClr val="333333"/>
                </a:solidFill>
                <a:highlight>
                  <a:srgbClr val="FFFFFF"/>
                </a:highlight>
              </a:rPr>
              <a:t>feed.js</a:t>
            </a:r>
            <a:r>
              <a:rPr lang="en" sz="1100">
                <a:solidFill>
                  <a:schemeClr val="dk1"/>
                </a:solidFill>
                <a:highlight>
                  <a:srgbClr val="FFFFFF"/>
                </a:highlight>
              </a:rPr>
              <a:t> file it's </a:t>
            </a:r>
            <a:r>
              <a:rPr lang="en" sz="1100">
                <a:solidFill>
                  <a:srgbClr val="333333"/>
                </a:solidFill>
                <a:highlight>
                  <a:srgbClr val="FFFFFF"/>
                </a:highlight>
              </a:rPr>
              <a:t>revision</a:t>
            </a:r>
            <a:r>
              <a:rPr lang="en" sz="1100">
                <a:solidFill>
                  <a:schemeClr val="dk1"/>
                </a:solidFill>
                <a:highlight>
                  <a:srgbClr val="FFFFFF"/>
                </a:highlight>
              </a:rPr>
              <a:t> will also change inside </a:t>
            </a:r>
            <a:r>
              <a:rPr lang="en" sz="1100">
                <a:solidFill>
                  <a:srgbClr val="333333"/>
                </a:solidFill>
                <a:highlight>
                  <a:srgbClr val="FFFFFF"/>
                </a:highlight>
              </a:rPr>
              <a:t>sw.js</a:t>
            </a:r>
            <a:endParaRPr sz="1100">
              <a:solidFill>
                <a:srgbClr val="333333"/>
              </a:solidFill>
              <a:highlight>
                <a:srgbClr val="FFFFFF"/>
              </a:highlight>
            </a:endParaRPr>
          </a:p>
          <a:p>
            <a:pPr indent="-298450" lvl="0" marL="457200" rtl="0" algn="l">
              <a:spcBef>
                <a:spcPts val="0"/>
              </a:spcBef>
              <a:spcAft>
                <a:spcPts val="0"/>
              </a:spcAft>
              <a:buClr>
                <a:schemeClr val="dk1"/>
              </a:buClr>
              <a:buSzPts val="1100"/>
              <a:buFont typeface="Arial"/>
              <a:buAutoNum type="arabicPeriod"/>
            </a:pPr>
            <a:r>
              <a:rPr lang="en" sz="1100">
                <a:solidFill>
                  <a:schemeClr val="dk1"/>
                </a:solidFill>
                <a:highlight>
                  <a:srgbClr val="FFFFFF"/>
                </a:highlight>
              </a:rPr>
              <a:t>Make sure the new service worker is active:</a:t>
            </a:r>
            <a:endParaRPr sz="1100">
              <a:solidFill>
                <a:schemeClr val="dk1"/>
              </a:solidFill>
              <a:highlight>
                <a:srgbClr val="FFFFFF"/>
              </a:highlight>
            </a:endParaRPr>
          </a:p>
          <a:p>
            <a:pPr indent="-298450" lvl="1" marL="914400" rtl="0" algn="l">
              <a:spcBef>
                <a:spcPts val="0"/>
              </a:spcBef>
              <a:spcAft>
                <a:spcPts val="0"/>
              </a:spcAft>
              <a:buClr>
                <a:schemeClr val="dk1"/>
              </a:buClr>
              <a:buSzPts val="1100"/>
              <a:buFont typeface="Arial"/>
              <a:buChar char="○"/>
            </a:pPr>
            <a:r>
              <a:rPr lang="en" sz="1100">
                <a:solidFill>
                  <a:schemeClr val="dk1"/>
                </a:solidFill>
                <a:highlight>
                  <a:srgbClr val="FFFFFF"/>
                </a:highlight>
              </a:rPr>
              <a:t>Nuke version: Application -&gt; Clear storage and then refresh</a:t>
            </a:r>
            <a:endParaRPr sz="1100">
              <a:solidFill>
                <a:schemeClr val="dk1"/>
              </a:solidFill>
              <a:highlight>
                <a:srgbClr val="FFFFFF"/>
              </a:highlight>
            </a:endParaRPr>
          </a:p>
          <a:p>
            <a:pPr indent="-298450" lvl="1" marL="914400" rtl="0" algn="l">
              <a:spcBef>
                <a:spcPts val="0"/>
              </a:spcBef>
              <a:spcAft>
                <a:spcPts val="0"/>
              </a:spcAft>
              <a:buClr>
                <a:schemeClr val="dk1"/>
              </a:buClr>
              <a:buSzPts val="1100"/>
              <a:buFont typeface="Roboto"/>
              <a:buChar char="○"/>
            </a:pPr>
            <a:r>
              <a:rPr lang="en" sz="1100">
                <a:solidFill>
                  <a:schemeClr val="dk1"/>
                </a:solidFill>
                <a:highlight>
                  <a:srgbClr val="FFFFFF"/>
                </a:highlight>
              </a:rPr>
              <a:t>Best version: Refresh the page and </a:t>
            </a:r>
            <a:r>
              <a:rPr lang="en" sz="1100">
                <a:solidFill>
                  <a:srgbClr val="333333"/>
                </a:solidFill>
                <a:highlight>
                  <a:srgbClr val="FFFFFF"/>
                </a:highlight>
              </a:rPr>
              <a:t>skipInstall</a:t>
            </a:r>
            <a:r>
              <a:rPr lang="en" sz="1100">
                <a:solidFill>
                  <a:schemeClr val="dk1"/>
                </a:solidFill>
                <a:highlight>
                  <a:srgbClr val="FFFFFF"/>
                </a:highlight>
              </a:rPr>
              <a:t> on the Service Worker</a:t>
            </a:r>
            <a:endParaRPr sz="1100">
              <a:solidFill>
                <a:schemeClr val="dk1"/>
              </a:solidFill>
              <a:highlight>
                <a:srgbClr val="FFFFFF"/>
              </a:highlight>
            </a:endParaRPr>
          </a:p>
          <a:p>
            <a:pPr indent="-298450" lvl="1" marL="914400" rtl="0" algn="l">
              <a:spcBef>
                <a:spcPts val="0"/>
              </a:spcBef>
              <a:spcAft>
                <a:spcPts val="0"/>
              </a:spcAft>
              <a:buClr>
                <a:schemeClr val="dk1"/>
              </a:buClr>
              <a:buSzPts val="1100"/>
              <a:buFont typeface="Arial"/>
              <a:buChar char="○"/>
            </a:pPr>
            <a:r>
              <a:rPr lang="en" sz="1100">
                <a:solidFill>
                  <a:schemeClr val="dk1"/>
                </a:solidFill>
                <a:highlight>
                  <a:srgbClr val="FFFFFF"/>
                </a:highlight>
              </a:rPr>
              <a:t>Ain't nobody got time for that version: Refresh the page, close the tab and open it back again</a:t>
            </a:r>
            <a:endParaRPr sz="1100">
              <a:solidFill>
                <a:schemeClr val="dk1"/>
              </a:solidFill>
              <a:highlight>
                <a:srgbClr val="FFFFFF"/>
              </a:highlight>
            </a:endParaRPr>
          </a:p>
          <a:p>
            <a:pPr indent="-298450" lvl="0" marL="457200" rtl="0" algn="l">
              <a:spcBef>
                <a:spcPts val="0"/>
              </a:spcBef>
              <a:spcAft>
                <a:spcPts val="0"/>
              </a:spcAft>
              <a:buClr>
                <a:schemeClr val="dk1"/>
              </a:buClr>
              <a:buSzPts val="1100"/>
              <a:buFont typeface="Roboto"/>
              <a:buAutoNum type="arabicPeriod"/>
            </a:pPr>
            <a:r>
              <a:rPr lang="en" sz="1100">
                <a:solidFill>
                  <a:schemeClr val="dk1"/>
                </a:solidFill>
                <a:highlight>
                  <a:srgbClr val="FFFFFF"/>
                </a:highlight>
              </a:rPr>
              <a:t>You can navigate to </a:t>
            </a:r>
            <a:r>
              <a:rPr lang="en" sz="1100">
                <a:solidFill>
                  <a:srgbClr val="333333"/>
                </a:solidFill>
                <a:highlight>
                  <a:srgbClr val="FFFFFF"/>
                </a:highlight>
              </a:rPr>
              <a:t>localhost:3000/selfies</a:t>
            </a:r>
            <a:r>
              <a:rPr lang="en" sz="1100">
                <a:solidFill>
                  <a:schemeClr val="dk1"/>
                </a:solidFill>
                <a:highlight>
                  <a:srgbClr val="FFFFFF"/>
                </a:highlight>
              </a:rPr>
              <a:t> to admire yourself</a:t>
            </a:r>
            <a:endParaRPr sz="1100">
              <a:solidFill>
                <a:schemeClr val="dk1"/>
              </a:solidFill>
              <a:highlight>
                <a:srgbClr val="FFFFFF"/>
              </a:highlight>
            </a:endParaRPr>
          </a:p>
          <a:p>
            <a:pPr indent="0" lvl="0" marL="0" rtl="0" algn="l">
              <a:spcBef>
                <a:spcPts val="18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Displaying selfies</a:t>
            </a:r>
            <a:endParaRPr/>
          </a:p>
        </p:txBody>
      </p:sp>
      <p:sp>
        <p:nvSpPr>
          <p:cNvPr id="99" name="Google Shape;99;p20"/>
          <p:cNvSpPr txBox="1"/>
          <p:nvPr>
            <p:ph idx="1" type="body"/>
          </p:nvPr>
        </p:nvSpPr>
        <p:spPr>
          <a:xfrm>
            <a:off x="311700" y="1152475"/>
            <a:ext cx="8520600" cy="117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000000"/>
                </a:solidFill>
                <a:highlight>
                  <a:srgbClr val="FFFFFF"/>
                </a:highlight>
              </a:rPr>
              <a:t>So far we are sending data to the backend, but we don't display anything in the frontend. Let's change that</a:t>
            </a:r>
            <a:endParaRPr sz="1100">
              <a:solidFill>
                <a:srgbClr val="000000"/>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100">
                <a:solidFill>
                  <a:srgbClr val="000000"/>
                </a:solidFill>
                <a:highlight>
                  <a:srgbClr val="FFFFFF"/>
                </a:highlight>
              </a:rPr>
              <a:t>We will display the selfies as cards with picture, title, and location but first let read the selfies from the server.</a:t>
            </a:r>
            <a:endParaRPr sz="1100">
              <a:solidFill>
                <a:srgbClr val="000000"/>
              </a:solidFill>
              <a:highlight>
                <a:srgbClr val="FFFFFF"/>
              </a:highlight>
            </a:endParaRPr>
          </a:p>
          <a:p>
            <a:pPr indent="0" lvl="0" marL="0" rtl="0" algn="l">
              <a:lnSpc>
                <a:spcPct val="150000"/>
              </a:lnSpc>
              <a:spcBef>
                <a:spcPts val="0"/>
              </a:spcBef>
              <a:spcAft>
                <a:spcPts val="0"/>
              </a:spcAft>
              <a:buNone/>
            </a:pPr>
            <a:r>
              <a:t/>
            </a:r>
            <a:endParaRPr sz="1100">
              <a:solidFill>
                <a:srgbClr val="000000"/>
              </a:solidFill>
              <a:highlight>
                <a:srgbClr val="FFFFFF"/>
              </a:highlight>
            </a:endParaRPr>
          </a:p>
          <a:p>
            <a:pPr indent="0" lvl="0" marL="0" rtl="0" algn="l">
              <a:lnSpc>
                <a:spcPct val="150000"/>
              </a:lnSpc>
              <a:spcBef>
                <a:spcPts val="0"/>
              </a:spcBef>
              <a:spcAft>
                <a:spcPts val="0"/>
              </a:spcAft>
              <a:buNone/>
            </a:pPr>
            <a:r>
              <a:rPr lang="en" sz="1100">
                <a:solidFill>
                  <a:srgbClr val="000000"/>
                </a:solidFill>
                <a:highlight>
                  <a:srgbClr val="FFFFFF"/>
                </a:highlight>
              </a:rPr>
              <a:t>In </a:t>
            </a:r>
            <a:r>
              <a:rPr b="1" lang="en" sz="1100">
                <a:solidFill>
                  <a:srgbClr val="000000"/>
                </a:solidFill>
                <a:highlight>
                  <a:srgbClr val="FFFFFF"/>
                </a:highlight>
              </a:rPr>
              <a:t>feed.js</a:t>
            </a:r>
            <a:r>
              <a:rPr lang="en" sz="1100">
                <a:solidFill>
                  <a:srgbClr val="000000"/>
                </a:solidFill>
                <a:highlight>
                  <a:srgbClr val="FFFFFF"/>
                </a:highlight>
              </a:rPr>
              <a:t>:</a:t>
            </a:r>
            <a:endParaRPr sz="1100">
              <a:solidFill>
                <a:srgbClr val="000000"/>
              </a:solidFill>
            </a:endParaRPr>
          </a:p>
        </p:txBody>
      </p:sp>
      <p:sp>
        <p:nvSpPr>
          <p:cNvPr id="100" name="Google Shape;100;p20"/>
          <p:cNvSpPr txBox="1"/>
          <p:nvPr/>
        </p:nvSpPr>
        <p:spPr>
          <a:xfrm>
            <a:off x="228775" y="2516400"/>
            <a:ext cx="7195200" cy="121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Clr>
                <a:schemeClr val="dk1"/>
              </a:buClr>
              <a:buSzPts val="1100"/>
              <a:buFont typeface="Arial"/>
              <a:buNone/>
            </a:pPr>
            <a:r>
              <a:rPr b="1" lang="en" sz="900">
                <a:solidFill>
                  <a:srgbClr val="795E26"/>
                </a:solidFill>
                <a:highlight>
                  <a:srgbClr val="FFFFFF"/>
                </a:highlight>
                <a:latin typeface="Courier New"/>
                <a:ea typeface="Courier New"/>
                <a:cs typeface="Courier New"/>
                <a:sym typeface="Courier New"/>
              </a:rPr>
              <a:t>fetch</a:t>
            </a:r>
            <a:r>
              <a:rPr b="1" lang="en" sz="900">
                <a:solidFill>
                  <a:schemeClr val="dk1"/>
                </a:solidFill>
                <a:highlight>
                  <a:srgbClr val="FFFFFF"/>
                </a:highlight>
                <a:latin typeface="Courier New"/>
                <a:ea typeface="Courier New"/>
                <a:cs typeface="Courier New"/>
                <a:sym typeface="Courier New"/>
              </a:rPr>
              <a:t>(</a:t>
            </a:r>
            <a:r>
              <a:rPr b="1" lang="en" sz="900">
                <a:solidFill>
                  <a:srgbClr val="001080"/>
                </a:solidFill>
                <a:highlight>
                  <a:srgbClr val="FFFFFF"/>
                </a:highlight>
                <a:latin typeface="Courier New"/>
                <a:ea typeface="Courier New"/>
                <a:cs typeface="Courier New"/>
                <a:sym typeface="Courier New"/>
              </a:rPr>
              <a:t>API_URL</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then</a:t>
            </a:r>
            <a:r>
              <a:rPr b="1" lang="en" sz="900">
                <a:solidFill>
                  <a:schemeClr val="dk1"/>
                </a:solidFill>
                <a:highlight>
                  <a:srgbClr val="FFFFFF"/>
                </a:highlight>
                <a:latin typeface="Courier New"/>
                <a:ea typeface="Courier New"/>
                <a:cs typeface="Courier New"/>
                <a:sym typeface="Courier New"/>
              </a:rPr>
              <a:t>(</a:t>
            </a:r>
            <a:r>
              <a:rPr b="1" lang="en" sz="900">
                <a:solidFill>
                  <a:srgbClr val="001080"/>
                </a:solidFill>
                <a:highlight>
                  <a:srgbClr val="FFFFFF"/>
                </a:highlight>
                <a:latin typeface="Courier New"/>
                <a:ea typeface="Courier New"/>
                <a:cs typeface="Courier New"/>
                <a:sym typeface="Courier New"/>
              </a:rPr>
              <a:t>response</a:t>
            </a:r>
            <a:r>
              <a:rPr b="1" lang="en" sz="900">
                <a:solidFill>
                  <a:srgbClr val="0000FF"/>
                </a:solidFill>
                <a:highlight>
                  <a:srgbClr val="FFFFFF"/>
                </a:highlight>
                <a:latin typeface="Courier New"/>
                <a:ea typeface="Courier New"/>
                <a:cs typeface="Courier New"/>
                <a:sym typeface="Courier New"/>
              </a:rPr>
              <a:t>=&gt;</a:t>
            </a: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response</a:t>
            </a:r>
            <a:r>
              <a:rPr b="1" lang="en" sz="900">
                <a:solidFill>
                  <a:schemeClr val="dk1"/>
                </a:solidFill>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json</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then</a:t>
            </a:r>
            <a:r>
              <a:rPr b="1" lang="en" sz="900">
                <a:solidFill>
                  <a:schemeClr val="dk1"/>
                </a:solidFill>
                <a:highlight>
                  <a:srgbClr val="FFFFFF"/>
                </a:highlight>
                <a:latin typeface="Courier New"/>
                <a:ea typeface="Courier New"/>
                <a:cs typeface="Courier New"/>
                <a:sym typeface="Courier New"/>
              </a:rPr>
              <a:t>(</a:t>
            </a:r>
            <a:r>
              <a:rPr b="1" lang="en" sz="900">
                <a:solidFill>
                  <a:srgbClr val="001080"/>
                </a:solidFill>
                <a:highlight>
                  <a:srgbClr val="FFFFFF"/>
                </a:highlight>
                <a:latin typeface="Courier New"/>
                <a:ea typeface="Courier New"/>
                <a:cs typeface="Courier New"/>
                <a:sym typeface="Courier New"/>
              </a:rPr>
              <a:t>data</a:t>
            </a:r>
            <a:r>
              <a:rPr b="1" lang="en" sz="900">
                <a:solidFill>
                  <a:schemeClr val="dk1"/>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=&gt;</a:t>
            </a: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267F99"/>
                </a:solidFill>
                <a:highlight>
                  <a:srgbClr val="FFFFFF"/>
                </a:highlight>
                <a:latin typeface="Courier New"/>
                <a:ea typeface="Courier New"/>
                <a:cs typeface="Courier New"/>
                <a:sym typeface="Courier New"/>
              </a:rPr>
              <a:t>console</a:t>
            </a:r>
            <a:r>
              <a:rPr b="1" lang="en" sz="900">
                <a:solidFill>
                  <a:schemeClr val="dk1"/>
                </a:solidFill>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log</a:t>
            </a:r>
            <a:r>
              <a:rPr b="1" lang="en" sz="900">
                <a:solidFill>
                  <a:schemeClr val="dk1"/>
                </a:solidFill>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'From server'</a:t>
            </a: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data</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33850" y="848625"/>
            <a:ext cx="8520600" cy="193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Clr>
                <a:schemeClr val="dk1"/>
              </a:buClr>
              <a:buSzPts val="1100"/>
              <a:buFont typeface="Arial"/>
              <a:buNone/>
            </a:pPr>
            <a:r>
              <a:rPr b="1" lang="en" sz="800">
                <a:solidFill>
                  <a:srgbClr val="795E26"/>
                </a:solidFill>
                <a:highlight>
                  <a:srgbClr val="FFFFFF"/>
                </a:highlight>
                <a:latin typeface="Courier New"/>
                <a:ea typeface="Courier New"/>
                <a:cs typeface="Courier New"/>
                <a:sym typeface="Courier New"/>
              </a:rPr>
              <a:t>fetch</a:t>
            </a:r>
            <a:r>
              <a:rPr b="1" lang="en" sz="800">
                <a:solidFill>
                  <a:schemeClr val="dk1"/>
                </a:solidFill>
                <a:highlight>
                  <a:srgbClr val="FFFFFF"/>
                </a:highlight>
                <a:latin typeface="Courier New"/>
                <a:ea typeface="Courier New"/>
                <a:cs typeface="Courier New"/>
                <a:sym typeface="Courier New"/>
              </a:rPr>
              <a:t>(</a:t>
            </a:r>
            <a:r>
              <a:rPr b="1" lang="en" sz="800">
                <a:solidFill>
                  <a:srgbClr val="001080"/>
                </a:solidFill>
                <a:highlight>
                  <a:srgbClr val="FFFFFF"/>
                </a:highlight>
                <a:latin typeface="Courier New"/>
                <a:ea typeface="Courier New"/>
                <a:cs typeface="Courier New"/>
                <a:sym typeface="Courier New"/>
              </a:rPr>
              <a:t>API_URL</a:t>
            </a:r>
            <a:r>
              <a:rPr b="1" lang="en" sz="800">
                <a:solidFill>
                  <a:schemeClr val="dk1"/>
                </a:solidFill>
                <a:highlight>
                  <a:srgbClr val="FFFFFF"/>
                </a:highlight>
                <a:latin typeface="Courier New"/>
                <a:ea typeface="Courier New"/>
                <a:cs typeface="Courier New"/>
                <a:sym typeface="Courier New"/>
              </a:rPr>
              <a:t>)</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800">
                <a:solidFill>
                  <a:schemeClr val="dk1"/>
                </a:solidFill>
                <a:highlight>
                  <a:srgbClr val="FFFFFF"/>
                </a:highlight>
                <a:latin typeface="Courier New"/>
                <a:ea typeface="Courier New"/>
                <a:cs typeface="Courier New"/>
                <a:sym typeface="Courier New"/>
              </a:rPr>
              <a:t>   .</a:t>
            </a:r>
            <a:r>
              <a:rPr b="1" lang="en" sz="800">
                <a:solidFill>
                  <a:srgbClr val="795E26"/>
                </a:solidFill>
                <a:highlight>
                  <a:srgbClr val="FFFFFF"/>
                </a:highlight>
                <a:latin typeface="Courier New"/>
                <a:ea typeface="Courier New"/>
                <a:cs typeface="Courier New"/>
                <a:sym typeface="Courier New"/>
              </a:rPr>
              <a:t>then</a:t>
            </a:r>
            <a:r>
              <a:rPr b="1" lang="en" sz="800">
                <a:solidFill>
                  <a:schemeClr val="dk1"/>
                </a:solidFill>
                <a:highlight>
                  <a:srgbClr val="FFFFFF"/>
                </a:highlight>
                <a:latin typeface="Courier New"/>
                <a:ea typeface="Courier New"/>
                <a:cs typeface="Courier New"/>
                <a:sym typeface="Courier New"/>
              </a:rPr>
              <a:t>(</a:t>
            </a:r>
            <a:r>
              <a:rPr b="1" lang="en" sz="800">
                <a:solidFill>
                  <a:srgbClr val="001080"/>
                </a:solidFill>
                <a:highlight>
                  <a:srgbClr val="FFFFFF"/>
                </a:highlight>
                <a:latin typeface="Courier New"/>
                <a:ea typeface="Courier New"/>
                <a:cs typeface="Courier New"/>
                <a:sym typeface="Courier New"/>
              </a:rPr>
              <a:t>response</a:t>
            </a:r>
            <a:r>
              <a:rPr b="1" lang="en" sz="800">
                <a:solidFill>
                  <a:srgbClr val="0000FF"/>
                </a:solidFill>
                <a:highlight>
                  <a:srgbClr val="FFFFFF"/>
                </a:highlight>
                <a:latin typeface="Courier New"/>
                <a:ea typeface="Courier New"/>
                <a:cs typeface="Courier New"/>
                <a:sym typeface="Courier New"/>
              </a:rPr>
              <a:t>=&gt;</a:t>
            </a:r>
            <a:r>
              <a:rPr b="1" lang="en" sz="800">
                <a:solidFill>
                  <a:schemeClr val="dk1"/>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response</a:t>
            </a:r>
            <a:r>
              <a:rPr b="1" lang="en" sz="800">
                <a:solidFill>
                  <a:schemeClr val="dk1"/>
                </a:solidFill>
                <a:highlight>
                  <a:srgbClr val="FFFFFF"/>
                </a:highlight>
                <a:latin typeface="Courier New"/>
                <a:ea typeface="Courier New"/>
                <a:cs typeface="Courier New"/>
                <a:sym typeface="Courier New"/>
              </a:rPr>
              <a:t>.</a:t>
            </a:r>
            <a:r>
              <a:rPr b="1" lang="en" sz="800">
                <a:solidFill>
                  <a:srgbClr val="795E26"/>
                </a:solidFill>
                <a:highlight>
                  <a:srgbClr val="FFFFFF"/>
                </a:highlight>
                <a:latin typeface="Courier New"/>
                <a:ea typeface="Courier New"/>
                <a:cs typeface="Courier New"/>
                <a:sym typeface="Courier New"/>
              </a:rPr>
              <a:t>json</a:t>
            </a:r>
            <a:r>
              <a:rPr b="1" lang="en" sz="800">
                <a:solidFill>
                  <a:schemeClr val="dk1"/>
                </a:solidFill>
                <a:highlight>
                  <a:srgbClr val="FFFFFF"/>
                </a:highlight>
                <a:latin typeface="Courier New"/>
                <a:ea typeface="Courier New"/>
                <a:cs typeface="Courier New"/>
                <a:sym typeface="Courier New"/>
              </a:rPr>
              <a:t>())</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800">
                <a:solidFill>
                  <a:schemeClr val="dk1"/>
                </a:solidFill>
                <a:highlight>
                  <a:srgbClr val="FFFFFF"/>
                </a:highlight>
                <a:latin typeface="Courier New"/>
                <a:ea typeface="Courier New"/>
                <a:cs typeface="Courier New"/>
                <a:sym typeface="Courier New"/>
              </a:rPr>
              <a:t>   .</a:t>
            </a:r>
            <a:r>
              <a:rPr b="1" lang="en" sz="800">
                <a:solidFill>
                  <a:srgbClr val="795E26"/>
                </a:solidFill>
                <a:highlight>
                  <a:srgbClr val="FFFFFF"/>
                </a:highlight>
                <a:latin typeface="Courier New"/>
                <a:ea typeface="Courier New"/>
                <a:cs typeface="Courier New"/>
                <a:sym typeface="Courier New"/>
              </a:rPr>
              <a:t>then</a:t>
            </a:r>
            <a:r>
              <a:rPr b="1" lang="en" sz="800">
                <a:solidFill>
                  <a:schemeClr val="dk1"/>
                </a:solidFill>
                <a:highlight>
                  <a:srgbClr val="FFFFFF"/>
                </a:highlight>
                <a:latin typeface="Courier New"/>
                <a:ea typeface="Courier New"/>
                <a:cs typeface="Courier New"/>
                <a:sym typeface="Courier New"/>
              </a:rPr>
              <a:t>(</a:t>
            </a:r>
            <a:r>
              <a:rPr b="1" lang="en" sz="800">
                <a:solidFill>
                  <a:srgbClr val="001080"/>
                </a:solidFill>
                <a:highlight>
                  <a:srgbClr val="FFFFFF"/>
                </a:highlight>
                <a:latin typeface="Courier New"/>
                <a:ea typeface="Courier New"/>
                <a:cs typeface="Courier New"/>
                <a:sym typeface="Courier New"/>
              </a:rPr>
              <a:t>data</a:t>
            </a:r>
            <a:r>
              <a:rPr b="1" lang="en" sz="800">
                <a:solidFill>
                  <a:schemeClr val="dk1"/>
                </a:solidFill>
                <a:highlight>
                  <a:srgbClr val="FFFFFF"/>
                </a:highlight>
                <a:latin typeface="Courier New"/>
                <a:ea typeface="Courier New"/>
                <a:cs typeface="Courier New"/>
                <a:sym typeface="Courier New"/>
              </a:rPr>
              <a:t> </a:t>
            </a:r>
            <a:r>
              <a:rPr b="1" lang="en" sz="800">
                <a:solidFill>
                  <a:srgbClr val="0000FF"/>
                </a:solidFill>
                <a:highlight>
                  <a:srgbClr val="FFFFFF"/>
                </a:highlight>
                <a:latin typeface="Courier New"/>
                <a:ea typeface="Courier New"/>
                <a:cs typeface="Courier New"/>
                <a:sym typeface="Courier New"/>
              </a:rPr>
              <a:t>=&gt;</a:t>
            </a:r>
            <a:r>
              <a:rPr b="1" lang="en" sz="800">
                <a:solidFill>
                  <a:schemeClr val="dk1"/>
                </a:solidFill>
                <a:highlight>
                  <a:srgbClr val="FFFFFF"/>
                </a:highlight>
                <a:latin typeface="Courier New"/>
                <a:ea typeface="Courier New"/>
                <a:cs typeface="Courier New"/>
                <a:sym typeface="Courier New"/>
              </a:rPr>
              <a:t> {</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800">
                <a:solidFill>
                  <a:schemeClr val="dk1"/>
                </a:solidFill>
                <a:highlight>
                  <a:srgbClr val="FFFFFF"/>
                </a:highlight>
                <a:latin typeface="Courier New"/>
                <a:ea typeface="Courier New"/>
                <a:cs typeface="Courier New"/>
                <a:sym typeface="Courier New"/>
              </a:rPr>
              <a:t>       </a:t>
            </a:r>
            <a:r>
              <a:rPr b="1" lang="en" sz="800">
                <a:solidFill>
                  <a:srgbClr val="267F99"/>
                </a:solidFill>
                <a:highlight>
                  <a:srgbClr val="FFFFFF"/>
                </a:highlight>
                <a:latin typeface="Courier New"/>
                <a:ea typeface="Courier New"/>
                <a:cs typeface="Courier New"/>
                <a:sym typeface="Courier New"/>
              </a:rPr>
              <a:t>console</a:t>
            </a:r>
            <a:r>
              <a:rPr b="1" lang="en" sz="800">
                <a:solidFill>
                  <a:schemeClr val="dk1"/>
                </a:solidFill>
                <a:highlight>
                  <a:srgbClr val="FFFFFF"/>
                </a:highlight>
                <a:latin typeface="Courier New"/>
                <a:ea typeface="Courier New"/>
                <a:cs typeface="Courier New"/>
                <a:sym typeface="Courier New"/>
              </a:rPr>
              <a:t>.</a:t>
            </a:r>
            <a:r>
              <a:rPr b="1" lang="en" sz="800">
                <a:solidFill>
                  <a:srgbClr val="795E26"/>
                </a:solidFill>
                <a:highlight>
                  <a:srgbClr val="FFFFFF"/>
                </a:highlight>
                <a:latin typeface="Courier New"/>
                <a:ea typeface="Courier New"/>
                <a:cs typeface="Courier New"/>
                <a:sym typeface="Courier New"/>
              </a:rPr>
              <a:t>log</a:t>
            </a:r>
            <a:r>
              <a:rPr b="1" lang="en" sz="800">
                <a:solidFill>
                  <a:schemeClr val="dk1"/>
                </a:solidFill>
                <a:highlight>
                  <a:srgbClr val="FFFFFF"/>
                </a:highlight>
                <a:latin typeface="Courier New"/>
                <a:ea typeface="Courier New"/>
                <a:cs typeface="Courier New"/>
                <a:sym typeface="Courier New"/>
              </a:rPr>
              <a:t>(</a:t>
            </a:r>
            <a:r>
              <a:rPr b="1" lang="en" sz="800">
                <a:solidFill>
                  <a:srgbClr val="A31515"/>
                </a:solidFill>
                <a:highlight>
                  <a:srgbClr val="FFFFFF"/>
                </a:highlight>
                <a:latin typeface="Courier New"/>
                <a:ea typeface="Courier New"/>
                <a:cs typeface="Courier New"/>
                <a:sym typeface="Courier New"/>
              </a:rPr>
              <a:t>'From server'</a:t>
            </a:r>
            <a:r>
              <a:rPr b="1" lang="en" sz="800">
                <a:solidFill>
                  <a:schemeClr val="dk1"/>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data</a:t>
            </a:r>
            <a:r>
              <a:rPr b="1" lang="en" sz="800">
                <a:solidFill>
                  <a:schemeClr val="dk1"/>
                </a:solidFill>
                <a:highlight>
                  <a:srgbClr val="FFFFFF"/>
                </a:highlight>
                <a:latin typeface="Courier New"/>
                <a:ea typeface="Courier New"/>
                <a:cs typeface="Courier New"/>
                <a:sym typeface="Courier New"/>
              </a:rPr>
              <a:t>);</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800">
                <a:solidFill>
                  <a:schemeClr val="dk1"/>
                </a:solidFill>
                <a:highlight>
                  <a:srgbClr val="FFFFFF"/>
                </a:highlight>
                <a:latin typeface="Courier New"/>
                <a:ea typeface="Courier New"/>
                <a:cs typeface="Courier New"/>
                <a:sym typeface="Courier New"/>
              </a:rPr>
              <a:t>       </a:t>
            </a:r>
            <a:r>
              <a:rPr b="1" lang="en" sz="800">
                <a:solidFill>
                  <a:srgbClr val="0000FF"/>
                </a:solidFill>
                <a:highlight>
                  <a:srgbClr val="FFFFFF"/>
                </a:highlight>
                <a:latin typeface="Courier New"/>
                <a:ea typeface="Courier New"/>
                <a:cs typeface="Courier New"/>
                <a:sym typeface="Courier New"/>
              </a:rPr>
              <a:t>const</a:t>
            </a:r>
            <a:r>
              <a:rPr b="1" lang="en" sz="800">
                <a:solidFill>
                  <a:schemeClr val="dk1"/>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selfies</a:t>
            </a:r>
            <a:r>
              <a:rPr b="1" lang="en" sz="800">
                <a:solidFill>
                  <a:schemeClr val="dk1"/>
                </a:solidFill>
                <a:highlight>
                  <a:srgbClr val="FFFFFF"/>
                </a:highlight>
                <a:latin typeface="Courier New"/>
                <a:ea typeface="Courier New"/>
                <a:cs typeface="Courier New"/>
                <a:sym typeface="Courier New"/>
              </a:rPr>
              <a:t> = [];</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800">
                <a:solidFill>
                  <a:schemeClr val="dk1"/>
                </a:solidFill>
                <a:highlight>
                  <a:srgbClr val="FFFFFF"/>
                </a:highlight>
                <a:latin typeface="Courier New"/>
                <a:ea typeface="Courier New"/>
                <a:cs typeface="Courier New"/>
                <a:sym typeface="Courier New"/>
              </a:rPr>
              <a:t>       </a:t>
            </a:r>
            <a:r>
              <a:rPr b="1" lang="en" sz="800">
                <a:solidFill>
                  <a:srgbClr val="AF00DB"/>
                </a:solidFill>
                <a:highlight>
                  <a:srgbClr val="FFFFFF"/>
                </a:highlight>
                <a:latin typeface="Courier New"/>
                <a:ea typeface="Courier New"/>
                <a:cs typeface="Courier New"/>
                <a:sym typeface="Courier New"/>
              </a:rPr>
              <a:t>for</a:t>
            </a:r>
            <a:r>
              <a:rPr b="1" lang="en" sz="800">
                <a:solidFill>
                  <a:schemeClr val="dk1"/>
                </a:solidFill>
                <a:highlight>
                  <a:srgbClr val="FFFFFF"/>
                </a:highlight>
                <a:latin typeface="Courier New"/>
                <a:ea typeface="Courier New"/>
                <a:cs typeface="Courier New"/>
                <a:sym typeface="Courier New"/>
              </a:rPr>
              <a:t> (</a:t>
            </a:r>
            <a:r>
              <a:rPr b="1" lang="en" sz="800">
                <a:solidFill>
                  <a:srgbClr val="0000FF"/>
                </a:solidFill>
                <a:highlight>
                  <a:srgbClr val="FFFFFF"/>
                </a:highlight>
                <a:latin typeface="Courier New"/>
                <a:ea typeface="Courier New"/>
                <a:cs typeface="Courier New"/>
                <a:sym typeface="Courier New"/>
              </a:rPr>
              <a:t>const</a:t>
            </a:r>
            <a:r>
              <a:rPr b="1" lang="en" sz="800">
                <a:solidFill>
                  <a:schemeClr val="dk1"/>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key</a:t>
            </a:r>
            <a:r>
              <a:rPr b="1" lang="en" sz="800">
                <a:solidFill>
                  <a:schemeClr val="dk1"/>
                </a:solidFill>
                <a:highlight>
                  <a:srgbClr val="FFFFFF"/>
                </a:highlight>
                <a:latin typeface="Courier New"/>
                <a:ea typeface="Courier New"/>
                <a:cs typeface="Courier New"/>
                <a:sym typeface="Courier New"/>
              </a:rPr>
              <a:t> </a:t>
            </a:r>
            <a:r>
              <a:rPr b="1" lang="en" sz="800">
                <a:solidFill>
                  <a:srgbClr val="0000FF"/>
                </a:solidFill>
                <a:highlight>
                  <a:srgbClr val="FFFFFF"/>
                </a:highlight>
                <a:latin typeface="Courier New"/>
                <a:ea typeface="Courier New"/>
                <a:cs typeface="Courier New"/>
                <a:sym typeface="Courier New"/>
              </a:rPr>
              <a:t>in</a:t>
            </a:r>
            <a:r>
              <a:rPr b="1" lang="en" sz="800">
                <a:solidFill>
                  <a:schemeClr val="dk1"/>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data</a:t>
            </a:r>
            <a:r>
              <a:rPr b="1" lang="en" sz="800">
                <a:solidFill>
                  <a:schemeClr val="dk1"/>
                </a:solidFill>
                <a:highlight>
                  <a:srgbClr val="FFFFFF"/>
                </a:highlight>
                <a:latin typeface="Courier New"/>
                <a:ea typeface="Courier New"/>
                <a:cs typeface="Courier New"/>
                <a:sym typeface="Courier New"/>
              </a:rPr>
              <a:t>) {</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800">
                <a:solidFill>
                  <a:schemeClr val="dk1"/>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selfies</a:t>
            </a:r>
            <a:r>
              <a:rPr b="1" lang="en" sz="800">
                <a:solidFill>
                  <a:schemeClr val="dk1"/>
                </a:solidFill>
                <a:highlight>
                  <a:srgbClr val="FFFFFF"/>
                </a:highlight>
                <a:latin typeface="Courier New"/>
                <a:ea typeface="Courier New"/>
                <a:cs typeface="Courier New"/>
                <a:sym typeface="Courier New"/>
              </a:rPr>
              <a:t>.</a:t>
            </a:r>
            <a:r>
              <a:rPr b="1" lang="en" sz="800">
                <a:solidFill>
                  <a:srgbClr val="795E26"/>
                </a:solidFill>
                <a:highlight>
                  <a:srgbClr val="FFFFFF"/>
                </a:highlight>
                <a:latin typeface="Courier New"/>
                <a:ea typeface="Courier New"/>
                <a:cs typeface="Courier New"/>
                <a:sym typeface="Courier New"/>
              </a:rPr>
              <a:t>push</a:t>
            </a:r>
            <a:r>
              <a:rPr b="1" lang="en" sz="800">
                <a:solidFill>
                  <a:schemeClr val="dk1"/>
                </a:solidFill>
                <a:highlight>
                  <a:srgbClr val="FFFFFF"/>
                </a:highlight>
                <a:latin typeface="Courier New"/>
                <a:ea typeface="Courier New"/>
                <a:cs typeface="Courier New"/>
                <a:sym typeface="Courier New"/>
              </a:rPr>
              <a:t>(</a:t>
            </a:r>
            <a:r>
              <a:rPr b="1" lang="en" sz="800">
                <a:solidFill>
                  <a:srgbClr val="001080"/>
                </a:solidFill>
                <a:highlight>
                  <a:srgbClr val="FFFFFF"/>
                </a:highlight>
                <a:latin typeface="Courier New"/>
                <a:ea typeface="Courier New"/>
                <a:cs typeface="Courier New"/>
                <a:sym typeface="Courier New"/>
              </a:rPr>
              <a:t>data</a:t>
            </a:r>
            <a:r>
              <a:rPr b="1" lang="en" sz="800">
                <a:solidFill>
                  <a:schemeClr val="dk1"/>
                </a:solidFill>
                <a:highlight>
                  <a:srgbClr val="FFFFFF"/>
                </a:highlight>
                <a:latin typeface="Courier New"/>
                <a:ea typeface="Courier New"/>
                <a:cs typeface="Courier New"/>
                <a:sym typeface="Courier New"/>
              </a:rPr>
              <a:t>[</a:t>
            </a:r>
            <a:r>
              <a:rPr b="1" lang="en" sz="800">
                <a:solidFill>
                  <a:srgbClr val="001080"/>
                </a:solidFill>
                <a:highlight>
                  <a:srgbClr val="FFFFFF"/>
                </a:highlight>
                <a:latin typeface="Courier New"/>
                <a:ea typeface="Courier New"/>
                <a:cs typeface="Courier New"/>
                <a:sym typeface="Courier New"/>
              </a:rPr>
              <a:t>key</a:t>
            </a:r>
            <a:r>
              <a:rPr b="1" lang="en" sz="800">
                <a:solidFill>
                  <a:schemeClr val="dk1"/>
                </a:solidFill>
                <a:highlight>
                  <a:srgbClr val="FFFFFF"/>
                </a:highlight>
                <a:latin typeface="Courier New"/>
                <a:ea typeface="Courier New"/>
                <a:cs typeface="Courier New"/>
                <a:sym typeface="Courier New"/>
              </a:rPr>
              <a:t>]);</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800">
                <a:solidFill>
                  <a:schemeClr val="dk1"/>
                </a:solidFill>
                <a:highlight>
                  <a:srgbClr val="FFFFFF"/>
                </a:highlight>
                <a:latin typeface="Courier New"/>
                <a:ea typeface="Courier New"/>
                <a:cs typeface="Courier New"/>
                <a:sym typeface="Courier New"/>
              </a:rPr>
              <a:t>       }</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800">
                <a:solidFill>
                  <a:schemeClr val="dk1"/>
                </a:solidFill>
                <a:highlight>
                  <a:srgbClr val="FFFFFF"/>
                </a:highlight>
                <a:latin typeface="Courier New"/>
                <a:ea typeface="Courier New"/>
                <a:cs typeface="Courier New"/>
                <a:sym typeface="Courier New"/>
              </a:rPr>
              <a:t>       </a:t>
            </a:r>
            <a:r>
              <a:rPr b="1" lang="en" sz="800">
                <a:solidFill>
                  <a:srgbClr val="795E26"/>
                </a:solidFill>
                <a:highlight>
                  <a:srgbClr val="FFFFFF"/>
                </a:highlight>
                <a:latin typeface="Courier New"/>
                <a:ea typeface="Courier New"/>
                <a:cs typeface="Courier New"/>
                <a:sym typeface="Courier New"/>
              </a:rPr>
              <a:t>updateUI</a:t>
            </a:r>
            <a:r>
              <a:rPr b="1" lang="en" sz="800">
                <a:solidFill>
                  <a:schemeClr val="dk1"/>
                </a:solidFill>
                <a:highlight>
                  <a:srgbClr val="FFFFFF"/>
                </a:highlight>
                <a:latin typeface="Courier New"/>
                <a:ea typeface="Courier New"/>
                <a:cs typeface="Courier New"/>
                <a:sym typeface="Courier New"/>
              </a:rPr>
              <a:t>(</a:t>
            </a:r>
            <a:r>
              <a:rPr b="1" lang="en" sz="800">
                <a:solidFill>
                  <a:srgbClr val="001080"/>
                </a:solidFill>
                <a:highlight>
                  <a:srgbClr val="FFFFFF"/>
                </a:highlight>
                <a:latin typeface="Courier New"/>
                <a:ea typeface="Courier New"/>
                <a:cs typeface="Courier New"/>
                <a:sym typeface="Courier New"/>
              </a:rPr>
              <a:t>selfies</a:t>
            </a:r>
            <a:r>
              <a:rPr b="1" lang="en" sz="800">
                <a:solidFill>
                  <a:schemeClr val="dk1"/>
                </a:solidFill>
                <a:highlight>
                  <a:srgbClr val="FFFFFF"/>
                </a:highlight>
                <a:latin typeface="Courier New"/>
                <a:ea typeface="Courier New"/>
                <a:cs typeface="Courier New"/>
                <a:sym typeface="Courier New"/>
              </a:rPr>
              <a:t>);</a:t>
            </a:r>
            <a:endParaRPr b="1" sz="8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800">
                <a:solidFill>
                  <a:schemeClr val="dk1"/>
                </a:solidFill>
                <a:highlight>
                  <a:srgbClr val="FFFFFF"/>
                </a:highlight>
                <a:latin typeface="Courier New"/>
                <a:ea typeface="Courier New"/>
                <a:cs typeface="Courier New"/>
                <a:sym typeface="Courier New"/>
              </a:rPr>
              <a:t>   });</a:t>
            </a:r>
            <a:endParaRPr b="1" sz="800">
              <a:solidFill>
                <a:schemeClr val="dk1"/>
              </a:solidFill>
              <a:highlight>
                <a:srgbClr val="FFFFFF"/>
              </a:highlight>
              <a:latin typeface="Courier New"/>
              <a:ea typeface="Courier New"/>
              <a:cs typeface="Courier New"/>
              <a:sym typeface="Courier New"/>
            </a:endParaRPr>
          </a:p>
          <a:p>
            <a:pPr indent="0" lvl="0" marL="914400" rtl="0" algn="l">
              <a:spcBef>
                <a:spcPts val="0"/>
              </a:spcBef>
              <a:spcAft>
                <a:spcPts val="1600"/>
              </a:spcAft>
              <a:buNone/>
            </a:pPr>
            <a:r>
              <a:t/>
            </a:r>
            <a:endParaRPr b="1" sz="800"/>
          </a:p>
        </p:txBody>
      </p:sp>
      <p:sp>
        <p:nvSpPr>
          <p:cNvPr id="106" name="Google Shape;106;p21"/>
          <p:cNvSpPr txBox="1"/>
          <p:nvPr>
            <p:ph idx="1" type="body"/>
          </p:nvPr>
        </p:nvSpPr>
        <p:spPr>
          <a:xfrm>
            <a:off x="289575" y="167125"/>
            <a:ext cx="8520600" cy="53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1"/>
                </a:solidFill>
              </a:rPr>
              <a:t>If you follow all the above procedures to refresh the Service Worker, then you should see in </a:t>
            </a:r>
            <a:r>
              <a:rPr lang="en" sz="1100">
                <a:solidFill>
                  <a:srgbClr val="333333"/>
                </a:solidFill>
              </a:rPr>
              <a:t>Console</a:t>
            </a:r>
            <a:r>
              <a:rPr lang="en" sz="1100">
                <a:solidFill>
                  <a:schemeClr val="dk1"/>
                </a:solidFill>
              </a:rPr>
              <a:t> the data retrieved from the server. It is not an array but an object with the </a:t>
            </a:r>
            <a:r>
              <a:rPr lang="en" sz="1100">
                <a:solidFill>
                  <a:srgbClr val="333333"/>
                </a:solidFill>
              </a:rPr>
              <a:t>ids</a:t>
            </a:r>
            <a:r>
              <a:rPr lang="en" sz="1100">
                <a:solidFill>
                  <a:schemeClr val="dk1"/>
                </a:solidFill>
              </a:rPr>
              <a:t> of each selfie as a key. We need to convert this to an array and update the UI</a:t>
            </a:r>
            <a:endParaRPr sz="1100"/>
          </a:p>
        </p:txBody>
      </p:sp>
      <p:sp>
        <p:nvSpPr>
          <p:cNvPr id="107" name="Google Shape;107;p21"/>
          <p:cNvSpPr txBox="1"/>
          <p:nvPr>
            <p:ph idx="1" type="body"/>
          </p:nvPr>
        </p:nvSpPr>
        <p:spPr>
          <a:xfrm>
            <a:off x="333850" y="2934425"/>
            <a:ext cx="8520600" cy="40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1"/>
                </a:solidFill>
              </a:rPr>
              <a:t>There is no </a:t>
            </a:r>
            <a:r>
              <a:rPr lang="en" sz="1100">
                <a:solidFill>
                  <a:srgbClr val="333333"/>
                </a:solidFill>
              </a:rPr>
              <a:t>updateUI</a:t>
            </a:r>
            <a:r>
              <a:rPr lang="en" sz="1100">
                <a:solidFill>
                  <a:schemeClr val="dk1"/>
                </a:solidFill>
              </a:rPr>
              <a:t> function yet so let's write this next:</a:t>
            </a:r>
            <a:endParaRPr sz="1100"/>
          </a:p>
        </p:txBody>
      </p:sp>
      <p:sp>
        <p:nvSpPr>
          <p:cNvPr id="108" name="Google Shape;108;p21"/>
          <p:cNvSpPr txBox="1"/>
          <p:nvPr>
            <p:ph idx="1" type="body"/>
          </p:nvPr>
        </p:nvSpPr>
        <p:spPr>
          <a:xfrm>
            <a:off x="289563" y="3492925"/>
            <a:ext cx="8520600" cy="113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Clr>
                <a:schemeClr val="dk1"/>
              </a:buClr>
              <a:buSzPts val="1100"/>
              <a:buFont typeface="Arial"/>
              <a:buNone/>
            </a:pPr>
            <a:r>
              <a:rPr b="1" lang="en" sz="900">
                <a:solidFill>
                  <a:srgbClr val="0000FF"/>
                </a:solidFill>
                <a:highlight>
                  <a:srgbClr val="FFFFFF"/>
                </a:highlight>
                <a:latin typeface="Courier New"/>
                <a:ea typeface="Courier New"/>
                <a:cs typeface="Courier New"/>
                <a:sym typeface="Courier New"/>
              </a:rPr>
              <a:t>const</a:t>
            </a:r>
            <a:r>
              <a:rPr b="1" lang="en" sz="900">
                <a:solidFill>
                  <a:schemeClr val="dk1"/>
                </a:solidFill>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updateUI</a:t>
            </a:r>
            <a:r>
              <a:rPr b="1" lang="en" sz="900">
                <a:solidFill>
                  <a:schemeClr val="dk1"/>
                </a:solidFill>
                <a:highlight>
                  <a:srgbClr val="FFFFFF"/>
                </a:highlight>
                <a:latin typeface="Courier New"/>
                <a:ea typeface="Courier New"/>
                <a:cs typeface="Courier New"/>
                <a:sym typeface="Courier New"/>
              </a:rPr>
              <a:t> = </a:t>
            </a:r>
            <a:r>
              <a:rPr b="1" lang="en" sz="900">
                <a:solidFill>
                  <a:srgbClr val="001080"/>
                </a:solidFill>
                <a:highlight>
                  <a:srgbClr val="FFFFFF"/>
                </a:highlight>
                <a:latin typeface="Courier New"/>
                <a:ea typeface="Courier New"/>
                <a:cs typeface="Courier New"/>
                <a:sym typeface="Courier New"/>
              </a:rPr>
              <a:t>selfies</a:t>
            </a:r>
            <a:r>
              <a:rPr b="1" lang="en" sz="900">
                <a:solidFill>
                  <a:schemeClr val="dk1"/>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=&gt;</a:t>
            </a: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clearCards</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selfies</a:t>
            </a:r>
            <a:r>
              <a:rPr b="1" lang="en" sz="900">
                <a:solidFill>
                  <a:schemeClr val="dk1"/>
                </a:solidFill>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forEach</a:t>
            </a:r>
            <a:r>
              <a:rPr b="1" lang="en" sz="900">
                <a:solidFill>
                  <a:schemeClr val="dk1"/>
                </a:solidFill>
                <a:highlight>
                  <a:srgbClr val="FFFFFF"/>
                </a:highlight>
                <a:latin typeface="Courier New"/>
                <a:ea typeface="Courier New"/>
                <a:cs typeface="Courier New"/>
                <a:sym typeface="Courier New"/>
              </a:rPr>
              <a:t>(</a:t>
            </a:r>
            <a:r>
              <a:rPr b="1" lang="en" sz="900">
                <a:solidFill>
                  <a:srgbClr val="001080"/>
                </a:solidFill>
                <a:highlight>
                  <a:srgbClr val="FFFFFF"/>
                </a:highlight>
                <a:latin typeface="Courier New"/>
                <a:ea typeface="Courier New"/>
                <a:cs typeface="Courier New"/>
                <a:sym typeface="Courier New"/>
              </a:rPr>
              <a:t>selfie</a:t>
            </a:r>
            <a:r>
              <a:rPr b="1" lang="en" sz="900">
                <a:solidFill>
                  <a:schemeClr val="dk1"/>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=&gt;</a:t>
            </a:r>
            <a:r>
              <a:rPr b="1" lang="en" sz="900">
                <a:solidFill>
                  <a:schemeClr val="dk1"/>
                </a:solidFill>
                <a:highlight>
                  <a:srgbClr val="FFFFFF"/>
                </a:highlight>
                <a:latin typeface="Courier New"/>
                <a:ea typeface="Courier New"/>
                <a:cs typeface="Courier New"/>
                <a:sym typeface="Courier New"/>
              </a:rPr>
              <a:t> </a:t>
            </a:r>
            <a:r>
              <a:rPr b="1" lang="en" sz="900">
                <a:solidFill>
                  <a:srgbClr val="795E26"/>
                </a:solidFill>
                <a:highlight>
                  <a:srgbClr val="FFFFFF"/>
                </a:highlight>
                <a:latin typeface="Courier New"/>
                <a:ea typeface="Courier New"/>
                <a:cs typeface="Courier New"/>
                <a:sym typeface="Courier New"/>
              </a:rPr>
              <a:t>createCard</a:t>
            </a:r>
            <a:r>
              <a:rPr b="1" lang="en" sz="900">
                <a:solidFill>
                  <a:schemeClr val="dk1"/>
                </a:solidFill>
                <a:highlight>
                  <a:srgbClr val="FFFFFF"/>
                </a:highlight>
                <a:latin typeface="Courier New"/>
                <a:ea typeface="Courier New"/>
                <a:cs typeface="Courier New"/>
                <a:sym typeface="Courier New"/>
              </a:rPr>
              <a:t>(</a:t>
            </a:r>
            <a:r>
              <a:rPr b="1" lang="en" sz="900">
                <a:solidFill>
                  <a:srgbClr val="001080"/>
                </a:solidFill>
                <a:highlight>
                  <a:srgbClr val="FFFFFF"/>
                </a:highlight>
                <a:latin typeface="Courier New"/>
                <a:ea typeface="Courier New"/>
                <a:cs typeface="Courier New"/>
                <a:sym typeface="Courier New"/>
              </a:rPr>
              <a:t>selfie</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spcBef>
                <a:spcPts val="0"/>
              </a:spcBef>
              <a:spcAft>
                <a:spcPts val="160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