
<file path=[Content_Types].xml><?xml version="1.0" encoding="utf-8"?>
<Types xmlns="http://schemas.openxmlformats.org/package/2006/content-types">
  <Default Extension="bin" ContentType="application/vnd.openxmlformats-officedocument.oleObject"/>
  <Default Extension="vsd" ContentType="application/vnd.visio"/>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9" r:id="rId2"/>
    <p:sldId id="376" r:id="rId3"/>
    <p:sldId id="452" r:id="rId4"/>
    <p:sldId id="487" r:id="rId5"/>
    <p:sldId id="475" r:id="rId6"/>
    <p:sldId id="479" r:id="rId7"/>
    <p:sldId id="476" r:id="rId8"/>
    <p:sldId id="477" r:id="rId9"/>
    <p:sldId id="478" r:id="rId10"/>
    <p:sldId id="481" r:id="rId11"/>
    <p:sldId id="482" r:id="rId12"/>
    <p:sldId id="488" r:id="rId1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31">
          <p15:clr>
            <a:srgbClr val="A4A3A4"/>
          </p15:clr>
        </p15:guide>
        <p15:guide id="2" pos="2848">
          <p15:clr>
            <a:srgbClr val="A4A3A4"/>
          </p15:clr>
        </p15:guide>
      </p15:sldGuideLst>
    </p:ext>
    <p:ext uri="{2D200454-40CA-4A62-9FC3-DE9A4176ACB9}">
      <p15:notesGuideLst xmlns:p15="http://schemas.microsoft.com/office/powerpoint/2012/main">
        <p15:guide id="1" orient="horz" pos="2841">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A00000"/>
    <a:srgbClr val="ADADAD"/>
    <a:srgbClr val="BF1E2D"/>
    <a:srgbClr val="FF3300"/>
    <a:srgbClr val="FF9933"/>
    <a:srgbClr val="FFFFFF"/>
    <a:srgbClr val="960000"/>
    <a:srgbClr val="C80000"/>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88" autoAdjust="0"/>
    <p:restoredTop sz="95494" autoAdjust="0"/>
  </p:normalViewPr>
  <p:slideViewPr>
    <p:cSldViewPr snapToGrid="0">
      <p:cViewPr>
        <p:scale>
          <a:sx n="100" d="100"/>
          <a:sy n="100" d="100"/>
        </p:scale>
        <p:origin x="666" y="-162"/>
      </p:cViewPr>
      <p:guideLst>
        <p:guide orient="horz" pos="2131"/>
        <p:guide pos="2848"/>
      </p:guideLst>
    </p:cSldViewPr>
  </p:slideViewPr>
  <p:outlineViewPr>
    <p:cViewPr>
      <p:scale>
        <a:sx n="33" d="100"/>
        <a:sy n="33" d="100"/>
      </p:scale>
      <p:origin x="0" y="0"/>
    </p:cViewPr>
  </p:outlineViewPr>
  <p:notesTextViewPr>
    <p:cViewPr>
      <p:scale>
        <a:sx n="150" d="100"/>
        <a:sy n="150" d="100"/>
      </p:scale>
      <p:origin x="0" y="0"/>
    </p:cViewPr>
  </p:notesTextViewPr>
  <p:notesViewPr>
    <p:cSldViewPr snapToGrid="0">
      <p:cViewPr varScale="1">
        <p:scale>
          <a:sx n="86" d="100"/>
          <a:sy n="86" d="100"/>
        </p:scale>
        <p:origin x="-3846" y="-78"/>
      </p:cViewPr>
      <p:guideLst>
        <p:guide orient="horz" pos="2841"/>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612150-1BBD-4558-8867-C89C24BB6C5D}" type="datetimeFigureOut">
              <a:rPr lang="zh-CN" altLang="en-US" smtClean="0"/>
              <a:t>2017/9/24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36FA57-3FA4-46FC-AA41-CD098594D879}" type="slidenum">
              <a:rPr lang="zh-CN" altLang="en-US" smtClean="0"/>
              <a:t>‹#›</a:t>
            </a:fld>
            <a:endParaRPr lang="zh-CN" altLang="en-US"/>
          </a:p>
        </p:txBody>
      </p:sp>
    </p:spTree>
    <p:extLst>
      <p:ext uri="{BB962C8B-B14F-4D97-AF65-F5344CB8AC3E}">
        <p14:creationId xmlns:p14="http://schemas.microsoft.com/office/powerpoint/2010/main" val="1971230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60B28627-7879-4AFA-A435-79DA4824D82D}" type="datetimeFigureOut">
              <a:rPr lang="zh-CN" altLang="en-US"/>
              <a:t>2017/9/24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A737DCFF-EE9C-4B9A-A07B-BD6E79386D4B}" type="slidenum">
              <a:rPr lang="zh-CN" altLang="en-US"/>
              <a:t>‹#›</a:t>
            </a:fld>
            <a:endParaRPr lang="zh-CN" altLang="en-US"/>
          </a:p>
        </p:txBody>
      </p:sp>
    </p:spTree>
    <p:extLst>
      <p:ext uri="{BB962C8B-B14F-4D97-AF65-F5344CB8AC3E}">
        <p14:creationId xmlns:p14="http://schemas.microsoft.com/office/powerpoint/2010/main" val="605621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F34544D6-A02D-4B25-BCBA-DE759DEED146}" type="slidenum">
              <a:rPr lang="zh-CN" altLang="en-US" smtClean="0"/>
              <a:t>2</a:t>
            </a:fld>
            <a:endParaRPr lang="en-US" altLang="zh-CN" smtClean="0"/>
          </a:p>
        </p:txBody>
      </p:sp>
    </p:spTree>
    <p:extLst>
      <p:ext uri="{BB962C8B-B14F-4D97-AF65-F5344CB8AC3E}">
        <p14:creationId xmlns:p14="http://schemas.microsoft.com/office/powerpoint/2010/main" val="142115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fld id="{F34544D6-A02D-4B25-BCBA-DE759DEED146}" type="slidenum">
              <a:rPr lang="zh-CN" altLang="en-US" smtClean="0"/>
              <a:t>3</a:t>
            </a:fld>
            <a:endParaRPr lang="en-US" altLang="zh-CN" smtClean="0"/>
          </a:p>
        </p:txBody>
      </p:sp>
    </p:spTree>
    <p:extLst>
      <p:ext uri="{BB962C8B-B14F-4D97-AF65-F5344CB8AC3E}">
        <p14:creationId xmlns:p14="http://schemas.microsoft.com/office/powerpoint/2010/main" val="1116167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0" y="6553200"/>
            <a:ext cx="9153525" cy="304800"/>
          </a:xfrm>
          <a:prstGeom prst="rect">
            <a:avLst/>
          </a:prstGeom>
          <a:solidFill>
            <a:srgbClr val="80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defRPr kumimoji="1" sz="2400">
                <a:solidFill>
                  <a:schemeClr val="tx1"/>
                </a:solidFill>
                <a:latin typeface="굴림" pitchFamily="34" charset="-127"/>
                <a:ea typeface="宋体" pitchFamily="2" charset="-122"/>
              </a:defRPr>
            </a:lvl1pPr>
            <a:lvl2pPr marL="742950" indent="-285750" eaLnBrk="0" hangingPunct="0">
              <a:defRPr kumimoji="1" sz="2400">
                <a:solidFill>
                  <a:schemeClr val="tx1"/>
                </a:solidFill>
                <a:latin typeface="굴림" pitchFamily="34" charset="-127"/>
                <a:ea typeface="宋体" pitchFamily="2" charset="-122"/>
              </a:defRPr>
            </a:lvl2pPr>
            <a:lvl3pPr marL="1143000" indent="-228600" eaLnBrk="0" hangingPunct="0">
              <a:defRPr kumimoji="1" sz="2400">
                <a:solidFill>
                  <a:schemeClr val="tx1"/>
                </a:solidFill>
                <a:latin typeface="굴림" pitchFamily="34" charset="-127"/>
                <a:ea typeface="宋体" pitchFamily="2" charset="-122"/>
              </a:defRPr>
            </a:lvl3pPr>
            <a:lvl4pPr marL="1600200" indent="-228600" eaLnBrk="0" hangingPunct="0">
              <a:defRPr kumimoji="1" sz="2400">
                <a:solidFill>
                  <a:schemeClr val="tx1"/>
                </a:solidFill>
                <a:latin typeface="굴림" pitchFamily="34" charset="-127"/>
                <a:ea typeface="宋体" pitchFamily="2" charset="-122"/>
              </a:defRPr>
            </a:lvl4pPr>
            <a:lvl5pPr marL="2057400" indent="-228600" eaLnBrk="0" hangingPunct="0">
              <a:defRPr kumimoji="1" sz="2400">
                <a:solidFill>
                  <a:schemeClr val="tx1"/>
                </a:solidFill>
                <a:latin typeface="굴림" pitchFamily="34" charset="-127"/>
                <a:ea typeface="宋体" pitchFamily="2" charset="-122"/>
              </a:defRPr>
            </a:lvl5pPr>
            <a:lvl6pPr marL="2514600" indent="-228600" eaLnBrk="0" fontAlgn="base" hangingPunct="0">
              <a:spcBef>
                <a:spcPct val="0"/>
              </a:spcBef>
              <a:spcAft>
                <a:spcPct val="0"/>
              </a:spcAft>
              <a:defRPr kumimoji="1" sz="2400">
                <a:solidFill>
                  <a:schemeClr val="tx1"/>
                </a:solidFill>
                <a:latin typeface="굴림" pitchFamily="34" charset="-127"/>
                <a:ea typeface="宋体" pitchFamily="2" charset="-122"/>
              </a:defRPr>
            </a:lvl6pPr>
            <a:lvl7pPr marL="2971800" indent="-228600" eaLnBrk="0" fontAlgn="base" hangingPunct="0">
              <a:spcBef>
                <a:spcPct val="0"/>
              </a:spcBef>
              <a:spcAft>
                <a:spcPct val="0"/>
              </a:spcAft>
              <a:defRPr kumimoji="1" sz="2400">
                <a:solidFill>
                  <a:schemeClr val="tx1"/>
                </a:solidFill>
                <a:latin typeface="굴림" pitchFamily="34" charset="-127"/>
                <a:ea typeface="宋体" pitchFamily="2" charset="-122"/>
              </a:defRPr>
            </a:lvl7pPr>
            <a:lvl8pPr marL="3429000" indent="-228600" eaLnBrk="0" fontAlgn="base" hangingPunct="0">
              <a:spcBef>
                <a:spcPct val="0"/>
              </a:spcBef>
              <a:spcAft>
                <a:spcPct val="0"/>
              </a:spcAft>
              <a:defRPr kumimoji="1" sz="2400">
                <a:solidFill>
                  <a:schemeClr val="tx1"/>
                </a:solidFill>
                <a:latin typeface="굴림" pitchFamily="34" charset="-127"/>
                <a:ea typeface="宋体" pitchFamily="2" charset="-122"/>
              </a:defRPr>
            </a:lvl8pPr>
            <a:lvl9pPr marL="3886200" indent="-228600" eaLnBrk="0" fontAlgn="base" hangingPunct="0">
              <a:spcBef>
                <a:spcPct val="0"/>
              </a:spcBef>
              <a:spcAft>
                <a:spcPct val="0"/>
              </a:spcAft>
              <a:defRPr kumimoji="1" sz="2400">
                <a:solidFill>
                  <a:schemeClr val="tx1"/>
                </a:solidFill>
                <a:latin typeface="굴림" pitchFamily="34" charset="-127"/>
                <a:ea typeface="宋体" pitchFamily="2" charset="-122"/>
              </a:defRPr>
            </a:lvl9pPr>
          </a:lstStyle>
          <a:p>
            <a:pPr eaLnBrk="1" latinLnBrk="1" hangingPunct="1">
              <a:defRPr/>
            </a:pPr>
            <a:endParaRPr lang="zh-CN" altLang="en-US" smtClean="0">
              <a:solidFill>
                <a:srgbClr val="000000"/>
              </a:solidFill>
              <a:latin typeface="Arial" pitchFamily="34" charset="0"/>
              <a:ea typeface="굴림" pitchFamily="34" charset="-127"/>
            </a:endParaRPr>
          </a:p>
        </p:txBody>
      </p:sp>
      <p:sp>
        <p:nvSpPr>
          <p:cNvPr id="290821" name="Rectangle 5"/>
          <p:cNvSpPr>
            <a:spLocks noGrp="1" noChangeArrowheads="1"/>
          </p:cNvSpPr>
          <p:nvPr>
            <p:ph type="ctrTitle"/>
          </p:nvPr>
        </p:nvSpPr>
        <p:spPr>
          <a:xfrm>
            <a:off x="692150" y="2743200"/>
            <a:ext cx="7737475" cy="1143000"/>
          </a:xfrm>
          <a:prstGeom prst="rect">
            <a:avLst/>
          </a:prstGeom>
        </p:spPr>
        <p:txBody>
          <a:bodyPr/>
          <a:lstStyle>
            <a:lvl1pPr algn="ctr">
              <a:defRPr sz="4800" baseline="0">
                <a:solidFill>
                  <a:schemeClr val="tx1"/>
                </a:solidFill>
                <a:latin typeface="+mj-ea"/>
                <a:ea typeface="+mj-ea"/>
                <a:cs typeface="Arial" pitchFamily="34" charset="0"/>
              </a:defRPr>
            </a:lvl1pPr>
          </a:lstStyle>
          <a:p>
            <a:r>
              <a:rPr lang="zh-CN" altLang="en-US" smtClean="0"/>
              <a:t>单击此处编辑母版标题样式</a:t>
            </a:r>
            <a:endParaRPr lang="ko-KR" altLang="en-US" dirty="0"/>
          </a:p>
        </p:txBody>
      </p:sp>
      <p:sp>
        <p:nvSpPr>
          <p:cNvPr id="290822" name="Rectangle 6"/>
          <p:cNvSpPr>
            <a:spLocks noGrp="1" noChangeArrowheads="1"/>
          </p:cNvSpPr>
          <p:nvPr>
            <p:ph type="subTitle" idx="1"/>
          </p:nvPr>
        </p:nvSpPr>
        <p:spPr>
          <a:xfrm>
            <a:off x="1476375" y="4114800"/>
            <a:ext cx="6400800" cy="838200"/>
          </a:xfrm>
        </p:spPr>
        <p:txBody>
          <a:bodyPr/>
          <a:lstStyle>
            <a:lvl1pPr marL="0" indent="0" algn="ctr">
              <a:buFontTx/>
              <a:buNone/>
              <a:defRPr sz="2400" baseline="0">
                <a:solidFill>
                  <a:schemeClr val="tx1"/>
                </a:solidFill>
                <a:latin typeface="Arial" pitchFamily="34" charset="0"/>
                <a:cs typeface="Arial" pitchFamily="34" charset="0"/>
              </a:defRPr>
            </a:lvl1pPr>
          </a:lstStyle>
          <a:p>
            <a:r>
              <a:rPr lang="zh-CN" altLang="en-US" smtClean="0"/>
              <a:t>单击此处编辑母版副标题样式</a:t>
            </a:r>
            <a:endParaRPr lang="ko-KR" altLang="en-US" dirty="0"/>
          </a:p>
        </p:txBody>
      </p:sp>
      <p:sp>
        <p:nvSpPr>
          <p:cNvPr id="6" name="Rectangle 7"/>
          <p:cNvSpPr>
            <a:spLocks noGrp="1" noChangeArrowheads="1"/>
          </p:cNvSpPr>
          <p:nvPr>
            <p:ph type="dt" sz="half" idx="10"/>
          </p:nvPr>
        </p:nvSpPr>
        <p:spPr>
          <a:xfrm>
            <a:off x="703263" y="6019800"/>
            <a:ext cx="1898650" cy="457200"/>
          </a:xfrm>
        </p:spPr>
        <p:txBody>
          <a:bodyPr/>
          <a:lstStyle>
            <a:lvl1pPr fontAlgn="auto">
              <a:spcBef>
                <a:spcPts val="0"/>
              </a:spcBef>
              <a:spcAft>
                <a:spcPts val="0"/>
              </a:spcAft>
              <a:defRPr kumimoji="0"/>
            </a:lvl1pPr>
          </a:lstStyle>
          <a:p>
            <a:pPr>
              <a:defRPr/>
            </a:pPr>
            <a:endParaRPr lang="en-US" altLang="ko-KR"/>
          </a:p>
        </p:txBody>
      </p:sp>
      <p:sp>
        <p:nvSpPr>
          <p:cNvPr id="7" name="Rectangle 8"/>
          <p:cNvSpPr>
            <a:spLocks noGrp="1" noChangeArrowheads="1"/>
          </p:cNvSpPr>
          <p:nvPr>
            <p:ph type="ftr" sz="quarter" idx="11"/>
          </p:nvPr>
        </p:nvSpPr>
        <p:spPr>
          <a:xfrm>
            <a:off x="3165475" y="6019800"/>
            <a:ext cx="2813050" cy="457200"/>
          </a:xfrm>
        </p:spPr>
        <p:txBody>
          <a:bodyPr/>
          <a:lstStyle>
            <a:lvl1pPr fontAlgn="auto">
              <a:spcBef>
                <a:spcPts val="0"/>
              </a:spcBef>
              <a:spcAft>
                <a:spcPts val="0"/>
              </a:spcAft>
              <a:defRPr kumimoji="0"/>
            </a:lvl1pPr>
          </a:lstStyle>
          <a:p>
            <a:pPr>
              <a:defRPr/>
            </a:pPr>
            <a:endParaRPr lang="en-US" altLang="ko-KR"/>
          </a:p>
        </p:txBody>
      </p:sp>
      <p:sp>
        <p:nvSpPr>
          <p:cNvPr id="8" name="Rectangle 9"/>
          <p:cNvSpPr>
            <a:spLocks noGrp="1" noChangeArrowheads="1"/>
          </p:cNvSpPr>
          <p:nvPr>
            <p:ph type="sldNum" sz="quarter" idx="12"/>
          </p:nvPr>
        </p:nvSpPr>
        <p:spPr>
          <a:xfrm>
            <a:off x="6542088" y="6019800"/>
            <a:ext cx="1898650" cy="457200"/>
          </a:xfrm>
        </p:spPr>
        <p:txBody>
          <a:bodyPr/>
          <a:lstStyle>
            <a:lvl1pPr fontAlgn="auto">
              <a:spcBef>
                <a:spcPts val="0"/>
              </a:spcBef>
              <a:spcAft>
                <a:spcPts val="0"/>
              </a:spcAft>
              <a:defRPr kumimoji="0"/>
            </a:lvl1pPr>
          </a:lstStyle>
          <a:p>
            <a:pPr>
              <a:defRPr/>
            </a:pPr>
            <a:fld id="{D1B1CABF-EBEF-46D5-945E-4904009A36C0}" type="slidenum">
              <a:rPr lang="en-US" altLang="ko-KR"/>
              <a:t>‹#›</a:t>
            </a:fld>
            <a:endParaRPr lang="en-US" altLang="ko-KR"/>
          </a:p>
        </p:txBody>
      </p:sp>
      <p:sp>
        <p:nvSpPr>
          <p:cNvPr id="25" name="流程图: 过程 24"/>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6" name="平行四边形 25"/>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等腰三角形 26"/>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平行四边形 27"/>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矩形 28"/>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31" name="图片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32" name="图片 3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1500" y="-74428"/>
            <a:ext cx="7572375" cy="642938"/>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5"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6"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849B146E-EF3B-49DD-9C6E-1C95B37E9099}" type="slidenum">
              <a:rPr lang="en-US" altLang="ko-KR"/>
              <a:t>‹#›</a:t>
            </a:fld>
            <a:endParaRPr lang="en-US" altLang="ko-KR"/>
          </a:p>
        </p:txBody>
      </p:sp>
      <p:sp>
        <p:nvSpPr>
          <p:cNvPr id="7"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平行四边形 7"/>
          <p:cNvSpPr/>
          <p:nvPr userDrawn="1"/>
        </p:nvSpPr>
        <p:spPr>
          <a:xfrm>
            <a:off x="3941763" y="552549"/>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平行四边形 8"/>
          <p:cNvSpPr/>
          <p:nvPr userDrawn="1"/>
        </p:nvSpPr>
        <p:spPr>
          <a:xfrm>
            <a:off x="3798888" y="560487"/>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流程图: 过程 9"/>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平行四边形 10"/>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等腰三角形 11"/>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平行四边形 12"/>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endParaRPr lang="en-US" altLang="ko-KR"/>
          </a:p>
        </p:txBody>
      </p:sp>
      <p:sp>
        <p:nvSpPr>
          <p:cNvPr id="4" name="页脚占位符 3"/>
          <p:cNvSpPr>
            <a:spLocks noGrp="1"/>
          </p:cNvSpPr>
          <p:nvPr>
            <p:ph type="ftr" sz="quarter" idx="11"/>
          </p:nvPr>
        </p:nvSpPr>
        <p:spPr/>
        <p:txBody>
          <a:bodyPr/>
          <a:lstStyle/>
          <a:p>
            <a:pPr>
              <a:defRPr/>
            </a:pPr>
            <a:endParaRPr lang="en-US" altLang="ko-KR"/>
          </a:p>
        </p:txBody>
      </p:sp>
      <p:sp>
        <p:nvSpPr>
          <p:cNvPr id="5" name="灯片编号占位符 4"/>
          <p:cNvSpPr>
            <a:spLocks noGrp="1"/>
          </p:cNvSpPr>
          <p:nvPr>
            <p:ph type="sldNum" sz="quarter" idx="12"/>
          </p:nvPr>
        </p:nvSpPr>
        <p:spPr/>
        <p:txBody>
          <a:bodyPr/>
          <a:lstStyle/>
          <a:p>
            <a:pPr>
              <a:defRPr/>
            </a:pPr>
            <a:fld id="{B4362DA1-2878-4D4A-BC02-912B4D5408C1}" type="slidenum">
              <a:rPr lang="en-US" altLang="ko-KR" smtClean="0"/>
              <a:t>‹#›</a:t>
            </a:fld>
            <a:endParaRPr lang="en-US" altLang="ko-KR"/>
          </a:p>
        </p:txBody>
      </p:sp>
      <p:sp>
        <p:nvSpPr>
          <p:cNvPr id="6" name="标题 1"/>
          <p:cNvSpPr>
            <a:spLocks noGrp="1"/>
          </p:cNvSpPr>
          <p:nvPr>
            <p:ph type="title"/>
          </p:nvPr>
        </p:nvSpPr>
        <p:spPr>
          <a:xfrm>
            <a:off x="571500" y="-74428"/>
            <a:ext cx="7572375" cy="642938"/>
          </a:xfrm>
          <a:prstGeom prst="rect">
            <a:avLst/>
          </a:prstGeom>
        </p:spPr>
        <p:txBody>
          <a:bodyPr/>
          <a:lstStyle/>
          <a:p>
            <a:r>
              <a:rPr lang="zh-CN" altLang="en-US" smtClean="0"/>
              <a:t>单击此处编辑母版标题样式</a:t>
            </a:r>
            <a:endParaRPr lang="zh-CN" altLang="en-US"/>
          </a:p>
        </p:txBody>
      </p:sp>
      <p:sp>
        <p:nvSpPr>
          <p:cNvPr id="7" name="任意多边形 85"/>
          <p:cNvSpPr/>
          <p:nvPr userDrawn="1"/>
        </p:nvSpPr>
        <p:spPr>
          <a:xfrm>
            <a:off x="0" y="643036"/>
            <a:ext cx="5393933"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流程图: 过程 9"/>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平行四边形 10"/>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等腰三角形 11"/>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平行四边形 12"/>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endParaRPr lang="en-US" altLang="ko-KR"/>
          </a:p>
        </p:txBody>
      </p:sp>
      <p:sp>
        <p:nvSpPr>
          <p:cNvPr id="4" name="页脚占位符 3"/>
          <p:cNvSpPr>
            <a:spLocks noGrp="1"/>
          </p:cNvSpPr>
          <p:nvPr>
            <p:ph type="ftr" sz="quarter" idx="11"/>
          </p:nvPr>
        </p:nvSpPr>
        <p:spPr/>
        <p:txBody>
          <a:bodyPr/>
          <a:lstStyle/>
          <a:p>
            <a:pPr>
              <a:defRPr/>
            </a:pPr>
            <a:endParaRPr lang="en-US" altLang="ko-KR"/>
          </a:p>
        </p:txBody>
      </p:sp>
      <p:sp>
        <p:nvSpPr>
          <p:cNvPr id="5" name="灯片编号占位符 4"/>
          <p:cNvSpPr>
            <a:spLocks noGrp="1"/>
          </p:cNvSpPr>
          <p:nvPr>
            <p:ph type="sldNum" sz="quarter" idx="12"/>
          </p:nvPr>
        </p:nvSpPr>
        <p:spPr/>
        <p:txBody>
          <a:bodyPr/>
          <a:lstStyle/>
          <a:p>
            <a:pPr>
              <a:defRPr/>
            </a:pPr>
            <a:fld id="{B4362DA1-2878-4D4A-BC02-912B4D5408C1}" type="slidenum">
              <a:rPr lang="en-US" altLang="ko-KR" smtClean="0"/>
              <a:t>‹#›</a:t>
            </a:fld>
            <a:endParaRPr lang="en-US" altLang="ko-KR"/>
          </a:p>
        </p:txBody>
      </p:sp>
      <p:sp>
        <p:nvSpPr>
          <p:cNvPr id="6" name="标题 1"/>
          <p:cNvSpPr>
            <a:spLocks noGrp="1"/>
          </p:cNvSpPr>
          <p:nvPr>
            <p:ph type="title"/>
          </p:nvPr>
        </p:nvSpPr>
        <p:spPr>
          <a:xfrm>
            <a:off x="571500" y="-74428"/>
            <a:ext cx="7572375" cy="642938"/>
          </a:xfrm>
          <a:prstGeom prst="rect">
            <a:avLst/>
          </a:prstGeom>
        </p:spPr>
        <p:txBody>
          <a:bodyPr/>
          <a:lstStyle/>
          <a:p>
            <a:r>
              <a:rPr lang="zh-CN" altLang="en-US" smtClean="0"/>
              <a:t>单击此处编辑母版标题样式</a:t>
            </a:r>
            <a:endParaRPr lang="zh-CN" altLang="en-US"/>
          </a:p>
        </p:txBody>
      </p:sp>
      <p:sp>
        <p:nvSpPr>
          <p:cNvPr id="7" name="任意多边形 85"/>
          <p:cNvSpPr/>
          <p:nvPr userDrawn="1"/>
        </p:nvSpPr>
        <p:spPr>
          <a:xfrm>
            <a:off x="1" y="643036"/>
            <a:ext cx="7263828"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流程图: 过程 9"/>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平行四边形 10"/>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等腰三角形 11"/>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平行四边形 12"/>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990600"/>
            <a:ext cx="1943100" cy="48768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990600"/>
            <a:ext cx="56769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5"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6"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8950C523-1BB4-4BE1-B30E-12833FE6800E}" type="slidenum">
              <a:rPr lang="en-US" altLang="ko-KR"/>
              <a:t>‹#›</a:t>
            </a:fld>
            <a:endParaRPr lang="en-US" altLang="ko-KR"/>
          </a:p>
        </p:txBody>
      </p:sp>
      <p:sp>
        <p:nvSpPr>
          <p:cNvPr id="7"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流程图: 过程 9"/>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平行四边形 10"/>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等腰三角形 11"/>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平行四边形 12"/>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
        <p:nvSpPr>
          <p:cNvPr id="20" name="平行四边形 19"/>
          <p:cNvSpPr/>
          <p:nvPr userDrawn="1"/>
        </p:nvSpPr>
        <p:spPr>
          <a:xfrm>
            <a:off x="3964780" y="552549"/>
            <a:ext cx="632620" cy="609600"/>
          </a:xfrm>
          <a:prstGeom prst="parallelogram">
            <a:avLst>
              <a:gd name="adj" fmla="val 93785"/>
            </a:avLst>
          </a:prstGeom>
          <a:solidFill>
            <a:srgbClr val="A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平行四边形 20"/>
          <p:cNvSpPr/>
          <p:nvPr userDrawn="1"/>
        </p:nvSpPr>
        <p:spPr>
          <a:xfrm>
            <a:off x="3798888" y="560487"/>
            <a:ext cx="655637" cy="609600"/>
          </a:xfrm>
          <a:prstGeom prst="parallelogram">
            <a:avLst>
              <a:gd name="adj" fmla="val 93785"/>
            </a:avLst>
          </a:prstGeom>
          <a:solidFill>
            <a:srgbClr val="96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ko-KR"/>
          </a:p>
        </p:txBody>
      </p:sp>
      <p:sp>
        <p:nvSpPr>
          <p:cNvPr id="3" name="页脚占位符 2"/>
          <p:cNvSpPr>
            <a:spLocks noGrp="1"/>
          </p:cNvSpPr>
          <p:nvPr>
            <p:ph type="ftr" sz="quarter" idx="11"/>
          </p:nvPr>
        </p:nvSpPr>
        <p:spPr/>
        <p:txBody>
          <a:bodyPr/>
          <a:lstStyle/>
          <a:p>
            <a:pPr>
              <a:defRPr/>
            </a:pPr>
            <a:endParaRPr lang="en-US" altLang="ko-KR"/>
          </a:p>
        </p:txBody>
      </p:sp>
      <p:sp>
        <p:nvSpPr>
          <p:cNvPr id="4" name="灯片编号占位符 3"/>
          <p:cNvSpPr>
            <a:spLocks noGrp="1"/>
          </p:cNvSpPr>
          <p:nvPr>
            <p:ph type="sldNum" sz="quarter" idx="12"/>
          </p:nvPr>
        </p:nvSpPr>
        <p:spPr/>
        <p:txBody>
          <a:bodyPr/>
          <a:lstStyle/>
          <a:p>
            <a:pPr>
              <a:defRPr/>
            </a:pPr>
            <a:fld id="{B4362DA1-2878-4D4A-BC02-912B4D5408C1}" type="slidenum">
              <a:rPr lang="en-US" altLang="ko-K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4"/>
            <a:ext cx="7586690" cy="785818"/>
          </a:xfrm>
          <a:prstGeom prst="rect">
            <a:avLst/>
          </a:prstGeom>
        </p:spPr>
        <p:txBody>
          <a:bodyPr/>
          <a:lstStyle>
            <a:lvl1pPr>
              <a:defRPr sz="4000" baseline="0">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00100" y="1285860"/>
            <a:ext cx="7286676" cy="4714908"/>
          </a:xfrm>
        </p:spPr>
        <p:txBody>
          <a:bodyPr/>
          <a:lstStyle>
            <a:lvl1pPr>
              <a:lnSpc>
                <a:spcPts val="4200"/>
              </a:lnSpc>
              <a:buFont typeface="Wingdings" pitchFamily="2" charset="2"/>
              <a:buChar char="l"/>
              <a:defRPr sz="2800" baseline="0"/>
            </a:lvl1pPr>
            <a:lvl2pPr>
              <a:lnSpc>
                <a:spcPts val="3600"/>
              </a:lnSpc>
              <a:buFont typeface="Wingdings" pitchFamily="2" charset="2"/>
              <a:buChar char="Ø"/>
              <a:defRPr sz="2400" baseline="0"/>
            </a:lvl2pPr>
            <a:lvl3pPr>
              <a:lnSpc>
                <a:spcPts val="3600"/>
              </a:lnSpc>
              <a:buFont typeface="Calibri" pitchFamily="34" charset="0"/>
              <a:buChar char="─"/>
              <a:defRPr sz="2000" baseline="0"/>
            </a:lvl3pPr>
            <a:lvl4pPr>
              <a:lnSpc>
                <a:spcPts val="3600"/>
              </a:lnSpc>
              <a:defRPr sz="2000" baseline="0"/>
            </a:lvl4pPr>
            <a:lvl5pPr>
              <a:lnSpc>
                <a:spcPts val="3600"/>
              </a:lnSpc>
              <a:defRPr sz="1600" baseline="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5"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6"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B766F3F9-90B8-4B48-9F63-7F8FE72CA800}" type="slidenum">
              <a:rPr lang="en-US" altLang="ko-KR"/>
              <a:t>‹#›</a:t>
            </a:fld>
            <a:endParaRPr lang="en-US" altLang="ko-KR"/>
          </a:p>
        </p:txBody>
      </p:sp>
      <p:sp>
        <p:nvSpPr>
          <p:cNvPr id="7"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平行四边形 12"/>
          <p:cNvSpPr/>
          <p:nvPr userDrawn="1"/>
        </p:nvSpPr>
        <p:spPr>
          <a:xfrm>
            <a:off x="41508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sp>
        <p:nvSpPr>
          <p:cNvPr id="25" name="流程图: 过程 24"/>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
        <p:nvSpPr>
          <p:cNvPr id="26" name="平行四边形 25"/>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等腰三角形 26"/>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平行四边形 27"/>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5"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6"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B5D5DEC8-C8D8-4E16-9BE6-9604C1EB4539}" type="slidenum">
              <a:rPr lang="en-US" altLang="ko-KR"/>
              <a:t>‹#›</a:t>
            </a:fld>
            <a:endParaRPr lang="en-US" altLang="ko-KR"/>
          </a:p>
        </p:txBody>
      </p:sp>
      <p:sp>
        <p:nvSpPr>
          <p:cNvPr id="7"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平行四边形 7"/>
          <p:cNvSpPr/>
          <p:nvPr userDrawn="1"/>
        </p:nvSpPr>
        <p:spPr>
          <a:xfrm>
            <a:off x="3941763" y="552549"/>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平行四边形 8"/>
          <p:cNvSpPr/>
          <p:nvPr userDrawn="1"/>
        </p:nvSpPr>
        <p:spPr>
          <a:xfrm>
            <a:off x="3798888" y="560487"/>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流程图: 过程 9"/>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 name="平行四边形 10"/>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等腰三角形 11"/>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平行四边形 12"/>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1500" y="-74428"/>
            <a:ext cx="7572375" cy="642938"/>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84250" y="2133600"/>
            <a:ext cx="3660775"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2133600"/>
            <a:ext cx="3660775"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6"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7"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55EE9B54-53F1-4117-95E3-479D2D3F10F5}" type="slidenum">
              <a:rPr lang="en-US" altLang="ko-KR"/>
              <a:t>‹#›</a:t>
            </a:fld>
            <a:endParaRPr lang="en-US" altLang="ko-KR"/>
          </a:p>
        </p:txBody>
      </p:sp>
      <p:sp>
        <p:nvSpPr>
          <p:cNvPr id="8"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平行四边形 8"/>
          <p:cNvSpPr/>
          <p:nvPr userDrawn="1"/>
        </p:nvSpPr>
        <p:spPr>
          <a:xfrm>
            <a:off x="3941763" y="552549"/>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平行四边形 9"/>
          <p:cNvSpPr/>
          <p:nvPr userDrawn="1"/>
        </p:nvSpPr>
        <p:spPr>
          <a:xfrm>
            <a:off x="3798888" y="560487"/>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流程图: 过程 10"/>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平行四边形 11"/>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等腰三角形 12"/>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平行四边形 13"/>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8" name="图片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8"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9"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C4642F95-794B-4E56-9C49-27E058805931}" type="slidenum">
              <a:rPr lang="en-US" altLang="ko-KR"/>
              <a:t>‹#›</a:t>
            </a:fld>
            <a:endParaRPr lang="en-US" altLang="ko-KR"/>
          </a:p>
        </p:txBody>
      </p:sp>
      <p:sp>
        <p:nvSpPr>
          <p:cNvPr id="10"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平行四边形 10"/>
          <p:cNvSpPr/>
          <p:nvPr userDrawn="1"/>
        </p:nvSpPr>
        <p:spPr>
          <a:xfrm>
            <a:off x="3941763" y="552549"/>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平行四边形 11"/>
          <p:cNvSpPr/>
          <p:nvPr userDrawn="1"/>
        </p:nvSpPr>
        <p:spPr>
          <a:xfrm>
            <a:off x="3798888" y="560487"/>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流程图: 过程 12"/>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平行四边形 13"/>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等腰三角形 14"/>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平行四边形 15"/>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20" name="图片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1500" y="-74428"/>
            <a:ext cx="7572375" cy="642938"/>
          </a:xfrm>
          <a:prstGeom prst="rect">
            <a:avLst/>
          </a:prstGeom>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4"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5"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9C6EB668-C6AB-467E-8A1C-1E70597149F5}" type="slidenum">
              <a:rPr lang="en-US" altLang="ko-KR"/>
              <a:t>‹#›</a:t>
            </a:fld>
            <a:endParaRPr lang="en-US" altLang="ko-KR"/>
          </a:p>
        </p:txBody>
      </p:sp>
      <p:sp>
        <p:nvSpPr>
          <p:cNvPr id="6"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平行四边形 6"/>
          <p:cNvSpPr/>
          <p:nvPr userDrawn="1"/>
        </p:nvSpPr>
        <p:spPr>
          <a:xfrm>
            <a:off x="3941763" y="552549"/>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平行四边形 7"/>
          <p:cNvSpPr/>
          <p:nvPr userDrawn="1"/>
        </p:nvSpPr>
        <p:spPr>
          <a:xfrm>
            <a:off x="3798888" y="560487"/>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流程图: 过程 8"/>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0" name="平行四边形 9"/>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等腰三角形 10"/>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平行四边形 11"/>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3"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4"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0D415B1E-EFBE-45D2-A186-9B3BC19A6F03}" type="slidenum">
              <a:rPr lang="en-US" altLang="ko-KR"/>
              <a:t>‹#›</a:t>
            </a:fld>
            <a:endParaRPr lang="en-US" altLang="ko-KR"/>
          </a:p>
        </p:txBody>
      </p:sp>
      <p:sp>
        <p:nvSpPr>
          <p:cNvPr id="5"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平行四边形 5"/>
          <p:cNvSpPr/>
          <p:nvPr userDrawn="1"/>
        </p:nvSpPr>
        <p:spPr>
          <a:xfrm>
            <a:off x="3941763" y="552549"/>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平行四边形 6"/>
          <p:cNvSpPr/>
          <p:nvPr userDrawn="1"/>
        </p:nvSpPr>
        <p:spPr>
          <a:xfrm>
            <a:off x="3798888" y="560487"/>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Rectangle 6"/>
          <p:cNvSpPr>
            <a:spLocks noGrp="1" noChangeArrowheads="1"/>
          </p:cNvSpPr>
          <p:nvPr>
            <p:ph type="title"/>
          </p:nvPr>
        </p:nvSpPr>
        <p:spPr bwMode="auto">
          <a:xfrm>
            <a:off x="571500" y="-74428"/>
            <a:ext cx="75723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endParaRPr lang="ko-KR" altLang="en-US" dirty="0" smtClean="0"/>
          </a:p>
        </p:txBody>
      </p:sp>
      <p:sp>
        <p:nvSpPr>
          <p:cNvPr id="9" name="流程图: 过程 8"/>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0" name="平行四边形 9"/>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等腰三角形 10"/>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平行四边形 11"/>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6"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7"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52150D2D-7FBC-470E-80D5-2A9EF1C54E58}" type="slidenum">
              <a:rPr lang="en-US" altLang="ko-KR"/>
              <a:t>‹#›</a:t>
            </a:fld>
            <a:endParaRPr lang="en-US" altLang="ko-KR"/>
          </a:p>
        </p:txBody>
      </p:sp>
      <p:sp>
        <p:nvSpPr>
          <p:cNvPr id="8"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平行四边形 8"/>
          <p:cNvSpPr/>
          <p:nvPr userDrawn="1"/>
        </p:nvSpPr>
        <p:spPr>
          <a:xfrm>
            <a:off x="3941763" y="552549"/>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平行四边形 9"/>
          <p:cNvSpPr/>
          <p:nvPr userDrawn="1"/>
        </p:nvSpPr>
        <p:spPr>
          <a:xfrm>
            <a:off x="3798888" y="560487"/>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流程图: 过程 10"/>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平行四边形 11"/>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等腰三角形 12"/>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平行四边形 13"/>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8" name="图片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ko-KR"/>
          </a:p>
        </p:txBody>
      </p:sp>
      <p:sp>
        <p:nvSpPr>
          <p:cNvPr id="6" name="Rectangle 9"/>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ko-KR"/>
          </a:p>
        </p:txBody>
      </p:sp>
      <p:sp>
        <p:nvSpPr>
          <p:cNvPr id="7" name="Rectangle 10"/>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30523688-CF56-4AAB-BC0F-78A0C5D3E836}" type="slidenum">
              <a:rPr lang="en-US" altLang="ko-KR"/>
              <a:t>‹#›</a:t>
            </a:fld>
            <a:endParaRPr lang="en-US" altLang="ko-KR"/>
          </a:p>
        </p:txBody>
      </p:sp>
      <p:sp>
        <p:nvSpPr>
          <p:cNvPr id="8" name="任意多边形 85"/>
          <p:cNvSpPr/>
          <p:nvPr userDrawn="1"/>
        </p:nvSpPr>
        <p:spPr>
          <a:xfrm>
            <a:off x="0" y="643036"/>
            <a:ext cx="4241800" cy="523876"/>
          </a:xfrm>
          <a:custGeom>
            <a:avLst/>
            <a:gdLst>
              <a:gd name="connsiteX0" fmla="*/ 0 w 669865"/>
              <a:gd name="connsiteY0" fmla="*/ 0 h 478800"/>
              <a:gd name="connsiteX1" fmla="*/ 669865 w 669865"/>
              <a:gd name="connsiteY1" fmla="*/ 0 h 478800"/>
              <a:gd name="connsiteX2" fmla="*/ 669865 w 669865"/>
              <a:gd name="connsiteY2" fmla="*/ 478800 h 478800"/>
              <a:gd name="connsiteX3" fmla="*/ 0 w 669865"/>
              <a:gd name="connsiteY3" fmla="*/ 478800 h 478800"/>
              <a:gd name="connsiteX4" fmla="*/ 0 w 669865"/>
              <a:gd name="connsiteY4" fmla="*/ 0 h 478800"/>
              <a:gd name="connsiteX0-1" fmla="*/ 0 w 1190861"/>
              <a:gd name="connsiteY0-2" fmla="*/ 0 h 478800"/>
              <a:gd name="connsiteX1-3" fmla="*/ 1190861 w 1190861"/>
              <a:gd name="connsiteY1-4" fmla="*/ 0 h 478800"/>
              <a:gd name="connsiteX2-5" fmla="*/ 669865 w 1190861"/>
              <a:gd name="connsiteY2-6" fmla="*/ 478800 h 478800"/>
              <a:gd name="connsiteX3-7" fmla="*/ 0 w 1190861"/>
              <a:gd name="connsiteY3-8" fmla="*/ 478800 h 478800"/>
              <a:gd name="connsiteX4-9" fmla="*/ 0 w 1190861"/>
              <a:gd name="connsiteY4-10" fmla="*/ 0 h 478800"/>
              <a:gd name="connsiteX0-11" fmla="*/ 0 w 863375"/>
              <a:gd name="connsiteY0-12" fmla="*/ 0 h 478800"/>
              <a:gd name="connsiteX1-13" fmla="*/ 863375 w 863375"/>
              <a:gd name="connsiteY1-14" fmla="*/ 0 h 478800"/>
              <a:gd name="connsiteX2-15" fmla="*/ 669865 w 863375"/>
              <a:gd name="connsiteY2-16" fmla="*/ 478800 h 478800"/>
              <a:gd name="connsiteX3-17" fmla="*/ 0 w 863375"/>
              <a:gd name="connsiteY3-18" fmla="*/ 478800 h 478800"/>
              <a:gd name="connsiteX4-19" fmla="*/ 0 w 863375"/>
              <a:gd name="connsiteY4-20" fmla="*/ 0 h 478800"/>
              <a:gd name="connsiteX0-21" fmla="*/ 0 w 807140"/>
              <a:gd name="connsiteY0-22" fmla="*/ 0 h 478800"/>
              <a:gd name="connsiteX1-23" fmla="*/ 807140 w 807140"/>
              <a:gd name="connsiteY1-24" fmla="*/ 0 h 478800"/>
              <a:gd name="connsiteX2-25" fmla="*/ 669865 w 807140"/>
              <a:gd name="connsiteY2-26" fmla="*/ 478800 h 478800"/>
              <a:gd name="connsiteX3-27" fmla="*/ 0 w 807140"/>
              <a:gd name="connsiteY3-28" fmla="*/ 478800 h 478800"/>
              <a:gd name="connsiteX4-29" fmla="*/ 0 w 807140"/>
              <a:gd name="connsiteY4-30" fmla="*/ 0 h 478800"/>
              <a:gd name="connsiteX0-31" fmla="*/ 0 w 741955"/>
              <a:gd name="connsiteY0-32" fmla="*/ 0 h 478800"/>
              <a:gd name="connsiteX1-33" fmla="*/ 741955 w 741955"/>
              <a:gd name="connsiteY1-34" fmla="*/ 0 h 478800"/>
              <a:gd name="connsiteX2-35" fmla="*/ 669865 w 741955"/>
              <a:gd name="connsiteY2-36" fmla="*/ 478800 h 478800"/>
              <a:gd name="connsiteX3-37" fmla="*/ 0 w 741955"/>
              <a:gd name="connsiteY3-38" fmla="*/ 478800 h 478800"/>
              <a:gd name="connsiteX4-39" fmla="*/ 0 w 741955"/>
              <a:gd name="connsiteY4-40" fmla="*/ 0 h 478800"/>
              <a:gd name="connsiteX0-41" fmla="*/ 0 w 764961"/>
              <a:gd name="connsiteY0-42" fmla="*/ 0 h 478800"/>
              <a:gd name="connsiteX1-43" fmla="*/ 764961 w 764961"/>
              <a:gd name="connsiteY1-44" fmla="*/ 0 h 478800"/>
              <a:gd name="connsiteX2-45" fmla="*/ 669865 w 764961"/>
              <a:gd name="connsiteY2-46" fmla="*/ 478800 h 478800"/>
              <a:gd name="connsiteX3-47" fmla="*/ 0 w 764961"/>
              <a:gd name="connsiteY3-48" fmla="*/ 478800 h 478800"/>
              <a:gd name="connsiteX4-49" fmla="*/ 0 w 764961"/>
              <a:gd name="connsiteY4-50" fmla="*/ 0 h 478800"/>
            </a:gdLst>
            <a:ahLst/>
            <a:cxnLst>
              <a:cxn ang="0">
                <a:pos x="connsiteX0-41" y="connsiteY0-42"/>
              </a:cxn>
              <a:cxn ang="0">
                <a:pos x="connsiteX1-43" y="connsiteY1-44"/>
              </a:cxn>
              <a:cxn ang="0">
                <a:pos x="connsiteX2-45" y="connsiteY2-46"/>
              </a:cxn>
              <a:cxn ang="0">
                <a:pos x="connsiteX3-47" y="connsiteY3-48"/>
              </a:cxn>
              <a:cxn ang="0">
                <a:pos x="connsiteX4-49" y="connsiteY4-50"/>
              </a:cxn>
            </a:cxnLst>
            <a:rect l="l" t="t" r="r" b="b"/>
            <a:pathLst>
              <a:path w="764961" h="478800">
                <a:moveTo>
                  <a:pt x="0" y="0"/>
                </a:moveTo>
                <a:lnTo>
                  <a:pt x="764961" y="0"/>
                </a:lnTo>
                <a:lnTo>
                  <a:pt x="669865" y="478800"/>
                </a:lnTo>
                <a:lnTo>
                  <a:pt x="0" y="478800"/>
                </a:lnTo>
                <a:lnTo>
                  <a:pt x="0" y="0"/>
                </a:lnTo>
                <a:close/>
              </a:path>
            </a:pathLst>
          </a:cu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平行四边形 8"/>
          <p:cNvSpPr/>
          <p:nvPr userDrawn="1"/>
        </p:nvSpPr>
        <p:spPr>
          <a:xfrm>
            <a:off x="3941763" y="552549"/>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平行四边形 9"/>
          <p:cNvSpPr/>
          <p:nvPr userDrawn="1"/>
        </p:nvSpPr>
        <p:spPr>
          <a:xfrm>
            <a:off x="3798888" y="560487"/>
            <a:ext cx="655637" cy="609600"/>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流程图: 过程 10"/>
          <p:cNvSpPr/>
          <p:nvPr userDrawn="1"/>
        </p:nvSpPr>
        <p:spPr>
          <a:xfrm>
            <a:off x="3964781" y="0"/>
            <a:ext cx="5179220" cy="658997"/>
          </a:xfrm>
          <a:prstGeom prst="flowChartProcess">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平行四边形 11"/>
          <p:cNvSpPr/>
          <p:nvPr userDrawn="1"/>
        </p:nvSpPr>
        <p:spPr>
          <a:xfrm>
            <a:off x="3149171" y="-3221"/>
            <a:ext cx="675117" cy="662218"/>
          </a:xfrm>
          <a:prstGeom prst="parallelogram">
            <a:avLst>
              <a:gd name="adj" fmla="val 93785"/>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等腰三角形 12"/>
          <p:cNvSpPr/>
          <p:nvPr userDrawn="1"/>
        </p:nvSpPr>
        <p:spPr>
          <a:xfrm>
            <a:off x="3372566" y="-3464"/>
            <a:ext cx="1185148" cy="645791"/>
          </a:xfrm>
          <a:prstGeom prst="triangle">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平行四边形 13"/>
          <p:cNvSpPr/>
          <p:nvPr userDrawn="1"/>
        </p:nvSpPr>
        <p:spPr>
          <a:xfrm>
            <a:off x="3465083" y="-3341"/>
            <a:ext cx="668767" cy="655988"/>
          </a:xfrm>
          <a:prstGeom prst="parallelogram">
            <a:avLst>
              <a:gd name="adj" fmla="val 93785"/>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userDrawn="1"/>
        </p:nvSpPr>
        <p:spPr>
          <a:xfrm>
            <a:off x="0" y="632288"/>
            <a:ext cx="9144000" cy="71438"/>
          </a:xfrm>
          <a:prstGeom prst="rect">
            <a:avLst/>
          </a:prstGeom>
          <a:solidFill>
            <a:srgbClr val="800000"/>
          </a:solidFill>
          <a:ln>
            <a:noFill/>
          </a:ln>
          <a:scene3d>
            <a:camera prst="orthographicFront"/>
            <a:lightRig rig="threePt" dir="t"/>
          </a:scene3d>
          <a:sp3d prstMaterial="matte"/>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TextBox 1"/>
          <p:cNvSpPr txBox="1"/>
          <p:nvPr userDrawn="1"/>
        </p:nvSpPr>
        <p:spPr>
          <a:xfrm>
            <a:off x="5167313" y="149688"/>
            <a:ext cx="3843337" cy="482600"/>
          </a:xfrm>
          <a:prstGeom prst="rect">
            <a:avLst/>
          </a:prstGeom>
        </p:spPr>
        <p:txBody>
          <a:bodyPr wrap="square" rtlCol="0">
            <a:normAutofit/>
          </a:bodyPr>
          <a:lstStyle/>
          <a:p>
            <a:pPr marL="0" marR="0" indent="0" algn="ctr" defTabSz="914400" rtl="0" eaLnBrk="1" fontAlgn="auto" latinLnBrk="0" hangingPunct="1">
              <a:lnSpc>
                <a:spcPct val="100000"/>
              </a:lnSpc>
              <a:spcBef>
                <a:spcPct val="0"/>
              </a:spcBef>
              <a:spcAft>
                <a:spcPts val="0"/>
              </a:spcAft>
              <a:buClrTx/>
              <a:buSzTx/>
              <a:buFontTx/>
              <a:buNone/>
            </a:pPr>
            <a:endParaRPr kumimoji="0" lang="zh-CN" altLang="en-US" sz="1600" b="0" i="0" u="none" strike="noStrike" kern="120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黑体" pitchFamily="49" charset="-122"/>
              <a:ea typeface="黑体" pitchFamily="49" charset="-122"/>
              <a:cs typeface="+mn-cs"/>
            </a:endParaRP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8387" y="71412"/>
            <a:ext cx="503772" cy="503772"/>
          </a:xfrm>
          <a:prstGeom prst="rect">
            <a:avLst/>
          </a:prstGeom>
        </p:spPr>
      </p:pic>
      <p:pic>
        <p:nvPicPr>
          <p:cNvPr id="18" name="图片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3532" y="95597"/>
            <a:ext cx="2013529" cy="45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
          <p:cNvSpPr>
            <a:spLocks noGrp="1" noChangeArrowheads="1"/>
          </p:cNvSpPr>
          <p:nvPr>
            <p:ph type="body" idx="1"/>
          </p:nvPr>
        </p:nvSpPr>
        <p:spPr bwMode="auto">
          <a:xfrm>
            <a:off x="571500" y="1357313"/>
            <a:ext cx="80724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ko-KR" smtClean="0"/>
              <a:t>1</a:t>
            </a:r>
            <a:endParaRPr lang="ko-KR" altLang="en-US" smtClean="0"/>
          </a:p>
          <a:p>
            <a:pPr lvl="1"/>
            <a:r>
              <a:rPr lang="en-US" altLang="ko-KR" smtClean="0"/>
              <a:t>2</a:t>
            </a:r>
            <a:endParaRPr lang="ko-KR" altLang="en-US" smtClean="0"/>
          </a:p>
          <a:p>
            <a:pPr lvl="2"/>
            <a:r>
              <a:rPr lang="en-US" altLang="ko-KR" smtClean="0"/>
              <a:t>3</a:t>
            </a:r>
            <a:endParaRPr lang="ko-KR" altLang="en-US" smtClean="0"/>
          </a:p>
          <a:p>
            <a:pPr lvl="3"/>
            <a:r>
              <a:rPr lang="en-US" altLang="ko-KR" smtClean="0"/>
              <a:t>4</a:t>
            </a:r>
            <a:endParaRPr lang="ko-KR" altLang="en-US" smtClean="0"/>
          </a:p>
          <a:p>
            <a:pPr lvl="4"/>
            <a:r>
              <a:rPr lang="en-US" altLang="ko-KR" smtClean="0"/>
              <a:t>5</a:t>
            </a:r>
            <a:endParaRPr lang="ko-KR" altLang="en-US" smtClean="0"/>
          </a:p>
        </p:txBody>
      </p:sp>
      <p:sp>
        <p:nvSpPr>
          <p:cNvPr id="289800" name="Rectangle 8"/>
          <p:cNvSpPr>
            <a:spLocks noGrp="1" noChangeArrowheads="1"/>
          </p:cNvSpPr>
          <p:nvPr>
            <p:ph type="dt" sz="half" idx="2"/>
          </p:nvPr>
        </p:nvSpPr>
        <p:spPr bwMode="auto">
          <a:xfrm>
            <a:off x="944563"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latinLnBrk="1" hangingPunct="1">
              <a:defRPr kumimoji="1" sz="1400">
                <a:solidFill>
                  <a:srgbClr val="000000"/>
                </a:solidFill>
                <a:latin typeface="Arial" pitchFamily="34" charset="0"/>
                <a:ea typeface="-윤고딕120" charset="-127"/>
              </a:defRPr>
            </a:lvl1pPr>
          </a:lstStyle>
          <a:p>
            <a:pPr>
              <a:defRPr/>
            </a:pPr>
            <a:endParaRPr lang="en-US" altLang="ko-KR"/>
          </a:p>
        </p:txBody>
      </p:sp>
      <p:sp>
        <p:nvSpPr>
          <p:cNvPr id="289801" name="Rectangle 9"/>
          <p:cNvSpPr>
            <a:spLocks noGrp="1" noChangeArrowheads="1"/>
          </p:cNvSpPr>
          <p:nvPr>
            <p:ph type="ftr" sz="quarter" idx="3"/>
          </p:nvPr>
        </p:nvSpPr>
        <p:spPr bwMode="auto">
          <a:xfrm>
            <a:off x="3095625"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latinLnBrk="1" hangingPunct="1">
              <a:defRPr kumimoji="1" sz="1400">
                <a:solidFill>
                  <a:srgbClr val="000000"/>
                </a:solidFill>
                <a:latin typeface="Arial" pitchFamily="34" charset="0"/>
                <a:ea typeface="-윤고딕120" charset="-127"/>
              </a:defRPr>
            </a:lvl1pPr>
          </a:lstStyle>
          <a:p>
            <a:pPr>
              <a:defRPr/>
            </a:pPr>
            <a:endParaRPr lang="en-US" altLang="ko-KR"/>
          </a:p>
        </p:txBody>
      </p:sp>
      <p:sp>
        <p:nvSpPr>
          <p:cNvPr id="289802" name="Rectangle 10"/>
          <p:cNvSpPr>
            <a:spLocks noGrp="1" noChangeArrowheads="1"/>
          </p:cNvSpPr>
          <p:nvPr>
            <p:ph type="sldNum" sz="quarter" idx="4"/>
          </p:nvPr>
        </p:nvSpPr>
        <p:spPr bwMode="auto">
          <a:xfrm>
            <a:off x="6524625"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latinLnBrk="1" hangingPunct="1">
              <a:defRPr kumimoji="1" sz="1400">
                <a:solidFill>
                  <a:srgbClr val="000000"/>
                </a:solidFill>
                <a:latin typeface="Arial" pitchFamily="34" charset="0"/>
                <a:ea typeface="-윤고딕120" charset="-127"/>
              </a:defRPr>
            </a:lvl1pPr>
          </a:lstStyle>
          <a:p>
            <a:pPr>
              <a:defRPr/>
            </a:pPr>
            <a:fld id="{B4362DA1-2878-4D4A-BC02-912B4D5408C1}" type="slidenum">
              <a:rPr lang="en-US" altLang="ko-K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0" fontAlgn="base" latinLnBrk="1" hangingPunct="0">
        <a:spcBef>
          <a:spcPct val="0"/>
        </a:spcBef>
        <a:spcAft>
          <a:spcPct val="0"/>
        </a:spcAft>
        <a:defRPr kumimoji="1" sz="3600">
          <a:solidFill>
            <a:schemeClr val="bg1"/>
          </a:solidFill>
          <a:latin typeface="Arial" pitchFamily="34" charset="0"/>
          <a:ea typeface="仿宋" pitchFamily="49" charset="-122"/>
          <a:cs typeface="仿宋" pitchFamily="49" charset="-122"/>
        </a:defRPr>
      </a:lvl1pPr>
      <a:lvl2pPr algn="l" rtl="0" eaLnBrk="0" fontAlgn="base" latinLnBrk="1" hangingPunct="0">
        <a:spcBef>
          <a:spcPct val="0"/>
        </a:spcBef>
        <a:spcAft>
          <a:spcPct val="0"/>
        </a:spcAft>
        <a:defRPr kumimoji="1" sz="3600">
          <a:solidFill>
            <a:schemeClr val="bg1"/>
          </a:solidFill>
          <a:latin typeface="Arial" pitchFamily="34" charset="0"/>
          <a:ea typeface="仿宋" pitchFamily="49" charset="-122"/>
          <a:cs typeface="仿宋" pitchFamily="49" charset="-122"/>
        </a:defRPr>
      </a:lvl2pPr>
      <a:lvl3pPr algn="l" rtl="0" eaLnBrk="0" fontAlgn="base" latinLnBrk="1" hangingPunct="0">
        <a:spcBef>
          <a:spcPct val="0"/>
        </a:spcBef>
        <a:spcAft>
          <a:spcPct val="0"/>
        </a:spcAft>
        <a:defRPr kumimoji="1" sz="3600">
          <a:solidFill>
            <a:schemeClr val="bg1"/>
          </a:solidFill>
          <a:latin typeface="Arial" pitchFamily="34" charset="0"/>
          <a:ea typeface="仿宋" pitchFamily="49" charset="-122"/>
          <a:cs typeface="仿宋" pitchFamily="49" charset="-122"/>
        </a:defRPr>
      </a:lvl3pPr>
      <a:lvl4pPr algn="l" rtl="0" eaLnBrk="0" fontAlgn="base" latinLnBrk="1" hangingPunct="0">
        <a:spcBef>
          <a:spcPct val="0"/>
        </a:spcBef>
        <a:spcAft>
          <a:spcPct val="0"/>
        </a:spcAft>
        <a:defRPr kumimoji="1" sz="3600">
          <a:solidFill>
            <a:schemeClr val="bg1"/>
          </a:solidFill>
          <a:latin typeface="Arial" pitchFamily="34" charset="0"/>
          <a:ea typeface="仿宋" pitchFamily="49" charset="-122"/>
          <a:cs typeface="仿宋" pitchFamily="49" charset="-122"/>
        </a:defRPr>
      </a:lvl4pPr>
      <a:lvl5pPr algn="l" rtl="0" eaLnBrk="0" fontAlgn="base" latinLnBrk="1" hangingPunct="0">
        <a:spcBef>
          <a:spcPct val="0"/>
        </a:spcBef>
        <a:spcAft>
          <a:spcPct val="0"/>
        </a:spcAft>
        <a:defRPr kumimoji="1" sz="3600">
          <a:solidFill>
            <a:schemeClr val="bg1"/>
          </a:solidFill>
          <a:latin typeface="Arial" pitchFamily="34" charset="0"/>
          <a:ea typeface="仿宋" pitchFamily="49" charset="-122"/>
          <a:cs typeface="仿宋" pitchFamily="49" charset="-122"/>
        </a:defRPr>
      </a:lvl5pPr>
      <a:lvl6pPr marL="457200" algn="l" rtl="0" fontAlgn="base" latinLnBrk="1">
        <a:spcBef>
          <a:spcPct val="0"/>
        </a:spcBef>
        <a:spcAft>
          <a:spcPct val="0"/>
        </a:spcAft>
        <a:defRPr kumimoji="1" sz="3600">
          <a:solidFill>
            <a:schemeClr val="tx2"/>
          </a:solidFill>
          <a:latin typeface="-윤고딕160" pitchFamily="18" charset="-127"/>
          <a:ea typeface="-윤고딕160" pitchFamily="18" charset="-127"/>
        </a:defRPr>
      </a:lvl6pPr>
      <a:lvl7pPr marL="914400" algn="l" rtl="0" fontAlgn="base" latinLnBrk="1">
        <a:spcBef>
          <a:spcPct val="0"/>
        </a:spcBef>
        <a:spcAft>
          <a:spcPct val="0"/>
        </a:spcAft>
        <a:defRPr kumimoji="1" sz="3600">
          <a:solidFill>
            <a:schemeClr val="tx2"/>
          </a:solidFill>
          <a:latin typeface="-윤고딕160" pitchFamily="18" charset="-127"/>
          <a:ea typeface="-윤고딕160" pitchFamily="18" charset="-127"/>
        </a:defRPr>
      </a:lvl7pPr>
      <a:lvl8pPr marL="1371600" algn="l" rtl="0" fontAlgn="base" latinLnBrk="1">
        <a:spcBef>
          <a:spcPct val="0"/>
        </a:spcBef>
        <a:spcAft>
          <a:spcPct val="0"/>
        </a:spcAft>
        <a:defRPr kumimoji="1" sz="3600">
          <a:solidFill>
            <a:schemeClr val="tx2"/>
          </a:solidFill>
          <a:latin typeface="-윤고딕160" pitchFamily="18" charset="-127"/>
          <a:ea typeface="-윤고딕160" pitchFamily="18" charset="-127"/>
        </a:defRPr>
      </a:lvl8pPr>
      <a:lvl9pPr marL="1828800" algn="l" rtl="0" fontAlgn="base" latinLnBrk="1">
        <a:spcBef>
          <a:spcPct val="0"/>
        </a:spcBef>
        <a:spcAft>
          <a:spcPct val="0"/>
        </a:spcAft>
        <a:defRPr kumimoji="1" sz="3600">
          <a:solidFill>
            <a:schemeClr val="tx2"/>
          </a:solidFill>
          <a:latin typeface="-윤고딕160" pitchFamily="18" charset="-127"/>
          <a:ea typeface="-윤고딕160" pitchFamily="18" charset="-127"/>
        </a:defRPr>
      </a:lvl9pPr>
    </p:titleStyle>
    <p:bodyStyle>
      <a:lvl1pPr marL="342900" indent="-342900" algn="l" rtl="0" eaLnBrk="0" fontAlgn="base" latinLnBrk="1" hangingPunct="0">
        <a:lnSpc>
          <a:spcPts val="2400"/>
        </a:lnSpc>
        <a:spcBef>
          <a:spcPct val="20000"/>
        </a:spcBef>
        <a:spcAft>
          <a:spcPct val="0"/>
        </a:spcAft>
        <a:buChar char="•"/>
        <a:defRPr kumimoji="1" sz="2200">
          <a:solidFill>
            <a:srgbClr val="640000"/>
          </a:solidFill>
          <a:latin typeface="Arial" pitchFamily="34" charset="0"/>
          <a:ea typeface="+mn-ea"/>
          <a:cs typeface="맑은 고딕" pitchFamily="34" charset="-127"/>
        </a:defRPr>
      </a:lvl1pPr>
      <a:lvl2pPr marL="742950" indent="-285750" algn="l" rtl="0" eaLnBrk="0" fontAlgn="base" latinLnBrk="1" hangingPunct="0">
        <a:lnSpc>
          <a:spcPts val="2400"/>
        </a:lnSpc>
        <a:spcBef>
          <a:spcPct val="20000"/>
        </a:spcBef>
        <a:spcAft>
          <a:spcPct val="0"/>
        </a:spcAft>
        <a:buChar char="•"/>
        <a:defRPr kumimoji="1" sz="2000">
          <a:solidFill>
            <a:srgbClr val="640000"/>
          </a:solidFill>
          <a:latin typeface="Arial" pitchFamily="34" charset="0"/>
          <a:ea typeface="+mn-ea"/>
          <a:cs typeface="맑은 고딕" pitchFamily="34" charset="-127"/>
        </a:defRPr>
      </a:lvl2pPr>
      <a:lvl3pPr marL="1143000" indent="-228600" algn="l" rtl="0" eaLnBrk="0" fontAlgn="base" latinLnBrk="1" hangingPunct="0">
        <a:lnSpc>
          <a:spcPts val="2400"/>
        </a:lnSpc>
        <a:spcBef>
          <a:spcPct val="20000"/>
        </a:spcBef>
        <a:spcAft>
          <a:spcPct val="0"/>
        </a:spcAft>
        <a:buChar char="•"/>
        <a:defRPr kumimoji="1" sz="2400">
          <a:solidFill>
            <a:srgbClr val="640000"/>
          </a:solidFill>
          <a:latin typeface="Arial" pitchFamily="34" charset="0"/>
          <a:ea typeface="+mn-ea"/>
          <a:cs typeface="맑은 고딕" pitchFamily="34" charset="-127"/>
        </a:defRPr>
      </a:lvl3pPr>
      <a:lvl4pPr marL="1600200" indent="-228600" algn="l" rtl="0" eaLnBrk="0" fontAlgn="base" latinLnBrk="1" hangingPunct="0">
        <a:lnSpc>
          <a:spcPts val="2400"/>
        </a:lnSpc>
        <a:spcBef>
          <a:spcPct val="20000"/>
        </a:spcBef>
        <a:spcAft>
          <a:spcPct val="0"/>
        </a:spcAft>
        <a:buChar char="•"/>
        <a:defRPr kumimoji="1" sz="1600">
          <a:solidFill>
            <a:srgbClr val="640000"/>
          </a:solidFill>
          <a:latin typeface="Arial" pitchFamily="34" charset="0"/>
          <a:ea typeface="+mn-ea"/>
          <a:cs typeface="맑은 고딕" pitchFamily="34" charset="-127"/>
        </a:defRPr>
      </a:lvl4pPr>
      <a:lvl5pPr marL="2057400" indent="-228600" algn="l" rtl="0" eaLnBrk="0" fontAlgn="base" latinLnBrk="1" hangingPunct="0">
        <a:lnSpc>
          <a:spcPts val="2400"/>
        </a:lnSpc>
        <a:spcBef>
          <a:spcPct val="20000"/>
        </a:spcBef>
        <a:spcAft>
          <a:spcPct val="0"/>
        </a:spcAft>
        <a:buChar char="•"/>
        <a:defRPr kumimoji="1" sz="1400">
          <a:solidFill>
            <a:srgbClr val="640000"/>
          </a:solidFill>
          <a:latin typeface="Arial" pitchFamily="34" charset="0"/>
          <a:ea typeface="+mn-ea"/>
          <a:cs typeface="맑은 고딕" pitchFamily="34" charset="-127"/>
        </a:defRPr>
      </a:lvl5pPr>
      <a:lvl6pPr marL="2514600" indent="-228600" algn="l" rtl="0" fontAlgn="base" latinLnBrk="1">
        <a:lnSpc>
          <a:spcPts val="2400"/>
        </a:lnSpc>
        <a:spcBef>
          <a:spcPct val="20000"/>
        </a:spcBef>
        <a:spcAft>
          <a:spcPct val="0"/>
        </a:spcAft>
        <a:buChar char="•"/>
        <a:defRPr kumimoji="1" sz="1400">
          <a:solidFill>
            <a:srgbClr val="640000"/>
          </a:solidFill>
          <a:latin typeface="+mn-lt"/>
          <a:ea typeface="+mn-ea"/>
        </a:defRPr>
      </a:lvl6pPr>
      <a:lvl7pPr marL="2971800" indent="-228600" algn="l" rtl="0" fontAlgn="base" latinLnBrk="1">
        <a:lnSpc>
          <a:spcPts val="2400"/>
        </a:lnSpc>
        <a:spcBef>
          <a:spcPct val="20000"/>
        </a:spcBef>
        <a:spcAft>
          <a:spcPct val="0"/>
        </a:spcAft>
        <a:buChar char="•"/>
        <a:defRPr kumimoji="1" sz="1400">
          <a:solidFill>
            <a:srgbClr val="640000"/>
          </a:solidFill>
          <a:latin typeface="+mn-lt"/>
          <a:ea typeface="+mn-ea"/>
        </a:defRPr>
      </a:lvl7pPr>
      <a:lvl8pPr marL="3429000" indent="-228600" algn="l" rtl="0" fontAlgn="base" latinLnBrk="1">
        <a:lnSpc>
          <a:spcPts val="2400"/>
        </a:lnSpc>
        <a:spcBef>
          <a:spcPct val="20000"/>
        </a:spcBef>
        <a:spcAft>
          <a:spcPct val="0"/>
        </a:spcAft>
        <a:buChar char="•"/>
        <a:defRPr kumimoji="1" sz="1400">
          <a:solidFill>
            <a:srgbClr val="640000"/>
          </a:solidFill>
          <a:latin typeface="+mn-lt"/>
          <a:ea typeface="+mn-ea"/>
        </a:defRPr>
      </a:lvl8pPr>
      <a:lvl9pPr marL="3886200" indent="-228600" algn="l" rtl="0" fontAlgn="base" latinLnBrk="1">
        <a:lnSpc>
          <a:spcPts val="2400"/>
        </a:lnSpc>
        <a:spcBef>
          <a:spcPct val="20000"/>
        </a:spcBef>
        <a:spcAft>
          <a:spcPct val="0"/>
        </a:spcAft>
        <a:buChar char="•"/>
        <a:defRPr kumimoji="1" sz="1400">
          <a:solidFill>
            <a:srgbClr val="64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05944" y="2170401"/>
            <a:ext cx="7624329" cy="1185862"/>
          </a:xfrm>
        </p:spPr>
        <p:txBody>
          <a:bodyPr/>
          <a:lstStyle/>
          <a:p>
            <a:pPr eaLnBrk="1" hangingPunct="1">
              <a:defRPr/>
            </a:pPr>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基于光流对齐的人脸超分辨率研究</a:t>
            </a:r>
            <a:endPar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7651" name="Rectangle 3"/>
          <p:cNvSpPr>
            <a:spLocks noGrp="1" noChangeArrowheads="1"/>
          </p:cNvSpPr>
          <p:nvPr>
            <p:ph type="subTitle" idx="1"/>
          </p:nvPr>
        </p:nvSpPr>
        <p:spPr>
          <a:xfrm>
            <a:off x="1403422" y="3809568"/>
            <a:ext cx="6429375" cy="2000250"/>
          </a:xfrm>
        </p:spPr>
        <p:txBody>
          <a:bodyPr/>
          <a:lstStyle/>
          <a:p>
            <a:pPr eaLnBrk="1" hangingPunct="1"/>
            <a:r>
              <a:rPr lang="zh-CN" altLang="en-US" b="1" dirty="0" smtClean="0">
                <a:latin typeface="Calibri" pitchFamily="34" charset="0"/>
              </a:rPr>
              <a:t>吴 比</a:t>
            </a:r>
            <a:endParaRPr lang="en-US" altLang="zh-CN" b="1" dirty="0" smtClean="0">
              <a:latin typeface="Calibri" pitchFamily="34" charset="0"/>
            </a:endParaRPr>
          </a:p>
          <a:p>
            <a:pPr eaLnBrk="1" hangingPunct="1"/>
            <a:r>
              <a:rPr lang="en-US" altLang="zh-CN" dirty="0" smtClean="0">
                <a:latin typeface="Calibri" pitchFamily="34" charset="0"/>
              </a:rPr>
              <a:t>2017-09-25</a:t>
            </a:r>
            <a:endParaRPr lang="en-US" altLang="zh-CN" dirty="0" smtClean="0">
              <a:latin typeface="Calibri" pitchFamily="34" charset="0"/>
            </a:endParaRPr>
          </a:p>
        </p:txBody>
      </p:sp>
      <p:graphicFrame>
        <p:nvGraphicFramePr>
          <p:cNvPr id="2" name="对象 1">
            <a:hlinkClick r:id="" action="ppaction://ole?verb=0"/>
          </p:cNvPr>
          <p:cNvGraphicFramePr>
            <a:graphicFrameLocks noChangeAspect="1"/>
          </p:cNvGraphicFramePr>
          <p:nvPr/>
        </p:nvGraphicFramePr>
        <p:xfrm>
          <a:off x="4114800" y="3329305"/>
          <a:ext cx="914400" cy="198755"/>
        </p:xfrm>
        <a:graphic>
          <a:graphicData uri="http://schemas.openxmlformats.org/presentationml/2006/ole">
            <mc:AlternateContent xmlns:mc="http://schemas.openxmlformats.org/markup-compatibility/2006">
              <mc:Choice xmlns:v="urn:schemas-microsoft-com:vml" Requires="v">
                <p:oleObj spid="_x0000_s1034" r:id="rId3" imgW="914400" imgH="198755" progId="Equation.KSEE3">
                  <p:embed/>
                </p:oleObj>
              </mc:Choice>
              <mc:Fallback>
                <p:oleObj r:id="rId3" imgW="914400" imgH="198755" progId="Equation.KSEE3">
                  <p:embed/>
                  <p:pic>
                    <p:nvPicPr>
                      <p:cNvPr id="0" name="图片 1024"/>
                      <p:cNvPicPr/>
                      <p:nvPr/>
                    </p:nvPicPr>
                    <p:blipFill>
                      <a:blip r:embed="rId4"/>
                      <a:stretch>
                        <a:fillRect/>
                      </a:stretch>
                    </p:blipFill>
                    <p:spPr>
                      <a:xfrm>
                        <a:off x="4114800" y="3329305"/>
                        <a:ext cx="914400" cy="1987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9" name="表格 8"/>
              <p:cNvGraphicFramePr>
                <a:graphicFrameLocks noGrp="1"/>
              </p:cNvGraphicFramePr>
              <p:nvPr>
                <p:extLst>
                  <p:ext uri="{D42A27DB-BD31-4B8C-83A1-F6EECF244321}">
                    <p14:modId xmlns:p14="http://schemas.microsoft.com/office/powerpoint/2010/main" val="1556777630"/>
                  </p:ext>
                </p:extLst>
              </p:nvPr>
            </p:nvGraphicFramePr>
            <p:xfrm>
              <a:off x="1209675" y="2330450"/>
              <a:ext cx="6991350" cy="1112520"/>
            </p:xfrm>
            <a:graphic>
              <a:graphicData uri="http://schemas.openxmlformats.org/drawingml/2006/table">
                <a:tbl>
                  <a:tblPr firstRow="1" bandRow="1">
                    <a:tableStyleId>{5C22544A-7EE6-4342-B048-85BDC9FD1C3A}</a:tableStyleId>
                  </a:tblPr>
                  <a:tblGrid>
                    <a:gridCol w="1165225"/>
                    <a:gridCol w="1165225"/>
                    <a:gridCol w="1165225"/>
                    <a:gridCol w="1165225"/>
                    <a:gridCol w="1165225"/>
                    <a:gridCol w="1165225"/>
                  </a:tblGrid>
                  <a:tr h="370840">
                    <a:tc>
                      <a:txBody>
                        <a:bodyPr/>
                        <a:lstStyle/>
                        <a:p>
                          <a:pPr algn="ctr"/>
                          <a:r>
                            <a:rPr lang="zh-CN" altLang="en-US" dirty="0" smtClean="0"/>
                            <a:t>指标</a:t>
                          </a:r>
                          <a:endParaRPr lang="zh-CN" altLang="en-US" dirty="0"/>
                        </a:p>
                      </a:txBody>
                      <a:tcPr/>
                    </a:tc>
                    <a:tc>
                      <a:txBody>
                        <a:bodyPr/>
                        <a:lstStyle/>
                        <a:p>
                          <a:pPr algn="ctr"/>
                          <a:r>
                            <a:rPr lang="en-US" altLang="zh-CN" dirty="0" smtClean="0"/>
                            <a:t>BICUBIC</a:t>
                          </a:r>
                          <a:endParaRPr lang="zh-CN" altLang="en-US" dirty="0"/>
                        </a:p>
                      </a:txBody>
                      <a:tcPr/>
                    </a:tc>
                    <a:tc>
                      <a:txBody>
                        <a:bodyPr/>
                        <a:lstStyle/>
                        <a:p>
                          <a:pPr algn="ctr"/>
                          <a:r>
                            <a:rPr lang="en-US" altLang="zh-CN" dirty="0" smtClean="0"/>
                            <a:t>   LCR</a:t>
                          </a:r>
                          <a:endParaRPr lang="zh-CN" altLang="en-US" dirty="0"/>
                        </a:p>
                      </a:txBody>
                      <a:tcPr/>
                    </a:tc>
                    <a:tc>
                      <a:txBody>
                        <a:bodyPr/>
                        <a:lstStyle/>
                        <a:p>
                          <a:pPr algn="ctr"/>
                          <a:r>
                            <a:rPr lang="en-US" altLang="zh-CN" dirty="0" smtClean="0"/>
                            <a:t>OFWCR</a:t>
                          </a:r>
                          <a:endParaRPr lang="zh-CN" altLang="en-US" dirty="0"/>
                        </a:p>
                      </a:txBody>
                      <a:tcPr/>
                    </a:tc>
                    <a:tc>
                      <a:txBody>
                        <a:bodyPr/>
                        <a:lstStyle/>
                        <a:p>
                          <a:pPr algn="ctr"/>
                          <a:r>
                            <a:rPr lang="en-US" altLang="zh-CN" dirty="0" smtClean="0"/>
                            <a:t>OFWCR1</a:t>
                          </a:r>
                          <a:endParaRPr lang="zh-CN" altLang="en-US" dirty="0"/>
                        </a:p>
                      </a:txBody>
                      <a:tcPr/>
                    </a:tc>
                    <a:tc>
                      <a:txBody>
                        <a:bodyPr/>
                        <a:lstStyle/>
                        <a:p>
                          <a:r>
                            <a:rPr lang="en-US" altLang="zh-CN" dirty="0" smtClean="0"/>
                            <a:t>ORIGINAL</a:t>
                          </a:r>
                          <a:endParaRPr lang="zh-CN" altLang="en-US" dirty="0"/>
                        </a:p>
                      </a:txBody>
                      <a:tcPr/>
                    </a:tc>
                  </a:tr>
                  <a:tr h="370840">
                    <a:tc>
                      <a:txBody>
                        <a:bodyPr/>
                        <a:lstStyle/>
                        <a:p>
                          <a:pPr algn="ctr"/>
                          <a:r>
                            <a:rPr lang="en-US" altLang="zh-CN" dirty="0" smtClean="0"/>
                            <a:t>PSNR</a:t>
                          </a:r>
                          <a:endParaRPr lang="zh-CN" altLang="en-US" dirty="0"/>
                        </a:p>
                      </a:txBody>
                      <a:tcPr/>
                    </a:tc>
                    <a:tc>
                      <a:txBody>
                        <a:bodyPr/>
                        <a:lstStyle/>
                        <a:p>
                          <a:pPr algn="ctr"/>
                          <a:r>
                            <a:rPr lang="en-US" altLang="zh-CN" dirty="0" smtClean="0"/>
                            <a:t>27.50</a:t>
                          </a:r>
                          <a:endParaRPr lang="zh-CN" altLang="en-US" dirty="0"/>
                        </a:p>
                      </a:txBody>
                      <a:tcPr/>
                    </a:tc>
                    <a:tc>
                      <a:txBody>
                        <a:bodyPr/>
                        <a:lstStyle/>
                        <a:p>
                          <a:pPr algn="ctr"/>
                          <a:r>
                            <a:rPr lang="en-US" altLang="zh-CN" dirty="0" smtClean="0"/>
                            <a:t>32.76</a:t>
                          </a:r>
                          <a:endParaRPr lang="zh-CN" altLang="en-US" dirty="0"/>
                        </a:p>
                      </a:txBody>
                      <a:tcPr/>
                    </a:tc>
                    <a:tc>
                      <a:txBody>
                        <a:bodyPr/>
                        <a:lstStyle/>
                        <a:p>
                          <a:pPr algn="ctr"/>
                          <a:r>
                            <a:rPr lang="en-US" altLang="zh-CN" dirty="0" smtClean="0"/>
                            <a:t>32.98</a:t>
                          </a:r>
                          <a:endParaRPr lang="zh-CN" altLang="en-US" dirty="0"/>
                        </a:p>
                      </a:txBody>
                      <a:tcPr/>
                    </a:tc>
                    <a:tc>
                      <a:txBody>
                        <a:bodyPr/>
                        <a:lstStyle/>
                        <a:p>
                          <a:pPr algn="ctr"/>
                          <a:r>
                            <a:rPr lang="en-US" altLang="zh-CN" dirty="0" smtClean="0"/>
                            <a:t>32.53</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r>
                  <a:tr h="370840">
                    <a:tc>
                      <a:txBody>
                        <a:bodyPr/>
                        <a:lstStyle/>
                        <a:p>
                          <a:pPr algn="ctr"/>
                          <a:r>
                            <a:rPr lang="en-US" altLang="zh-CN" dirty="0" smtClean="0"/>
                            <a:t>SSIM</a:t>
                          </a:r>
                          <a:endParaRPr lang="zh-CN" altLang="en-US" dirty="0"/>
                        </a:p>
                      </a:txBody>
                      <a:tcPr/>
                    </a:tc>
                    <a:tc>
                      <a:txBody>
                        <a:bodyPr/>
                        <a:lstStyle/>
                        <a:p>
                          <a:pPr algn="ctr"/>
                          <a:r>
                            <a:rPr lang="en-US" altLang="zh-CN" dirty="0" smtClean="0"/>
                            <a:t>0.8426</a:t>
                          </a:r>
                          <a:endParaRPr lang="zh-CN" altLang="en-US" dirty="0"/>
                        </a:p>
                      </a:txBody>
                      <a:tcPr/>
                    </a:tc>
                    <a:tc>
                      <a:txBody>
                        <a:bodyPr/>
                        <a:lstStyle/>
                        <a:p>
                          <a:pPr algn="ctr"/>
                          <a:r>
                            <a:rPr lang="en-US" altLang="zh-CN" dirty="0" smtClean="0"/>
                            <a:t>0.9145</a:t>
                          </a:r>
                          <a:endParaRPr lang="zh-CN" altLang="en-US" dirty="0"/>
                        </a:p>
                      </a:txBody>
                      <a:tcPr/>
                    </a:tc>
                    <a:tc>
                      <a:txBody>
                        <a:bodyPr/>
                        <a:lstStyle/>
                        <a:p>
                          <a:pPr algn="ctr"/>
                          <a:r>
                            <a:rPr lang="en-US" altLang="zh-CN" dirty="0" smtClean="0"/>
                            <a:t>0.9232</a:t>
                          </a:r>
                          <a:endParaRPr lang="zh-CN" altLang="en-US" dirty="0"/>
                        </a:p>
                      </a:txBody>
                      <a:tcPr/>
                    </a:tc>
                    <a:tc>
                      <a:txBody>
                        <a:bodyPr/>
                        <a:lstStyle/>
                        <a:p>
                          <a:pPr algn="ctr"/>
                          <a:r>
                            <a:rPr lang="en-US" altLang="zh-CN" dirty="0" smtClean="0"/>
                            <a:t>0.9300</a:t>
                          </a:r>
                          <a:endParaRPr lang="zh-CN" altLang="en-US" dirty="0"/>
                        </a:p>
                      </a:txBody>
                      <a:tcPr/>
                    </a:tc>
                    <a:tc>
                      <a:txBody>
                        <a:bodyPr/>
                        <a:lstStyle/>
                        <a:p>
                          <a:pPr algn="ctr"/>
                          <a:r>
                            <a:rPr lang="en-US" altLang="zh-CN" dirty="0" smtClean="0"/>
                            <a:t>1</a:t>
                          </a:r>
                          <a:endParaRPr lang="zh-CN" altLang="en-US" dirty="0"/>
                        </a:p>
                      </a:txBody>
                      <a:tcPr/>
                    </a:tc>
                  </a:tr>
                </a:tbl>
              </a:graphicData>
            </a:graphic>
          </p:graphicFrame>
        </mc:Choice>
        <mc:Fallback>
          <p:graphicFrame>
            <p:nvGraphicFramePr>
              <p:cNvPr id="9" name="表格 8"/>
              <p:cNvGraphicFramePr>
                <a:graphicFrameLocks noGrp="1"/>
              </p:cNvGraphicFramePr>
              <p:nvPr>
                <p:extLst>
                  <p:ext uri="{D42A27DB-BD31-4B8C-83A1-F6EECF244321}">
                    <p14:modId xmlns:p14="http://schemas.microsoft.com/office/powerpoint/2010/main" val="1556777630"/>
                  </p:ext>
                </p:extLst>
              </p:nvPr>
            </p:nvGraphicFramePr>
            <p:xfrm>
              <a:off x="1209675" y="2330450"/>
              <a:ext cx="6991350" cy="1112520"/>
            </p:xfrm>
            <a:graphic>
              <a:graphicData uri="http://schemas.openxmlformats.org/drawingml/2006/table">
                <a:tbl>
                  <a:tblPr firstRow="1" bandRow="1">
                    <a:tableStyleId>{5C22544A-7EE6-4342-B048-85BDC9FD1C3A}</a:tableStyleId>
                  </a:tblPr>
                  <a:tblGrid>
                    <a:gridCol w="1165225"/>
                    <a:gridCol w="1165225"/>
                    <a:gridCol w="1165225"/>
                    <a:gridCol w="1165225"/>
                    <a:gridCol w="1165225"/>
                    <a:gridCol w="1165225"/>
                  </a:tblGrid>
                  <a:tr h="370840">
                    <a:tc>
                      <a:txBody>
                        <a:bodyPr/>
                        <a:lstStyle/>
                        <a:p>
                          <a:pPr algn="ctr"/>
                          <a:r>
                            <a:rPr lang="zh-CN" altLang="en-US" dirty="0" smtClean="0"/>
                            <a:t>指标</a:t>
                          </a:r>
                          <a:endParaRPr lang="zh-CN" altLang="en-US" dirty="0"/>
                        </a:p>
                      </a:txBody>
                      <a:tcPr/>
                    </a:tc>
                    <a:tc>
                      <a:txBody>
                        <a:bodyPr/>
                        <a:lstStyle/>
                        <a:p>
                          <a:pPr algn="ctr"/>
                          <a:r>
                            <a:rPr lang="en-US" altLang="zh-CN" dirty="0" smtClean="0"/>
                            <a:t>BICUBIC</a:t>
                          </a:r>
                          <a:endParaRPr lang="zh-CN" altLang="en-US" dirty="0"/>
                        </a:p>
                      </a:txBody>
                      <a:tcPr/>
                    </a:tc>
                    <a:tc>
                      <a:txBody>
                        <a:bodyPr/>
                        <a:lstStyle/>
                        <a:p>
                          <a:pPr algn="ctr"/>
                          <a:r>
                            <a:rPr lang="en-US" altLang="zh-CN" dirty="0" smtClean="0"/>
                            <a:t>   LCR</a:t>
                          </a:r>
                          <a:endParaRPr lang="zh-CN" altLang="en-US" dirty="0"/>
                        </a:p>
                      </a:txBody>
                      <a:tcPr/>
                    </a:tc>
                    <a:tc>
                      <a:txBody>
                        <a:bodyPr/>
                        <a:lstStyle/>
                        <a:p>
                          <a:pPr algn="ctr"/>
                          <a:r>
                            <a:rPr lang="en-US" altLang="zh-CN" dirty="0" smtClean="0"/>
                            <a:t>OFWCR</a:t>
                          </a:r>
                          <a:endParaRPr lang="zh-CN" altLang="en-US" dirty="0"/>
                        </a:p>
                      </a:txBody>
                      <a:tcPr/>
                    </a:tc>
                    <a:tc>
                      <a:txBody>
                        <a:bodyPr/>
                        <a:lstStyle/>
                        <a:p>
                          <a:pPr algn="ctr"/>
                          <a:r>
                            <a:rPr lang="en-US" altLang="zh-CN" dirty="0" smtClean="0"/>
                            <a:t>OFWCR1</a:t>
                          </a:r>
                          <a:endParaRPr lang="zh-CN" altLang="en-US" dirty="0"/>
                        </a:p>
                      </a:txBody>
                      <a:tcPr/>
                    </a:tc>
                    <a:tc>
                      <a:txBody>
                        <a:bodyPr/>
                        <a:lstStyle/>
                        <a:p>
                          <a:r>
                            <a:rPr lang="en-US" altLang="zh-CN" dirty="0" smtClean="0"/>
                            <a:t>ORIGINAL</a:t>
                          </a:r>
                          <a:endParaRPr lang="zh-CN" altLang="en-US" dirty="0"/>
                        </a:p>
                      </a:txBody>
                      <a:tcPr/>
                    </a:tc>
                  </a:tr>
                  <a:tr h="370840">
                    <a:tc>
                      <a:txBody>
                        <a:bodyPr/>
                        <a:lstStyle/>
                        <a:p>
                          <a:pPr algn="ctr"/>
                          <a:r>
                            <a:rPr lang="en-US" altLang="zh-CN" dirty="0" smtClean="0"/>
                            <a:t>PSNR</a:t>
                          </a:r>
                          <a:endParaRPr lang="zh-CN" altLang="en-US" dirty="0"/>
                        </a:p>
                      </a:txBody>
                      <a:tcPr/>
                    </a:tc>
                    <a:tc>
                      <a:txBody>
                        <a:bodyPr/>
                        <a:lstStyle/>
                        <a:p>
                          <a:pPr algn="ctr"/>
                          <a:r>
                            <a:rPr lang="en-US" altLang="zh-CN" dirty="0" smtClean="0"/>
                            <a:t>27.50</a:t>
                          </a:r>
                          <a:endParaRPr lang="zh-CN" altLang="en-US" dirty="0"/>
                        </a:p>
                      </a:txBody>
                      <a:tcPr/>
                    </a:tc>
                    <a:tc>
                      <a:txBody>
                        <a:bodyPr/>
                        <a:lstStyle/>
                        <a:p>
                          <a:pPr algn="ctr"/>
                          <a:r>
                            <a:rPr lang="en-US" altLang="zh-CN" dirty="0" smtClean="0"/>
                            <a:t>32.76</a:t>
                          </a:r>
                          <a:endParaRPr lang="zh-CN" altLang="en-US" dirty="0"/>
                        </a:p>
                      </a:txBody>
                      <a:tcPr/>
                    </a:tc>
                    <a:tc>
                      <a:txBody>
                        <a:bodyPr/>
                        <a:lstStyle/>
                        <a:p>
                          <a:pPr algn="ctr"/>
                          <a:r>
                            <a:rPr lang="en-US" altLang="zh-CN" dirty="0" smtClean="0"/>
                            <a:t>32.98</a:t>
                          </a:r>
                          <a:endParaRPr lang="zh-CN" altLang="en-US" dirty="0"/>
                        </a:p>
                      </a:txBody>
                      <a:tcPr/>
                    </a:tc>
                    <a:tc>
                      <a:txBody>
                        <a:bodyPr/>
                        <a:lstStyle/>
                        <a:p>
                          <a:pPr algn="ctr"/>
                          <a:r>
                            <a:rPr lang="en-US" altLang="zh-CN" dirty="0" smtClean="0"/>
                            <a:t>32.53</a:t>
                          </a:r>
                          <a:endParaRPr lang="zh-CN" altLang="en-US" dirty="0"/>
                        </a:p>
                      </a:txBody>
                      <a:tcPr/>
                    </a:tc>
                    <a:tc>
                      <a:txBody>
                        <a:bodyPr/>
                        <a:lstStyle/>
                        <a:p>
                          <a:endParaRPr lang="zh-CN"/>
                        </a:p>
                      </a:txBody>
                      <a:tcPr>
                        <a:blipFill rotWithShape="0">
                          <a:blip r:embed="rId2"/>
                          <a:stretch>
                            <a:fillRect l="-501571" t="-113115" r="-2094" b="-124590"/>
                          </a:stretch>
                        </a:blipFill>
                      </a:tcPr>
                    </a:tc>
                  </a:tr>
                  <a:tr h="370840">
                    <a:tc>
                      <a:txBody>
                        <a:bodyPr/>
                        <a:lstStyle/>
                        <a:p>
                          <a:pPr algn="ctr"/>
                          <a:r>
                            <a:rPr lang="en-US" altLang="zh-CN" dirty="0" smtClean="0"/>
                            <a:t>SSIM</a:t>
                          </a:r>
                          <a:endParaRPr lang="zh-CN" altLang="en-US" dirty="0"/>
                        </a:p>
                      </a:txBody>
                      <a:tcPr/>
                    </a:tc>
                    <a:tc>
                      <a:txBody>
                        <a:bodyPr/>
                        <a:lstStyle/>
                        <a:p>
                          <a:pPr algn="ctr"/>
                          <a:r>
                            <a:rPr lang="en-US" altLang="zh-CN" dirty="0" smtClean="0"/>
                            <a:t>0.8426</a:t>
                          </a:r>
                          <a:endParaRPr lang="zh-CN" altLang="en-US" dirty="0"/>
                        </a:p>
                      </a:txBody>
                      <a:tcPr/>
                    </a:tc>
                    <a:tc>
                      <a:txBody>
                        <a:bodyPr/>
                        <a:lstStyle/>
                        <a:p>
                          <a:pPr algn="ctr"/>
                          <a:r>
                            <a:rPr lang="en-US" altLang="zh-CN" dirty="0" smtClean="0"/>
                            <a:t>0.9145</a:t>
                          </a:r>
                          <a:endParaRPr lang="zh-CN" altLang="en-US" dirty="0"/>
                        </a:p>
                      </a:txBody>
                      <a:tcPr/>
                    </a:tc>
                    <a:tc>
                      <a:txBody>
                        <a:bodyPr/>
                        <a:lstStyle/>
                        <a:p>
                          <a:pPr algn="ctr"/>
                          <a:r>
                            <a:rPr lang="en-US" altLang="zh-CN" dirty="0" smtClean="0"/>
                            <a:t>0.9232</a:t>
                          </a:r>
                          <a:endParaRPr lang="zh-CN" altLang="en-US" dirty="0"/>
                        </a:p>
                      </a:txBody>
                      <a:tcPr/>
                    </a:tc>
                    <a:tc>
                      <a:txBody>
                        <a:bodyPr/>
                        <a:lstStyle/>
                        <a:p>
                          <a:pPr algn="ctr"/>
                          <a:r>
                            <a:rPr lang="en-US" altLang="zh-CN" dirty="0" smtClean="0"/>
                            <a:t>0.9300</a:t>
                          </a:r>
                          <a:endParaRPr lang="zh-CN" altLang="en-US" dirty="0"/>
                        </a:p>
                      </a:txBody>
                      <a:tcPr/>
                    </a:tc>
                    <a:tc>
                      <a:txBody>
                        <a:bodyPr/>
                        <a:lstStyle/>
                        <a:p>
                          <a:pPr algn="ctr"/>
                          <a:r>
                            <a:rPr lang="en-US" altLang="zh-CN" dirty="0" smtClean="0"/>
                            <a:t>1</a:t>
                          </a:r>
                          <a:endParaRPr lang="zh-CN" altLang="en-US" dirty="0"/>
                        </a:p>
                      </a:txBody>
                      <a:tcPr/>
                    </a:tc>
                  </a:tr>
                </a:tbl>
              </a:graphicData>
            </a:graphic>
          </p:graphicFrame>
        </mc:Fallback>
      </mc:AlternateContent>
      <p:sp>
        <p:nvSpPr>
          <p:cNvPr id="10" name="文本框 9"/>
          <p:cNvSpPr txBox="1"/>
          <p:nvPr/>
        </p:nvSpPr>
        <p:spPr>
          <a:xfrm>
            <a:off x="568506" y="675175"/>
            <a:ext cx="3118124" cy="457200"/>
          </a:xfrm>
          <a:prstGeom prst="rect">
            <a:avLst/>
          </a:prstGeom>
          <a:noFill/>
        </p:spPr>
        <p:txBody>
          <a:bodyPr wrap="square" rtlCol="0">
            <a:spAutoFit/>
          </a:bodyPr>
          <a:lstStyle/>
          <a:p>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实验结果</a:t>
            </a:r>
            <a:endPar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2306" y="675175"/>
            <a:ext cx="3118124" cy="457200"/>
          </a:xfrm>
          <a:prstGeom prst="rect">
            <a:avLst/>
          </a:prstGeom>
          <a:noFill/>
        </p:spPr>
        <p:txBody>
          <a:bodyPr wrap="square" rtlCol="0">
            <a:spAutoFit/>
          </a:bodyPr>
          <a:lstStyle/>
          <a:p>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方法总结</a:t>
            </a:r>
            <a:endPar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4" name="文本框 3"/>
          <p:cNvSpPr txBox="1"/>
          <p:nvPr/>
        </p:nvSpPr>
        <p:spPr>
          <a:xfrm>
            <a:off x="492306" y="1454785"/>
            <a:ext cx="7594419" cy="1200329"/>
          </a:xfrm>
          <a:prstGeom prst="rect">
            <a:avLst/>
          </a:prstGeom>
          <a:noFill/>
        </p:spPr>
        <p:txBody>
          <a:bodyPr wrap="square" rtlCol="0">
            <a:spAutoFit/>
          </a:bodyPr>
          <a:lstStyle/>
          <a:p>
            <a:pPr algn="just"/>
            <a:r>
              <a:rPr lang="zh-CN" altLang="en-US" dirty="0" smtClean="0"/>
              <a:t>        人脸对齐对于人脸超分辨率至关重要，但是传统的人脸超分辨率方法没有考虑到人脸对齐或者无法实现精确的人脸对齐，所以通过光流法来实现人脸对齐使得人脸超分辨率能够得到更好的结果。</a:t>
            </a:r>
            <a:endParaRPr lang="en-US" altLang="zh-CN" dirty="0" smtClean="0"/>
          </a:p>
          <a:p>
            <a:pPr algn="just"/>
            <a:r>
              <a:rPr lang="en-US" altLang="zh-CN" dirty="0"/>
              <a:t> </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3556" y="2834759"/>
            <a:ext cx="3329594" cy="1107996"/>
          </a:xfrm>
          <a:prstGeom prst="rect">
            <a:avLst/>
          </a:prstGeom>
        </p:spPr>
        <p:txBody>
          <a:bodyPr wrap="square">
            <a:spAutoFit/>
          </a:bodyPr>
          <a:lstStyle/>
          <a:p>
            <a:pPr algn="ctr">
              <a:buFont typeface="Wingdings" panose="05000000000000000000" pitchFamily="2" charset="2"/>
              <a:buNone/>
            </a:pPr>
            <a:r>
              <a:rPr lang="en-US" altLang="zh-CN" sz="6600" dirty="0" smtClean="0"/>
              <a:t>Thanks</a:t>
            </a:r>
            <a:endParaRPr lang="en-US" altLang="zh-CN" sz="6600" dirty="0"/>
          </a:p>
        </p:txBody>
      </p:sp>
      <p:sp>
        <p:nvSpPr>
          <p:cNvPr id="5" name="矩形 4"/>
          <p:cNvSpPr/>
          <p:nvPr/>
        </p:nvSpPr>
        <p:spPr>
          <a:xfrm>
            <a:off x="6153150" y="4915585"/>
            <a:ext cx="4572000" cy="646331"/>
          </a:xfrm>
          <a:prstGeom prst="rect">
            <a:avLst/>
          </a:prstGeom>
        </p:spPr>
        <p:txBody>
          <a:bodyPr>
            <a:spAutoFit/>
          </a:bodyPr>
          <a:lstStyle/>
          <a:p>
            <a:pPr eaLnBrk="1" hangingPunct="1"/>
            <a:r>
              <a:rPr lang="zh-CN" altLang="en-US" b="1" dirty="0" smtClean="0"/>
              <a:t>     吴 </a:t>
            </a:r>
            <a:r>
              <a:rPr lang="zh-CN" altLang="en-US" b="1" dirty="0"/>
              <a:t>比</a:t>
            </a:r>
            <a:endParaRPr lang="en-US" altLang="zh-CN" b="1" dirty="0"/>
          </a:p>
          <a:p>
            <a:pPr eaLnBrk="1" hangingPunct="1"/>
            <a:r>
              <a:rPr lang="en-US" altLang="zh-CN" dirty="0"/>
              <a:t>2017-09-25</a:t>
            </a:r>
          </a:p>
        </p:txBody>
      </p:sp>
    </p:spTree>
    <p:extLst>
      <p:ext uri="{BB962C8B-B14F-4D97-AF65-F5344CB8AC3E}">
        <p14:creationId xmlns:p14="http://schemas.microsoft.com/office/powerpoint/2010/main" val="644785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506" y="675175"/>
            <a:ext cx="3118124" cy="461665"/>
          </a:xfrm>
          <a:prstGeom prst="rect">
            <a:avLst/>
          </a:prstGeom>
          <a:noFill/>
        </p:spPr>
        <p:txBody>
          <a:bodyPr wrap="square" rtlCol="0">
            <a:spAutoFit/>
          </a:bodyPr>
          <a:lstStyle/>
          <a:p>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汇报提纲</a:t>
            </a:r>
            <a:endPar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grpSp>
        <p:nvGrpSpPr>
          <p:cNvPr id="6" name="Group 3"/>
          <p:cNvGrpSpPr/>
          <p:nvPr/>
        </p:nvGrpSpPr>
        <p:grpSpPr bwMode="auto">
          <a:xfrm>
            <a:off x="7332529" y="5943600"/>
            <a:ext cx="1229176" cy="604887"/>
            <a:chOff x="664" y="1951"/>
            <a:chExt cx="4308" cy="2120"/>
          </a:xfrm>
          <a:solidFill>
            <a:srgbClr val="FFFFFF"/>
          </a:solidFill>
        </p:grpSpPr>
        <p:sp>
          <p:nvSpPr>
            <p:cNvPr id="7" name="Freeform 4"/>
            <p:cNvSpPr/>
            <p:nvPr/>
          </p:nvSpPr>
          <p:spPr bwMode="grayWhite">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 name="Freeform 5"/>
            <p:cNvSpPr/>
            <p:nvPr/>
          </p:nvSpPr>
          <p:spPr bwMode="grayWhite">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 name="Freeform 6"/>
            <p:cNvSpPr/>
            <p:nvPr/>
          </p:nvSpPr>
          <p:spPr bwMode="grayWhite">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 name="Freeform 7"/>
            <p:cNvSpPr/>
            <p:nvPr/>
          </p:nvSpPr>
          <p:spPr bwMode="grayWhite">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2" name="Freeform 8"/>
            <p:cNvSpPr/>
            <p:nvPr/>
          </p:nvSpPr>
          <p:spPr bwMode="grayWhite">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3" name="Freeform 9"/>
            <p:cNvSpPr/>
            <p:nvPr/>
          </p:nvSpPr>
          <p:spPr bwMode="grayWhite">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4" name="Freeform 10"/>
            <p:cNvSpPr/>
            <p:nvPr/>
          </p:nvSpPr>
          <p:spPr bwMode="grayWhite">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5" name="Freeform 11"/>
            <p:cNvSpPr/>
            <p:nvPr/>
          </p:nvSpPr>
          <p:spPr bwMode="grayWhite">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6" name="Freeform 12"/>
            <p:cNvSpPr/>
            <p:nvPr/>
          </p:nvSpPr>
          <p:spPr bwMode="grayWhite">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7" name="Freeform 13"/>
            <p:cNvSpPr/>
            <p:nvPr/>
          </p:nvSpPr>
          <p:spPr bwMode="grayWhite">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8" name="Freeform 14"/>
            <p:cNvSpPr/>
            <p:nvPr/>
          </p:nvSpPr>
          <p:spPr bwMode="grayWhite">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9" name="Freeform 15"/>
            <p:cNvSpPr/>
            <p:nvPr/>
          </p:nvSpPr>
          <p:spPr bwMode="grayWhite">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0" name="Freeform 16"/>
            <p:cNvSpPr/>
            <p:nvPr/>
          </p:nvSpPr>
          <p:spPr bwMode="grayWhite">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1" name="Freeform 17"/>
            <p:cNvSpPr/>
            <p:nvPr/>
          </p:nvSpPr>
          <p:spPr bwMode="grayWhite">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2" name="Freeform 18"/>
            <p:cNvSpPr/>
            <p:nvPr/>
          </p:nvSpPr>
          <p:spPr bwMode="grayWhite">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3" name="Freeform 19"/>
            <p:cNvSpPr/>
            <p:nvPr/>
          </p:nvSpPr>
          <p:spPr bwMode="grayWhite">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4" name="Freeform 20"/>
            <p:cNvSpPr/>
            <p:nvPr/>
          </p:nvSpPr>
          <p:spPr bwMode="grayWhite">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5" name="Freeform 21"/>
            <p:cNvSpPr/>
            <p:nvPr/>
          </p:nvSpPr>
          <p:spPr bwMode="grayWhite">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6" name="Freeform 22"/>
            <p:cNvSpPr/>
            <p:nvPr/>
          </p:nvSpPr>
          <p:spPr bwMode="grayWhite">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7" name="Freeform 23"/>
            <p:cNvSpPr/>
            <p:nvPr/>
          </p:nvSpPr>
          <p:spPr bwMode="grayWhite">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8" name="Freeform 24"/>
            <p:cNvSpPr/>
            <p:nvPr/>
          </p:nvSpPr>
          <p:spPr bwMode="grayWhite">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9" name="Freeform 25"/>
            <p:cNvSpPr/>
            <p:nvPr/>
          </p:nvSpPr>
          <p:spPr bwMode="grayWhite">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0" name="Freeform 26"/>
            <p:cNvSpPr/>
            <p:nvPr/>
          </p:nvSpPr>
          <p:spPr bwMode="grayWhite">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1" name="Freeform 27"/>
            <p:cNvSpPr/>
            <p:nvPr/>
          </p:nvSpPr>
          <p:spPr bwMode="grayWhite">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2" name="Freeform 28"/>
            <p:cNvSpPr/>
            <p:nvPr/>
          </p:nvSpPr>
          <p:spPr bwMode="grayWhite">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3" name="Freeform 29"/>
            <p:cNvSpPr/>
            <p:nvPr/>
          </p:nvSpPr>
          <p:spPr bwMode="grayWhite">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4" name="Freeform 30"/>
            <p:cNvSpPr/>
            <p:nvPr/>
          </p:nvSpPr>
          <p:spPr bwMode="grayWhite">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5" name="Freeform 31"/>
            <p:cNvSpPr/>
            <p:nvPr/>
          </p:nvSpPr>
          <p:spPr bwMode="grayWhite">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6" name="Freeform 32"/>
            <p:cNvSpPr/>
            <p:nvPr/>
          </p:nvSpPr>
          <p:spPr bwMode="grayWhite">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7" name="Freeform 33"/>
            <p:cNvSpPr/>
            <p:nvPr/>
          </p:nvSpPr>
          <p:spPr bwMode="grayWhite">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8" name="Freeform 34"/>
            <p:cNvSpPr/>
            <p:nvPr/>
          </p:nvSpPr>
          <p:spPr bwMode="grayWhite">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9" name="Freeform 35"/>
            <p:cNvSpPr/>
            <p:nvPr/>
          </p:nvSpPr>
          <p:spPr bwMode="grayWhite">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0" name="Freeform 36"/>
            <p:cNvSpPr/>
            <p:nvPr/>
          </p:nvSpPr>
          <p:spPr bwMode="grayWhite">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1" name="Freeform 37"/>
            <p:cNvSpPr/>
            <p:nvPr/>
          </p:nvSpPr>
          <p:spPr bwMode="grayWhite">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2" name="Freeform 38"/>
            <p:cNvSpPr/>
            <p:nvPr/>
          </p:nvSpPr>
          <p:spPr bwMode="grayWhite">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prstShdw prst="shdw17" dist="12700" dir="10800000">
                <a:srgbClr val="080808">
                  <a:alpha val="50000"/>
                </a:srgbClr>
              </a:prst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3" name="Freeform 39"/>
            <p:cNvSpPr/>
            <p:nvPr/>
          </p:nvSpPr>
          <p:spPr bwMode="grayWhite">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4" name="Freeform 40"/>
            <p:cNvSpPr/>
            <p:nvPr/>
          </p:nvSpPr>
          <p:spPr bwMode="grayWhite">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5" name="Freeform 41"/>
            <p:cNvSpPr/>
            <p:nvPr/>
          </p:nvSpPr>
          <p:spPr bwMode="grayWhite">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6" name="Freeform 42"/>
            <p:cNvSpPr/>
            <p:nvPr/>
          </p:nvSpPr>
          <p:spPr bwMode="grayWhite">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7" name="Freeform 43"/>
            <p:cNvSpPr/>
            <p:nvPr/>
          </p:nvSpPr>
          <p:spPr bwMode="grayWhite">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8" name="Freeform 44"/>
            <p:cNvSpPr/>
            <p:nvPr/>
          </p:nvSpPr>
          <p:spPr bwMode="grayWhite">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9" name="Freeform 45"/>
            <p:cNvSpPr/>
            <p:nvPr/>
          </p:nvSpPr>
          <p:spPr bwMode="grayWhite">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0" name="Freeform 46"/>
            <p:cNvSpPr/>
            <p:nvPr/>
          </p:nvSpPr>
          <p:spPr bwMode="grayWhite">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1" name="Freeform 47"/>
            <p:cNvSpPr/>
            <p:nvPr/>
          </p:nvSpPr>
          <p:spPr bwMode="grayWhite">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2" name="Freeform 48"/>
            <p:cNvSpPr/>
            <p:nvPr/>
          </p:nvSpPr>
          <p:spPr bwMode="grayWhite">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3" name="Freeform 49"/>
            <p:cNvSpPr/>
            <p:nvPr/>
          </p:nvSpPr>
          <p:spPr bwMode="grayWhite">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4" name="Freeform 50"/>
            <p:cNvSpPr/>
            <p:nvPr/>
          </p:nvSpPr>
          <p:spPr bwMode="grayWhite">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5" name="Freeform 51"/>
            <p:cNvSpPr/>
            <p:nvPr/>
          </p:nvSpPr>
          <p:spPr bwMode="grayWhite">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6" name="Freeform 52"/>
            <p:cNvSpPr/>
            <p:nvPr/>
          </p:nvSpPr>
          <p:spPr bwMode="grayWhite">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7" name="Freeform 53"/>
            <p:cNvSpPr/>
            <p:nvPr/>
          </p:nvSpPr>
          <p:spPr bwMode="grayWhite">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8" name="Freeform 54"/>
            <p:cNvSpPr/>
            <p:nvPr/>
          </p:nvSpPr>
          <p:spPr bwMode="grayWhite">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9" name="Freeform 55"/>
            <p:cNvSpPr/>
            <p:nvPr/>
          </p:nvSpPr>
          <p:spPr bwMode="grayWhite">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0" name="Freeform 56"/>
            <p:cNvSpPr/>
            <p:nvPr/>
          </p:nvSpPr>
          <p:spPr bwMode="grayWhite">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1" name="Freeform 57"/>
            <p:cNvSpPr/>
            <p:nvPr/>
          </p:nvSpPr>
          <p:spPr bwMode="grayWhite">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2" name="Freeform 58"/>
            <p:cNvSpPr/>
            <p:nvPr/>
          </p:nvSpPr>
          <p:spPr bwMode="grayWhite">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3" name="Freeform 59"/>
            <p:cNvSpPr/>
            <p:nvPr/>
          </p:nvSpPr>
          <p:spPr bwMode="grayWhite">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4" name="Freeform 60"/>
            <p:cNvSpPr/>
            <p:nvPr/>
          </p:nvSpPr>
          <p:spPr bwMode="grayWhite">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5" name="Freeform 61"/>
            <p:cNvSpPr/>
            <p:nvPr/>
          </p:nvSpPr>
          <p:spPr bwMode="grayWhite">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6" name="Freeform 62"/>
            <p:cNvSpPr/>
            <p:nvPr/>
          </p:nvSpPr>
          <p:spPr bwMode="grayWhite">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7" name="Freeform 63"/>
            <p:cNvSpPr/>
            <p:nvPr/>
          </p:nvSpPr>
          <p:spPr bwMode="grayWhite">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8" name="Freeform 64"/>
            <p:cNvSpPr/>
            <p:nvPr/>
          </p:nvSpPr>
          <p:spPr bwMode="grayWhite">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9" name="Freeform 65"/>
            <p:cNvSpPr/>
            <p:nvPr/>
          </p:nvSpPr>
          <p:spPr bwMode="grayWhite">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0" name="Freeform 66"/>
            <p:cNvSpPr/>
            <p:nvPr/>
          </p:nvSpPr>
          <p:spPr bwMode="grayWhite">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1" name="Freeform 67"/>
            <p:cNvSpPr/>
            <p:nvPr/>
          </p:nvSpPr>
          <p:spPr bwMode="grayWhite">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2" name="Freeform 68"/>
            <p:cNvSpPr/>
            <p:nvPr/>
          </p:nvSpPr>
          <p:spPr bwMode="grayWhite">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3" name="Freeform 69"/>
            <p:cNvSpPr/>
            <p:nvPr/>
          </p:nvSpPr>
          <p:spPr bwMode="grayWhite">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4" name="Freeform 70"/>
            <p:cNvSpPr/>
            <p:nvPr/>
          </p:nvSpPr>
          <p:spPr bwMode="grayWhite">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5" name="Freeform 71"/>
            <p:cNvSpPr/>
            <p:nvPr/>
          </p:nvSpPr>
          <p:spPr bwMode="grayWhite">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6" name="Freeform 72"/>
            <p:cNvSpPr/>
            <p:nvPr/>
          </p:nvSpPr>
          <p:spPr bwMode="grayWhite">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7" name="Freeform 73"/>
            <p:cNvSpPr/>
            <p:nvPr/>
          </p:nvSpPr>
          <p:spPr bwMode="grayWhite">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8" name="Freeform 74"/>
            <p:cNvSpPr/>
            <p:nvPr/>
          </p:nvSpPr>
          <p:spPr bwMode="grayWhite">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9" name="Freeform 75"/>
            <p:cNvSpPr/>
            <p:nvPr/>
          </p:nvSpPr>
          <p:spPr bwMode="grayWhite">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0" name="Freeform 76"/>
            <p:cNvSpPr/>
            <p:nvPr/>
          </p:nvSpPr>
          <p:spPr bwMode="grayWhite">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1" name="Freeform 77"/>
            <p:cNvSpPr/>
            <p:nvPr/>
          </p:nvSpPr>
          <p:spPr bwMode="grayWhite">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2" name="Freeform 78"/>
            <p:cNvSpPr/>
            <p:nvPr/>
          </p:nvSpPr>
          <p:spPr bwMode="grayWhite">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3" name="Freeform 79"/>
            <p:cNvSpPr/>
            <p:nvPr/>
          </p:nvSpPr>
          <p:spPr bwMode="grayWhite">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4" name="Freeform 80"/>
            <p:cNvSpPr/>
            <p:nvPr/>
          </p:nvSpPr>
          <p:spPr bwMode="grayWhite">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5" name="Freeform 81"/>
            <p:cNvSpPr/>
            <p:nvPr/>
          </p:nvSpPr>
          <p:spPr bwMode="grayWhite">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6" name="Freeform 82"/>
            <p:cNvSpPr/>
            <p:nvPr/>
          </p:nvSpPr>
          <p:spPr bwMode="grayWhite">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7" name="Freeform 83"/>
            <p:cNvSpPr/>
            <p:nvPr/>
          </p:nvSpPr>
          <p:spPr bwMode="grayWhite">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8" name="Freeform 84"/>
            <p:cNvSpPr/>
            <p:nvPr/>
          </p:nvSpPr>
          <p:spPr bwMode="grayWhite">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9" name="Freeform 85"/>
            <p:cNvSpPr/>
            <p:nvPr/>
          </p:nvSpPr>
          <p:spPr bwMode="grayWhite">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0" name="Freeform 86"/>
            <p:cNvSpPr/>
            <p:nvPr/>
          </p:nvSpPr>
          <p:spPr bwMode="grayWhite">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1" name="Freeform 87"/>
            <p:cNvSpPr/>
            <p:nvPr/>
          </p:nvSpPr>
          <p:spPr bwMode="grayWhite">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2" name="Freeform 88"/>
            <p:cNvSpPr/>
            <p:nvPr/>
          </p:nvSpPr>
          <p:spPr bwMode="grayWhite">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3" name="Freeform 89"/>
            <p:cNvSpPr/>
            <p:nvPr/>
          </p:nvSpPr>
          <p:spPr bwMode="grayWhite">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4" name="Freeform 90"/>
            <p:cNvSpPr/>
            <p:nvPr/>
          </p:nvSpPr>
          <p:spPr bwMode="grayWhite">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5" name="Freeform 91"/>
            <p:cNvSpPr/>
            <p:nvPr/>
          </p:nvSpPr>
          <p:spPr bwMode="grayWhite">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6" name="Freeform 92"/>
            <p:cNvSpPr/>
            <p:nvPr/>
          </p:nvSpPr>
          <p:spPr bwMode="grayWhite">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7" name="Freeform 93"/>
            <p:cNvSpPr/>
            <p:nvPr/>
          </p:nvSpPr>
          <p:spPr bwMode="grayWhite">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8" name="Freeform 94"/>
            <p:cNvSpPr/>
            <p:nvPr/>
          </p:nvSpPr>
          <p:spPr bwMode="grayWhite">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9" name="Freeform 95"/>
            <p:cNvSpPr/>
            <p:nvPr/>
          </p:nvSpPr>
          <p:spPr bwMode="grayWhite">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0" name="Freeform 96"/>
            <p:cNvSpPr/>
            <p:nvPr/>
          </p:nvSpPr>
          <p:spPr bwMode="grayWhite">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1" name="Freeform 97"/>
            <p:cNvSpPr/>
            <p:nvPr/>
          </p:nvSpPr>
          <p:spPr bwMode="grayWhite">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2" name="Freeform 98"/>
            <p:cNvSpPr/>
            <p:nvPr/>
          </p:nvSpPr>
          <p:spPr bwMode="grayWhite">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3" name="Freeform 99"/>
            <p:cNvSpPr/>
            <p:nvPr/>
          </p:nvSpPr>
          <p:spPr bwMode="grayWhite">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4" name="Freeform 100"/>
            <p:cNvSpPr/>
            <p:nvPr/>
          </p:nvSpPr>
          <p:spPr bwMode="grayWhite">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5" name="Freeform 101"/>
            <p:cNvSpPr/>
            <p:nvPr/>
          </p:nvSpPr>
          <p:spPr bwMode="grayWhite">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6" name="Freeform 102"/>
            <p:cNvSpPr/>
            <p:nvPr/>
          </p:nvSpPr>
          <p:spPr bwMode="grayWhite">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7" name="Freeform 103"/>
            <p:cNvSpPr/>
            <p:nvPr/>
          </p:nvSpPr>
          <p:spPr bwMode="grayWhite">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8" name="Freeform 104"/>
            <p:cNvSpPr/>
            <p:nvPr/>
          </p:nvSpPr>
          <p:spPr bwMode="grayWhite">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9" name="Freeform 105"/>
            <p:cNvSpPr/>
            <p:nvPr/>
          </p:nvSpPr>
          <p:spPr bwMode="grayWhite">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0" name="Freeform 106"/>
            <p:cNvSpPr/>
            <p:nvPr/>
          </p:nvSpPr>
          <p:spPr bwMode="grayWhite">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1" name="Freeform 107"/>
            <p:cNvSpPr/>
            <p:nvPr/>
          </p:nvSpPr>
          <p:spPr bwMode="grayWhite">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2" name="Freeform 108"/>
            <p:cNvSpPr/>
            <p:nvPr/>
          </p:nvSpPr>
          <p:spPr bwMode="grayWhite">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3" name="Freeform 109"/>
            <p:cNvSpPr/>
            <p:nvPr/>
          </p:nvSpPr>
          <p:spPr bwMode="grayWhite">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4" name="Freeform 110"/>
            <p:cNvSpPr/>
            <p:nvPr/>
          </p:nvSpPr>
          <p:spPr bwMode="grayWhite">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5" name="Freeform 111"/>
            <p:cNvSpPr/>
            <p:nvPr/>
          </p:nvSpPr>
          <p:spPr bwMode="grayWhite">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grpSp>
      <p:grpSp>
        <p:nvGrpSpPr>
          <p:cNvPr id="116" name="组合 115"/>
          <p:cNvGrpSpPr/>
          <p:nvPr/>
        </p:nvGrpSpPr>
        <p:grpSpPr>
          <a:xfrm>
            <a:off x="1833160" y="3689275"/>
            <a:ext cx="5384800" cy="503999"/>
            <a:chOff x="3643085" y="2220686"/>
            <a:chExt cx="5384800" cy="551543"/>
          </a:xfrm>
        </p:grpSpPr>
        <p:sp>
          <p:nvSpPr>
            <p:cNvPr id="117" name="矩形 116"/>
            <p:cNvSpPr/>
            <p:nvPr/>
          </p:nvSpPr>
          <p:spPr>
            <a:xfrm>
              <a:off x="3643085" y="2220686"/>
              <a:ext cx="551543"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 name="矩形 117"/>
            <p:cNvSpPr/>
            <p:nvPr/>
          </p:nvSpPr>
          <p:spPr>
            <a:xfrm>
              <a:off x="3744685" y="2220686"/>
              <a:ext cx="449943" cy="449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a:t>
              </a:r>
              <a:endParaRPr lang="zh-CN" altLang="en-US" sz="1600" dirty="0"/>
            </a:p>
          </p:txBody>
        </p:sp>
        <p:sp>
          <p:nvSpPr>
            <p:cNvPr id="119" name="文本框 118"/>
            <p:cNvSpPr txBox="1"/>
            <p:nvPr/>
          </p:nvSpPr>
          <p:spPr>
            <a:xfrm>
              <a:off x="4813646" y="2243850"/>
              <a:ext cx="3577768" cy="500329"/>
            </a:xfrm>
            <a:prstGeom prst="rect">
              <a:avLst/>
            </a:prstGeom>
            <a:noFill/>
          </p:spPr>
          <p:txBody>
            <a:bodyPr wrap="square" rtlCol="0">
              <a:spAutoFit/>
            </a:bodyPr>
            <a:lstStyle/>
            <a:p>
              <a:pPr algn="ctr"/>
              <a:r>
                <a:rPr lang="zh-CN" altLang="en-US" sz="2400" dirty="0" smtClean="0">
                  <a:latin typeface="黑体" pitchFamily="49" charset="-122"/>
                  <a:ea typeface="黑体" pitchFamily="49" charset="-122"/>
                </a:rPr>
                <a:t>算法求解</a:t>
              </a:r>
              <a:endParaRPr lang="zh-CN" altLang="en-US" sz="2400" dirty="0">
                <a:latin typeface="黑体" pitchFamily="49" charset="-122"/>
                <a:ea typeface="黑体" pitchFamily="49" charset="-122"/>
              </a:endParaRPr>
            </a:p>
          </p:txBody>
        </p:sp>
        <p:sp>
          <p:nvSpPr>
            <p:cNvPr id="120" name="矩形 119"/>
            <p:cNvSpPr/>
            <p:nvPr/>
          </p:nvSpPr>
          <p:spPr>
            <a:xfrm>
              <a:off x="4194628" y="2220686"/>
              <a:ext cx="4833257"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41" name="组合 140"/>
          <p:cNvGrpSpPr/>
          <p:nvPr/>
        </p:nvGrpSpPr>
        <p:grpSpPr>
          <a:xfrm>
            <a:off x="1841869" y="4482865"/>
            <a:ext cx="5384800" cy="504000"/>
            <a:chOff x="3643085" y="2220686"/>
            <a:chExt cx="5384800" cy="551543"/>
          </a:xfrm>
        </p:grpSpPr>
        <p:sp>
          <p:nvSpPr>
            <p:cNvPr id="142" name="矩形 141"/>
            <p:cNvSpPr/>
            <p:nvPr/>
          </p:nvSpPr>
          <p:spPr>
            <a:xfrm>
              <a:off x="3643085" y="2220686"/>
              <a:ext cx="551543"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3" name="矩形 142"/>
            <p:cNvSpPr/>
            <p:nvPr/>
          </p:nvSpPr>
          <p:spPr>
            <a:xfrm>
              <a:off x="3744685" y="2220686"/>
              <a:ext cx="449943" cy="449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4</a:t>
              </a:r>
              <a:endParaRPr lang="zh-CN" altLang="en-US" sz="1600" dirty="0"/>
            </a:p>
          </p:txBody>
        </p:sp>
        <p:sp>
          <p:nvSpPr>
            <p:cNvPr id="144" name="文本框 143"/>
            <p:cNvSpPr txBox="1"/>
            <p:nvPr/>
          </p:nvSpPr>
          <p:spPr>
            <a:xfrm>
              <a:off x="5482098" y="2267015"/>
              <a:ext cx="2275117" cy="505214"/>
            </a:xfrm>
            <a:prstGeom prst="rect">
              <a:avLst/>
            </a:prstGeom>
            <a:noFill/>
          </p:spPr>
          <p:txBody>
            <a:bodyPr wrap="square" rtlCol="0">
              <a:spAutoFit/>
            </a:bodyPr>
            <a:lstStyle/>
            <a:p>
              <a:pPr algn="ctr"/>
              <a:endParaRPr lang="zh-CN" altLang="en-US" sz="2400" dirty="0">
                <a:latin typeface="黑体" pitchFamily="49" charset="-122"/>
                <a:ea typeface="黑体" pitchFamily="49" charset="-122"/>
              </a:endParaRPr>
            </a:p>
          </p:txBody>
        </p:sp>
        <p:sp>
          <p:nvSpPr>
            <p:cNvPr id="145" name="矩形 144"/>
            <p:cNvSpPr/>
            <p:nvPr/>
          </p:nvSpPr>
          <p:spPr>
            <a:xfrm>
              <a:off x="4194628" y="2220686"/>
              <a:ext cx="4833257"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52" name="组合 151"/>
          <p:cNvGrpSpPr/>
          <p:nvPr/>
        </p:nvGrpSpPr>
        <p:grpSpPr>
          <a:xfrm>
            <a:off x="1850577" y="2879377"/>
            <a:ext cx="5384800" cy="503999"/>
            <a:chOff x="3643085" y="2220686"/>
            <a:chExt cx="5384800" cy="551543"/>
          </a:xfrm>
        </p:grpSpPr>
        <p:sp>
          <p:nvSpPr>
            <p:cNvPr id="153" name="矩形 152"/>
            <p:cNvSpPr/>
            <p:nvPr/>
          </p:nvSpPr>
          <p:spPr>
            <a:xfrm>
              <a:off x="3643085" y="2220686"/>
              <a:ext cx="551543"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4" name="矩形 153"/>
            <p:cNvSpPr/>
            <p:nvPr/>
          </p:nvSpPr>
          <p:spPr>
            <a:xfrm>
              <a:off x="3744685" y="2220686"/>
              <a:ext cx="449943" cy="449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a:t>
              </a:r>
              <a:endParaRPr lang="zh-CN" altLang="en-US" sz="1600" dirty="0"/>
            </a:p>
          </p:txBody>
        </p:sp>
        <p:sp>
          <p:nvSpPr>
            <p:cNvPr id="155" name="文本框 118"/>
            <p:cNvSpPr txBox="1"/>
            <p:nvPr/>
          </p:nvSpPr>
          <p:spPr>
            <a:xfrm>
              <a:off x="4796228" y="2262612"/>
              <a:ext cx="3525513" cy="500329"/>
            </a:xfrm>
            <a:prstGeom prst="rect">
              <a:avLst/>
            </a:prstGeom>
            <a:noFill/>
          </p:spPr>
          <p:txBody>
            <a:bodyPr wrap="square" rtlCol="0">
              <a:spAutoFit/>
            </a:bodyPr>
            <a:lstStyle/>
            <a:p>
              <a:pPr algn="ctr"/>
              <a:r>
                <a:rPr lang="zh-CN" altLang="en-US" sz="2400" dirty="0">
                  <a:latin typeface="黑体" pitchFamily="49" charset="-122"/>
                  <a:ea typeface="黑体" pitchFamily="49" charset="-122"/>
                </a:rPr>
                <a:t>光</a:t>
              </a:r>
              <a:r>
                <a:rPr lang="zh-CN" altLang="en-US" sz="2400" dirty="0" smtClean="0">
                  <a:latin typeface="黑体" pitchFamily="49" charset="-122"/>
                  <a:ea typeface="黑体" pitchFamily="49" charset="-122"/>
                </a:rPr>
                <a:t>流对齐</a:t>
              </a:r>
              <a:endParaRPr lang="zh-CN" altLang="en-US" sz="2400" dirty="0" smtClean="0">
                <a:latin typeface="黑体" pitchFamily="49" charset="-122"/>
                <a:ea typeface="黑体" pitchFamily="49" charset="-122"/>
              </a:endParaRPr>
            </a:p>
          </p:txBody>
        </p:sp>
        <p:sp>
          <p:nvSpPr>
            <p:cNvPr id="156" name="矩形 155"/>
            <p:cNvSpPr/>
            <p:nvPr/>
          </p:nvSpPr>
          <p:spPr>
            <a:xfrm>
              <a:off x="4194628" y="2220686"/>
              <a:ext cx="4833257"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32" name="TextBox 131"/>
          <p:cNvSpPr txBox="1"/>
          <p:nvPr/>
        </p:nvSpPr>
        <p:spPr>
          <a:xfrm>
            <a:off x="2485209" y="4520192"/>
            <a:ext cx="4293325" cy="457200"/>
          </a:xfrm>
          <a:prstGeom prst="rect">
            <a:avLst/>
          </a:prstGeom>
          <a:noFill/>
        </p:spPr>
        <p:txBody>
          <a:bodyPr wrap="square" rtlCol="0">
            <a:spAutoFit/>
          </a:bodyPr>
          <a:lstStyle/>
          <a:p>
            <a:pPr algn="ct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实验结果</a:t>
            </a:r>
            <a:endParaRPr lang="zh-CN" altLang="en-US" sz="2400" dirty="0" smtClean="0">
              <a:latin typeface="黑体" pitchFamily="49" charset="-122"/>
              <a:ea typeface="黑体" pitchFamily="49" charset="-122"/>
            </a:endParaRPr>
          </a:p>
        </p:txBody>
      </p:sp>
      <p:grpSp>
        <p:nvGrpSpPr>
          <p:cNvPr id="133" name="组合 132"/>
          <p:cNvGrpSpPr/>
          <p:nvPr/>
        </p:nvGrpSpPr>
        <p:grpSpPr>
          <a:xfrm>
            <a:off x="1872351" y="2057528"/>
            <a:ext cx="5384800" cy="504000"/>
            <a:chOff x="3643085" y="2220686"/>
            <a:chExt cx="5384800" cy="551543"/>
          </a:xfrm>
        </p:grpSpPr>
        <p:sp>
          <p:nvSpPr>
            <p:cNvPr id="134" name="矩形 133"/>
            <p:cNvSpPr/>
            <p:nvPr/>
          </p:nvSpPr>
          <p:spPr>
            <a:xfrm>
              <a:off x="3643085" y="2220686"/>
              <a:ext cx="551543"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5" name="矩形 134"/>
            <p:cNvSpPr/>
            <p:nvPr/>
          </p:nvSpPr>
          <p:spPr>
            <a:xfrm>
              <a:off x="3744685" y="2220686"/>
              <a:ext cx="449943" cy="449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endParaRPr lang="zh-CN" altLang="en-US" sz="1600" dirty="0"/>
            </a:p>
          </p:txBody>
        </p:sp>
        <p:sp>
          <p:nvSpPr>
            <p:cNvPr id="136" name="文本框 143"/>
            <p:cNvSpPr txBox="1"/>
            <p:nvPr/>
          </p:nvSpPr>
          <p:spPr>
            <a:xfrm>
              <a:off x="5426213" y="2253041"/>
              <a:ext cx="2275117" cy="500328"/>
            </a:xfrm>
            <a:prstGeom prst="rect">
              <a:avLst/>
            </a:prstGeom>
            <a:noFill/>
          </p:spPr>
          <p:txBody>
            <a:bodyPr wrap="square" rtlCol="0">
              <a:spAutoFit/>
            </a:bodyPr>
            <a:lstStyle/>
            <a:p>
              <a:pPr algn="ctr"/>
              <a:r>
                <a:rPr lang="zh-CN" altLang="en-US" sz="2400" dirty="0" smtClean="0">
                  <a:latin typeface="黑体" pitchFamily="49" charset="-122"/>
                  <a:ea typeface="黑体" pitchFamily="49" charset="-122"/>
                </a:rPr>
                <a:t>基本</a:t>
              </a:r>
              <a:r>
                <a:rPr lang="zh-CN" altLang="en-US" sz="2400" dirty="0">
                  <a:latin typeface="黑体" pitchFamily="49" charset="-122"/>
                  <a:ea typeface="黑体" pitchFamily="49" charset="-122"/>
                </a:rPr>
                <a:t>方法</a:t>
              </a:r>
              <a:endParaRPr lang="zh-CN" altLang="en-US" sz="2400" dirty="0">
                <a:latin typeface="黑体" pitchFamily="49" charset="-122"/>
                <a:ea typeface="黑体" pitchFamily="49" charset="-122"/>
              </a:endParaRPr>
            </a:p>
          </p:txBody>
        </p:sp>
        <p:sp>
          <p:nvSpPr>
            <p:cNvPr id="137" name="矩形 136"/>
            <p:cNvSpPr/>
            <p:nvPr/>
          </p:nvSpPr>
          <p:spPr>
            <a:xfrm>
              <a:off x="4194628" y="2220686"/>
              <a:ext cx="4833257"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46" name="组合 145"/>
          <p:cNvGrpSpPr/>
          <p:nvPr/>
        </p:nvGrpSpPr>
        <p:grpSpPr>
          <a:xfrm>
            <a:off x="1828802" y="5210031"/>
            <a:ext cx="5384800" cy="504000"/>
            <a:chOff x="3643085" y="2220686"/>
            <a:chExt cx="5384800" cy="551543"/>
          </a:xfrm>
        </p:grpSpPr>
        <p:sp>
          <p:nvSpPr>
            <p:cNvPr id="147" name="矩形 146"/>
            <p:cNvSpPr/>
            <p:nvPr/>
          </p:nvSpPr>
          <p:spPr>
            <a:xfrm>
              <a:off x="3643085" y="2220686"/>
              <a:ext cx="551543"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8" name="矩形 147"/>
            <p:cNvSpPr/>
            <p:nvPr/>
          </p:nvSpPr>
          <p:spPr>
            <a:xfrm>
              <a:off x="3744685" y="2220686"/>
              <a:ext cx="449943" cy="449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5</a:t>
              </a:r>
              <a:endParaRPr lang="zh-CN" altLang="en-US" sz="1600" dirty="0"/>
            </a:p>
          </p:txBody>
        </p:sp>
        <p:sp>
          <p:nvSpPr>
            <p:cNvPr id="149" name="文本框 143"/>
            <p:cNvSpPr txBox="1"/>
            <p:nvPr/>
          </p:nvSpPr>
          <p:spPr>
            <a:xfrm>
              <a:off x="5482098" y="2267015"/>
              <a:ext cx="2275117" cy="505214"/>
            </a:xfrm>
            <a:prstGeom prst="rect">
              <a:avLst/>
            </a:prstGeom>
            <a:noFill/>
          </p:spPr>
          <p:txBody>
            <a:bodyPr wrap="square" rtlCol="0">
              <a:spAutoFit/>
            </a:bodyPr>
            <a:lstStyle/>
            <a:p>
              <a:pPr algn="ctr"/>
              <a:endParaRPr lang="zh-CN" altLang="en-US" sz="2400" dirty="0">
                <a:latin typeface="黑体" pitchFamily="49" charset="-122"/>
                <a:ea typeface="黑体" pitchFamily="49" charset="-122"/>
              </a:endParaRPr>
            </a:p>
          </p:txBody>
        </p:sp>
        <p:sp>
          <p:nvSpPr>
            <p:cNvPr id="150" name="矩形 149"/>
            <p:cNvSpPr/>
            <p:nvPr/>
          </p:nvSpPr>
          <p:spPr>
            <a:xfrm>
              <a:off x="4194628" y="2220686"/>
              <a:ext cx="4833257" cy="5515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51" name="TextBox 150"/>
          <p:cNvSpPr txBox="1"/>
          <p:nvPr/>
        </p:nvSpPr>
        <p:spPr>
          <a:xfrm>
            <a:off x="3753454" y="5207716"/>
            <a:ext cx="2177142" cy="457200"/>
          </a:xfrm>
          <a:prstGeom prst="rect">
            <a:avLst/>
          </a:prstGeom>
          <a:noFill/>
        </p:spPr>
        <p:txBody>
          <a:bodyPr wrap="square" rtlCol="0">
            <a:spAutoFit/>
          </a:bodyPr>
          <a:lstStyle/>
          <a:p>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方法总结</a:t>
            </a:r>
            <a:endParaRPr lang="zh-CN" altLang="en-US" sz="2400" dirty="0"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506" y="675175"/>
            <a:ext cx="3118124" cy="457200"/>
          </a:xfrm>
          <a:prstGeom prst="rect">
            <a:avLst/>
          </a:prstGeom>
          <a:noFill/>
        </p:spPr>
        <p:txBody>
          <a:bodyPr wrap="square" rtlCol="0">
            <a:spAutoFit/>
          </a:bodyPr>
          <a:lstStyle/>
          <a:p>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基本</a:t>
            </a:r>
            <a:r>
              <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方法</a:t>
            </a:r>
            <a:endPar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grpSp>
        <p:nvGrpSpPr>
          <p:cNvPr id="2" name="Group 3"/>
          <p:cNvGrpSpPr/>
          <p:nvPr/>
        </p:nvGrpSpPr>
        <p:grpSpPr bwMode="auto">
          <a:xfrm>
            <a:off x="7332529" y="5943600"/>
            <a:ext cx="1229176" cy="604887"/>
            <a:chOff x="664" y="1951"/>
            <a:chExt cx="4308" cy="2120"/>
          </a:xfrm>
          <a:solidFill>
            <a:srgbClr val="FFFFFF"/>
          </a:solidFill>
        </p:grpSpPr>
        <p:sp>
          <p:nvSpPr>
            <p:cNvPr id="7" name="Freeform 4"/>
            <p:cNvSpPr/>
            <p:nvPr/>
          </p:nvSpPr>
          <p:spPr bwMode="grayWhite">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 name="Freeform 5"/>
            <p:cNvSpPr/>
            <p:nvPr/>
          </p:nvSpPr>
          <p:spPr bwMode="grayWhite">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 name="Freeform 6"/>
            <p:cNvSpPr/>
            <p:nvPr/>
          </p:nvSpPr>
          <p:spPr bwMode="grayWhite">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 name="Freeform 7"/>
            <p:cNvSpPr/>
            <p:nvPr/>
          </p:nvSpPr>
          <p:spPr bwMode="grayWhite">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2" name="Freeform 8"/>
            <p:cNvSpPr/>
            <p:nvPr/>
          </p:nvSpPr>
          <p:spPr bwMode="grayWhite">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3" name="Freeform 9"/>
            <p:cNvSpPr/>
            <p:nvPr/>
          </p:nvSpPr>
          <p:spPr bwMode="grayWhite">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4" name="Freeform 10"/>
            <p:cNvSpPr/>
            <p:nvPr/>
          </p:nvSpPr>
          <p:spPr bwMode="grayWhite">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5" name="Freeform 11"/>
            <p:cNvSpPr/>
            <p:nvPr/>
          </p:nvSpPr>
          <p:spPr bwMode="grayWhite">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6" name="Freeform 12"/>
            <p:cNvSpPr/>
            <p:nvPr/>
          </p:nvSpPr>
          <p:spPr bwMode="grayWhite">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7" name="Freeform 13"/>
            <p:cNvSpPr/>
            <p:nvPr/>
          </p:nvSpPr>
          <p:spPr bwMode="grayWhite">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8" name="Freeform 14"/>
            <p:cNvSpPr/>
            <p:nvPr/>
          </p:nvSpPr>
          <p:spPr bwMode="grayWhite">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9" name="Freeform 15"/>
            <p:cNvSpPr/>
            <p:nvPr/>
          </p:nvSpPr>
          <p:spPr bwMode="grayWhite">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0" name="Freeform 16"/>
            <p:cNvSpPr/>
            <p:nvPr/>
          </p:nvSpPr>
          <p:spPr bwMode="grayWhite">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1" name="Freeform 17"/>
            <p:cNvSpPr/>
            <p:nvPr/>
          </p:nvSpPr>
          <p:spPr bwMode="grayWhite">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2" name="Freeform 18"/>
            <p:cNvSpPr/>
            <p:nvPr/>
          </p:nvSpPr>
          <p:spPr bwMode="grayWhite">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3" name="Freeform 19"/>
            <p:cNvSpPr/>
            <p:nvPr/>
          </p:nvSpPr>
          <p:spPr bwMode="grayWhite">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4" name="Freeform 20"/>
            <p:cNvSpPr/>
            <p:nvPr/>
          </p:nvSpPr>
          <p:spPr bwMode="grayWhite">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5" name="Freeform 21"/>
            <p:cNvSpPr/>
            <p:nvPr/>
          </p:nvSpPr>
          <p:spPr bwMode="grayWhite">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6" name="Freeform 22"/>
            <p:cNvSpPr/>
            <p:nvPr/>
          </p:nvSpPr>
          <p:spPr bwMode="grayWhite">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7" name="Freeform 23"/>
            <p:cNvSpPr/>
            <p:nvPr/>
          </p:nvSpPr>
          <p:spPr bwMode="grayWhite">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8" name="Freeform 24"/>
            <p:cNvSpPr/>
            <p:nvPr/>
          </p:nvSpPr>
          <p:spPr bwMode="grayWhite">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29" name="Freeform 25"/>
            <p:cNvSpPr/>
            <p:nvPr/>
          </p:nvSpPr>
          <p:spPr bwMode="grayWhite">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0" name="Freeform 26"/>
            <p:cNvSpPr/>
            <p:nvPr/>
          </p:nvSpPr>
          <p:spPr bwMode="grayWhite">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1" name="Freeform 27"/>
            <p:cNvSpPr/>
            <p:nvPr/>
          </p:nvSpPr>
          <p:spPr bwMode="grayWhite">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2" name="Freeform 28"/>
            <p:cNvSpPr/>
            <p:nvPr/>
          </p:nvSpPr>
          <p:spPr bwMode="grayWhite">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3" name="Freeform 29"/>
            <p:cNvSpPr/>
            <p:nvPr/>
          </p:nvSpPr>
          <p:spPr bwMode="grayWhite">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4" name="Freeform 30"/>
            <p:cNvSpPr/>
            <p:nvPr/>
          </p:nvSpPr>
          <p:spPr bwMode="grayWhite">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5" name="Freeform 31"/>
            <p:cNvSpPr/>
            <p:nvPr/>
          </p:nvSpPr>
          <p:spPr bwMode="grayWhite">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6" name="Freeform 32"/>
            <p:cNvSpPr/>
            <p:nvPr/>
          </p:nvSpPr>
          <p:spPr bwMode="grayWhite">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7" name="Freeform 33"/>
            <p:cNvSpPr/>
            <p:nvPr/>
          </p:nvSpPr>
          <p:spPr bwMode="grayWhite">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8" name="Freeform 34"/>
            <p:cNvSpPr/>
            <p:nvPr/>
          </p:nvSpPr>
          <p:spPr bwMode="grayWhite">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39" name="Freeform 35"/>
            <p:cNvSpPr/>
            <p:nvPr/>
          </p:nvSpPr>
          <p:spPr bwMode="grayWhite">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0" name="Freeform 36"/>
            <p:cNvSpPr/>
            <p:nvPr/>
          </p:nvSpPr>
          <p:spPr bwMode="grayWhite">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1" name="Freeform 37"/>
            <p:cNvSpPr/>
            <p:nvPr/>
          </p:nvSpPr>
          <p:spPr bwMode="grayWhite">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2" name="Freeform 38"/>
            <p:cNvSpPr/>
            <p:nvPr/>
          </p:nvSpPr>
          <p:spPr bwMode="grayWhite">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prstShdw prst="shdw17" dist="12700" dir="10800000">
                <a:srgbClr val="080808">
                  <a:alpha val="50000"/>
                </a:srgbClr>
              </a:prst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3" name="Freeform 39"/>
            <p:cNvSpPr/>
            <p:nvPr/>
          </p:nvSpPr>
          <p:spPr bwMode="grayWhite">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4" name="Freeform 40"/>
            <p:cNvSpPr/>
            <p:nvPr/>
          </p:nvSpPr>
          <p:spPr bwMode="grayWhite">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5" name="Freeform 41"/>
            <p:cNvSpPr/>
            <p:nvPr/>
          </p:nvSpPr>
          <p:spPr bwMode="grayWhite">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6" name="Freeform 42"/>
            <p:cNvSpPr/>
            <p:nvPr/>
          </p:nvSpPr>
          <p:spPr bwMode="grayWhite">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7" name="Freeform 43"/>
            <p:cNvSpPr/>
            <p:nvPr/>
          </p:nvSpPr>
          <p:spPr bwMode="grayWhite">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8" name="Freeform 44"/>
            <p:cNvSpPr/>
            <p:nvPr/>
          </p:nvSpPr>
          <p:spPr bwMode="grayWhite">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49" name="Freeform 45"/>
            <p:cNvSpPr/>
            <p:nvPr/>
          </p:nvSpPr>
          <p:spPr bwMode="grayWhite">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0" name="Freeform 46"/>
            <p:cNvSpPr/>
            <p:nvPr/>
          </p:nvSpPr>
          <p:spPr bwMode="grayWhite">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1" name="Freeform 47"/>
            <p:cNvSpPr/>
            <p:nvPr/>
          </p:nvSpPr>
          <p:spPr bwMode="grayWhite">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2" name="Freeform 48"/>
            <p:cNvSpPr/>
            <p:nvPr/>
          </p:nvSpPr>
          <p:spPr bwMode="grayWhite">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3" name="Freeform 49"/>
            <p:cNvSpPr/>
            <p:nvPr/>
          </p:nvSpPr>
          <p:spPr bwMode="grayWhite">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4" name="Freeform 50"/>
            <p:cNvSpPr/>
            <p:nvPr/>
          </p:nvSpPr>
          <p:spPr bwMode="grayWhite">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5" name="Freeform 51"/>
            <p:cNvSpPr/>
            <p:nvPr/>
          </p:nvSpPr>
          <p:spPr bwMode="grayWhite">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6" name="Freeform 52"/>
            <p:cNvSpPr/>
            <p:nvPr/>
          </p:nvSpPr>
          <p:spPr bwMode="grayWhite">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7" name="Freeform 53"/>
            <p:cNvSpPr/>
            <p:nvPr/>
          </p:nvSpPr>
          <p:spPr bwMode="grayWhite">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8" name="Freeform 54"/>
            <p:cNvSpPr/>
            <p:nvPr/>
          </p:nvSpPr>
          <p:spPr bwMode="grayWhite">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59" name="Freeform 55"/>
            <p:cNvSpPr/>
            <p:nvPr/>
          </p:nvSpPr>
          <p:spPr bwMode="grayWhite">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0" name="Freeform 56"/>
            <p:cNvSpPr/>
            <p:nvPr/>
          </p:nvSpPr>
          <p:spPr bwMode="grayWhite">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1" name="Freeform 57"/>
            <p:cNvSpPr/>
            <p:nvPr/>
          </p:nvSpPr>
          <p:spPr bwMode="grayWhite">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2" name="Freeform 58"/>
            <p:cNvSpPr/>
            <p:nvPr/>
          </p:nvSpPr>
          <p:spPr bwMode="grayWhite">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3" name="Freeform 59"/>
            <p:cNvSpPr/>
            <p:nvPr/>
          </p:nvSpPr>
          <p:spPr bwMode="grayWhite">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4" name="Freeform 60"/>
            <p:cNvSpPr/>
            <p:nvPr/>
          </p:nvSpPr>
          <p:spPr bwMode="grayWhite">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5" name="Freeform 61"/>
            <p:cNvSpPr/>
            <p:nvPr/>
          </p:nvSpPr>
          <p:spPr bwMode="grayWhite">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6" name="Freeform 62"/>
            <p:cNvSpPr/>
            <p:nvPr/>
          </p:nvSpPr>
          <p:spPr bwMode="grayWhite">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7" name="Freeform 63"/>
            <p:cNvSpPr/>
            <p:nvPr/>
          </p:nvSpPr>
          <p:spPr bwMode="grayWhite">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8" name="Freeform 64"/>
            <p:cNvSpPr/>
            <p:nvPr/>
          </p:nvSpPr>
          <p:spPr bwMode="grayWhite">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69" name="Freeform 65"/>
            <p:cNvSpPr/>
            <p:nvPr/>
          </p:nvSpPr>
          <p:spPr bwMode="grayWhite">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0" name="Freeform 66"/>
            <p:cNvSpPr/>
            <p:nvPr/>
          </p:nvSpPr>
          <p:spPr bwMode="grayWhite">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1" name="Freeform 67"/>
            <p:cNvSpPr/>
            <p:nvPr/>
          </p:nvSpPr>
          <p:spPr bwMode="grayWhite">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2" name="Freeform 68"/>
            <p:cNvSpPr/>
            <p:nvPr/>
          </p:nvSpPr>
          <p:spPr bwMode="grayWhite">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3" name="Freeform 69"/>
            <p:cNvSpPr/>
            <p:nvPr/>
          </p:nvSpPr>
          <p:spPr bwMode="grayWhite">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4" name="Freeform 70"/>
            <p:cNvSpPr/>
            <p:nvPr/>
          </p:nvSpPr>
          <p:spPr bwMode="grayWhite">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5" name="Freeform 71"/>
            <p:cNvSpPr/>
            <p:nvPr/>
          </p:nvSpPr>
          <p:spPr bwMode="grayWhite">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6" name="Freeform 72"/>
            <p:cNvSpPr/>
            <p:nvPr/>
          </p:nvSpPr>
          <p:spPr bwMode="grayWhite">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7" name="Freeform 73"/>
            <p:cNvSpPr/>
            <p:nvPr/>
          </p:nvSpPr>
          <p:spPr bwMode="grayWhite">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8" name="Freeform 74"/>
            <p:cNvSpPr/>
            <p:nvPr/>
          </p:nvSpPr>
          <p:spPr bwMode="grayWhite">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79" name="Freeform 75"/>
            <p:cNvSpPr/>
            <p:nvPr/>
          </p:nvSpPr>
          <p:spPr bwMode="grayWhite">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0" name="Freeform 76"/>
            <p:cNvSpPr/>
            <p:nvPr/>
          </p:nvSpPr>
          <p:spPr bwMode="grayWhite">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1" name="Freeform 77"/>
            <p:cNvSpPr/>
            <p:nvPr/>
          </p:nvSpPr>
          <p:spPr bwMode="grayWhite">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2" name="Freeform 78"/>
            <p:cNvSpPr/>
            <p:nvPr/>
          </p:nvSpPr>
          <p:spPr bwMode="grayWhite">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3" name="Freeform 79"/>
            <p:cNvSpPr/>
            <p:nvPr/>
          </p:nvSpPr>
          <p:spPr bwMode="grayWhite">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4" name="Freeform 80"/>
            <p:cNvSpPr/>
            <p:nvPr/>
          </p:nvSpPr>
          <p:spPr bwMode="grayWhite">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5" name="Freeform 81"/>
            <p:cNvSpPr/>
            <p:nvPr/>
          </p:nvSpPr>
          <p:spPr bwMode="grayWhite">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6" name="Freeform 82"/>
            <p:cNvSpPr/>
            <p:nvPr/>
          </p:nvSpPr>
          <p:spPr bwMode="grayWhite">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7" name="Freeform 83"/>
            <p:cNvSpPr/>
            <p:nvPr/>
          </p:nvSpPr>
          <p:spPr bwMode="grayWhite">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8" name="Freeform 84"/>
            <p:cNvSpPr/>
            <p:nvPr/>
          </p:nvSpPr>
          <p:spPr bwMode="grayWhite">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89" name="Freeform 85"/>
            <p:cNvSpPr/>
            <p:nvPr/>
          </p:nvSpPr>
          <p:spPr bwMode="grayWhite">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0" name="Freeform 86"/>
            <p:cNvSpPr/>
            <p:nvPr/>
          </p:nvSpPr>
          <p:spPr bwMode="grayWhite">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1" name="Freeform 87"/>
            <p:cNvSpPr/>
            <p:nvPr/>
          </p:nvSpPr>
          <p:spPr bwMode="grayWhite">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2" name="Freeform 88"/>
            <p:cNvSpPr/>
            <p:nvPr/>
          </p:nvSpPr>
          <p:spPr bwMode="grayWhite">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3" name="Freeform 89"/>
            <p:cNvSpPr/>
            <p:nvPr/>
          </p:nvSpPr>
          <p:spPr bwMode="grayWhite">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4" name="Freeform 90"/>
            <p:cNvSpPr/>
            <p:nvPr/>
          </p:nvSpPr>
          <p:spPr bwMode="grayWhite">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5" name="Freeform 91"/>
            <p:cNvSpPr/>
            <p:nvPr/>
          </p:nvSpPr>
          <p:spPr bwMode="grayWhite">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6" name="Freeform 92"/>
            <p:cNvSpPr/>
            <p:nvPr/>
          </p:nvSpPr>
          <p:spPr bwMode="grayWhite">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7" name="Freeform 93"/>
            <p:cNvSpPr/>
            <p:nvPr/>
          </p:nvSpPr>
          <p:spPr bwMode="grayWhite">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8" name="Freeform 94"/>
            <p:cNvSpPr/>
            <p:nvPr/>
          </p:nvSpPr>
          <p:spPr bwMode="grayWhite">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99" name="Freeform 95"/>
            <p:cNvSpPr/>
            <p:nvPr/>
          </p:nvSpPr>
          <p:spPr bwMode="grayWhite">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0" name="Freeform 96"/>
            <p:cNvSpPr/>
            <p:nvPr/>
          </p:nvSpPr>
          <p:spPr bwMode="grayWhite">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1" name="Freeform 97"/>
            <p:cNvSpPr/>
            <p:nvPr/>
          </p:nvSpPr>
          <p:spPr bwMode="grayWhite">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2" name="Freeform 98"/>
            <p:cNvSpPr/>
            <p:nvPr/>
          </p:nvSpPr>
          <p:spPr bwMode="grayWhite">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3" name="Freeform 99"/>
            <p:cNvSpPr/>
            <p:nvPr/>
          </p:nvSpPr>
          <p:spPr bwMode="grayWhite">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4" name="Freeform 100"/>
            <p:cNvSpPr/>
            <p:nvPr/>
          </p:nvSpPr>
          <p:spPr bwMode="grayWhite">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5" name="Freeform 101"/>
            <p:cNvSpPr/>
            <p:nvPr/>
          </p:nvSpPr>
          <p:spPr bwMode="grayWhite">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6" name="Freeform 102"/>
            <p:cNvSpPr/>
            <p:nvPr/>
          </p:nvSpPr>
          <p:spPr bwMode="grayWhite">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7" name="Freeform 103"/>
            <p:cNvSpPr/>
            <p:nvPr/>
          </p:nvSpPr>
          <p:spPr bwMode="grayWhite">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8" name="Freeform 104"/>
            <p:cNvSpPr/>
            <p:nvPr/>
          </p:nvSpPr>
          <p:spPr bwMode="grayWhite">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09" name="Freeform 105"/>
            <p:cNvSpPr/>
            <p:nvPr/>
          </p:nvSpPr>
          <p:spPr bwMode="grayWhite">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0" name="Freeform 106"/>
            <p:cNvSpPr/>
            <p:nvPr/>
          </p:nvSpPr>
          <p:spPr bwMode="grayWhite">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1" name="Freeform 107"/>
            <p:cNvSpPr/>
            <p:nvPr/>
          </p:nvSpPr>
          <p:spPr bwMode="grayWhite">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2" name="Freeform 108"/>
            <p:cNvSpPr/>
            <p:nvPr/>
          </p:nvSpPr>
          <p:spPr bwMode="grayWhite">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3" name="Freeform 109"/>
            <p:cNvSpPr/>
            <p:nvPr/>
          </p:nvSpPr>
          <p:spPr bwMode="grayWhite">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4" name="Freeform 110"/>
            <p:cNvSpPr/>
            <p:nvPr/>
          </p:nvSpPr>
          <p:spPr bwMode="grayWhite">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sp>
          <p:nvSpPr>
            <p:cNvPr id="115" name="Freeform 111"/>
            <p:cNvSpPr/>
            <p:nvPr/>
          </p:nvSpPr>
          <p:spPr bwMode="grayWhite">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outerShdw dist="12700" dir="5400000" algn="ctr" rotWithShape="0">
                <a:srgbClr val="080808">
                  <a:alpha val="50000"/>
                </a:srgbClr>
              </a:outerShdw>
            </a:effectLst>
            <a:extLst>
              <a:ext uri="{91240B29-F687-4F45-9708-019B960494DF}">
                <a14:hiddenLine xmlns:a14="http://schemas.microsoft.com/office/drawing/2010/main" w="6350">
                  <a:solidFill>
                    <a:srgbClr val="5F5F5F"/>
                  </a:solidFill>
                  <a:prstDash val="dash"/>
                  <a:round/>
                  <a:headEnd type="none" w="med" len="med"/>
                  <a:tailEnd type="none" w="med" len="med"/>
                </a14:hiddenLine>
              </a:ext>
            </a:extLst>
          </p:spPr>
          <p:txBody>
            <a:bodyPr/>
            <a:lstStyle/>
            <a:p>
              <a:endParaRPr lang="zh-CN" altLang="en-US"/>
            </a:p>
          </p:txBody>
        </p:sp>
      </p:grpSp>
      <p:sp>
        <p:nvSpPr>
          <p:cNvPr id="3" name="文本框 2"/>
          <p:cNvSpPr txBox="1"/>
          <p:nvPr/>
        </p:nvSpPr>
        <p:spPr>
          <a:xfrm>
            <a:off x="568506" y="1733550"/>
            <a:ext cx="8447224" cy="2062103"/>
          </a:xfrm>
          <a:prstGeom prst="rect">
            <a:avLst/>
          </a:prstGeom>
          <a:noFill/>
        </p:spPr>
        <p:txBody>
          <a:bodyPr wrap="square" rtlCol="0">
            <a:spAutoFit/>
          </a:bodyPr>
          <a:lstStyle/>
          <a:p>
            <a:r>
              <a:rPr lang="zh-CN" altLang="en-US" dirty="0" smtClean="0"/>
              <a:t>        </a:t>
            </a:r>
            <a:r>
              <a:rPr lang="zh-CN" altLang="en-US" dirty="0"/>
              <a:t>超分辨（</a:t>
            </a:r>
            <a:r>
              <a:rPr lang="en-US" altLang="zh-CN" dirty="0"/>
              <a:t>Super-Resolution</a:t>
            </a:r>
            <a:r>
              <a:rPr lang="zh-CN" altLang="en-US" dirty="0"/>
              <a:t>）研究算法是</a:t>
            </a:r>
            <a:r>
              <a:rPr lang="zh-CN" altLang="en-US" dirty="0" smtClean="0"/>
              <a:t>由</a:t>
            </a:r>
            <a:r>
              <a:rPr lang="en-US" altLang="zh-CN" dirty="0" err="1" smtClean="0"/>
              <a:t>R.Tsai</a:t>
            </a:r>
            <a:r>
              <a:rPr lang="zh-CN" altLang="en-US" dirty="0" smtClean="0"/>
              <a:t>首次提出</a:t>
            </a:r>
            <a:r>
              <a:rPr lang="en-US" altLang="zh-CN" dirty="0" smtClean="0"/>
              <a:t>[1],</a:t>
            </a:r>
            <a:r>
              <a:rPr lang="zh-CN" altLang="en-US" dirty="0"/>
              <a:t>提供</a:t>
            </a:r>
            <a:r>
              <a:rPr lang="zh-CN" altLang="en-US" dirty="0" smtClean="0"/>
              <a:t>了一种重要的方法去从低分辨率（</a:t>
            </a:r>
            <a:r>
              <a:rPr lang="en-US" altLang="zh-CN" dirty="0" smtClean="0"/>
              <a:t>Low-Resolution</a:t>
            </a:r>
            <a:r>
              <a:rPr lang="zh-CN" altLang="en-US" dirty="0" smtClean="0"/>
              <a:t>）图像中去重建生成高分辨率（</a:t>
            </a:r>
            <a:r>
              <a:rPr lang="en-US" altLang="zh-CN" dirty="0" smtClean="0"/>
              <a:t>High</a:t>
            </a:r>
            <a:r>
              <a:rPr lang="en-US" altLang="zh-CN" dirty="0"/>
              <a:t>-Resolution</a:t>
            </a:r>
            <a:r>
              <a:rPr lang="zh-CN" altLang="en-US" dirty="0" smtClean="0"/>
              <a:t>）的图像</a:t>
            </a:r>
            <a:r>
              <a:rPr lang="zh-CN" altLang="en-US" dirty="0" smtClean="0"/>
              <a:t>。从此，开创了超分辨研究的新纪元。</a:t>
            </a:r>
            <a:endParaRPr lang="en-US" altLang="zh-CN" dirty="0" smtClean="0"/>
          </a:p>
          <a:p>
            <a:r>
              <a:rPr lang="en-US" altLang="zh-CN" dirty="0">
                <a:sym typeface="+mn-ea"/>
              </a:rPr>
              <a:t> </a:t>
            </a:r>
            <a:r>
              <a:rPr lang="en-US" altLang="zh-CN" dirty="0" smtClean="0">
                <a:sym typeface="+mn-ea"/>
              </a:rPr>
              <a:t>       </a:t>
            </a:r>
            <a:r>
              <a:rPr lang="zh-CN" altLang="en-US" dirty="0" smtClean="0">
                <a:sym typeface="+mn-ea"/>
              </a:rPr>
              <a:t>人脸超分辨率研究算法又称人脸幻构</a:t>
            </a:r>
            <a:r>
              <a:rPr lang="zh-CN" altLang="en-US" dirty="0">
                <a:sym typeface="+mn-ea"/>
              </a:rPr>
              <a:t>（</a:t>
            </a:r>
            <a:r>
              <a:rPr lang="en-US" altLang="zh-CN" dirty="0">
                <a:sym typeface="+mn-ea"/>
              </a:rPr>
              <a:t>Face-hallucination</a:t>
            </a:r>
            <a:r>
              <a:rPr lang="zh-CN" altLang="en-US" dirty="0">
                <a:sym typeface="+mn-ea"/>
              </a:rPr>
              <a:t>）</a:t>
            </a:r>
            <a:r>
              <a:rPr lang="zh-CN" altLang="en-US" dirty="0" smtClean="0">
                <a:sym typeface="+mn-ea"/>
              </a:rPr>
              <a:t>，在此基础上得到快速发展，一些基本的方法</a:t>
            </a:r>
            <a:r>
              <a:rPr lang="en-US" altLang="zh-CN" dirty="0" smtClean="0">
                <a:sym typeface="+mn-ea"/>
              </a:rPr>
              <a:t>[2][3][4],</a:t>
            </a:r>
            <a:r>
              <a:rPr lang="zh-CN" altLang="en-US" dirty="0" smtClean="0">
                <a:sym typeface="+mn-ea"/>
              </a:rPr>
              <a:t>给出了不同的算法去从低分辨率人脸中去生成出高分辨率人脸图像。</a:t>
            </a:r>
            <a:endParaRPr lang="zh-CN" altLang="en-US" dirty="0" smtClean="0"/>
          </a:p>
          <a:p>
            <a:r>
              <a:rPr lang="zh-CN" altLang="en-US" dirty="0"/>
              <a:t>                  </a:t>
            </a:r>
          </a:p>
        </p:txBody>
      </p:sp>
      <p:sp>
        <p:nvSpPr>
          <p:cNvPr id="6" name="矩形 5"/>
          <p:cNvSpPr/>
          <p:nvPr/>
        </p:nvSpPr>
        <p:spPr>
          <a:xfrm>
            <a:off x="568506" y="4802911"/>
            <a:ext cx="9231086" cy="276999"/>
          </a:xfrm>
          <a:prstGeom prst="rect">
            <a:avLst/>
          </a:prstGeom>
        </p:spPr>
        <p:txBody>
          <a:bodyPr wrap="square">
            <a:spAutoFit/>
          </a:bodyPr>
          <a:lstStyle/>
          <a:p>
            <a:r>
              <a:rPr lang="zh-CN" altLang="en-US" sz="1200" dirty="0"/>
              <a:t>[1] RY Tsai, “Multiframe image restoration and </a:t>
            </a:r>
            <a:r>
              <a:rPr lang="zh-CN" altLang="en-US" sz="1200" dirty="0" smtClean="0"/>
              <a:t>registration</a:t>
            </a:r>
            <a:r>
              <a:rPr lang="zh-CN" altLang="en-US" sz="1200" dirty="0"/>
              <a:t>,” Adv</a:t>
            </a:r>
            <a:r>
              <a:rPr lang="zh-CN" altLang="en-US" sz="1200" dirty="0" smtClean="0"/>
              <a:t>.Comput.Vis</a:t>
            </a:r>
            <a:r>
              <a:rPr lang="zh-CN" altLang="en-US" sz="1200" dirty="0"/>
              <a:t>. Image Process., vol. 1, no. 2</a:t>
            </a:r>
            <a:r>
              <a:rPr lang="zh-CN" altLang="en-US" sz="1200" dirty="0" smtClean="0"/>
              <a:t>,pp</a:t>
            </a:r>
            <a:r>
              <a:rPr lang="zh-CN" altLang="en-US" sz="1200" dirty="0"/>
              <a:t>. 317–339, 1984.</a:t>
            </a:r>
          </a:p>
        </p:txBody>
      </p:sp>
      <p:sp>
        <p:nvSpPr>
          <p:cNvPr id="10" name="矩形 9"/>
          <p:cNvSpPr/>
          <p:nvPr/>
        </p:nvSpPr>
        <p:spPr>
          <a:xfrm>
            <a:off x="568506" y="5058791"/>
            <a:ext cx="8447223" cy="461665"/>
          </a:xfrm>
          <a:prstGeom prst="rect">
            <a:avLst/>
          </a:prstGeom>
        </p:spPr>
        <p:txBody>
          <a:bodyPr wrap="square">
            <a:spAutoFit/>
          </a:bodyPr>
          <a:lstStyle/>
          <a:p>
            <a:r>
              <a:rPr lang="zh-CN" altLang="en-US" sz="1200" dirty="0"/>
              <a:t>[2] Ce Liu, Heung-Yeung Shum, and William T Freeman</a:t>
            </a:r>
            <a:r>
              <a:rPr lang="zh-CN" altLang="en-US" sz="1200" dirty="0" smtClean="0"/>
              <a:t>,“</a:t>
            </a:r>
            <a:r>
              <a:rPr lang="zh-CN" altLang="en-US" sz="1200" dirty="0"/>
              <a:t>Face hallucination: Theory and practice,” </a:t>
            </a:r>
            <a:r>
              <a:rPr lang="zh-CN" altLang="en-US" sz="1200" dirty="0" smtClean="0"/>
              <a:t>International Journal of Computer </a:t>
            </a:r>
            <a:r>
              <a:rPr lang="zh-CN" altLang="en-US" sz="1200" dirty="0"/>
              <a:t>Vision, vol. 75, no. 1, pp. 115, 2007.</a:t>
            </a:r>
          </a:p>
        </p:txBody>
      </p:sp>
      <p:sp>
        <p:nvSpPr>
          <p:cNvPr id="116" name="矩形 115"/>
          <p:cNvSpPr/>
          <p:nvPr/>
        </p:nvSpPr>
        <p:spPr>
          <a:xfrm>
            <a:off x="558128" y="5457162"/>
            <a:ext cx="8281071" cy="461665"/>
          </a:xfrm>
          <a:prstGeom prst="rect">
            <a:avLst/>
          </a:prstGeom>
        </p:spPr>
        <p:txBody>
          <a:bodyPr wrap="square">
            <a:spAutoFit/>
          </a:bodyPr>
          <a:lstStyle/>
          <a:p>
            <a:r>
              <a:rPr lang="zh-CN" altLang="en-US" sz="1200" dirty="0" smtClean="0"/>
              <a:t>[</a:t>
            </a:r>
            <a:r>
              <a:rPr lang="en-US" altLang="zh-CN" sz="1200" dirty="0" smtClean="0"/>
              <a:t>3</a:t>
            </a:r>
            <a:r>
              <a:rPr lang="zh-CN" altLang="en-US" sz="1200" dirty="0" smtClean="0"/>
              <a:t>] </a:t>
            </a:r>
            <a:r>
              <a:rPr lang="zh-CN" altLang="en-US" sz="1200" dirty="0"/>
              <a:t>Xiang Ma, Junping Zhang, and Chun Qi, “</a:t>
            </a:r>
            <a:r>
              <a:rPr lang="zh-CN" altLang="en-US" sz="1200" dirty="0" smtClean="0"/>
              <a:t>Hallucinating face </a:t>
            </a:r>
            <a:r>
              <a:rPr lang="zh-CN" altLang="en-US" sz="1200" dirty="0"/>
              <a:t>by position-patch,” Pattern Recognition, vol. 43, no</a:t>
            </a:r>
            <a:r>
              <a:rPr lang="zh-CN" altLang="en-US" sz="1200" dirty="0" smtClean="0"/>
              <a:t>. 6</a:t>
            </a:r>
            <a:r>
              <a:rPr lang="zh-CN" altLang="en-US" sz="1200" dirty="0"/>
              <a:t>, pp. 2224–2236, 2010.</a:t>
            </a:r>
          </a:p>
        </p:txBody>
      </p:sp>
      <p:sp>
        <p:nvSpPr>
          <p:cNvPr id="118" name="矩形 117"/>
          <p:cNvSpPr/>
          <p:nvPr/>
        </p:nvSpPr>
        <p:spPr>
          <a:xfrm>
            <a:off x="564548" y="5864784"/>
            <a:ext cx="8451181" cy="461665"/>
          </a:xfrm>
          <a:prstGeom prst="rect">
            <a:avLst/>
          </a:prstGeom>
        </p:spPr>
        <p:txBody>
          <a:bodyPr wrap="square">
            <a:spAutoFit/>
          </a:bodyPr>
          <a:lstStyle/>
          <a:p>
            <a:r>
              <a:rPr lang="zh-CN" altLang="en-US" sz="1200" dirty="0" smtClean="0"/>
              <a:t>[</a:t>
            </a:r>
            <a:r>
              <a:rPr lang="en-US" altLang="zh-CN" sz="1200" dirty="0" smtClean="0"/>
              <a:t>4</a:t>
            </a:r>
            <a:r>
              <a:rPr lang="zh-CN" altLang="en-US" sz="1200" dirty="0" smtClean="0"/>
              <a:t>] </a:t>
            </a:r>
            <a:r>
              <a:rPr lang="zh-CN" altLang="en-US" sz="1200" dirty="0"/>
              <a:t>Cheolkon Jung, Licheng Jiao, Bing Liu, and </a:t>
            </a:r>
            <a:r>
              <a:rPr lang="zh-CN" altLang="en-US" sz="1200" dirty="0" smtClean="0"/>
              <a:t>Maoguo Gong</a:t>
            </a:r>
            <a:r>
              <a:rPr lang="zh-CN" altLang="en-US" sz="1200" dirty="0"/>
              <a:t>, </a:t>
            </a:r>
            <a:r>
              <a:rPr lang="zh-CN" altLang="en-US" sz="1200" dirty="0" smtClean="0"/>
              <a:t>“</a:t>
            </a:r>
            <a:r>
              <a:rPr lang="zh-CN" altLang="en-US" sz="1200" dirty="0"/>
              <a:t>Position-patch based face hallucination </a:t>
            </a:r>
            <a:r>
              <a:rPr lang="zh-CN" altLang="en-US" sz="1200" dirty="0" smtClean="0"/>
              <a:t>using convex </a:t>
            </a:r>
            <a:r>
              <a:rPr lang="zh-CN" altLang="en-US" sz="1200" dirty="0"/>
              <a:t>optimization,” IEEE Signal Processing Letters</a:t>
            </a:r>
            <a:r>
              <a:rPr lang="zh-CN" altLang="en-US" sz="1200" dirty="0" smtClean="0"/>
              <a:t>, vol</a:t>
            </a:r>
            <a:r>
              <a:rPr lang="zh-CN" altLang="en-US" sz="1200" dirty="0"/>
              <a:t>. 18, no. 6, pp. 367–370, 2011.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506" y="675175"/>
            <a:ext cx="3118124" cy="457200"/>
          </a:xfrm>
          <a:prstGeom prst="rect">
            <a:avLst/>
          </a:prstGeom>
          <a:noFill/>
        </p:spPr>
        <p:txBody>
          <a:bodyPr wrap="square" rtlCol="0">
            <a:spAutoFit/>
          </a:bodyPr>
          <a:lstStyle/>
          <a:p>
            <a:r>
              <a:rPr lang="zh-CN" altLang="en-US" sz="2400" b="1" dirty="0" smtClean="0">
                <a:solidFill>
                  <a:srgbClr val="FFFFFF"/>
                </a:solidFill>
                <a:effectLst>
                  <a:outerShdw blurRad="38100" dist="38100" dir="2700000" algn="tl">
                    <a:srgbClr val="000000">
                      <a:alpha val="43137"/>
                    </a:srgbClr>
                  </a:outerShdw>
                </a:effectLst>
                <a:latin typeface="黑体" pitchFamily="49" charset="-122"/>
                <a:ea typeface="黑体" pitchFamily="49" charset="-122"/>
              </a:rPr>
              <a:t>基本方法</a:t>
            </a:r>
            <a:endParaRPr lang="zh-CN" altLang="en-US" sz="2400" b="1" dirty="0">
              <a:solidFill>
                <a:srgbClr val="FFFFFF"/>
              </a:solidFill>
              <a:effectLst>
                <a:outerShdw blurRad="38100" dist="38100" dir="2700000" algn="tl">
                  <a:srgbClr val="000000">
                    <a:alpha val="43137"/>
                  </a:srgbClr>
                </a:outerShdw>
              </a:effectLst>
              <a:latin typeface="黑体" pitchFamily="49" charset="-122"/>
              <a:ea typeface="黑体"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353680642"/>
              </p:ext>
            </p:extLst>
          </p:nvPr>
        </p:nvGraphicFramePr>
        <p:xfrm>
          <a:off x="318226" y="1702707"/>
          <a:ext cx="8348345" cy="4041775"/>
        </p:xfrm>
        <a:graphic>
          <a:graphicData uri="http://schemas.openxmlformats.org/presentationml/2006/ole">
            <mc:AlternateContent xmlns:mc="http://schemas.openxmlformats.org/markup-compatibility/2006">
              <mc:Choice xmlns:v="urn:schemas-microsoft-com:vml" Requires="v">
                <p:oleObj spid="_x0000_s5127" name="Visio" r:id="rId3" imgW="7715250" imgH="3724185" progId="Visio.Drawing.11">
                  <p:embed/>
                </p:oleObj>
              </mc:Choice>
              <mc:Fallback>
                <p:oleObj name="Visio" r:id="rId3" imgW="7715250" imgH="3724185" progId="Visio.Drawing.11">
                  <p:embed/>
                  <p:pic>
                    <p:nvPicPr>
                      <p:cNvPr id="0" name=""/>
                      <p:cNvPicPr>
                        <a:picLocks noChangeAspect="1" noChangeArrowheads="1"/>
                      </p:cNvPicPr>
                      <p:nvPr/>
                    </p:nvPicPr>
                    <p:blipFill>
                      <a:blip r:embed="rId4"/>
                      <a:srcRect/>
                      <a:stretch>
                        <a:fillRect/>
                      </a:stretch>
                    </p:blipFill>
                    <p:spPr bwMode="auto">
                      <a:xfrm>
                        <a:off x="318226" y="1702707"/>
                        <a:ext cx="8348345" cy="40417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6511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506" y="675175"/>
            <a:ext cx="3118124" cy="457200"/>
          </a:xfrm>
          <a:prstGeom prst="rect">
            <a:avLst/>
          </a:prstGeom>
          <a:noFill/>
        </p:spPr>
        <p:txBody>
          <a:bodyPr wrap="square" rtlCol="0">
            <a:spAutoFit/>
          </a:bodyPr>
          <a:lstStyle/>
          <a:p>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基本</a:t>
            </a:r>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方法</a:t>
            </a:r>
            <a:endPar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3" name="文本框 2"/>
          <p:cNvSpPr txBox="1"/>
          <p:nvPr/>
        </p:nvSpPr>
        <p:spPr>
          <a:xfrm>
            <a:off x="568506" y="1487268"/>
            <a:ext cx="8256905" cy="646331"/>
          </a:xfrm>
          <a:prstGeom prst="rect">
            <a:avLst/>
          </a:prstGeom>
          <a:noFill/>
        </p:spPr>
        <p:txBody>
          <a:bodyPr wrap="square" rtlCol="0">
            <a:spAutoFit/>
          </a:bodyPr>
          <a:lstStyle/>
          <a:p>
            <a:r>
              <a:rPr lang="zh-CN" altLang="en-US" dirty="0" smtClean="0"/>
              <a:t>在基于图像块的</a:t>
            </a:r>
            <a:r>
              <a:rPr lang="zh-CN" altLang="en-US" dirty="0" smtClean="0"/>
              <a:t>人脸幻构</a:t>
            </a:r>
            <a:r>
              <a:rPr lang="en-US" altLang="zh-CN" dirty="0" smtClean="0"/>
              <a:t>[3]</a:t>
            </a:r>
            <a:r>
              <a:rPr lang="zh-CN" altLang="en-US" dirty="0" smtClean="0"/>
              <a:t>的基本求解思想如下：</a:t>
            </a:r>
            <a:endParaRPr lang="zh-CN" altLang="en-US" dirty="0"/>
          </a:p>
          <a:p>
            <a:endParaRPr lang="zh-CN" altLang="en-US" dirty="0"/>
          </a:p>
        </p:txBody>
      </p:sp>
      <mc:AlternateContent xmlns:mc="http://schemas.openxmlformats.org/markup-compatibility/2006">
        <mc:Choice xmlns:a14="http://schemas.microsoft.com/office/drawing/2010/main" Requires="a14">
          <p:sp>
            <p:nvSpPr>
              <p:cNvPr id="7" name="文本框 6"/>
              <p:cNvSpPr txBox="1"/>
              <p:nvPr/>
            </p:nvSpPr>
            <p:spPr>
              <a:xfrm>
                <a:off x="3135087" y="2192148"/>
                <a:ext cx="23941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h</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h</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3135087" y="2192148"/>
                <a:ext cx="2394117" cy="276999"/>
              </a:xfrm>
              <a:prstGeom prst="rect">
                <a:avLst/>
              </a:prstGeom>
              <a:blipFill rotWithShape="0">
                <a:blip r:embed="rId2"/>
                <a:stretch>
                  <a:fillRect l="-763" t="-4444" b="-3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676547" y="2824040"/>
                <a:ext cx="8044543" cy="646331"/>
              </a:xfrm>
              <a:prstGeom prst="rect">
                <a:avLst/>
              </a:prstGeom>
              <a:noFill/>
            </p:spPr>
            <p:txBody>
              <a:bodyPr wrap="square" rtlCol="0">
                <a:spAutoFit/>
              </a:bodyPr>
              <a:lstStyle/>
              <a:p>
                <a:r>
                  <a:rPr lang="zh-CN" altLang="en-US" dirty="0" smtClean="0"/>
                  <a:t>     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h</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smtClean="0"/>
                  <a:t>代表高分辨率人脸图像块</a:t>
                </a:r>
                <a14:m>
                  <m:oMath xmlns:m="http://schemas.openxmlformats.org/officeDocument/2006/math">
                    <m:r>
                      <a:rPr lang="zh-CN" altLang="en-US"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h</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smtClean="0"/>
                  <a:t>代表高分辨率人脸训练集。             </a:t>
                </a:r>
                <a:endParaRPr lang="en-US" altLang="zh-CN"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𝑤</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smtClean="0"/>
                  <a:t>代表重建系数。 </a:t>
                </a:r>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676547" y="2824040"/>
                <a:ext cx="8044543" cy="646331"/>
              </a:xfrm>
              <a:prstGeom prst="rect">
                <a:avLst/>
              </a:prstGeom>
              <a:blipFill rotWithShape="0">
                <a:blip r:embed="rId3"/>
                <a:stretch>
                  <a:fillRect t="-7547" b="-113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568506" y="3797928"/>
                <a:ext cx="6814457" cy="369332"/>
              </a:xfrm>
              <a:prstGeom prst="rect">
                <a:avLst/>
              </a:prstGeom>
              <a:noFill/>
            </p:spPr>
            <p:txBody>
              <a:bodyPr wrap="square" rtlCol="0">
                <a:spAutoFit/>
              </a:bodyPr>
              <a:lstStyle/>
              <a:p>
                <a:r>
                  <a:rPr lang="zh-CN" altLang="en-US" dirty="0" smtClean="0"/>
                  <a:t>为了求解出</a:t>
                </a:r>
                <a14:m>
                  <m:oMath xmlns:m="http://schemas.openxmlformats.org/officeDocument/2006/math">
                    <m:r>
                      <a:rPr lang="en-US" altLang="zh-CN" i="1">
                        <a:latin typeface="Cambria Math" panose="02040503050406030204" pitchFamily="18" charset="0"/>
                      </a:rPr>
                      <m:t>𝑤</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oMath>
                </a14:m>
                <a:r>
                  <a:rPr lang="zh-CN" altLang="en-US" dirty="0" smtClean="0"/>
                  <a:t>，我们给出下面的定义。</a:t>
                </a:r>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568506" y="3797928"/>
                <a:ext cx="6814457" cy="369332"/>
              </a:xfrm>
              <a:prstGeom prst="rect">
                <a:avLst/>
              </a:prstGeom>
              <a:blipFill rotWithShape="0">
                <a:blip r:embed="rId4"/>
                <a:stretch>
                  <a:fillRect l="-716" t="-13115" b="-196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2123941" y="4494817"/>
                <a:ext cx="4929555" cy="3415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Pre>
                        <m:sPrePr>
                          <m:ctrlPr>
                            <a:rPr lang="en-US" altLang="zh-CN" i="1" smtClean="0">
                              <a:latin typeface="Cambria Math" panose="02040503050406030204" pitchFamily="18" charset="0"/>
                            </a:rPr>
                          </m:ctrlPr>
                        </m:sPrePr>
                        <m:sub>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𝑚𝑖𝑛</m:t>
                          </m:r>
                        </m:sup>
                        <m:e>
                          <m:sSub>
                            <m:sSubPr>
                              <m:ctrlPr>
                                <a:rPr lang="en-US" altLang="zh-CN" i="1" smtClean="0">
                                  <a:latin typeface="Cambria Math" panose="02040503050406030204" pitchFamily="18" charset="0"/>
                                </a:rPr>
                              </m:ctrlPr>
                            </m:sSubPr>
                            <m:e>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d>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sPre>
                      <m:sSubSup>
                        <m:sSubSupPr>
                          <m:ctrlPr>
                            <a:rPr lang="en-US" altLang="zh-CN"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r>
                                <a:rPr lang="en-US" altLang="zh-CN" i="1">
                                  <a:latin typeface="Cambria Math" panose="02040503050406030204" pitchFamily="18" charset="0"/>
                                </a:rPr>
                                <m:t>𝑌</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i="1" smtClean="0">
                          <a:latin typeface="Cambria Math" panose="02040503050406030204" pitchFamily="18" charset="0"/>
                          <a:ea typeface="Cambria Math" panose="02040503050406030204" pitchFamily="18" charset="0"/>
                        </a:rPr>
                        <m:t>≤ɛ</m:t>
                      </m:r>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2123941" y="4494817"/>
                <a:ext cx="4929555" cy="341504"/>
              </a:xfrm>
              <a:prstGeom prst="rect">
                <a:avLst/>
              </a:prstGeom>
              <a:blipFill rotWithShape="0">
                <a:blip r:embed="rId5"/>
                <a:stretch>
                  <a:fillRect b="-2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568506" y="5134700"/>
                <a:ext cx="7010400" cy="646331"/>
              </a:xfrm>
              <a:prstGeom prst="rect">
                <a:avLst/>
              </a:prstGeom>
              <a:noFill/>
            </p:spPr>
            <p:txBody>
              <a:bodyPr wrap="square" rtlCol="0">
                <a:spAutoFit/>
              </a:bodyPr>
              <a:lstStyle/>
              <a:p>
                <a:r>
                  <a:rPr lang="zh-CN" altLang="en-US" dirty="0" smtClean="0"/>
                  <a:t>        这样计算出的结果无法保证有一个准确</a:t>
                </a:r>
                <a:r>
                  <a:rPr lang="zh-CN" altLang="en-US" dirty="0"/>
                  <a:t>结果</a:t>
                </a:r>
                <a14:m>
                  <m:oMath xmlns:m="http://schemas.openxmlformats.org/officeDocument/2006/math">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r>
                  <a:rPr lang="en-US" altLang="zh-CN" dirty="0" smtClean="0"/>
                  <a:t>,</a:t>
                </a:r>
                <a:r>
                  <a:rPr lang="zh-CN" altLang="en-US" dirty="0" smtClean="0"/>
                  <a:t>所以效果不是特别理想。</a:t>
                </a:r>
                <a:endParaRPr lang="zh-CN" altLang="en-US" dirty="0"/>
              </a:p>
            </p:txBody>
          </p:sp>
        </mc:Choice>
        <mc:Fallback>
          <p:sp>
            <p:nvSpPr>
              <p:cNvPr id="18" name="文本框 17"/>
              <p:cNvSpPr txBox="1">
                <a:spLocks noRot="1" noChangeAspect="1" noMove="1" noResize="1" noEditPoints="1" noAdjustHandles="1" noChangeArrowheads="1" noChangeShapeType="1" noTextEdit="1"/>
              </p:cNvSpPr>
              <p:nvPr/>
            </p:nvSpPr>
            <p:spPr>
              <a:xfrm>
                <a:off x="568506" y="5134700"/>
                <a:ext cx="7010400" cy="646331"/>
              </a:xfrm>
              <a:prstGeom prst="rect">
                <a:avLst/>
              </a:prstGeom>
              <a:blipFill rotWithShape="0">
                <a:blip r:embed="rId6"/>
                <a:stretch>
                  <a:fillRect l="-696" t="-7547" r="-783" b="-1132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68506" y="675175"/>
            <a:ext cx="3118124" cy="457200"/>
          </a:xfrm>
          <a:prstGeom prst="rect">
            <a:avLst/>
          </a:prstGeom>
          <a:noFill/>
        </p:spPr>
        <p:txBody>
          <a:bodyPr wrap="square" rtlCol="0">
            <a:spAutoFit/>
          </a:bodyPr>
          <a:lstStyle/>
          <a:p>
            <a:r>
              <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光</a:t>
            </a:r>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流</a:t>
            </a:r>
            <a:r>
              <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rPr>
              <a:t>对齐</a:t>
            </a:r>
            <a:endPar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6" name="文本框 5"/>
          <p:cNvSpPr txBox="1"/>
          <p:nvPr/>
        </p:nvSpPr>
        <p:spPr>
          <a:xfrm>
            <a:off x="653143" y="1556657"/>
            <a:ext cx="8186057" cy="369332"/>
          </a:xfrm>
          <a:prstGeom prst="rect">
            <a:avLst/>
          </a:prstGeom>
          <a:noFill/>
        </p:spPr>
        <p:txBody>
          <a:bodyPr wrap="square" rtlCol="0">
            <a:spAutoFit/>
          </a:bodyPr>
          <a:lstStyle/>
          <a:p>
            <a:r>
              <a:rPr lang="zh-CN" altLang="en-US" dirty="0" smtClean="0"/>
              <a:t>基于光流对齐的人脸超分辨率方法，光流对齐过程：</a:t>
            </a:r>
            <a:endParaRPr lang="zh-CN" altLang="en-US" dirty="0"/>
          </a:p>
        </p:txBody>
      </p:sp>
      <p:pic>
        <p:nvPicPr>
          <p:cNvPr id="8" name="内容占位符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325" y="4800537"/>
            <a:ext cx="952500" cy="114300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347" y="2505319"/>
            <a:ext cx="952500" cy="114300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8896" y="4800537"/>
            <a:ext cx="952500" cy="114300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8896" y="2505319"/>
            <a:ext cx="952500" cy="1143000"/>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3847" y="2505319"/>
            <a:ext cx="952500" cy="1143000"/>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1396" y="4800537"/>
            <a:ext cx="952500" cy="1143000"/>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1396" y="2505319"/>
            <a:ext cx="952500" cy="1143000"/>
          </a:xfrm>
          <a:prstGeom prst="rect">
            <a:avLst/>
          </a:prstGeom>
        </p:spPr>
      </p:pic>
      <p:sp>
        <p:nvSpPr>
          <p:cNvPr id="16" name="下箭头 15"/>
          <p:cNvSpPr/>
          <p:nvPr/>
        </p:nvSpPr>
        <p:spPr>
          <a:xfrm rot="10800000">
            <a:off x="2352481" y="3648319"/>
            <a:ext cx="322729"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p>
        </p:txBody>
      </p:sp>
      <p:sp>
        <p:nvSpPr>
          <p:cNvPr id="17" name="右箭头 16"/>
          <p:cNvSpPr/>
          <p:nvPr/>
        </p:nvSpPr>
        <p:spPr>
          <a:xfrm rot="2054549">
            <a:off x="3264056" y="4140338"/>
            <a:ext cx="2437859" cy="301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p>
        </p:txBody>
      </p:sp>
      <p:sp>
        <p:nvSpPr>
          <p:cNvPr id="18" name="下箭头 17"/>
          <p:cNvSpPr/>
          <p:nvPr/>
        </p:nvSpPr>
        <p:spPr>
          <a:xfrm rot="10800000">
            <a:off x="6290759" y="3648318"/>
            <a:ext cx="322729" cy="1152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p>
        </p:txBody>
      </p:sp>
      <p:sp>
        <p:nvSpPr>
          <p:cNvPr id="19" name="文本框 18"/>
          <p:cNvSpPr txBox="1"/>
          <p:nvPr/>
        </p:nvSpPr>
        <p:spPr>
          <a:xfrm>
            <a:off x="1806173" y="5952754"/>
            <a:ext cx="1436804" cy="369332"/>
          </a:xfrm>
          <a:prstGeom prst="rect">
            <a:avLst/>
          </a:prstGeom>
          <a:noFill/>
        </p:spPr>
        <p:txBody>
          <a:bodyPr wrap="none" rtlCol="0">
            <a:spAutoFit/>
          </a:bodyPr>
          <a:lstStyle/>
          <a:p>
            <a:r>
              <a:rPr lang="en-US" altLang="zh-CN" dirty="0" smtClean="0"/>
              <a:t>Input LR Face</a:t>
            </a:r>
            <a:endParaRPr lang="zh-CN" altLang="en-US" dirty="0"/>
          </a:p>
        </p:txBody>
      </p:sp>
      <p:sp>
        <p:nvSpPr>
          <p:cNvPr id="20" name="文本框 19"/>
          <p:cNvSpPr txBox="1"/>
          <p:nvPr/>
        </p:nvSpPr>
        <p:spPr>
          <a:xfrm>
            <a:off x="1645167" y="2135987"/>
            <a:ext cx="2614108" cy="369332"/>
          </a:xfrm>
          <a:prstGeom prst="rect">
            <a:avLst/>
          </a:prstGeom>
          <a:noFill/>
        </p:spPr>
        <p:txBody>
          <a:bodyPr wrap="square" rtlCol="0">
            <a:spAutoFit/>
          </a:bodyPr>
          <a:lstStyle/>
          <a:p>
            <a:r>
              <a:rPr lang="en-US" altLang="zh-CN" dirty="0" smtClean="0"/>
              <a:t>HR Training Faces</a:t>
            </a:r>
            <a:endParaRPr lang="zh-CN" altLang="en-US" dirty="0"/>
          </a:p>
        </p:txBody>
      </p:sp>
      <p:sp>
        <p:nvSpPr>
          <p:cNvPr id="21" name="矩形 20"/>
          <p:cNvSpPr/>
          <p:nvPr/>
        </p:nvSpPr>
        <p:spPr>
          <a:xfrm>
            <a:off x="5582173" y="2135987"/>
            <a:ext cx="1773434" cy="369332"/>
          </a:xfrm>
          <a:prstGeom prst="rect">
            <a:avLst/>
          </a:prstGeom>
        </p:spPr>
        <p:txBody>
          <a:bodyPr wrap="none">
            <a:spAutoFit/>
          </a:bodyPr>
          <a:lstStyle/>
          <a:p>
            <a:r>
              <a:rPr lang="en-US" altLang="zh-CN" dirty="0"/>
              <a:t>L</a:t>
            </a:r>
            <a:r>
              <a:rPr lang="en-US" altLang="zh-CN" dirty="0" smtClean="0"/>
              <a:t>R Warped Faces</a:t>
            </a:r>
            <a:endParaRPr lang="zh-CN" altLang="en-US" dirty="0"/>
          </a:p>
        </p:txBody>
      </p:sp>
      <p:sp>
        <p:nvSpPr>
          <p:cNvPr id="22" name="矩形 21"/>
          <p:cNvSpPr/>
          <p:nvPr/>
        </p:nvSpPr>
        <p:spPr>
          <a:xfrm>
            <a:off x="5582173" y="5952754"/>
            <a:ext cx="1819922" cy="369332"/>
          </a:xfrm>
          <a:prstGeom prst="rect">
            <a:avLst/>
          </a:prstGeom>
        </p:spPr>
        <p:txBody>
          <a:bodyPr wrap="none">
            <a:spAutoFit/>
          </a:bodyPr>
          <a:lstStyle/>
          <a:p>
            <a:r>
              <a:rPr lang="en-US" altLang="zh-CN" dirty="0"/>
              <a:t>H</a:t>
            </a:r>
            <a:r>
              <a:rPr lang="en-US" altLang="zh-CN" dirty="0" smtClean="0"/>
              <a:t>R Warped Faces</a:t>
            </a:r>
            <a:endParaRPr lang="zh-CN" altLang="en-US" dirty="0"/>
          </a:p>
        </p:txBody>
      </p:sp>
      <p:sp>
        <p:nvSpPr>
          <p:cNvPr id="23" name="文本框 22"/>
          <p:cNvSpPr txBox="1"/>
          <p:nvPr/>
        </p:nvSpPr>
        <p:spPr>
          <a:xfrm rot="1951729">
            <a:off x="3964707" y="3844802"/>
            <a:ext cx="1462521" cy="369332"/>
          </a:xfrm>
          <a:prstGeom prst="rect">
            <a:avLst/>
          </a:prstGeom>
          <a:noFill/>
        </p:spPr>
        <p:txBody>
          <a:bodyPr wrap="square" rtlCol="0">
            <a:spAutoFit/>
          </a:bodyPr>
          <a:lstStyle/>
          <a:p>
            <a:r>
              <a:rPr lang="en-US" altLang="zh-CN" dirty="0" smtClean="0"/>
              <a:t>Optical flow</a:t>
            </a:r>
            <a:endParaRPr lang="zh-CN" altLang="en-US" dirty="0"/>
          </a:p>
        </p:txBody>
      </p:sp>
      <p:sp>
        <p:nvSpPr>
          <p:cNvPr id="24" name="矩形 23"/>
          <p:cNvSpPr/>
          <p:nvPr/>
        </p:nvSpPr>
        <p:spPr>
          <a:xfrm>
            <a:off x="1146412" y="4106279"/>
            <a:ext cx="1309333" cy="369332"/>
          </a:xfrm>
          <a:prstGeom prst="rect">
            <a:avLst/>
          </a:prstGeom>
        </p:spPr>
        <p:txBody>
          <a:bodyPr wrap="none">
            <a:spAutoFit/>
          </a:bodyPr>
          <a:lstStyle/>
          <a:p>
            <a:r>
              <a:rPr lang="en-US" altLang="zh-CN" dirty="0"/>
              <a:t>Optical flow</a:t>
            </a:r>
            <a:endParaRPr lang="zh-CN" altLang="en-US" dirty="0"/>
          </a:p>
        </p:txBody>
      </p:sp>
      <p:sp>
        <p:nvSpPr>
          <p:cNvPr id="25" name="文本框 24"/>
          <p:cNvSpPr txBox="1"/>
          <p:nvPr/>
        </p:nvSpPr>
        <p:spPr>
          <a:xfrm>
            <a:off x="6531237" y="4029468"/>
            <a:ext cx="1741715" cy="369332"/>
          </a:xfrm>
          <a:prstGeom prst="rect">
            <a:avLst/>
          </a:prstGeom>
          <a:noFill/>
        </p:spPr>
        <p:txBody>
          <a:bodyPr wrap="square" rtlCol="0">
            <a:spAutoFit/>
          </a:bodyPr>
          <a:lstStyle/>
          <a:p>
            <a:r>
              <a:rPr lang="en-US" altLang="zh-CN" dirty="0" smtClean="0"/>
              <a:t>Down sampling</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506" y="675175"/>
            <a:ext cx="3118124" cy="457200"/>
          </a:xfrm>
          <a:prstGeom prst="rect">
            <a:avLst/>
          </a:prstGeom>
          <a:noFill/>
        </p:spPr>
        <p:txBody>
          <a:bodyPr wrap="square" rtlCol="0">
            <a:spAutoFit/>
          </a:bodyPr>
          <a:lstStyle/>
          <a:p>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算法求解</a:t>
            </a:r>
            <a:endPar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 name="文本框 1"/>
          <p:cNvSpPr txBox="1"/>
          <p:nvPr/>
        </p:nvSpPr>
        <p:spPr>
          <a:xfrm>
            <a:off x="783771" y="1676399"/>
            <a:ext cx="7162800" cy="646331"/>
          </a:xfrm>
          <a:prstGeom prst="rect">
            <a:avLst/>
          </a:prstGeom>
          <a:noFill/>
        </p:spPr>
        <p:txBody>
          <a:bodyPr wrap="square" rtlCol="0">
            <a:spAutoFit/>
          </a:bodyPr>
          <a:lstStyle/>
          <a:p>
            <a:r>
              <a:rPr lang="zh-CN" altLang="en-US" dirty="0" smtClean="0"/>
              <a:t>       本方法是基于光流对齐的人脸超分辨率通过权重约束表达来定义求解的。下面给出权重约束表达的定义。</a:t>
            </a:r>
            <a:endParaRPr lang="zh-CN" altLang="en-US" dirty="0"/>
          </a:p>
        </p:txBody>
      </p:sp>
      <mc:AlternateContent xmlns:mc="http://schemas.openxmlformats.org/markup-compatibility/2006">
        <mc:Choice xmlns:a14="http://schemas.microsoft.com/office/drawing/2010/main" Requires="a14">
          <p:sp>
            <p:nvSpPr>
              <p:cNvPr id="3" name="文本框 2"/>
              <p:cNvSpPr txBox="1"/>
              <p:nvPr/>
            </p:nvSpPr>
            <p:spPr>
              <a:xfrm>
                <a:off x="2127568" y="2884483"/>
                <a:ext cx="4484913" cy="706860"/>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𝑚𝑖𝑛</m:t>
                      </m:r>
                      <m:sSubSup>
                        <m:sSubSupPr>
                          <m:ctrlPr>
                            <a:rPr lang="en-US" altLang="zh-CN" b="0"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zh-CN" altLang="en-US">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oMath>
                  </m:oMathPara>
                </a14:m>
                <a:endParaRPr lang="en-US" altLang="zh-CN" dirty="0" smtClean="0"/>
              </a:p>
              <a:p>
                <a:pPr/>
                <a:r>
                  <a:rPr lang="en-US" altLang="zh-CN" dirty="0" smtClean="0"/>
                  <a:t>  </a:t>
                </a:r>
                <a14:m>
                  <m:oMath xmlns:m="http://schemas.openxmlformats.org/officeDocument/2006/math">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m:t>
                    </m:r>
                    <m:sSubSup>
                      <m:sSubSupPr>
                        <m:ctrlPr>
                          <a:rPr lang="en-US" altLang="zh-CN"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rPr>
                                  <m:t>𝑀</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𝑚</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𝑚</m:t>
                                    </m:r>
                                  </m:sup>
                                </m:s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e>
                            </m:nary>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ɛ</m:t>
                    </m:r>
                  </m:oMath>
                </a14:m>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2127568" y="2884483"/>
                <a:ext cx="4484913" cy="706860"/>
              </a:xfrm>
              <a:prstGeom prst="rect">
                <a:avLst/>
              </a:prstGeom>
              <a:blipFill rotWithShape="0">
                <a:blip r:embed="rId2"/>
                <a:stretch>
                  <a:fillRect t="-15517" b="-96552"/>
                </a:stretch>
              </a:blipFill>
            </p:spPr>
            <p:txBody>
              <a:bodyPr/>
              <a:lstStyle/>
              <a:p>
                <a:r>
                  <a:rPr lang="zh-CN" altLang="en-US">
                    <a:noFill/>
                  </a:rPr>
                  <a:t> </a:t>
                </a:r>
              </a:p>
            </p:txBody>
          </p:sp>
        </mc:Fallback>
      </mc:AlternateContent>
      <p:sp>
        <p:nvSpPr>
          <p:cNvPr id="5" name="文本框 4"/>
          <p:cNvSpPr txBox="1"/>
          <p:nvPr/>
        </p:nvSpPr>
        <p:spPr>
          <a:xfrm>
            <a:off x="4114800" y="2960914"/>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783771" y="4153096"/>
                <a:ext cx="6585858" cy="646331"/>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其中</m:t>
                    </m:r>
                    <m:r>
                      <a:rPr lang="zh-CN" altLang="en-US" b="0" i="1" smtClean="0">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r>
                  <a:rPr lang="zh-CN" altLang="en-US" dirty="0" smtClean="0"/>
                  <a:t>表示惩罚系数，图像块像素值越相近，其值越大。反之，其值越小。</a:t>
                </a:r>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783771" y="4153096"/>
                <a:ext cx="6585858" cy="646331"/>
              </a:xfrm>
              <a:prstGeom prst="rect">
                <a:avLst/>
              </a:prstGeom>
              <a:blipFill rotWithShape="0">
                <a:blip r:embed="rId3"/>
                <a:stretch>
                  <a:fillRect l="-833" t="-6604" b="-1132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68506" y="675175"/>
            <a:ext cx="3118124" cy="457200"/>
          </a:xfrm>
          <a:prstGeom prst="rect">
            <a:avLst/>
          </a:prstGeom>
          <a:noFill/>
        </p:spPr>
        <p:txBody>
          <a:bodyPr wrap="square" rtlCol="0">
            <a:spAutoFit/>
          </a:bodyPr>
          <a:lstStyle/>
          <a:p>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算法求解</a:t>
            </a:r>
            <a:endPar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2" name="文本框 1"/>
          <p:cNvSpPr txBox="1"/>
          <p:nvPr/>
        </p:nvSpPr>
        <p:spPr>
          <a:xfrm>
            <a:off x="3282315" y="1261745"/>
            <a:ext cx="4372610" cy="646331"/>
          </a:xfrm>
          <a:prstGeom prst="rect">
            <a:avLst/>
          </a:prstGeom>
          <a:noFill/>
        </p:spPr>
        <p:txBody>
          <a:bodyPr wrap="square" rtlCol="0" anchor="t">
            <a:spAutoFit/>
          </a:bodyPr>
          <a:lstStyle/>
          <a:p>
            <a:r>
              <a:rPr lang="zh-CN" altLang="en-US" dirty="0" smtClean="0">
                <a:sym typeface="+mn-ea"/>
              </a:rPr>
              <a:t>  </a:t>
            </a:r>
            <a:endParaRPr lang="zh-CN" altLang="en-US" dirty="0">
              <a:sym typeface="+mn-ea"/>
            </a:endParaRPr>
          </a:p>
          <a:p>
            <a:r>
              <a:rPr lang="zh-CN" altLang="en-US" dirty="0">
                <a:sym typeface="+mn-ea"/>
              </a:rPr>
              <a:t>  </a:t>
            </a:r>
            <a:endParaRPr lang="zh-CN" altLang="en-US" dirty="0"/>
          </a:p>
        </p:txBody>
      </p:sp>
      <p:sp>
        <p:nvSpPr>
          <p:cNvPr id="3" name="文本框 2"/>
          <p:cNvSpPr txBox="1"/>
          <p:nvPr/>
        </p:nvSpPr>
        <p:spPr>
          <a:xfrm>
            <a:off x="1099457" y="1611086"/>
            <a:ext cx="5519057" cy="369332"/>
          </a:xfrm>
          <a:prstGeom prst="rect">
            <a:avLst/>
          </a:prstGeom>
          <a:noFill/>
        </p:spPr>
        <p:txBody>
          <a:bodyPr wrap="square" rtlCol="0">
            <a:spAutoFit/>
          </a:bodyPr>
          <a:lstStyle/>
          <a:p>
            <a:r>
              <a:rPr lang="zh-CN" altLang="en-US" dirty="0" smtClean="0"/>
              <a:t>通过计算，其结果可以由下面的公式来表示。</a:t>
            </a:r>
            <a:endParaRPr lang="zh-CN" altLang="en-US" dirty="0"/>
          </a:p>
        </p:txBody>
      </p:sp>
      <mc:AlternateContent xmlns:mc="http://schemas.openxmlformats.org/markup-compatibility/2006">
        <mc:Choice xmlns:a14="http://schemas.microsoft.com/office/drawing/2010/main" Requires="a14">
          <p:sp>
            <p:nvSpPr>
              <p:cNvPr id="8" name="矩形 7"/>
              <p:cNvSpPr/>
              <p:nvPr/>
            </p:nvSpPr>
            <p:spPr>
              <a:xfrm>
                <a:off x="206830" y="2458347"/>
                <a:ext cx="8752113" cy="97661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zh-CN" altLang="en-US">
                              <a:latin typeface="Cambria Math" panose="02040503050406030204" pitchFamily="18" charset="0"/>
                            </a:rPr>
                          </m:ctrlPr>
                        </m:sSupPr>
                        <m:e>
                          <m:r>
                            <a:rPr lang="zh-CN" altLang="en-US" i="1">
                              <a:latin typeface="Cambria Math" panose="02040503050406030204" pitchFamily="18" charset="0"/>
                            </a:rPr>
                            <m:t>𝑤</m:t>
                          </m:r>
                        </m:e>
                        <m:sup>
                          <m:r>
                            <a:rPr lang="zh-CN" altLang="en-US" i="0">
                              <a:latin typeface="Cambria Math" panose="02040503050406030204" pitchFamily="18" charset="0"/>
                            </a:rPr>
                            <m:t>∗</m:t>
                          </m:r>
                        </m:sup>
                      </m:sSup>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m:rPr>
                          <m:nor/>
                        </m:rPr>
                        <a:rPr lang="zh-CN" altLang="en-US" i="1">
                          <a:latin typeface="Cambria Math" panose="02040503050406030204" pitchFamily="18" charset="0"/>
                        </a:rPr>
                        <m:t>  </m:t>
                      </m:r>
                      <m:r>
                        <a:rPr lang="zh-CN" altLang="en-US" i="0">
                          <a:latin typeface="Cambria Math" panose="02040503050406030204" pitchFamily="18" charset="0"/>
                        </a:rPr>
                        <m:t>=</m:t>
                      </m:r>
                      <m:r>
                        <m:rPr>
                          <m:nor/>
                        </m:rPr>
                        <a:rPr lang="zh-CN" altLang="en-US" i="1">
                          <a:latin typeface="Cambria Math" panose="02040503050406030204" pitchFamily="18" charset="0"/>
                        </a:rPr>
                        <m:t>  </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argmin</m:t>
                          </m:r>
                        </m:e>
                        <m:lim>
                          <m:d>
                            <m:dPr>
                              <m:begChr m:val=""/>
                              <m:ctrlPr>
                                <a:rPr lang="zh-CN" altLang="en-US" i="1">
                                  <a:latin typeface="Cambria Math" panose="02040503050406030204" pitchFamily="18" charset="0"/>
                                </a:rPr>
                              </m:ctrlPr>
                            </m:dPr>
                            <m:e>
                              <m:r>
                                <a:rPr lang="zh-CN" altLang="en-US" i="1">
                                  <a:latin typeface="Cambria Math" panose="02040503050406030204" pitchFamily="18" charset="0"/>
                                </a:rPr>
                                <m:t>𝑤</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lim>
                      </m:limLow>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𝐿</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𝑚</m:t>
                              </m:r>
                              <m:r>
                                <a:rPr lang="zh-CN" altLang="en-US" i="0">
                                  <a:latin typeface="Cambria Math" panose="02040503050406030204" pitchFamily="18" charset="0"/>
                                </a:rPr>
                                <m:t>=1</m:t>
                              </m:r>
                            </m:sub>
                            <m:sup>
                              <m:r>
                                <a:rPr lang="zh-CN" altLang="en-US" i="1">
                                  <a:latin typeface="Cambria Math" panose="02040503050406030204" pitchFamily="18" charset="0"/>
                                </a:rPr>
                                <m:t>𝑀</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𝑚</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𝑌</m:t>
                                      </m:r>
                                    </m:e>
                                    <m:sub>
                                      <m:r>
                                        <a:rPr lang="zh-CN" altLang="en-US" i="1">
                                          <a:latin typeface="Cambria Math" panose="02040503050406030204" pitchFamily="18" charset="0"/>
                                        </a:rPr>
                                        <m:t>𝐿</m:t>
                                      </m:r>
                                    </m:sub>
                                    <m:sup>
                                      <m:r>
                                        <a:rPr lang="zh-CN" altLang="en-US" i="1">
                                          <a:latin typeface="Cambria Math" panose="02040503050406030204" pitchFamily="18" charset="0"/>
                                        </a:rPr>
                                        <m:t>𝑚</m:t>
                                      </m:r>
                                    </m:sup>
                                  </m:sSubSup>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e>
                              </m:d>
                            </m:e>
                          </m:nary>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m:t>
                              </m:r>
                            </m:e>
                            <m:sub>
                              <m:r>
                                <a:rPr lang="zh-CN" altLang="en-US" i="0">
                                  <a:latin typeface="Cambria Math" panose="02040503050406030204" pitchFamily="18" charset="0"/>
                                </a:rPr>
                                <m:t>2</m:t>
                              </m:r>
                            </m:sub>
                            <m:sup>
                              <m:r>
                                <a:rPr lang="zh-CN" altLang="en-US" i="0">
                                  <a:latin typeface="Cambria Math" panose="02040503050406030204" pitchFamily="18" charset="0"/>
                                </a:rPr>
                                <m:t>2</m:t>
                              </m:r>
                            </m:sup>
                          </m:sSubSup>
                          <m:r>
                            <m:rPr>
                              <m:nor/>
                            </m:rPr>
                            <a:rPr lang="zh-CN" altLang="en-US" i="1">
                              <a:latin typeface="Cambria Math" panose="02040503050406030204" pitchFamily="18" charset="0"/>
                            </a:rPr>
                            <m:t>  </m:t>
                          </m:r>
                          <m:r>
                            <a:rPr lang="zh-CN" altLang="en-US" i="0">
                              <a:latin typeface="Cambria Math" panose="02040503050406030204" pitchFamily="18" charset="0"/>
                            </a:rPr>
                            <m:t>+</m:t>
                          </m:r>
                          <m:r>
                            <a:rPr lang="zh-CN" altLang="en-US" i="1">
                              <a:latin typeface="Cambria Math" panose="02040503050406030204" pitchFamily="18" charset="0"/>
                            </a:rPr>
                            <m:t>𝜏</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𝑚</m:t>
                              </m:r>
                              <m:r>
                                <a:rPr lang="zh-CN" altLang="en-US" i="0">
                                  <a:latin typeface="Cambria Math" panose="02040503050406030204" pitchFamily="18" charset="0"/>
                                </a:rPr>
                                <m:t>=1</m:t>
                              </m:r>
                            </m:sub>
                            <m:sup>
                              <m:r>
                                <a:rPr lang="zh-CN" altLang="en-US" i="1">
                                  <a:latin typeface="Cambria Math" panose="02040503050406030204" pitchFamily="18" charset="0"/>
                                </a:rPr>
                                <m:t>𝑀</m:t>
                              </m:r>
                            </m:sup>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𝑚</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𝑚</m:t>
                                  </m:r>
                                </m:sub>
                              </m:sSub>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m:t>
                                  </m:r>
                                </m:e>
                                <m:sub>
                                  <m:r>
                                    <a:rPr lang="zh-CN" altLang="en-US" i="0">
                                      <a:latin typeface="Cambria Math" panose="02040503050406030204" pitchFamily="18" charset="0"/>
                                    </a:rPr>
                                    <m:t>2</m:t>
                                  </m:r>
                                </m:sub>
                                <m:sup>
                                  <m:r>
                                    <a:rPr lang="zh-CN" altLang="en-US" i="0">
                                      <a:latin typeface="Cambria Math" panose="02040503050406030204" pitchFamily="18" charset="0"/>
                                    </a:rPr>
                                    <m:t>2</m:t>
                                  </m:r>
                                </m:sup>
                              </m:sSubSup>
                            </m:e>
                          </m:nary>
                        </m:e>
                      </m:d>
                      <m:r>
                        <m:rPr>
                          <m:nor/>
                        </m:rPr>
                        <a:rPr lang="zh-CN" altLang="en-US" i="1">
                          <a:latin typeface="Cambria Math" panose="02040503050406030204" pitchFamily="18" charset="0"/>
                        </a:rPr>
                        <m:t>    </m:t>
                      </m: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206830" y="2458347"/>
                <a:ext cx="8752113" cy="97661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653142" y="3985232"/>
                <a:ext cx="6847114" cy="646331"/>
              </a:xfrm>
              <a:prstGeom prst="rect">
                <a:avLst/>
              </a:prstGeom>
              <a:noFill/>
            </p:spPr>
            <p:txBody>
              <a:bodyPr wrap="square" rtlCol="0">
                <a:spAutoFit/>
              </a:bodyPr>
              <a:lstStyle/>
              <a:p>
                <a:r>
                  <a:rPr lang="zh-CN" altLang="en-US" dirty="0" smtClean="0"/>
                  <a:t>         其中，</a:t>
                </a:r>
                <a14:m>
                  <m:oMath xmlns:m="http://schemas.openxmlformats.org/officeDocument/2006/math">
                    <m:r>
                      <a:rPr lang="zh-CN" altLang="en-US" i="1">
                        <a:latin typeface="Cambria Math" panose="02040503050406030204" pitchFamily="18" charset="0"/>
                      </a:rPr>
                      <m:t>𝜏</m:t>
                    </m:r>
                  </m:oMath>
                </a14:m>
                <a:r>
                  <a:rPr lang="zh-CN" altLang="en-US" dirty="0" smtClean="0"/>
                  <a:t>是一个</a:t>
                </a:r>
                <a:r>
                  <a:rPr lang="zh-CN" altLang="zh-CN" dirty="0"/>
                  <a:t>是平衡重建误差和局部约束的正则化</a:t>
                </a:r>
                <a:r>
                  <a:rPr lang="zh-CN" altLang="zh-CN" dirty="0" smtClean="0"/>
                  <a:t>参数</a:t>
                </a:r>
                <a:r>
                  <a:rPr lang="zh-CN" altLang="en-US" dirty="0" smtClean="0"/>
                  <a:t>。实验过程中，其值为</a:t>
                </a:r>
                <a:r>
                  <a:rPr lang="en-US" altLang="zh-CN" dirty="0" smtClean="0"/>
                  <a:t>0.015.</a:t>
                </a:r>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653142" y="3985232"/>
                <a:ext cx="6847114" cy="646331"/>
              </a:xfrm>
              <a:prstGeom prst="rect">
                <a:avLst/>
              </a:prstGeom>
              <a:blipFill rotWithShape="0">
                <a:blip r:embed="rId3"/>
                <a:stretch>
                  <a:fillRect l="-712" t="-8491" b="-1509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68506" y="675175"/>
            <a:ext cx="3118124" cy="457200"/>
          </a:xfrm>
          <a:prstGeom prst="rect">
            <a:avLst/>
          </a:prstGeom>
          <a:noFill/>
        </p:spPr>
        <p:txBody>
          <a:bodyPr wrap="square" rtlCol="0">
            <a:spAutoFit/>
          </a:bodyPr>
          <a:lstStyle/>
          <a:p>
            <a:r>
              <a:rPr lang="zh-CN" altLang="en-US" sz="2400" b="1" dirty="0" smtClean="0">
                <a:solidFill>
                  <a:schemeClr val="bg1"/>
                </a:solidFill>
                <a:effectLst>
                  <a:outerShdw blurRad="38100" dist="38100" dir="2700000" algn="tl">
                    <a:srgbClr val="000000">
                      <a:alpha val="43137"/>
                    </a:srgbClr>
                  </a:outerShdw>
                </a:effectLst>
                <a:latin typeface="黑体" pitchFamily="49" charset="-122"/>
                <a:ea typeface="黑体" pitchFamily="49" charset="-122"/>
              </a:rPr>
              <a:t>实验结果</a:t>
            </a:r>
            <a:endParaRPr lang="zh-CN" altLang="en-US" sz="2400" b="1" dirty="0">
              <a:solidFill>
                <a:schemeClr val="bg1"/>
              </a:solidFill>
              <a:effectLst>
                <a:outerShdw blurRad="38100" dist="38100" dir="2700000" algn="tl">
                  <a:srgbClr val="000000">
                    <a:alpha val="43137"/>
                  </a:srgbClr>
                </a:outerShdw>
              </a:effectLst>
              <a:latin typeface="黑体" pitchFamily="49" charset="-122"/>
              <a:ea typeface="黑体" pitchFamily="49" charset="-122"/>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19" y="1846951"/>
            <a:ext cx="5334000" cy="4010025"/>
          </a:xfrm>
          <a:prstGeom prst="rect">
            <a:avLst/>
          </a:prstGeom>
        </p:spPr>
      </p:pic>
      <p:sp>
        <p:nvSpPr>
          <p:cNvPr id="12" name="文本框 11"/>
          <p:cNvSpPr txBox="1"/>
          <p:nvPr/>
        </p:nvSpPr>
        <p:spPr>
          <a:xfrm>
            <a:off x="1445932" y="5790301"/>
            <a:ext cx="436338" cy="338554"/>
          </a:xfrm>
          <a:prstGeom prst="rect">
            <a:avLst/>
          </a:prstGeom>
          <a:noFill/>
        </p:spPr>
        <p:txBody>
          <a:bodyPr wrap="square" rtlCol="0">
            <a:spAutoFit/>
          </a:bodyPr>
          <a:lstStyle/>
          <a:p>
            <a:r>
              <a:rPr lang="en-US" altLang="zh-CN" sz="1600" dirty="0" smtClean="0"/>
              <a:t>(a)</a:t>
            </a:r>
            <a:endParaRPr lang="zh-CN" altLang="en-US" sz="1600" dirty="0"/>
          </a:p>
        </p:txBody>
      </p:sp>
      <p:sp>
        <p:nvSpPr>
          <p:cNvPr id="13" name="矩形 12"/>
          <p:cNvSpPr/>
          <p:nvPr/>
        </p:nvSpPr>
        <p:spPr>
          <a:xfrm>
            <a:off x="2003571" y="5790301"/>
            <a:ext cx="417102" cy="338554"/>
          </a:xfrm>
          <a:prstGeom prst="rect">
            <a:avLst/>
          </a:prstGeom>
        </p:spPr>
        <p:txBody>
          <a:bodyPr wrap="none">
            <a:spAutoFit/>
          </a:bodyPr>
          <a:lstStyle/>
          <a:p>
            <a:r>
              <a:rPr lang="en-US" altLang="zh-CN" sz="1600" dirty="0" smtClean="0"/>
              <a:t>(b)</a:t>
            </a:r>
            <a:endParaRPr lang="zh-CN" altLang="en-US" sz="1600" dirty="0"/>
          </a:p>
        </p:txBody>
      </p:sp>
      <p:sp>
        <p:nvSpPr>
          <p:cNvPr id="14" name="矩形 13"/>
          <p:cNvSpPr/>
          <p:nvPr/>
        </p:nvSpPr>
        <p:spPr>
          <a:xfrm>
            <a:off x="2557388" y="5790301"/>
            <a:ext cx="396262" cy="338554"/>
          </a:xfrm>
          <a:prstGeom prst="rect">
            <a:avLst/>
          </a:prstGeom>
        </p:spPr>
        <p:txBody>
          <a:bodyPr wrap="none">
            <a:spAutoFit/>
          </a:bodyPr>
          <a:lstStyle/>
          <a:p>
            <a:r>
              <a:rPr lang="en-US" altLang="zh-CN" sz="1600" dirty="0" smtClean="0"/>
              <a:t>(c)</a:t>
            </a:r>
            <a:endParaRPr lang="zh-CN" altLang="en-US" sz="1600" dirty="0"/>
          </a:p>
        </p:txBody>
      </p:sp>
      <p:sp>
        <p:nvSpPr>
          <p:cNvPr id="15" name="矩形 14"/>
          <p:cNvSpPr/>
          <p:nvPr/>
        </p:nvSpPr>
        <p:spPr>
          <a:xfrm>
            <a:off x="3081874" y="5790301"/>
            <a:ext cx="417102" cy="338554"/>
          </a:xfrm>
          <a:prstGeom prst="rect">
            <a:avLst/>
          </a:prstGeom>
        </p:spPr>
        <p:txBody>
          <a:bodyPr wrap="none">
            <a:spAutoFit/>
          </a:bodyPr>
          <a:lstStyle/>
          <a:p>
            <a:r>
              <a:rPr lang="en-US" altLang="zh-CN" sz="1600" dirty="0" smtClean="0"/>
              <a:t>(d)</a:t>
            </a:r>
            <a:endParaRPr lang="zh-CN" altLang="en-US" sz="1600" dirty="0"/>
          </a:p>
        </p:txBody>
      </p:sp>
      <p:sp>
        <p:nvSpPr>
          <p:cNvPr id="16" name="矩形 15"/>
          <p:cNvSpPr/>
          <p:nvPr/>
        </p:nvSpPr>
        <p:spPr>
          <a:xfrm>
            <a:off x="3627200" y="5790301"/>
            <a:ext cx="412292" cy="338554"/>
          </a:xfrm>
          <a:prstGeom prst="rect">
            <a:avLst/>
          </a:prstGeom>
        </p:spPr>
        <p:txBody>
          <a:bodyPr wrap="none">
            <a:spAutoFit/>
          </a:bodyPr>
          <a:lstStyle/>
          <a:p>
            <a:r>
              <a:rPr lang="en-US" altLang="zh-CN" sz="1600" dirty="0" smtClean="0"/>
              <a:t>(e)</a:t>
            </a:r>
            <a:endParaRPr lang="zh-CN" altLang="en-US" sz="1600" dirty="0"/>
          </a:p>
        </p:txBody>
      </p:sp>
      <p:sp>
        <p:nvSpPr>
          <p:cNvPr id="3" name="文本框 2"/>
          <p:cNvSpPr txBox="1"/>
          <p:nvPr/>
        </p:nvSpPr>
        <p:spPr>
          <a:xfrm>
            <a:off x="5086350" y="2009775"/>
            <a:ext cx="3543300" cy="2031325"/>
          </a:xfrm>
          <a:prstGeom prst="rect">
            <a:avLst/>
          </a:prstGeom>
          <a:noFill/>
        </p:spPr>
        <p:txBody>
          <a:bodyPr wrap="square" rtlCol="0">
            <a:spAutoFit/>
          </a:bodyPr>
          <a:lstStyle/>
          <a:p>
            <a:r>
              <a:rPr lang="zh-CN" altLang="en-US" dirty="0"/>
              <a:t>第一列</a:t>
            </a:r>
            <a:r>
              <a:rPr lang="zh-CN" altLang="en-US" dirty="0" smtClean="0"/>
              <a:t>为</a:t>
            </a:r>
            <a:r>
              <a:rPr lang="en-US" altLang="zh-CN" dirty="0" smtClean="0"/>
              <a:t>input</a:t>
            </a:r>
            <a:r>
              <a:rPr lang="en-US" altLang="zh-CN" dirty="0"/>
              <a:t> </a:t>
            </a:r>
            <a:r>
              <a:rPr lang="en-US" altLang="zh-CN" dirty="0" smtClean="0"/>
              <a:t>LR </a:t>
            </a:r>
            <a:r>
              <a:rPr lang="en-US" altLang="zh-CN" dirty="0"/>
              <a:t>faces </a:t>
            </a:r>
            <a:r>
              <a:rPr lang="zh-CN" altLang="en-US" dirty="0" smtClean="0"/>
              <a:t>，第二列为</a:t>
            </a:r>
            <a:r>
              <a:rPr lang="en-US" altLang="zh-CN" dirty="0" err="1" smtClean="0"/>
              <a:t>bicubic</a:t>
            </a:r>
            <a:r>
              <a:rPr lang="zh-CN" altLang="en-US" dirty="0" smtClean="0"/>
              <a:t>，第三列为</a:t>
            </a:r>
            <a:r>
              <a:rPr lang="en-US" altLang="zh-CN" dirty="0" smtClean="0"/>
              <a:t>LCR</a:t>
            </a:r>
            <a:r>
              <a:rPr lang="zh-CN" altLang="en-US" dirty="0" smtClean="0"/>
              <a:t>，第四列为</a:t>
            </a:r>
            <a:r>
              <a:rPr lang="en-US" altLang="zh-CN" dirty="0" smtClean="0"/>
              <a:t>OFWCR</a:t>
            </a:r>
            <a:r>
              <a:rPr lang="zh-CN" altLang="en-US" dirty="0" smtClean="0"/>
              <a:t>，最后一列为</a:t>
            </a:r>
            <a:r>
              <a:rPr lang="en-US" altLang="zh-CN" dirty="0" smtClean="0"/>
              <a:t>Original HR faces</a:t>
            </a:r>
            <a:r>
              <a:rPr lang="zh-CN" altLang="en-US" dirty="0" smtClean="0"/>
              <a:t>。</a:t>
            </a:r>
            <a:endParaRPr lang="en-US" altLang="zh-CN" dirty="0" smtClean="0"/>
          </a:p>
          <a:p>
            <a:endParaRPr lang="en-US" altLang="zh-CN" dirty="0"/>
          </a:p>
          <a:p>
            <a:endParaRPr lang="en-US" altLang="zh-CN" dirty="0" smtClean="0"/>
          </a:p>
          <a:p>
            <a:r>
              <a:rPr lang="zh-CN" altLang="en-US" dirty="0" smtClean="0"/>
              <a:t>数据库为</a:t>
            </a:r>
            <a:r>
              <a:rPr lang="en-US" altLang="zh-CN" dirty="0"/>
              <a:t>FEI Face </a:t>
            </a:r>
            <a:r>
              <a:rPr lang="en-US" altLang="zh-CN" dirty="0" smtClean="0"/>
              <a:t>Database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B005">
  <a:themeElements>
    <a:clrScheme name="B00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B00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0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0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0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0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0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0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663</Words>
  <Application>Microsoft Office PowerPoint</Application>
  <PresentationFormat>全屏显示(4:3)</PresentationFormat>
  <Paragraphs>88</Paragraphs>
  <Slides>12</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7" baseType="lpstr">
      <vt:lpstr>Gulim</vt:lpstr>
      <vt:lpstr>Malgun Gothic</vt:lpstr>
      <vt:lpstr>仿宋</vt:lpstr>
      <vt:lpstr>黑体</vt:lpstr>
      <vt:lpstr>宋体</vt:lpstr>
      <vt:lpstr>微软雅黑</vt:lpstr>
      <vt:lpstr>-윤고딕120</vt:lpstr>
      <vt:lpstr>-윤고딕160</vt:lpstr>
      <vt:lpstr>Arial</vt:lpstr>
      <vt:lpstr>Calibri</vt:lpstr>
      <vt:lpstr>Cambria Math</vt:lpstr>
      <vt:lpstr>Wingdings</vt:lpstr>
      <vt:lpstr>2_B005</vt:lpstr>
      <vt:lpstr>WPS 公式 3.0</vt:lpstr>
      <vt:lpstr>Microsoft Visio 2003-2010 绘图</vt:lpstr>
      <vt:lpstr>基于光流对齐的人脸超分辨率研究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"刘宁" &lt;cugliuning@gmail.com&gt;</dc:creator>
  <cp:lastModifiedBy>dell</cp:lastModifiedBy>
  <cp:revision>1269</cp:revision>
  <dcterms:created xsi:type="dcterms:W3CDTF">2013-12-01T05:03:00Z</dcterms:created>
  <dcterms:modified xsi:type="dcterms:W3CDTF">2017-09-24T13:31:03Z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