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9"/>
  </p:notesMasterIdLst>
  <p:sldIdLst>
    <p:sldId id="3825" r:id="rId5"/>
    <p:sldId id="3826" r:id="rId6"/>
    <p:sldId id="3827" r:id="rId7"/>
    <p:sldId id="3828" r:id="rId8"/>
    <p:sldId id="3794" r:id="rId9"/>
    <p:sldId id="3835" r:id="rId10"/>
    <p:sldId id="3832" r:id="rId11"/>
    <p:sldId id="3843" r:id="rId12"/>
    <p:sldId id="3850" r:id="rId13"/>
    <p:sldId id="3851" r:id="rId14"/>
    <p:sldId id="3836" r:id="rId15"/>
    <p:sldId id="3840" r:id="rId16"/>
    <p:sldId id="3837" r:id="rId17"/>
    <p:sldId id="3846" r:id="rId18"/>
    <p:sldId id="3844" r:id="rId19"/>
    <p:sldId id="3839" r:id="rId20"/>
    <p:sldId id="3847" r:id="rId21"/>
    <p:sldId id="3848" r:id="rId22"/>
    <p:sldId id="3852" r:id="rId23"/>
    <p:sldId id="3838" r:id="rId24"/>
    <p:sldId id="3841" r:id="rId25"/>
    <p:sldId id="3845" r:id="rId26"/>
    <p:sldId id="3849" r:id="rId27"/>
    <p:sldId id="383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bvYzPDa_8k" TargetMode="External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RbvYzPDa_8k?feature=oembed" TargetMode="External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>
                <a:solidFill>
                  <a:srgbClr val="FFFFFF"/>
                </a:solidFill>
              </a:rPr>
              <a:t>Operation: Escape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>
                <a:solidFill>
                  <a:srgbClr val="FFFFFF"/>
                </a:solidFill>
              </a:rPr>
              <a:t>The </a:t>
            </a:r>
            <a:r>
              <a:rPr lang="en-NL" dirty="0" err="1">
                <a:solidFill>
                  <a:srgbClr val="FFFFFF"/>
                </a:solidFill>
              </a:rPr>
              <a:t>Escapey</a:t>
            </a:r>
            <a:r>
              <a:rPr lang="en-NL" dirty="0">
                <a:solidFill>
                  <a:srgbClr val="FFFFFF"/>
                </a:solidFill>
              </a:rPr>
              <a:t> Boys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Design</a:t>
            </a:r>
            <a:r>
              <a:rPr lang="en-US" dirty="0"/>
              <a:t>  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DE8F5A4-287D-3C17-FFA9-404DDE7DF1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5162" y="1902619"/>
            <a:ext cx="5810414" cy="305276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DEC4DE-CE2D-DD03-03D3-C74BE29F3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269" y="4066423"/>
            <a:ext cx="3360711" cy="2568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661452-E43E-042A-E701-808086E9B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873" y="430722"/>
            <a:ext cx="3505504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9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FFFFFF"/>
                </a:solidFill>
              </a:rPr>
              <a:t>Realization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2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Realization</a:t>
            </a:r>
            <a:endParaRPr lang="en-US" dirty="0"/>
          </a:p>
        </p:txBody>
      </p:sp>
      <p:pic>
        <p:nvPicPr>
          <p:cNvPr id="22" name="Picture 21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7DEEB90-8690-D369-C60C-F2A009924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690688"/>
            <a:ext cx="5838825" cy="3680594"/>
          </a:xfrm>
          <a:prstGeom prst="rect">
            <a:avLst/>
          </a:prstGeom>
        </p:spPr>
      </p:pic>
      <p:pic>
        <p:nvPicPr>
          <p:cNvPr id="24" name="Picture 23" descr="A picture containing diagram&#10;&#10;Description automatically generated">
            <a:extLst>
              <a:ext uri="{FF2B5EF4-FFF2-40B4-BE49-F238E27FC236}">
                <a16:creationId xmlns:a16="http://schemas.microsoft.com/office/drawing/2014/main" id="{367EEE7C-1264-6563-DA4A-1458B4C3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484" y="1690689"/>
            <a:ext cx="5768841" cy="36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94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FFFFFF"/>
                </a:solidFill>
              </a:rPr>
              <a:t>Validation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92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20377-0F28-A352-E3B4-0BD55A1B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F4D98-E085-C765-2182-F9432BE23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/>
              <a:t>We held a grand play test at </a:t>
            </a:r>
            <a:r>
              <a:rPr lang="en-NL" dirty="0"/>
              <a:t>Fontys </a:t>
            </a:r>
            <a:r>
              <a:rPr lang="en-US" dirty="0"/>
              <a:t>TQ on 12/01/23.</a:t>
            </a:r>
            <a:endParaRPr lang="en-NL" dirty="0"/>
          </a:p>
          <a:p>
            <a:endParaRPr lang="en-NL" dirty="0"/>
          </a:p>
          <a:p>
            <a:r>
              <a:rPr lang="en-NL" dirty="0"/>
              <a:t>We did not have access to the Active Floor beamer.</a:t>
            </a:r>
          </a:p>
          <a:p>
            <a:endParaRPr lang="en-NL" dirty="0"/>
          </a:p>
          <a:p>
            <a:r>
              <a:rPr lang="en-NL" dirty="0"/>
              <a:t>We asked participants to be pretend they are around 10 years old, and to only use 1 hand to “interact”.</a:t>
            </a:r>
            <a:endParaRPr lang="en-US" dirty="0"/>
          </a:p>
          <a:p>
            <a:pPr marL="0"/>
            <a:endParaRPr lang="en-US" dirty="0"/>
          </a:p>
        </p:txBody>
      </p:sp>
      <p:pic>
        <p:nvPicPr>
          <p:cNvPr id="8" name="Picture 7" descr="A group of people in an office&#10;&#10;Description automatically generated">
            <a:extLst>
              <a:ext uri="{FF2B5EF4-FFF2-40B4-BE49-F238E27FC236}">
                <a16:creationId xmlns:a16="http://schemas.microsoft.com/office/drawing/2014/main" id="{319F0CA7-9659-9588-E173-5146FC97B8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30" r="16739" b="2"/>
          <a:stretch/>
        </p:blipFill>
        <p:spPr>
          <a:xfrm>
            <a:off x="6423498" y="1158891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9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61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938C0-51D8-5358-3B17-29E71764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62076"/>
            <a:ext cx="5157787" cy="823912"/>
          </a:xfrm>
        </p:spPr>
        <p:txBody>
          <a:bodyPr/>
          <a:lstStyle/>
          <a:p>
            <a:r>
              <a:rPr lang="en-NL" dirty="0"/>
              <a:t>What did we want to validate?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28CAC-00B5-7D70-49A7-B3F2DACB2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2424" cy="36845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NL" sz="1800" dirty="0"/>
              <a:t>Cooperative experience</a:t>
            </a:r>
          </a:p>
          <a:p>
            <a:r>
              <a:rPr lang="en-NL" sz="1800" dirty="0"/>
              <a:t>Did participants communicate with each other</a:t>
            </a:r>
          </a:p>
          <a:p>
            <a:r>
              <a:rPr lang="en-NL" sz="1800" dirty="0"/>
              <a:t>Did the cooperative aspect feel natural</a:t>
            </a:r>
          </a:p>
          <a:p>
            <a:endParaRPr lang="en-NL" sz="1800" dirty="0"/>
          </a:p>
          <a:p>
            <a:pPr marL="0" indent="0">
              <a:buNone/>
            </a:pPr>
            <a:r>
              <a:rPr lang="en-NL" sz="1800" dirty="0"/>
              <a:t>Immersion (escape room elements)</a:t>
            </a:r>
          </a:p>
          <a:p>
            <a:r>
              <a:rPr lang="en-NL" sz="1800" dirty="0"/>
              <a:t>Were they fun</a:t>
            </a:r>
          </a:p>
          <a:p>
            <a:r>
              <a:rPr lang="en-NL" sz="1800" dirty="0"/>
              <a:t>If they actually added to immersion</a:t>
            </a:r>
          </a:p>
          <a:p>
            <a:endParaRPr lang="en-NL" sz="1800" dirty="0"/>
          </a:p>
          <a:p>
            <a:pPr marL="0" indent="0">
              <a:buNone/>
            </a:pPr>
            <a:r>
              <a:rPr lang="en-NL" sz="1800" dirty="0"/>
              <a:t>Difficulty</a:t>
            </a:r>
          </a:p>
          <a:p>
            <a:r>
              <a:rPr lang="en-NL" sz="1800" dirty="0"/>
              <a:t>Time limit</a:t>
            </a:r>
          </a:p>
          <a:p>
            <a:r>
              <a:rPr lang="en-NL" sz="1800" dirty="0"/>
              <a:t>Difficulty of the math puzzles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666C0A6-3699-5C9A-E803-362218D4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60447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Freeform: Shape 103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6" name="Arc 103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7" name="Rectangle 1036">
            <a:extLst>
              <a:ext uri="{FF2B5EF4-FFF2-40B4-BE49-F238E27FC236}">
                <a16:creationId xmlns:a16="http://schemas.microsoft.com/office/drawing/2014/main" id="{D0E1C78B-4E27-44EC-9937-DEEDAB17B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" name="Freeform: Shape 1038">
            <a:extLst>
              <a:ext uri="{FF2B5EF4-FFF2-40B4-BE49-F238E27FC236}">
                <a16:creationId xmlns:a16="http://schemas.microsoft.com/office/drawing/2014/main" id="{64E711A9-55E7-429C-8DE7-7133C9725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578600" cy="6858003"/>
          </a:xfrm>
          <a:custGeom>
            <a:avLst/>
            <a:gdLst>
              <a:gd name="connsiteX0" fmla="*/ 3840831 w 6450535"/>
              <a:gd name="connsiteY0" fmla="*/ 0 h 6858003"/>
              <a:gd name="connsiteX1" fmla="*/ 0 w 6450535"/>
              <a:gd name="connsiteY1" fmla="*/ 0 h 6858003"/>
              <a:gd name="connsiteX2" fmla="*/ 0 w 6450535"/>
              <a:gd name="connsiteY2" fmla="*/ 6858002 h 6858003"/>
              <a:gd name="connsiteX3" fmla="*/ 222478 w 6450535"/>
              <a:gd name="connsiteY3" fmla="*/ 6858002 h 6858003"/>
              <a:gd name="connsiteX4" fmla="*/ 222478 w 6450535"/>
              <a:gd name="connsiteY4" fmla="*/ 6858003 h 6858003"/>
              <a:gd name="connsiteX5" fmla="*/ 6450535 w 6450535"/>
              <a:gd name="connsiteY5" fmla="*/ 6858003 h 6858003"/>
              <a:gd name="connsiteX6" fmla="*/ 6450535 w 6450535"/>
              <a:gd name="connsiteY6" fmla="*/ 1 h 6858003"/>
              <a:gd name="connsiteX7" fmla="*/ 3840836 w 6450535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50535" h="6858003">
                <a:moveTo>
                  <a:pt x="3840831" y="0"/>
                </a:moveTo>
                <a:lnTo>
                  <a:pt x="0" y="0"/>
                </a:lnTo>
                <a:lnTo>
                  <a:pt x="0" y="6858002"/>
                </a:lnTo>
                <a:lnTo>
                  <a:pt x="222478" y="6858002"/>
                </a:lnTo>
                <a:lnTo>
                  <a:pt x="222478" y="6858003"/>
                </a:lnTo>
                <a:lnTo>
                  <a:pt x="6450535" y="6858003"/>
                </a:lnTo>
                <a:lnTo>
                  <a:pt x="6450535" y="1"/>
                </a:lnTo>
                <a:lnTo>
                  <a:pt x="3840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" name="Arc 104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5271106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Validation: Cooperative experience </a:t>
            </a:r>
          </a:p>
        </p:txBody>
      </p:sp>
      <p:pic>
        <p:nvPicPr>
          <p:cNvPr id="1028" name="Picture 4" descr="Forms response chart. Question title: Did the cooperative elements in the game feel natural?. Number of responses: 11 responses.">
            <a:extLst>
              <a:ext uri="{FF2B5EF4-FFF2-40B4-BE49-F238E27FC236}">
                <a16:creationId xmlns:a16="http://schemas.microsoft.com/office/drawing/2014/main" id="{C3BFE154-2A8D-51B2-BF55-782451A8D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64836" y="644815"/>
            <a:ext cx="5096871" cy="2140685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Oval 104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Forms response chart. Question title: How often did you communicate with your partner?. Number of responses: 11 responses.">
            <a:extLst>
              <a:ext uri="{FF2B5EF4-FFF2-40B4-BE49-F238E27FC236}">
                <a16:creationId xmlns:a16="http://schemas.microsoft.com/office/drawing/2014/main" id="{2175CB67-4170-5B7C-A329-9CF5E8C7AB7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1348" y="3885723"/>
            <a:ext cx="5096871" cy="2421014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15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Freeform: Shape 205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0" name="Arc 205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71" name="Rectangle 2060">
            <a:extLst>
              <a:ext uri="{FF2B5EF4-FFF2-40B4-BE49-F238E27FC236}">
                <a16:creationId xmlns:a16="http://schemas.microsoft.com/office/drawing/2014/main" id="{265517E6-731F-4E8F-9FC3-57499CC1D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2" name="Freeform: Shape 2062">
            <a:extLst>
              <a:ext uri="{FF2B5EF4-FFF2-40B4-BE49-F238E27FC236}">
                <a16:creationId xmlns:a16="http://schemas.microsoft.com/office/drawing/2014/main" id="{6024FDB6-ADEE-441F-BE33-7FBD2998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578600" cy="6858003"/>
          </a:xfrm>
          <a:custGeom>
            <a:avLst/>
            <a:gdLst>
              <a:gd name="connsiteX0" fmla="*/ 3840831 w 6450535"/>
              <a:gd name="connsiteY0" fmla="*/ 0 h 6858003"/>
              <a:gd name="connsiteX1" fmla="*/ 0 w 6450535"/>
              <a:gd name="connsiteY1" fmla="*/ 0 h 6858003"/>
              <a:gd name="connsiteX2" fmla="*/ 0 w 6450535"/>
              <a:gd name="connsiteY2" fmla="*/ 6858002 h 6858003"/>
              <a:gd name="connsiteX3" fmla="*/ 222478 w 6450535"/>
              <a:gd name="connsiteY3" fmla="*/ 6858002 h 6858003"/>
              <a:gd name="connsiteX4" fmla="*/ 222478 w 6450535"/>
              <a:gd name="connsiteY4" fmla="*/ 6858003 h 6858003"/>
              <a:gd name="connsiteX5" fmla="*/ 6450535 w 6450535"/>
              <a:gd name="connsiteY5" fmla="*/ 6858003 h 6858003"/>
              <a:gd name="connsiteX6" fmla="*/ 6450535 w 6450535"/>
              <a:gd name="connsiteY6" fmla="*/ 1 h 6858003"/>
              <a:gd name="connsiteX7" fmla="*/ 3840836 w 6450535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50535" h="6858003">
                <a:moveTo>
                  <a:pt x="3840831" y="0"/>
                </a:moveTo>
                <a:lnTo>
                  <a:pt x="0" y="0"/>
                </a:lnTo>
                <a:lnTo>
                  <a:pt x="0" y="6858002"/>
                </a:lnTo>
                <a:lnTo>
                  <a:pt x="222478" y="6858002"/>
                </a:lnTo>
                <a:lnTo>
                  <a:pt x="222478" y="6858003"/>
                </a:lnTo>
                <a:lnTo>
                  <a:pt x="6450535" y="6858003"/>
                </a:lnTo>
                <a:lnTo>
                  <a:pt x="6450535" y="1"/>
                </a:lnTo>
                <a:lnTo>
                  <a:pt x="3840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3" name="Arc 2064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DC78C-871D-1407-A97A-F88385F3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5271106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Validation: Immersion</a:t>
            </a:r>
          </a:p>
        </p:txBody>
      </p:sp>
      <p:pic>
        <p:nvPicPr>
          <p:cNvPr id="2052" name="Picture 4" descr="Forms response chart. Question title: How immersed were you throughout the game?. Number of responses: 11 responses.">
            <a:extLst>
              <a:ext uri="{FF2B5EF4-FFF2-40B4-BE49-F238E27FC236}">
                <a16:creationId xmlns:a16="http://schemas.microsoft.com/office/drawing/2014/main" id="{1DC92AF7-D75F-DF71-4522-7BA6102F8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64836" y="504652"/>
            <a:ext cx="5096871" cy="2421014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4" name="Oval 2066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Forms response chart. Question title: What did you think about the escape room elements? (example: needing to plug in the pc before you could use it). Number of responses: 11 responses.">
            <a:extLst>
              <a:ext uri="{FF2B5EF4-FFF2-40B4-BE49-F238E27FC236}">
                <a16:creationId xmlns:a16="http://schemas.microsoft.com/office/drawing/2014/main" id="{E997D397-02E7-D806-5145-BE8EF08C900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1348" y="3802899"/>
            <a:ext cx="5096871" cy="2586662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13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3" name="Arc 308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D0E1C78B-4E27-44EC-9937-DEEDAB17B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64E711A9-55E7-429C-8DE7-7133C9725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578600" cy="6858003"/>
          </a:xfrm>
          <a:custGeom>
            <a:avLst/>
            <a:gdLst>
              <a:gd name="connsiteX0" fmla="*/ 3840831 w 6450535"/>
              <a:gd name="connsiteY0" fmla="*/ 0 h 6858003"/>
              <a:gd name="connsiteX1" fmla="*/ 0 w 6450535"/>
              <a:gd name="connsiteY1" fmla="*/ 0 h 6858003"/>
              <a:gd name="connsiteX2" fmla="*/ 0 w 6450535"/>
              <a:gd name="connsiteY2" fmla="*/ 6858002 h 6858003"/>
              <a:gd name="connsiteX3" fmla="*/ 222478 w 6450535"/>
              <a:gd name="connsiteY3" fmla="*/ 6858002 h 6858003"/>
              <a:gd name="connsiteX4" fmla="*/ 222478 w 6450535"/>
              <a:gd name="connsiteY4" fmla="*/ 6858003 h 6858003"/>
              <a:gd name="connsiteX5" fmla="*/ 6450535 w 6450535"/>
              <a:gd name="connsiteY5" fmla="*/ 6858003 h 6858003"/>
              <a:gd name="connsiteX6" fmla="*/ 6450535 w 6450535"/>
              <a:gd name="connsiteY6" fmla="*/ 1 h 6858003"/>
              <a:gd name="connsiteX7" fmla="*/ 3840836 w 6450535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50535" h="6858003">
                <a:moveTo>
                  <a:pt x="3840831" y="0"/>
                </a:moveTo>
                <a:lnTo>
                  <a:pt x="0" y="0"/>
                </a:lnTo>
                <a:lnTo>
                  <a:pt x="0" y="6858002"/>
                </a:lnTo>
                <a:lnTo>
                  <a:pt x="222478" y="6858002"/>
                </a:lnTo>
                <a:lnTo>
                  <a:pt x="222478" y="6858003"/>
                </a:lnTo>
                <a:lnTo>
                  <a:pt x="6450535" y="6858003"/>
                </a:lnTo>
                <a:lnTo>
                  <a:pt x="6450535" y="1"/>
                </a:lnTo>
                <a:lnTo>
                  <a:pt x="3840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9" name="Arc 3088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2DCDD-BD07-DC4C-BFEA-67372E75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5271106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Validation: Difficulty</a:t>
            </a:r>
          </a:p>
        </p:txBody>
      </p:sp>
      <p:pic>
        <p:nvPicPr>
          <p:cNvPr id="3074" name="Picture 2" descr="Forms response chart. Question title: What did you think about the 5 minute time limit?. Number of responses: 11 responses.">
            <a:extLst>
              <a:ext uri="{FF2B5EF4-FFF2-40B4-BE49-F238E27FC236}">
                <a16:creationId xmlns:a16="http://schemas.microsoft.com/office/drawing/2014/main" id="{82C9B80F-0A5B-AC27-0299-C9EE09BC02E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64836" y="644815"/>
            <a:ext cx="5096871" cy="2140685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1" name="Oval 3090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Forms response chart. Question title: What would you grade the overall difficulty?. Number of responses: 11 responses.">
            <a:extLst>
              <a:ext uri="{FF2B5EF4-FFF2-40B4-BE49-F238E27FC236}">
                <a16:creationId xmlns:a16="http://schemas.microsoft.com/office/drawing/2014/main" id="{3EC8A6D5-B0FE-D373-1FA8-920D4D9BD642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1348" y="3885723"/>
            <a:ext cx="5096871" cy="2421014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67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F6D3-2DA3-A9C5-0212-FB2E5A26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C69B0-E6C6-610B-3D66-43502657E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7930988" cy="823912"/>
          </a:xfrm>
        </p:spPr>
        <p:txBody>
          <a:bodyPr/>
          <a:lstStyle/>
          <a:p>
            <a:r>
              <a:rPr lang="en-NL" dirty="0"/>
              <a:t>We asked a teacher to take a look at our game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9AE8C-979F-0FBF-F916-682F862A6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2424" cy="3684588"/>
          </a:xfrm>
        </p:spPr>
        <p:txBody>
          <a:bodyPr/>
          <a:lstStyle/>
          <a:p>
            <a:pPr marL="0" indent="0">
              <a:buNone/>
            </a:pPr>
            <a:r>
              <a:rPr lang="en-NL" dirty="0"/>
              <a:t>“</a:t>
            </a:r>
            <a:r>
              <a:rPr lang="nl-NL" dirty="0"/>
              <a:t>Escape room: leuke coöperatieve vorm waarbij de l</a:t>
            </a:r>
            <a:r>
              <a:rPr lang="en-NL" dirty="0" err="1"/>
              <a:t>eerlingen</a:t>
            </a:r>
            <a:r>
              <a:rPr lang="nl-NL" dirty="0"/>
              <a:t> verschillende sommen in 2-tallen moeten oplossen. De sommen sluiten aan bij de </a:t>
            </a:r>
            <a:r>
              <a:rPr lang="en-NL" dirty="0"/>
              <a:t>SLO</a:t>
            </a:r>
            <a:r>
              <a:rPr lang="nl-NL" dirty="0"/>
              <a:t> doelen voor rekenen van l</a:t>
            </a:r>
            <a:r>
              <a:rPr lang="en-NL" dirty="0" err="1"/>
              <a:t>eerlingen</a:t>
            </a:r>
            <a:r>
              <a:rPr lang="nl-NL" dirty="0"/>
              <a:t> in groep 7/8.</a:t>
            </a:r>
            <a:r>
              <a:rPr lang="en-NL" dirty="0"/>
              <a:t>”</a:t>
            </a:r>
            <a:r>
              <a:rPr lang="nl-NL" dirty="0"/>
              <a:t>  </a:t>
            </a:r>
            <a:endParaRPr lang="en-NL" dirty="0"/>
          </a:p>
          <a:p>
            <a:pPr marL="0" indent="0">
              <a:buNone/>
            </a:pPr>
            <a:r>
              <a:rPr lang="en-NL" dirty="0"/>
              <a:t>“H</a:t>
            </a:r>
            <a:r>
              <a:rPr lang="nl-NL" dirty="0"/>
              <a:t>et spel zal de l</a:t>
            </a:r>
            <a:r>
              <a:rPr lang="en-NL" dirty="0" err="1"/>
              <a:t>eer</a:t>
            </a:r>
            <a:r>
              <a:rPr lang="nl-NL" dirty="0"/>
              <a:t>l</a:t>
            </a:r>
            <a:r>
              <a:rPr lang="en-NL" dirty="0" err="1"/>
              <a:t>i</a:t>
            </a:r>
            <a:r>
              <a:rPr lang="nl-NL" dirty="0"/>
              <a:t>n</a:t>
            </a:r>
            <a:r>
              <a:rPr lang="en-NL" dirty="0"/>
              <a:t>gen</a:t>
            </a:r>
            <a:r>
              <a:rPr lang="nl-NL" dirty="0"/>
              <a:t> zeker motiveren en als de leerkracht 2-tallen maakt is het handig om l</a:t>
            </a:r>
            <a:r>
              <a:rPr lang="en-NL" dirty="0" err="1"/>
              <a:t>eer</a:t>
            </a:r>
            <a:r>
              <a:rPr lang="nl-NL" dirty="0"/>
              <a:t>l</a:t>
            </a:r>
            <a:r>
              <a:rPr lang="en-NL" dirty="0" err="1"/>
              <a:t>i</a:t>
            </a:r>
            <a:r>
              <a:rPr lang="nl-NL" dirty="0"/>
              <a:t>n</a:t>
            </a:r>
            <a:r>
              <a:rPr lang="en-NL" dirty="0"/>
              <a:t>gen</a:t>
            </a:r>
            <a:r>
              <a:rPr lang="nl-NL" dirty="0"/>
              <a:t> van een laag en hoog niveau samen te laten spelen zodat beide l</a:t>
            </a:r>
            <a:r>
              <a:rPr lang="en-NL" dirty="0" err="1"/>
              <a:t>eer</a:t>
            </a:r>
            <a:r>
              <a:rPr lang="nl-NL" dirty="0"/>
              <a:t>l</a:t>
            </a:r>
            <a:r>
              <a:rPr lang="en-NL" dirty="0" err="1"/>
              <a:t>i</a:t>
            </a:r>
            <a:r>
              <a:rPr lang="nl-NL" dirty="0"/>
              <a:t>n</a:t>
            </a:r>
            <a:r>
              <a:rPr lang="en-NL" dirty="0"/>
              <a:t>gen</a:t>
            </a:r>
            <a:r>
              <a:rPr lang="nl-NL" dirty="0"/>
              <a:t> een positief gevoel krijgen.</a:t>
            </a:r>
            <a:r>
              <a:rPr lang="en-NL" dirty="0"/>
              <a:t>”</a:t>
            </a:r>
            <a:r>
              <a:rPr lang="nl-NL" dirty="0"/>
              <a:t> </a:t>
            </a:r>
            <a:endParaRPr lang="en-NL" dirty="0"/>
          </a:p>
          <a:p>
            <a:pPr marL="0" indent="0">
              <a:buNone/>
            </a:pPr>
            <a:r>
              <a:rPr lang="en-NL" dirty="0"/>
              <a:t>- </a:t>
            </a:r>
            <a:r>
              <a:rPr lang="nl-NL" dirty="0"/>
              <a:t>Angelique Willemsen</a:t>
            </a:r>
            <a:r>
              <a:rPr lang="en-NL" dirty="0"/>
              <a:t>,</a:t>
            </a:r>
            <a:r>
              <a:rPr lang="nl-NL" dirty="0"/>
              <a:t> </a:t>
            </a:r>
            <a:r>
              <a:rPr lang="en-NL" dirty="0"/>
              <a:t>teacher</a:t>
            </a:r>
            <a:r>
              <a:rPr lang="nl-NL" dirty="0"/>
              <a:t> </a:t>
            </a:r>
            <a:r>
              <a:rPr lang="en-NL" dirty="0"/>
              <a:t>at</a:t>
            </a:r>
            <a:r>
              <a:rPr lang="nl-NL" dirty="0"/>
              <a:t> Willem de Zwijger</a:t>
            </a:r>
            <a:r>
              <a:rPr lang="en-NL" dirty="0"/>
              <a:t> elementary school in </a:t>
            </a:r>
            <a:r>
              <a:rPr lang="en-NL" dirty="0" err="1"/>
              <a:t>Roermond</a:t>
            </a:r>
            <a:endParaRPr lang="en-NL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23B98-ED45-7546-19DE-09B57FE7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6264C-53A3-65CE-FE82-1B784D44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A716B-E258-EF39-E742-A164FE7A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90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dirty="0"/>
              <a:t>Design Challenge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dirty="0"/>
              <a:t>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dirty="0"/>
              <a:t>Design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dirty="0"/>
              <a:t>Realization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dirty="0"/>
              <a:t>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dirty="0"/>
              <a:t>Conclusion &amp;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FFFFFF"/>
                </a:solidFill>
              </a:rPr>
              <a:t>Conclusion &amp; Recommendations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69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299430"/>
            <a:ext cx="10515600" cy="1325563"/>
          </a:xfrm>
        </p:spPr>
        <p:txBody>
          <a:bodyPr/>
          <a:lstStyle/>
          <a:p>
            <a:r>
              <a:rPr lang="en-NL" dirty="0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28E79-36F1-4487-B6B6-7A33F5C3C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962211"/>
            <a:ext cx="6329297" cy="823912"/>
          </a:xfrm>
        </p:spPr>
        <p:txBody>
          <a:bodyPr/>
          <a:lstStyle/>
          <a:p>
            <a:r>
              <a:rPr lang="en-NL" dirty="0"/>
              <a:t>If we look at our design challenge again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DDB48-166A-4E16-B9DF-C5C6570A1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3" y="2528596"/>
            <a:ext cx="10514012" cy="3872204"/>
          </a:xfrm>
        </p:spPr>
        <p:txBody>
          <a:bodyPr/>
          <a:lstStyle/>
          <a:p>
            <a:r>
              <a:rPr lang="en-NL" dirty="0"/>
              <a:t>We want to design an interactive game environment... </a:t>
            </a:r>
          </a:p>
          <a:p>
            <a:r>
              <a:rPr lang="en-NL" dirty="0"/>
              <a:t>that enables students from group 7 &amp; 8 to solve educational puzzles in an escape room-like environment... </a:t>
            </a:r>
          </a:p>
          <a:p>
            <a:r>
              <a:rPr lang="en-NL" dirty="0"/>
              <a:t>with teamwork as a main focus.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Looking at the results of our Validation, we believe we achieved the challenge goal. 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0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7CC5-0CE2-B59D-968B-E7559831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Recommendations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06759-9AD6-45B7-1A74-6819632C6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10512424" cy="4498975"/>
          </a:xfrm>
        </p:spPr>
        <p:txBody>
          <a:bodyPr/>
          <a:lstStyle/>
          <a:p>
            <a:r>
              <a:rPr lang="en-NL" dirty="0"/>
              <a:t>While the Active Floor is an interesting device and we do feel that there are a lot of creative things to achieve with it, due to the constant blocks and hurdles we had to overcome, it made it a bit frustrating to work on this project from time to time. </a:t>
            </a:r>
          </a:p>
          <a:p>
            <a:endParaRPr lang="en-NL" dirty="0"/>
          </a:p>
          <a:p>
            <a:r>
              <a:rPr lang="en-NL" dirty="0"/>
              <a:t>If the idea is to seriously pursue potential innovations on this device, future students should have access to “under the hood” of the device. </a:t>
            </a:r>
          </a:p>
          <a:p>
            <a:endParaRPr lang="en-NL" dirty="0"/>
          </a:p>
          <a:p>
            <a:r>
              <a:rPr lang="en-NL" dirty="0"/>
              <a:t>Alternatively another project could be started to reverse engineer the Active Floor that students could use to develop games for it. </a:t>
            </a:r>
          </a:p>
        </p:txBody>
      </p:sp>
    </p:spTree>
    <p:extLst>
      <p:ext uri="{BB962C8B-B14F-4D97-AF65-F5344CB8AC3E}">
        <p14:creationId xmlns:p14="http://schemas.microsoft.com/office/powerpoint/2010/main" val="351341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BE75-9AFA-A877-748E-26B9DFBA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Demo video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E53FF-A5F4-D31D-B254-48421189E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994" y="1446245"/>
            <a:ext cx="10514012" cy="4286218"/>
          </a:xfrm>
        </p:spPr>
        <p:txBody>
          <a:bodyPr/>
          <a:lstStyle/>
          <a:p>
            <a:r>
              <a:rPr lang="nl-NL" dirty="0">
                <a:hlinkClick r:id="rId3"/>
              </a:rPr>
              <a:t>https://youtu.be/RbvYzPDa_8k</a:t>
            </a:r>
            <a:endParaRPr lang="en-NL" dirty="0"/>
          </a:p>
        </p:txBody>
      </p:sp>
      <p:pic>
        <p:nvPicPr>
          <p:cNvPr id="12" name="Online Media 11" title="Operation: Escape Live Gameplay">
            <a:hlinkClick r:id="" action="ppaction://media"/>
            <a:extLst>
              <a:ext uri="{FF2B5EF4-FFF2-40B4-BE49-F238E27FC236}">
                <a16:creationId xmlns:a16="http://schemas.microsoft.com/office/drawing/2014/main" id="{7639E7EB-E707-08A0-CCB7-F98A38677C9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58866" y="1791478"/>
            <a:ext cx="8638073" cy="453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7075"/>
            <a:ext cx="51205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Placeholder 17" descr="Logo, company name&#10;&#10;Description automatically generated">
            <a:extLst>
              <a:ext uri="{FF2B5EF4-FFF2-40B4-BE49-F238E27FC236}">
                <a16:creationId xmlns:a16="http://schemas.microsoft.com/office/drawing/2014/main" id="{4919EE45-5DA8-3505-F8C4-E299501C18B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9000"/>
                    </a14:imgEffect>
                  </a14:imgLayer>
                </a14:imgProps>
              </a:ext>
            </a:extLst>
          </a:blip>
          <a:srcRect l="8184" r="6084" b="-1"/>
          <a:stretch/>
        </p:blipFill>
        <p:spPr>
          <a:xfrm>
            <a:off x="7638267" y="1586114"/>
            <a:ext cx="3705494" cy="3566912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  <a:softEdge rad="0"/>
          </a:effectLst>
        </p:spPr>
      </p:pic>
      <p:sp>
        <p:nvSpPr>
          <p:cNvPr id="31" name="Arc 30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E778A5-5E92-0E70-592A-62906712AE92}"/>
              </a:ext>
            </a:extLst>
          </p:cNvPr>
          <p:cNvSpPr txBox="1"/>
          <p:nvPr/>
        </p:nvSpPr>
        <p:spPr>
          <a:xfrm>
            <a:off x="932284" y="3470494"/>
            <a:ext cx="46699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We were tasked to create a game</a:t>
            </a:r>
          </a:p>
          <a:p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Cooperative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Educational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For kids in grades 7 &amp; 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85577B-DA3E-7F67-FC5F-6DC7D5E5A7F7}"/>
              </a:ext>
            </a:extLst>
          </p:cNvPr>
          <p:cNvSpPr txBox="1"/>
          <p:nvPr/>
        </p:nvSpPr>
        <p:spPr>
          <a:xfrm>
            <a:off x="932284" y="1800095"/>
            <a:ext cx="4669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Active Floor is a company that provides a device that offers games that combine physical movement with education. </a:t>
            </a: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FFFFFF"/>
                </a:solidFill>
              </a:rPr>
              <a:t>Design Challenge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Design Challenge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419"/>
            <a:ext cx="5157787" cy="823912"/>
          </a:xfrm>
        </p:spPr>
        <p:txBody>
          <a:bodyPr/>
          <a:lstStyle/>
          <a:p>
            <a:r>
              <a:rPr lang="en-NL" dirty="0"/>
              <a:t>We want to design an...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272902"/>
            <a:ext cx="9732962" cy="3684588"/>
          </a:xfrm>
        </p:spPr>
        <p:txBody>
          <a:bodyPr>
            <a:normAutofit/>
          </a:bodyPr>
          <a:lstStyle/>
          <a:p>
            <a:r>
              <a:rPr lang="en-NL" dirty="0"/>
              <a:t>interactive game environment </a:t>
            </a:r>
          </a:p>
          <a:p>
            <a:endParaRPr lang="en-US" dirty="0"/>
          </a:p>
          <a:p>
            <a:r>
              <a:rPr lang="en-NL" dirty="0"/>
              <a:t>that enables students from group 7 &amp; 8 during active school hours</a:t>
            </a:r>
          </a:p>
          <a:p>
            <a:endParaRPr lang="en-NL" dirty="0"/>
          </a:p>
          <a:p>
            <a:r>
              <a:rPr lang="en-US" dirty="0"/>
              <a:t> </a:t>
            </a:r>
            <a:r>
              <a:rPr lang="en-NL" dirty="0"/>
              <a:t>to solve educational puzzles in an escape room-like environment</a:t>
            </a:r>
          </a:p>
          <a:p>
            <a:endParaRPr lang="en-NL" dirty="0"/>
          </a:p>
          <a:p>
            <a:r>
              <a:rPr lang="en-NL" dirty="0"/>
              <a:t>with teamwork as its main focus</a:t>
            </a:r>
          </a:p>
          <a:p>
            <a:endParaRPr lang="en-N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FFFFFF"/>
                </a:solidFill>
              </a:rPr>
              <a:t>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3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Analysis</a:t>
            </a:r>
            <a:r>
              <a:rPr lang="en-US" dirty="0"/>
              <a:t>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28E79-36F1-4487-B6B6-7A33F5C3C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>
            <a:normAutofit fontScale="92500" lnSpcReduction="20000"/>
          </a:bodyPr>
          <a:lstStyle/>
          <a:p>
            <a:r>
              <a:rPr lang="en-NL" dirty="0"/>
              <a:t>What’s important for the target users?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DDB48-166A-4E16-B9DF-C5C6570A1B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L" sz="2000" dirty="0"/>
              <a:t>Comprehensive reading (</a:t>
            </a:r>
            <a:r>
              <a:rPr lang="en-NL" dirty="0" err="1"/>
              <a:t>B</a:t>
            </a:r>
            <a:r>
              <a:rPr lang="en-NL" sz="2000" dirty="0" err="1"/>
              <a:t>egrijpend</a:t>
            </a:r>
            <a:r>
              <a:rPr lang="en-NL" sz="2000" dirty="0"/>
              <a:t> </a:t>
            </a:r>
            <a:r>
              <a:rPr lang="en-NL" sz="2000" dirty="0" err="1"/>
              <a:t>lezen</a:t>
            </a:r>
            <a:r>
              <a:rPr lang="en-NL" sz="2000" dirty="0"/>
              <a:t>)</a:t>
            </a:r>
            <a:endParaRPr lang="en-US" sz="2000" dirty="0"/>
          </a:p>
          <a:p>
            <a:endParaRPr lang="en-NL" dirty="0"/>
          </a:p>
          <a:p>
            <a:r>
              <a:rPr lang="en-NL" sz="2000" dirty="0"/>
              <a:t>Calculations </a:t>
            </a:r>
            <a:r>
              <a:rPr lang="en-NL" dirty="0"/>
              <a:t>     (</a:t>
            </a:r>
            <a:r>
              <a:rPr lang="en-NL" dirty="0" err="1"/>
              <a:t>Rekenen</a:t>
            </a:r>
            <a:r>
              <a:rPr lang="en-NL" dirty="0"/>
              <a:t>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C5B2A-12FB-43E3-8389-C0A5E65E6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L" dirty="0"/>
              <a:t>Are there specific calculations that we should focus on?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09F06-9236-4635-AFB4-5E7D384A6B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NL" sz="2000" dirty="0"/>
              <a:t>Basic calculations</a:t>
            </a:r>
          </a:p>
          <a:p>
            <a:endParaRPr lang="en-US" sz="2000" dirty="0"/>
          </a:p>
          <a:p>
            <a:r>
              <a:rPr lang="en-NL" sz="2000" dirty="0"/>
              <a:t>Metric system</a:t>
            </a:r>
          </a:p>
          <a:p>
            <a:endParaRPr lang="en-NL" sz="2000" dirty="0"/>
          </a:p>
          <a:p>
            <a:r>
              <a:rPr lang="en-NL" dirty="0"/>
              <a:t>Fractions</a:t>
            </a:r>
          </a:p>
          <a:p>
            <a:endParaRPr lang="en-NL" dirty="0"/>
          </a:p>
          <a:p>
            <a:r>
              <a:rPr lang="en-NL" sz="2000" dirty="0"/>
              <a:t>Percentages</a:t>
            </a:r>
            <a:endParaRPr lang="en-US" sz="2000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6D0387-7057-4207-9037-65B55A7B21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0372" y="3314021"/>
            <a:ext cx="3291840" cy="823912"/>
          </a:xfrm>
        </p:spPr>
        <p:txBody>
          <a:bodyPr>
            <a:normAutofit fontScale="92500" lnSpcReduction="20000"/>
          </a:bodyPr>
          <a:lstStyle/>
          <a:p>
            <a:r>
              <a:rPr lang="en-NL" dirty="0"/>
              <a:t>How can we make it a fun cooperative experience?</a:t>
            </a:r>
          </a:p>
        </p:txBody>
      </p:sp>
    </p:spTree>
    <p:extLst>
      <p:ext uri="{BB962C8B-B14F-4D97-AF65-F5344CB8AC3E}">
        <p14:creationId xmlns:p14="http://schemas.microsoft.com/office/powerpoint/2010/main" val="54399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4F08-CD55-4EDC-46BC-16C7D1DB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Analysis: Rapid &amp; Paper Prototype</a:t>
            </a:r>
          </a:p>
        </p:txBody>
      </p:sp>
      <p:pic>
        <p:nvPicPr>
          <p:cNvPr id="13" name="Content Placeholder 12" descr="A white board with writing on it&#10;&#10;Description automatically generated with low confidence">
            <a:extLst>
              <a:ext uri="{FF2B5EF4-FFF2-40B4-BE49-F238E27FC236}">
                <a16:creationId xmlns:a16="http://schemas.microsoft.com/office/drawing/2014/main" id="{62177FFA-63E1-E8BE-D552-2905131D3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783" y="1828798"/>
            <a:ext cx="5852584" cy="4389438"/>
          </a:xfrm>
        </p:spPr>
      </p:pic>
      <p:pic>
        <p:nvPicPr>
          <p:cNvPr id="15" name="Picture 14" descr="A close-up of some papers&#10;&#10;Description automatically generated with low confidence">
            <a:extLst>
              <a:ext uri="{FF2B5EF4-FFF2-40B4-BE49-F238E27FC236}">
                <a16:creationId xmlns:a16="http://schemas.microsoft.com/office/drawing/2014/main" id="{9F6D2F38-9435-5FFF-D7AB-17ADBA504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984207" y="1097226"/>
            <a:ext cx="4389439" cy="585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709F-EDB5-63A9-2DEC-51C1868D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5FEB4-6E31-156F-65E8-F0FD6BA1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9382336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{3A60CCB3-D3E1-4E72-B6D4-242F78F2C2B4}tf78504181_win32</Template>
  <TotalTime>777</TotalTime>
  <Words>549</Words>
  <Application>Microsoft Office PowerPoint</Application>
  <PresentationFormat>Widescreen</PresentationFormat>
  <Paragraphs>98</Paragraphs>
  <Slides>24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Avenir Next LT Pro</vt:lpstr>
      <vt:lpstr>Calibri</vt:lpstr>
      <vt:lpstr>Tw Cen MT</vt:lpstr>
      <vt:lpstr>ShapesVTI</vt:lpstr>
      <vt:lpstr>Operation: Escape</vt:lpstr>
      <vt:lpstr>Agenda</vt:lpstr>
      <vt:lpstr>Introduction</vt:lpstr>
      <vt:lpstr>Design Challenge</vt:lpstr>
      <vt:lpstr>Design Challenge</vt:lpstr>
      <vt:lpstr>Analysis</vt:lpstr>
      <vt:lpstr>Analysis  </vt:lpstr>
      <vt:lpstr>Analysis: Rapid &amp; Paper Prototype</vt:lpstr>
      <vt:lpstr>Design</vt:lpstr>
      <vt:lpstr>Design  </vt:lpstr>
      <vt:lpstr>Realization</vt:lpstr>
      <vt:lpstr>Realization</vt:lpstr>
      <vt:lpstr>Validation</vt:lpstr>
      <vt:lpstr>Validation</vt:lpstr>
      <vt:lpstr>Validation</vt:lpstr>
      <vt:lpstr>Validation: Cooperative experience </vt:lpstr>
      <vt:lpstr>Validation: Immersion</vt:lpstr>
      <vt:lpstr>Validation: Difficulty</vt:lpstr>
      <vt:lpstr>Validation</vt:lpstr>
      <vt:lpstr>Conclusion &amp; Recommendations</vt:lpstr>
      <vt:lpstr>Conclusion</vt:lpstr>
      <vt:lpstr>Recommendations</vt:lpstr>
      <vt:lpstr>Demo video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Operation: Escape</dc:title>
  <dc:creator>Noordzij,Sander S.M.</dc:creator>
  <cp:lastModifiedBy>Noordzij,Sander S.M.</cp:lastModifiedBy>
  <cp:revision>6</cp:revision>
  <dcterms:created xsi:type="dcterms:W3CDTF">2023-01-17T09:24:00Z</dcterms:created>
  <dcterms:modified xsi:type="dcterms:W3CDTF">2023-01-20T17:46:46Z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