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256" r:id="rId2"/>
    <p:sldId id="2439" r:id="rId3"/>
    <p:sldId id="2433" r:id="rId4"/>
    <p:sldId id="2436" r:id="rId5"/>
    <p:sldId id="2440" r:id="rId6"/>
    <p:sldId id="2438" r:id="rId7"/>
    <p:sldId id="2442" r:id="rId8"/>
    <p:sldId id="2447" r:id="rId9"/>
    <p:sldId id="2450" r:id="rId10"/>
    <p:sldId id="2452" r:id="rId11"/>
    <p:sldId id="244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E20"/>
    <a:srgbClr val="BC130A"/>
    <a:srgbClr val="FBD500"/>
    <a:srgbClr val="5294D0"/>
    <a:srgbClr val="E15243"/>
    <a:srgbClr val="F68535"/>
    <a:srgbClr val="3F7BE2"/>
    <a:srgbClr val="2487D0"/>
    <a:srgbClr val="84C8E3"/>
    <a:srgbClr val="59B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47" autoAdjust="0"/>
    <p:restoredTop sz="94660"/>
  </p:normalViewPr>
  <p:slideViewPr>
    <p:cSldViewPr snapToGrid="0" showGuides="1">
      <p:cViewPr>
        <p:scale>
          <a:sx n="180" d="100"/>
          <a:sy n="180" d="100"/>
        </p:scale>
        <p:origin x="208" y="32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08.04.2019</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08.04.2019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dirty="0"/>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dirty="0"/>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dirty="0"/>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dirty="0"/>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dirty="0"/>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dirty="0"/>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dirty="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dirty="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dirty="0"/>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dirty="0"/>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dirty="0"/>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dirty="0"/>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dirty="0"/>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dirty="0"/>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dirty="0"/>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dirty="0"/>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3011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dirty="0"/>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dirty="0"/>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dirty="0"/>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dirty="0"/>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dirty="0"/>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dirty="0"/>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dirty="0"/>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dirty="0"/>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dirty="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3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 id="2147483692"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5.png"/><Relationship Id="rId18" Type="http://schemas.openxmlformats.org/officeDocument/2006/relationships/image" Target="../media/image21.png"/><Relationship Id="rId26" Type="http://schemas.openxmlformats.org/officeDocument/2006/relationships/image" Target="../media/image7.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2.png"/><Relationship Id="rId12" Type="http://schemas.openxmlformats.org/officeDocument/2006/relationships/image" Target="../media/image20.png"/><Relationship Id="rId17" Type="http://schemas.openxmlformats.org/officeDocument/2006/relationships/image" Target="../media/image24.png"/><Relationship Id="rId25" Type="http://schemas.openxmlformats.org/officeDocument/2006/relationships/image" Target="../media/image26.png"/><Relationship Id="rId2" Type="http://schemas.openxmlformats.org/officeDocument/2006/relationships/image" Target="../media/image8.png"/><Relationship Id="rId16" Type="http://schemas.openxmlformats.org/officeDocument/2006/relationships/image" Target="../media/image25.png"/><Relationship Id="rId20" Type="http://schemas.openxmlformats.org/officeDocument/2006/relationships/image" Target="../media/image23.png"/><Relationship Id="rId1" Type="http://schemas.openxmlformats.org/officeDocument/2006/relationships/slideLayout" Target="../slideLayouts/slideLayout37.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30.png"/><Relationship Id="rId5" Type="http://schemas.openxmlformats.org/officeDocument/2006/relationships/image" Target="../media/image14.png"/><Relationship Id="rId15" Type="http://schemas.openxmlformats.org/officeDocument/2006/relationships/image" Target="../media/image17.png"/><Relationship Id="rId23" Type="http://schemas.openxmlformats.org/officeDocument/2006/relationships/image" Target="../media/image29.png"/><Relationship Id="rId10" Type="http://schemas.openxmlformats.org/officeDocument/2006/relationships/image" Target="../media/image19.png"/><Relationship Id="rId19"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hyperlink" Target="https://vecta.io/symbols/4/google-cloud-platform" TargetMode="External"/><Relationship Id="rId14" Type="http://schemas.openxmlformats.org/officeDocument/2006/relationships/image" Target="../media/image16.png"/><Relationship Id="rId22" Type="http://schemas.openxmlformats.org/officeDocument/2006/relationships/image" Target="../media/image28.png"/><Relationship Id="rId27"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5B9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a:xfrm>
            <a:off x="804484" y="4267832"/>
            <a:ext cx="4805996" cy="1574915"/>
          </a:xfrm>
        </p:spPr>
        <p:txBody>
          <a:bodyPr vert="horz" lIns="91440" tIns="45720" rIns="91440" bIns="45720" rtlCol="0" anchor="t">
            <a:normAutofit fontScale="90000"/>
          </a:bodyPr>
          <a:lstStyle/>
          <a:p>
            <a:pPr algn="l"/>
            <a:r>
              <a:rPr lang="en-US" sz="4100" kern="1200" dirty="0">
                <a:solidFill>
                  <a:srgbClr val="005B9E"/>
                </a:solidFill>
                <a:latin typeface="+mj-lt"/>
                <a:ea typeface="+mj-ea"/>
                <a:cs typeface="+mj-cs"/>
              </a:rPr>
              <a:t>DATA ANALYTICS PRESENTATION SLIDE LIBRARY</a:t>
            </a: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a:xfrm>
            <a:off x="804788" y="3428999"/>
            <a:ext cx="4805691" cy="838831"/>
          </a:xfrm>
        </p:spPr>
        <p:txBody>
          <a:bodyPr vert="horz" lIns="91440" tIns="45720" rIns="91440" bIns="45720" rtlCol="0" anchor="b">
            <a:normAutofit/>
          </a:bodyPr>
          <a:lstStyle/>
          <a:p>
            <a:pPr algn="l">
              <a:lnSpc>
                <a:spcPct val="90000"/>
              </a:lnSpc>
              <a:spcBef>
                <a:spcPts val="1000"/>
              </a:spcBef>
            </a:pPr>
            <a:r>
              <a:rPr lang="en-US" sz="1800" kern="1200" dirty="0">
                <a:solidFill>
                  <a:schemeClr val="tx2"/>
                </a:solidFill>
                <a:latin typeface="+mn-lt"/>
                <a:ea typeface="+mn-ea"/>
                <a:cs typeface="+mn-cs"/>
              </a:rPr>
              <a:t>DATA IS THE NEW OIL</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DF76ED26-6963-2E42-B088-EE8CE4D60AE0}"/>
              </a:ext>
            </a:extLst>
          </p:cNvPr>
          <p:cNvSpPr txBox="1"/>
          <p:nvPr/>
        </p:nvSpPr>
        <p:spPr>
          <a:xfrm>
            <a:off x="8187985" y="2864565"/>
            <a:ext cx="3345084" cy="1967697"/>
          </a:xfrm>
          <a:prstGeom prst="rect">
            <a:avLst/>
          </a:prstGeom>
          <a:noFill/>
          <a:ln w="19050">
            <a:solidFill>
              <a:schemeClr val="tx2"/>
            </a:solidFill>
          </a:ln>
        </p:spPr>
        <p:txBody>
          <a:bodyPr wrap="square" rtlCol="0">
            <a:noAutofit/>
          </a:bodyPr>
          <a:lstStyle/>
          <a:p>
            <a:pPr algn="ctr"/>
            <a:r>
              <a:rPr lang="en-US" sz="6000" b="1" dirty="0">
                <a:solidFill>
                  <a:srgbClr val="005B9E"/>
                </a:solidFill>
                <a:latin typeface="Gill Sans MT" panose="020B0502020104020203" pitchFamily="34" charset="77"/>
                <a:ea typeface="Apple Color Emoji" pitchFamily="2" charset="0"/>
                <a:cs typeface="Abadi" panose="020F0502020204030204" pitchFamily="34" charset="0"/>
              </a:rPr>
              <a:t>DATA</a:t>
            </a:r>
          </a:p>
          <a:p>
            <a:pPr algn="ctr"/>
            <a:r>
              <a:rPr lang="en-US" sz="5400" dirty="0">
                <a:solidFill>
                  <a:schemeClr val="tx2"/>
                </a:solidFill>
                <a:latin typeface="Gill Sans MT" panose="020B0502020104020203" pitchFamily="34" charset="77"/>
                <a:ea typeface="Apple Color Emoji" pitchFamily="2" charset="0"/>
                <a:cs typeface="Abadi" panose="020F0502020204030204" pitchFamily="34" charset="0"/>
              </a:rPr>
              <a:t>Analytics</a:t>
            </a: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81" name="Rectangle 180">
            <a:extLst>
              <a:ext uri="{FF2B5EF4-FFF2-40B4-BE49-F238E27FC236}">
                <a16:creationId xmlns:a16="http://schemas.microsoft.com/office/drawing/2014/main" id="{83951BA7-5AFE-EF45-8EAB-E944D83C1F06}"/>
              </a:ext>
            </a:extLst>
          </p:cNvPr>
          <p:cNvSpPr/>
          <p:nvPr/>
        </p:nvSpPr>
        <p:spPr>
          <a:xfrm>
            <a:off x="3251930" y="1301257"/>
            <a:ext cx="7310735" cy="4410620"/>
          </a:xfrm>
          <a:prstGeom prst="rect">
            <a:avLst/>
          </a:prstGeom>
          <a:solidFill>
            <a:schemeClr val="bg2">
              <a:lumMod val="95000"/>
            </a:schemeClr>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9" name="Rectangle 178">
            <a:extLst>
              <a:ext uri="{FF2B5EF4-FFF2-40B4-BE49-F238E27FC236}">
                <a16:creationId xmlns:a16="http://schemas.microsoft.com/office/drawing/2014/main" id="{7FEFB566-36D7-C74B-B7CA-F465D198F15A}"/>
              </a:ext>
            </a:extLst>
          </p:cNvPr>
          <p:cNvSpPr/>
          <p:nvPr/>
        </p:nvSpPr>
        <p:spPr>
          <a:xfrm>
            <a:off x="404959" y="1302624"/>
            <a:ext cx="1334184" cy="4410634"/>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4">
            <a:extLst>
              <a:ext uri="{FF2B5EF4-FFF2-40B4-BE49-F238E27FC236}">
                <a16:creationId xmlns:a16="http://schemas.microsoft.com/office/drawing/2014/main" id="{18748448-7387-6F44-A91F-B0F7753D91D5}"/>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Data 3.0 Architecture</a:t>
            </a:r>
            <a:endParaRPr lang="ru-RU" sz="2800" dirty="0">
              <a:solidFill>
                <a:schemeClr val="tx2"/>
              </a:solidFill>
            </a:endParaRPr>
          </a:p>
        </p:txBody>
      </p:sp>
      <p:sp>
        <p:nvSpPr>
          <p:cNvPr id="182" name="Rectangle 181">
            <a:extLst>
              <a:ext uri="{FF2B5EF4-FFF2-40B4-BE49-F238E27FC236}">
                <a16:creationId xmlns:a16="http://schemas.microsoft.com/office/drawing/2014/main" id="{A9C4756C-6758-6746-8C4F-447EF8793F73}"/>
              </a:ext>
            </a:extLst>
          </p:cNvPr>
          <p:cNvSpPr/>
          <p:nvPr/>
        </p:nvSpPr>
        <p:spPr>
          <a:xfrm>
            <a:off x="1834759" y="443762"/>
            <a:ext cx="1332573" cy="5271238"/>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5">
            <a:extLst>
              <a:ext uri="{FF2B5EF4-FFF2-40B4-BE49-F238E27FC236}">
                <a16:creationId xmlns:a16="http://schemas.microsoft.com/office/drawing/2014/main" id="{53296519-3183-E040-8086-FE12AB555B6C}"/>
              </a:ext>
            </a:extLst>
          </p:cNvPr>
          <p:cNvSpPr>
            <a:spLocks noGrp="1"/>
          </p:cNvSpPr>
          <p:nvPr/>
        </p:nvSpPr>
        <p:spPr>
          <a:xfrm>
            <a:off x="4491427" y="808701"/>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OPEN SOURCE ARCHITECTURE</a:t>
            </a:r>
            <a:endParaRPr lang="ru-RU" dirty="0">
              <a:solidFill>
                <a:srgbClr val="005B9E"/>
              </a:solidFill>
            </a:endParaRPr>
          </a:p>
        </p:txBody>
      </p:sp>
      <p:sp>
        <p:nvSpPr>
          <p:cNvPr id="2" name="Rounded Rectangle 1">
            <a:extLst>
              <a:ext uri="{FF2B5EF4-FFF2-40B4-BE49-F238E27FC236}">
                <a16:creationId xmlns:a16="http://schemas.microsoft.com/office/drawing/2014/main" id="{9AC27E72-4D9F-2545-91E9-78EE4AD97B96}"/>
              </a:ext>
            </a:extLst>
          </p:cNvPr>
          <p:cNvSpPr/>
          <p:nvPr/>
        </p:nvSpPr>
        <p:spPr>
          <a:xfrm>
            <a:off x="551357" y="1784617"/>
            <a:ext cx="1049631" cy="382693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Rounded Rectangle 31">
            <a:extLst>
              <a:ext uri="{FF2B5EF4-FFF2-40B4-BE49-F238E27FC236}">
                <a16:creationId xmlns:a16="http://schemas.microsoft.com/office/drawing/2014/main" id="{253B8221-8296-A14A-B114-CDB5EF1678E3}"/>
              </a:ext>
            </a:extLst>
          </p:cNvPr>
          <p:cNvSpPr/>
          <p:nvPr/>
        </p:nvSpPr>
        <p:spPr>
          <a:xfrm>
            <a:off x="1963440" y="880683"/>
            <a:ext cx="1083597" cy="114724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ounded Rectangle 32">
            <a:extLst>
              <a:ext uri="{FF2B5EF4-FFF2-40B4-BE49-F238E27FC236}">
                <a16:creationId xmlns:a16="http://schemas.microsoft.com/office/drawing/2014/main" id="{AFACD2DB-C0F9-7E44-AF5F-117052C613C2}"/>
              </a:ext>
            </a:extLst>
          </p:cNvPr>
          <p:cNvSpPr/>
          <p:nvPr/>
        </p:nvSpPr>
        <p:spPr>
          <a:xfrm>
            <a:off x="1954144" y="2328338"/>
            <a:ext cx="1092894" cy="328506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ounded Rectangle 33">
            <a:extLst>
              <a:ext uri="{FF2B5EF4-FFF2-40B4-BE49-F238E27FC236}">
                <a16:creationId xmlns:a16="http://schemas.microsoft.com/office/drawing/2014/main" id="{F542B73A-F7C0-3C4A-A8D3-37AD6B61E122}"/>
              </a:ext>
            </a:extLst>
          </p:cNvPr>
          <p:cNvSpPr/>
          <p:nvPr/>
        </p:nvSpPr>
        <p:spPr>
          <a:xfrm>
            <a:off x="3360715" y="4552999"/>
            <a:ext cx="2100279" cy="10547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Rounded Rectangle 34">
            <a:extLst>
              <a:ext uri="{FF2B5EF4-FFF2-40B4-BE49-F238E27FC236}">
                <a16:creationId xmlns:a16="http://schemas.microsoft.com/office/drawing/2014/main" id="{721CDFF7-AEC5-234C-96EA-FE56E1AE2621}"/>
              </a:ext>
            </a:extLst>
          </p:cNvPr>
          <p:cNvSpPr/>
          <p:nvPr/>
        </p:nvSpPr>
        <p:spPr>
          <a:xfrm>
            <a:off x="3360718" y="1794940"/>
            <a:ext cx="2100279" cy="2554396"/>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Rounded Rectangle 35">
            <a:extLst>
              <a:ext uri="{FF2B5EF4-FFF2-40B4-BE49-F238E27FC236}">
                <a16:creationId xmlns:a16="http://schemas.microsoft.com/office/drawing/2014/main" id="{2C550C0E-FF13-BA4D-BD76-1412A3E742CE}"/>
              </a:ext>
            </a:extLst>
          </p:cNvPr>
          <p:cNvSpPr/>
          <p:nvPr/>
        </p:nvSpPr>
        <p:spPr>
          <a:xfrm>
            <a:off x="5857858" y="1786465"/>
            <a:ext cx="2100279" cy="170304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Rectangle 204">
            <a:extLst>
              <a:ext uri="{FF2B5EF4-FFF2-40B4-BE49-F238E27FC236}">
                <a16:creationId xmlns:a16="http://schemas.microsoft.com/office/drawing/2014/main" id="{933DEE53-F05A-884F-B3C5-7B1D87CFFDE7}"/>
              </a:ext>
            </a:extLst>
          </p:cNvPr>
          <p:cNvSpPr/>
          <p:nvPr/>
        </p:nvSpPr>
        <p:spPr>
          <a:xfrm>
            <a:off x="10670241" y="1301258"/>
            <a:ext cx="1324535" cy="44106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Arrow Connector 7">
            <a:extLst>
              <a:ext uri="{FF2B5EF4-FFF2-40B4-BE49-F238E27FC236}">
                <a16:creationId xmlns:a16="http://schemas.microsoft.com/office/drawing/2014/main" id="{760804A7-8717-434C-BC18-1D01C91FF8DF}"/>
              </a:ext>
            </a:extLst>
          </p:cNvPr>
          <p:cNvCxnSpPr>
            <a:cxnSpLocks/>
          </p:cNvCxnSpPr>
          <p:nvPr/>
        </p:nvCxnSpPr>
        <p:spPr>
          <a:xfrm>
            <a:off x="516943" y="1080361"/>
            <a:ext cx="1446493" cy="1"/>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2414630C-E900-C24A-B581-71F3FFC96295}"/>
              </a:ext>
            </a:extLst>
          </p:cNvPr>
          <p:cNvSpPr/>
          <p:nvPr/>
        </p:nvSpPr>
        <p:spPr>
          <a:xfrm>
            <a:off x="10768956" y="1812944"/>
            <a:ext cx="1127627" cy="379470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Arrow Connector 11">
            <a:extLst>
              <a:ext uri="{FF2B5EF4-FFF2-40B4-BE49-F238E27FC236}">
                <a16:creationId xmlns:a16="http://schemas.microsoft.com/office/drawing/2014/main" id="{C4108283-B85E-DC4F-914B-1D68AC1FE762}"/>
              </a:ext>
            </a:extLst>
          </p:cNvPr>
          <p:cNvCxnSpPr>
            <a:cxnSpLocks/>
            <a:stCxn id="32" idx="2"/>
            <a:endCxn id="33" idx="0"/>
          </p:cNvCxnSpPr>
          <p:nvPr/>
        </p:nvCxnSpPr>
        <p:spPr>
          <a:xfrm flipH="1">
            <a:off x="2500591" y="2027928"/>
            <a:ext cx="4648" cy="30041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A2DCE359-39EC-5246-9BD2-45861B851849}"/>
              </a:ext>
            </a:extLst>
          </p:cNvPr>
          <p:cNvSpPr/>
          <p:nvPr/>
        </p:nvSpPr>
        <p:spPr>
          <a:xfrm>
            <a:off x="5857857" y="3830776"/>
            <a:ext cx="2100279" cy="178263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Rounded Rectangle 46">
            <a:extLst>
              <a:ext uri="{FF2B5EF4-FFF2-40B4-BE49-F238E27FC236}">
                <a16:creationId xmlns:a16="http://schemas.microsoft.com/office/drawing/2014/main" id="{739C42BA-22CB-3F49-A870-6C9C2C110BBD}"/>
              </a:ext>
            </a:extLst>
          </p:cNvPr>
          <p:cNvSpPr/>
          <p:nvPr/>
        </p:nvSpPr>
        <p:spPr>
          <a:xfrm>
            <a:off x="8354997" y="1786464"/>
            <a:ext cx="2100279" cy="3821179"/>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4" name="Straight Arrow Connector 63">
            <a:extLst>
              <a:ext uri="{FF2B5EF4-FFF2-40B4-BE49-F238E27FC236}">
                <a16:creationId xmlns:a16="http://schemas.microsoft.com/office/drawing/2014/main" id="{4BF78317-60F6-A24A-941A-483641D73281}"/>
              </a:ext>
            </a:extLst>
          </p:cNvPr>
          <p:cNvCxnSpPr>
            <a:cxnSpLocks/>
          </p:cNvCxnSpPr>
          <p:nvPr/>
        </p:nvCxnSpPr>
        <p:spPr>
          <a:xfrm>
            <a:off x="3047037" y="3707141"/>
            <a:ext cx="30555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B339EDA-99B2-7E46-850F-3C1A40308498}"/>
              </a:ext>
            </a:extLst>
          </p:cNvPr>
          <p:cNvCxnSpPr>
            <a:cxnSpLocks/>
          </p:cNvCxnSpPr>
          <p:nvPr/>
        </p:nvCxnSpPr>
        <p:spPr>
          <a:xfrm>
            <a:off x="5460997" y="2650064"/>
            <a:ext cx="396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057CD3F-5AFD-3242-85EA-48B41D3E3347}"/>
              </a:ext>
            </a:extLst>
          </p:cNvPr>
          <p:cNvCxnSpPr>
            <a:cxnSpLocks/>
          </p:cNvCxnSpPr>
          <p:nvPr/>
        </p:nvCxnSpPr>
        <p:spPr>
          <a:xfrm>
            <a:off x="7958131" y="2368738"/>
            <a:ext cx="396865"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722C62-327D-BE48-9EEE-B8CAD00AC382}"/>
              </a:ext>
            </a:extLst>
          </p:cNvPr>
          <p:cNvCxnSpPr>
            <a:cxnSpLocks/>
          </p:cNvCxnSpPr>
          <p:nvPr/>
        </p:nvCxnSpPr>
        <p:spPr>
          <a:xfrm>
            <a:off x="5460994" y="4087095"/>
            <a:ext cx="41040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5F4324A-9F9B-5749-8E93-AD65B1446EDB}"/>
              </a:ext>
            </a:extLst>
          </p:cNvPr>
          <p:cNvCxnSpPr>
            <a:cxnSpLocks/>
            <a:stCxn id="47" idx="3"/>
            <a:endCxn id="39" idx="1"/>
          </p:cNvCxnSpPr>
          <p:nvPr/>
        </p:nvCxnSpPr>
        <p:spPr>
          <a:xfrm>
            <a:off x="10455276" y="3697054"/>
            <a:ext cx="313680" cy="1324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0FD2B47-5EDF-B841-BA46-716D299155CE}"/>
              </a:ext>
            </a:extLst>
          </p:cNvPr>
          <p:cNvSpPr txBox="1"/>
          <p:nvPr/>
        </p:nvSpPr>
        <p:spPr>
          <a:xfrm>
            <a:off x="486818" y="3267153"/>
            <a:ext cx="1183036" cy="681778"/>
          </a:xfrm>
          <a:prstGeom prst="rect">
            <a:avLst/>
          </a:prstGeom>
          <a:noFill/>
        </p:spPr>
        <p:txBody>
          <a:bodyPr wrap="square" rtlCol="0" anchor="ctr">
            <a:noAutofit/>
          </a:bodyPr>
          <a:lstStyle/>
          <a:p>
            <a:pPr algn="ctr"/>
            <a:r>
              <a:rPr lang="en-US" sz="1200" dirty="0">
                <a:solidFill>
                  <a:schemeClr val="bg1"/>
                </a:solidFill>
              </a:rPr>
              <a:t>IDENTITY &amp; ACCESS MANAGEMENT</a:t>
            </a:r>
          </a:p>
        </p:txBody>
      </p:sp>
      <p:sp>
        <p:nvSpPr>
          <p:cNvPr id="111" name="TextBox 110">
            <a:extLst>
              <a:ext uri="{FF2B5EF4-FFF2-40B4-BE49-F238E27FC236}">
                <a16:creationId xmlns:a16="http://schemas.microsoft.com/office/drawing/2014/main" id="{3DE66965-E2B1-DD47-8E0D-E91B4E761211}"/>
              </a:ext>
            </a:extLst>
          </p:cNvPr>
          <p:cNvSpPr txBox="1"/>
          <p:nvPr/>
        </p:nvSpPr>
        <p:spPr>
          <a:xfrm>
            <a:off x="933973" y="834465"/>
            <a:ext cx="558276" cy="331425"/>
          </a:xfrm>
          <a:prstGeom prst="rect">
            <a:avLst/>
          </a:prstGeom>
          <a:noFill/>
        </p:spPr>
        <p:txBody>
          <a:bodyPr wrap="square" rtlCol="0" anchor="ctr">
            <a:noAutofit/>
          </a:bodyPr>
          <a:lstStyle/>
          <a:p>
            <a:pPr algn="ctr"/>
            <a:r>
              <a:rPr lang="en-US" sz="1050" b="1" dirty="0">
                <a:solidFill>
                  <a:schemeClr val="tx2"/>
                </a:solidFill>
              </a:rPr>
              <a:t>Data</a:t>
            </a:r>
          </a:p>
        </p:txBody>
      </p:sp>
      <p:sp>
        <p:nvSpPr>
          <p:cNvPr id="146" name="TextBox 145">
            <a:extLst>
              <a:ext uri="{FF2B5EF4-FFF2-40B4-BE49-F238E27FC236}">
                <a16:creationId xmlns:a16="http://schemas.microsoft.com/office/drawing/2014/main" id="{AD610952-8160-BA41-8415-16A8061A3CAB}"/>
              </a:ext>
            </a:extLst>
          </p:cNvPr>
          <p:cNvSpPr txBox="1"/>
          <p:nvPr/>
        </p:nvSpPr>
        <p:spPr>
          <a:xfrm>
            <a:off x="1975776" y="1024505"/>
            <a:ext cx="1049629" cy="254138"/>
          </a:xfrm>
          <a:prstGeom prst="rect">
            <a:avLst/>
          </a:prstGeom>
          <a:noFill/>
        </p:spPr>
        <p:txBody>
          <a:bodyPr wrap="square" rtlCol="0" anchor="ctr">
            <a:noAutofit/>
          </a:bodyPr>
          <a:lstStyle/>
          <a:p>
            <a:pPr algn="ctr"/>
            <a:r>
              <a:rPr lang="en-US" sz="1400" dirty="0">
                <a:solidFill>
                  <a:schemeClr val="bg1"/>
                </a:solidFill>
              </a:rPr>
              <a:t>Landing</a:t>
            </a:r>
          </a:p>
        </p:txBody>
      </p:sp>
      <p:cxnSp>
        <p:nvCxnSpPr>
          <p:cNvPr id="149" name="Straight Arrow Connector 148">
            <a:extLst>
              <a:ext uri="{FF2B5EF4-FFF2-40B4-BE49-F238E27FC236}">
                <a16:creationId xmlns:a16="http://schemas.microsoft.com/office/drawing/2014/main" id="{B3627B67-1899-5648-A996-0E4B21E94A21}"/>
              </a:ext>
            </a:extLst>
          </p:cNvPr>
          <p:cNvCxnSpPr>
            <a:cxnSpLocks/>
            <a:stCxn id="34" idx="0"/>
            <a:endCxn id="35" idx="2"/>
          </p:cNvCxnSpPr>
          <p:nvPr/>
        </p:nvCxnSpPr>
        <p:spPr>
          <a:xfrm flipV="1">
            <a:off x="4410855" y="4349336"/>
            <a:ext cx="3" cy="203663"/>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3" name="Terminator 152">
            <a:extLst>
              <a:ext uri="{FF2B5EF4-FFF2-40B4-BE49-F238E27FC236}">
                <a16:creationId xmlns:a16="http://schemas.microsoft.com/office/drawing/2014/main" id="{93EF4A50-E286-024E-AC51-052B6C70C708}"/>
              </a:ext>
            </a:extLst>
          </p:cNvPr>
          <p:cNvSpPr/>
          <p:nvPr/>
        </p:nvSpPr>
        <p:spPr>
          <a:xfrm>
            <a:off x="2048038" y="1353843"/>
            <a:ext cx="914400" cy="301752"/>
          </a:xfrm>
          <a:prstGeom prst="flowChartTerminator">
            <a:avLst/>
          </a:prstGeom>
          <a:solidFill>
            <a:srgbClr val="BC130A"/>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TextBox 154">
            <a:extLst>
              <a:ext uri="{FF2B5EF4-FFF2-40B4-BE49-F238E27FC236}">
                <a16:creationId xmlns:a16="http://schemas.microsoft.com/office/drawing/2014/main" id="{8D3C24DE-B67B-0247-9609-E282DE792EBA}"/>
              </a:ext>
            </a:extLst>
          </p:cNvPr>
          <p:cNvSpPr txBox="1"/>
          <p:nvPr/>
        </p:nvSpPr>
        <p:spPr>
          <a:xfrm>
            <a:off x="2133811" y="1364376"/>
            <a:ext cx="742847" cy="301750"/>
          </a:xfrm>
          <a:prstGeom prst="rect">
            <a:avLst/>
          </a:prstGeom>
          <a:noFill/>
        </p:spPr>
        <p:txBody>
          <a:bodyPr wrap="square" rtlCol="0" anchor="ctr">
            <a:noAutofit/>
          </a:bodyPr>
          <a:lstStyle/>
          <a:p>
            <a:pPr algn="ctr"/>
            <a:r>
              <a:rPr lang="en-US" sz="1200" dirty="0">
                <a:solidFill>
                  <a:schemeClr val="tx2">
                    <a:lumMod val="20000"/>
                    <a:lumOff val="80000"/>
                  </a:schemeClr>
                </a:solidFill>
              </a:rPr>
              <a:t>Sources</a:t>
            </a:r>
          </a:p>
        </p:txBody>
      </p:sp>
      <p:sp>
        <p:nvSpPr>
          <p:cNvPr id="158" name="Terminator 157">
            <a:extLst>
              <a:ext uri="{FF2B5EF4-FFF2-40B4-BE49-F238E27FC236}">
                <a16:creationId xmlns:a16="http://schemas.microsoft.com/office/drawing/2014/main" id="{18A370A2-A27C-5544-BACE-60A39BA427ED}"/>
              </a:ext>
            </a:extLst>
          </p:cNvPr>
          <p:cNvSpPr/>
          <p:nvPr/>
        </p:nvSpPr>
        <p:spPr>
          <a:xfrm>
            <a:off x="5955894" y="2224848"/>
            <a:ext cx="1904201" cy="301752"/>
          </a:xfrm>
          <a:prstGeom prst="flowChartTerminator">
            <a:avLst/>
          </a:prstGeom>
          <a:solidFill>
            <a:schemeClr val="bg2">
              <a:lumMod val="85000"/>
            </a:schemeClr>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Terminator 158">
            <a:extLst>
              <a:ext uri="{FF2B5EF4-FFF2-40B4-BE49-F238E27FC236}">
                <a16:creationId xmlns:a16="http://schemas.microsoft.com/office/drawing/2014/main" id="{0941C37D-D8EA-D048-A467-AC1FC55DE805}"/>
              </a:ext>
            </a:extLst>
          </p:cNvPr>
          <p:cNvSpPr/>
          <p:nvPr/>
        </p:nvSpPr>
        <p:spPr>
          <a:xfrm>
            <a:off x="5955893" y="2650064"/>
            <a:ext cx="1904201" cy="301752"/>
          </a:xfrm>
          <a:prstGeom prst="flowChartTerminator">
            <a:avLst/>
          </a:prstGeom>
          <a:solidFill>
            <a:schemeClr val="bg2">
              <a:lumMod val="85000"/>
            </a:schemeClr>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Terminator 159">
            <a:extLst>
              <a:ext uri="{FF2B5EF4-FFF2-40B4-BE49-F238E27FC236}">
                <a16:creationId xmlns:a16="http://schemas.microsoft.com/office/drawing/2014/main" id="{82D567D2-47E9-3549-8F06-3ED6B3A36A13}"/>
              </a:ext>
            </a:extLst>
          </p:cNvPr>
          <p:cNvSpPr/>
          <p:nvPr/>
        </p:nvSpPr>
        <p:spPr>
          <a:xfrm>
            <a:off x="5955896" y="3052497"/>
            <a:ext cx="1904201" cy="301752"/>
          </a:xfrm>
          <a:prstGeom prst="flowChartTerminator">
            <a:avLst/>
          </a:prstGeom>
          <a:solidFill>
            <a:schemeClr val="bg2">
              <a:lumMod val="85000"/>
            </a:schemeClr>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Terminator 160">
            <a:extLst>
              <a:ext uri="{FF2B5EF4-FFF2-40B4-BE49-F238E27FC236}">
                <a16:creationId xmlns:a16="http://schemas.microsoft.com/office/drawing/2014/main" id="{1F631B41-A986-6847-A151-40EA8B32FD75}"/>
              </a:ext>
            </a:extLst>
          </p:cNvPr>
          <p:cNvSpPr/>
          <p:nvPr/>
        </p:nvSpPr>
        <p:spPr>
          <a:xfrm>
            <a:off x="5955892" y="4357811"/>
            <a:ext cx="1904201" cy="301752"/>
          </a:xfrm>
          <a:prstGeom prst="flowChartTerminator">
            <a:avLst/>
          </a:prstGeom>
          <a:solidFill>
            <a:schemeClr val="bg2">
              <a:lumMod val="85000"/>
            </a:schemeClr>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2">
                  <a:lumMod val="20000"/>
                  <a:lumOff val="80000"/>
                </a:schemeClr>
              </a:solidFill>
            </a:endParaRPr>
          </a:p>
        </p:txBody>
      </p:sp>
      <p:sp>
        <p:nvSpPr>
          <p:cNvPr id="162" name="Terminator 161">
            <a:extLst>
              <a:ext uri="{FF2B5EF4-FFF2-40B4-BE49-F238E27FC236}">
                <a16:creationId xmlns:a16="http://schemas.microsoft.com/office/drawing/2014/main" id="{F8A6C186-9D90-D441-9E00-A5AE9AD7600C}"/>
              </a:ext>
            </a:extLst>
          </p:cNvPr>
          <p:cNvSpPr/>
          <p:nvPr/>
        </p:nvSpPr>
        <p:spPr>
          <a:xfrm>
            <a:off x="5955891" y="4783027"/>
            <a:ext cx="1904201" cy="301752"/>
          </a:xfrm>
          <a:prstGeom prst="flowChartTerminator">
            <a:avLst/>
          </a:prstGeom>
          <a:solidFill>
            <a:schemeClr val="bg2">
              <a:lumMod val="85000"/>
            </a:schemeClr>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3" name="Terminator 162">
            <a:extLst>
              <a:ext uri="{FF2B5EF4-FFF2-40B4-BE49-F238E27FC236}">
                <a16:creationId xmlns:a16="http://schemas.microsoft.com/office/drawing/2014/main" id="{FC18CC41-F5B4-DE4C-8D76-0DA27CCE2010}"/>
              </a:ext>
            </a:extLst>
          </p:cNvPr>
          <p:cNvSpPr/>
          <p:nvPr/>
        </p:nvSpPr>
        <p:spPr>
          <a:xfrm>
            <a:off x="5955894" y="5185460"/>
            <a:ext cx="1904201" cy="301752"/>
          </a:xfrm>
          <a:prstGeom prst="flowChartTerminator">
            <a:avLst/>
          </a:prstGeom>
          <a:solidFill>
            <a:schemeClr val="bg2">
              <a:lumMod val="85000"/>
            </a:schemeClr>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4" name="Terminator 163">
            <a:extLst>
              <a:ext uri="{FF2B5EF4-FFF2-40B4-BE49-F238E27FC236}">
                <a16:creationId xmlns:a16="http://schemas.microsoft.com/office/drawing/2014/main" id="{CCF71D49-89D6-0649-BB17-CF58610C6322}"/>
              </a:ext>
            </a:extLst>
          </p:cNvPr>
          <p:cNvSpPr/>
          <p:nvPr/>
        </p:nvSpPr>
        <p:spPr>
          <a:xfrm>
            <a:off x="8469852" y="2521453"/>
            <a:ext cx="1904201" cy="301752"/>
          </a:xfrm>
          <a:prstGeom prst="flowChartTerminator">
            <a:avLst/>
          </a:prstGeom>
          <a:solidFill>
            <a:srgbClr val="FCEE2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5" name="Terminator 164">
            <a:extLst>
              <a:ext uri="{FF2B5EF4-FFF2-40B4-BE49-F238E27FC236}">
                <a16:creationId xmlns:a16="http://schemas.microsoft.com/office/drawing/2014/main" id="{83A6300B-B551-D244-8F18-EBF03E112CFA}"/>
              </a:ext>
            </a:extLst>
          </p:cNvPr>
          <p:cNvSpPr/>
          <p:nvPr/>
        </p:nvSpPr>
        <p:spPr>
          <a:xfrm>
            <a:off x="8464031" y="3044871"/>
            <a:ext cx="1904201" cy="301752"/>
          </a:xfrm>
          <a:prstGeom prst="flowChartTerminator">
            <a:avLst/>
          </a:prstGeom>
          <a:solidFill>
            <a:srgbClr val="FCEE2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6" name="Terminator 165">
            <a:extLst>
              <a:ext uri="{FF2B5EF4-FFF2-40B4-BE49-F238E27FC236}">
                <a16:creationId xmlns:a16="http://schemas.microsoft.com/office/drawing/2014/main" id="{3591EA30-69B5-CB42-8045-DF17D619BDBE}"/>
              </a:ext>
            </a:extLst>
          </p:cNvPr>
          <p:cNvSpPr/>
          <p:nvPr/>
        </p:nvSpPr>
        <p:spPr>
          <a:xfrm>
            <a:off x="8469852" y="3547713"/>
            <a:ext cx="1904201" cy="301752"/>
          </a:xfrm>
          <a:prstGeom prst="flowChartTerminator">
            <a:avLst/>
          </a:prstGeom>
          <a:solidFill>
            <a:srgbClr val="FCEE2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7" name="Terminator 166">
            <a:extLst>
              <a:ext uri="{FF2B5EF4-FFF2-40B4-BE49-F238E27FC236}">
                <a16:creationId xmlns:a16="http://schemas.microsoft.com/office/drawing/2014/main" id="{902B6FDE-58A7-E047-8C2F-AB462AA8AE79}"/>
              </a:ext>
            </a:extLst>
          </p:cNvPr>
          <p:cNvSpPr/>
          <p:nvPr/>
        </p:nvSpPr>
        <p:spPr>
          <a:xfrm>
            <a:off x="8461677" y="4071131"/>
            <a:ext cx="1904201" cy="301752"/>
          </a:xfrm>
          <a:prstGeom prst="flowChartTerminator">
            <a:avLst/>
          </a:prstGeom>
          <a:solidFill>
            <a:srgbClr val="FCEE2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8" name="Terminator 167">
            <a:extLst>
              <a:ext uri="{FF2B5EF4-FFF2-40B4-BE49-F238E27FC236}">
                <a16:creationId xmlns:a16="http://schemas.microsoft.com/office/drawing/2014/main" id="{1BA6FDD2-F467-0840-9BF9-C082ABBDDD3A}"/>
              </a:ext>
            </a:extLst>
          </p:cNvPr>
          <p:cNvSpPr/>
          <p:nvPr/>
        </p:nvSpPr>
        <p:spPr>
          <a:xfrm>
            <a:off x="8461676" y="4597584"/>
            <a:ext cx="1904201" cy="301752"/>
          </a:xfrm>
          <a:prstGeom prst="flowChartTerminator">
            <a:avLst/>
          </a:prstGeom>
          <a:solidFill>
            <a:srgbClr val="FCEE2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9" name="Terminator 168">
            <a:extLst>
              <a:ext uri="{FF2B5EF4-FFF2-40B4-BE49-F238E27FC236}">
                <a16:creationId xmlns:a16="http://schemas.microsoft.com/office/drawing/2014/main" id="{E3FC5B20-BF4B-F444-B4D9-1DB31ABFC9BB}"/>
              </a:ext>
            </a:extLst>
          </p:cNvPr>
          <p:cNvSpPr/>
          <p:nvPr/>
        </p:nvSpPr>
        <p:spPr>
          <a:xfrm>
            <a:off x="8466159" y="5099249"/>
            <a:ext cx="1904201" cy="301752"/>
          </a:xfrm>
          <a:prstGeom prst="flowChartTerminator">
            <a:avLst/>
          </a:prstGeom>
          <a:solidFill>
            <a:srgbClr val="FCEE2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75" name="Terminator 174">
            <a:extLst>
              <a:ext uri="{FF2B5EF4-FFF2-40B4-BE49-F238E27FC236}">
                <a16:creationId xmlns:a16="http://schemas.microsoft.com/office/drawing/2014/main" id="{C12C8187-89C8-3443-90F0-800E1537418A}"/>
              </a:ext>
            </a:extLst>
          </p:cNvPr>
          <p:cNvSpPr/>
          <p:nvPr/>
        </p:nvSpPr>
        <p:spPr>
          <a:xfrm>
            <a:off x="2040661" y="3393173"/>
            <a:ext cx="943479" cy="710257"/>
          </a:xfrm>
          <a:prstGeom prst="flowChartTerminator">
            <a:avLst/>
          </a:prstGeom>
          <a:solidFill>
            <a:srgbClr val="BC130A"/>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8" name="TextBox 177">
            <a:extLst>
              <a:ext uri="{FF2B5EF4-FFF2-40B4-BE49-F238E27FC236}">
                <a16:creationId xmlns:a16="http://schemas.microsoft.com/office/drawing/2014/main" id="{B2293906-6180-784A-8C7C-0020E01B9416}"/>
              </a:ext>
            </a:extLst>
          </p:cNvPr>
          <p:cNvSpPr txBox="1"/>
          <p:nvPr/>
        </p:nvSpPr>
        <p:spPr>
          <a:xfrm>
            <a:off x="5820337" y="3824855"/>
            <a:ext cx="2108405" cy="524481"/>
          </a:xfrm>
          <a:prstGeom prst="rect">
            <a:avLst/>
          </a:prstGeom>
          <a:noFill/>
        </p:spPr>
        <p:txBody>
          <a:bodyPr wrap="square" rtlCol="0" anchor="ctr">
            <a:noAutofit/>
          </a:bodyPr>
          <a:lstStyle/>
          <a:p>
            <a:pPr algn="ctr"/>
            <a:r>
              <a:rPr lang="en-US" sz="1400" dirty="0">
                <a:solidFill>
                  <a:schemeClr val="bg1"/>
                </a:solidFill>
              </a:rPr>
              <a:t>Sandbox</a:t>
            </a:r>
          </a:p>
        </p:txBody>
      </p:sp>
      <p:sp>
        <p:nvSpPr>
          <p:cNvPr id="180" name="TextBox 179">
            <a:extLst>
              <a:ext uri="{FF2B5EF4-FFF2-40B4-BE49-F238E27FC236}">
                <a16:creationId xmlns:a16="http://schemas.microsoft.com/office/drawing/2014/main" id="{91FD5EF7-8632-8547-BDEC-20ABE1F0D2DA}"/>
              </a:ext>
            </a:extLst>
          </p:cNvPr>
          <p:cNvSpPr txBox="1"/>
          <p:nvPr/>
        </p:nvSpPr>
        <p:spPr>
          <a:xfrm>
            <a:off x="412793" y="1314082"/>
            <a:ext cx="1326349" cy="468686"/>
          </a:xfrm>
          <a:prstGeom prst="rect">
            <a:avLst/>
          </a:prstGeom>
          <a:noFill/>
        </p:spPr>
        <p:txBody>
          <a:bodyPr wrap="square" rtlCol="0" anchor="ctr">
            <a:noAutofit/>
          </a:bodyPr>
          <a:lstStyle/>
          <a:p>
            <a:pPr algn="ctr"/>
            <a:r>
              <a:rPr lang="en-US" sz="1600" dirty="0">
                <a:solidFill>
                  <a:schemeClr val="tx2"/>
                </a:solidFill>
              </a:rPr>
              <a:t>ACCESS</a:t>
            </a:r>
          </a:p>
        </p:txBody>
      </p:sp>
      <p:sp>
        <p:nvSpPr>
          <p:cNvPr id="187" name="Terminator 186">
            <a:extLst>
              <a:ext uri="{FF2B5EF4-FFF2-40B4-BE49-F238E27FC236}">
                <a16:creationId xmlns:a16="http://schemas.microsoft.com/office/drawing/2014/main" id="{63473D3F-51D2-1343-91D9-9018D896ECB1}"/>
              </a:ext>
            </a:extLst>
          </p:cNvPr>
          <p:cNvSpPr/>
          <p:nvPr/>
        </p:nvSpPr>
        <p:spPr>
          <a:xfrm>
            <a:off x="10848649" y="2518382"/>
            <a:ext cx="899885" cy="301752"/>
          </a:xfrm>
          <a:prstGeom prst="flowChartTerminator">
            <a:avLst/>
          </a:prstGeom>
          <a:solidFill>
            <a:srgbClr val="FBD5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8" name="Terminator 187">
            <a:extLst>
              <a:ext uri="{FF2B5EF4-FFF2-40B4-BE49-F238E27FC236}">
                <a16:creationId xmlns:a16="http://schemas.microsoft.com/office/drawing/2014/main" id="{E791D038-2868-9040-A397-9F1AAD7F1CD4}"/>
              </a:ext>
            </a:extLst>
          </p:cNvPr>
          <p:cNvSpPr/>
          <p:nvPr/>
        </p:nvSpPr>
        <p:spPr>
          <a:xfrm>
            <a:off x="10854817" y="4074149"/>
            <a:ext cx="899885" cy="301752"/>
          </a:xfrm>
          <a:prstGeom prst="flowChartTerminator">
            <a:avLst/>
          </a:prstGeom>
          <a:solidFill>
            <a:srgbClr val="FBD5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9" name="Terminator 188">
            <a:extLst>
              <a:ext uri="{FF2B5EF4-FFF2-40B4-BE49-F238E27FC236}">
                <a16:creationId xmlns:a16="http://schemas.microsoft.com/office/drawing/2014/main" id="{60F105E7-D9B9-4A4C-A681-83536EB9EC52}"/>
              </a:ext>
            </a:extLst>
          </p:cNvPr>
          <p:cNvSpPr/>
          <p:nvPr/>
        </p:nvSpPr>
        <p:spPr>
          <a:xfrm>
            <a:off x="10857604" y="4600585"/>
            <a:ext cx="899886" cy="301752"/>
          </a:xfrm>
          <a:prstGeom prst="flowChartTerminator">
            <a:avLst/>
          </a:prstGeom>
          <a:solidFill>
            <a:srgbClr val="FBD5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Terminator 189">
            <a:extLst>
              <a:ext uri="{FF2B5EF4-FFF2-40B4-BE49-F238E27FC236}">
                <a16:creationId xmlns:a16="http://schemas.microsoft.com/office/drawing/2014/main" id="{FFA76407-088C-224F-BD05-96F4AD3D00F0}"/>
              </a:ext>
            </a:extLst>
          </p:cNvPr>
          <p:cNvSpPr/>
          <p:nvPr/>
        </p:nvSpPr>
        <p:spPr>
          <a:xfrm>
            <a:off x="10853635" y="5103443"/>
            <a:ext cx="903855" cy="301752"/>
          </a:xfrm>
          <a:prstGeom prst="flowChartTerminator">
            <a:avLst/>
          </a:prstGeom>
          <a:solidFill>
            <a:srgbClr val="FBD5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92" name="Straight Connector 191">
            <a:extLst>
              <a:ext uri="{FF2B5EF4-FFF2-40B4-BE49-F238E27FC236}">
                <a16:creationId xmlns:a16="http://schemas.microsoft.com/office/drawing/2014/main" id="{C25E9159-2FE8-3549-BA73-2FEEF92318D2}"/>
              </a:ext>
            </a:extLst>
          </p:cNvPr>
          <p:cNvCxnSpPr>
            <a:cxnSpLocks/>
          </p:cNvCxnSpPr>
          <p:nvPr/>
        </p:nvCxnSpPr>
        <p:spPr>
          <a:xfrm>
            <a:off x="1600988" y="3707141"/>
            <a:ext cx="358315" cy="0"/>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Terminator 202">
            <a:extLst>
              <a:ext uri="{FF2B5EF4-FFF2-40B4-BE49-F238E27FC236}">
                <a16:creationId xmlns:a16="http://schemas.microsoft.com/office/drawing/2014/main" id="{7836ED8D-1018-084E-A006-06E1BF2709B8}"/>
              </a:ext>
            </a:extLst>
          </p:cNvPr>
          <p:cNvSpPr/>
          <p:nvPr/>
        </p:nvSpPr>
        <p:spPr>
          <a:xfrm>
            <a:off x="10852136" y="3035022"/>
            <a:ext cx="899885" cy="301752"/>
          </a:xfrm>
          <a:prstGeom prst="flowChartTerminator">
            <a:avLst/>
          </a:prstGeom>
          <a:solidFill>
            <a:srgbClr val="FBD5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4" name="Terminator 203">
            <a:extLst>
              <a:ext uri="{FF2B5EF4-FFF2-40B4-BE49-F238E27FC236}">
                <a16:creationId xmlns:a16="http://schemas.microsoft.com/office/drawing/2014/main" id="{307EB6E8-0192-CF4E-9A57-37F0A311A4F0}"/>
              </a:ext>
            </a:extLst>
          </p:cNvPr>
          <p:cNvSpPr/>
          <p:nvPr/>
        </p:nvSpPr>
        <p:spPr>
          <a:xfrm>
            <a:off x="10866296" y="3554406"/>
            <a:ext cx="899885" cy="301752"/>
          </a:xfrm>
          <a:prstGeom prst="flowChartTerminator">
            <a:avLst/>
          </a:prstGeom>
          <a:solidFill>
            <a:srgbClr val="FBD5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6" name="TextBox 205">
            <a:extLst>
              <a:ext uri="{FF2B5EF4-FFF2-40B4-BE49-F238E27FC236}">
                <a16:creationId xmlns:a16="http://schemas.microsoft.com/office/drawing/2014/main" id="{4F382100-F17D-B24F-AB2F-949BA2C98CD4}"/>
              </a:ext>
            </a:extLst>
          </p:cNvPr>
          <p:cNvSpPr txBox="1"/>
          <p:nvPr/>
        </p:nvSpPr>
        <p:spPr>
          <a:xfrm>
            <a:off x="5460994" y="1302628"/>
            <a:ext cx="2894000" cy="468686"/>
          </a:xfrm>
          <a:prstGeom prst="rect">
            <a:avLst/>
          </a:prstGeom>
          <a:noFill/>
        </p:spPr>
        <p:txBody>
          <a:bodyPr wrap="square" rtlCol="0" anchor="ctr">
            <a:noAutofit/>
          </a:bodyPr>
          <a:lstStyle/>
          <a:p>
            <a:pPr algn="ctr"/>
            <a:r>
              <a:rPr lang="en-US" sz="1600" dirty="0">
                <a:solidFill>
                  <a:schemeClr val="tx2"/>
                </a:solidFill>
              </a:rPr>
              <a:t>ETL, WAREHOUSING &amp; ANALYSIS</a:t>
            </a:r>
          </a:p>
        </p:txBody>
      </p:sp>
      <p:sp>
        <p:nvSpPr>
          <p:cNvPr id="207" name="TextBox 206">
            <a:extLst>
              <a:ext uri="{FF2B5EF4-FFF2-40B4-BE49-F238E27FC236}">
                <a16:creationId xmlns:a16="http://schemas.microsoft.com/office/drawing/2014/main" id="{FB28D327-9665-2241-8B8C-478029523C82}"/>
              </a:ext>
            </a:extLst>
          </p:cNvPr>
          <p:cNvSpPr txBox="1"/>
          <p:nvPr/>
        </p:nvSpPr>
        <p:spPr>
          <a:xfrm>
            <a:off x="1839856" y="431679"/>
            <a:ext cx="1326349" cy="468686"/>
          </a:xfrm>
          <a:prstGeom prst="rect">
            <a:avLst/>
          </a:prstGeom>
          <a:noFill/>
        </p:spPr>
        <p:txBody>
          <a:bodyPr wrap="square" rtlCol="0" anchor="ctr">
            <a:noAutofit/>
          </a:bodyPr>
          <a:lstStyle/>
          <a:p>
            <a:pPr algn="ctr"/>
            <a:r>
              <a:rPr lang="en-US" sz="1600" dirty="0">
                <a:solidFill>
                  <a:schemeClr val="tx2"/>
                </a:solidFill>
              </a:rPr>
              <a:t>STORAGE</a:t>
            </a:r>
          </a:p>
        </p:txBody>
      </p:sp>
      <p:sp>
        <p:nvSpPr>
          <p:cNvPr id="208" name="TextBox 207">
            <a:extLst>
              <a:ext uri="{FF2B5EF4-FFF2-40B4-BE49-F238E27FC236}">
                <a16:creationId xmlns:a16="http://schemas.microsoft.com/office/drawing/2014/main" id="{3E33D04B-2D1D-CF44-B6D6-0823D17689F9}"/>
              </a:ext>
            </a:extLst>
          </p:cNvPr>
          <p:cNvSpPr txBox="1"/>
          <p:nvPr/>
        </p:nvSpPr>
        <p:spPr>
          <a:xfrm>
            <a:off x="10562665" y="1311373"/>
            <a:ext cx="1539687" cy="468686"/>
          </a:xfrm>
          <a:prstGeom prst="rect">
            <a:avLst/>
          </a:prstGeom>
          <a:noFill/>
        </p:spPr>
        <p:txBody>
          <a:bodyPr wrap="square" rtlCol="0" anchor="ctr">
            <a:noAutofit/>
          </a:bodyPr>
          <a:lstStyle/>
          <a:p>
            <a:pPr algn="ctr"/>
            <a:r>
              <a:rPr lang="en-US" sz="1500" dirty="0">
                <a:solidFill>
                  <a:schemeClr val="tx2"/>
                </a:solidFill>
              </a:rPr>
              <a:t>VISUALIZATION</a:t>
            </a:r>
          </a:p>
        </p:txBody>
      </p:sp>
      <p:sp>
        <p:nvSpPr>
          <p:cNvPr id="209" name="TextBox 208">
            <a:extLst>
              <a:ext uri="{FF2B5EF4-FFF2-40B4-BE49-F238E27FC236}">
                <a16:creationId xmlns:a16="http://schemas.microsoft.com/office/drawing/2014/main" id="{E06501BF-65FE-1B4C-A9E5-64490F2D114B}"/>
              </a:ext>
            </a:extLst>
          </p:cNvPr>
          <p:cNvSpPr txBox="1"/>
          <p:nvPr/>
        </p:nvSpPr>
        <p:spPr>
          <a:xfrm>
            <a:off x="6541847" y="4375901"/>
            <a:ext cx="665384" cy="276999"/>
          </a:xfrm>
          <a:prstGeom prst="rect">
            <a:avLst/>
          </a:prstGeom>
          <a:noFill/>
        </p:spPr>
        <p:txBody>
          <a:bodyPr wrap="square" rtlCol="0" anchor="ctr">
            <a:spAutoFit/>
          </a:bodyPr>
          <a:lstStyle/>
          <a:p>
            <a:pPr algn="ctr"/>
            <a:r>
              <a:rPr lang="en-US" sz="1200" dirty="0">
                <a:solidFill>
                  <a:schemeClr val="bg1">
                    <a:lumMod val="50000"/>
                    <a:lumOff val="50000"/>
                  </a:schemeClr>
                </a:solidFill>
              </a:rPr>
              <a:t>POC 1</a:t>
            </a:r>
          </a:p>
        </p:txBody>
      </p:sp>
      <p:sp>
        <p:nvSpPr>
          <p:cNvPr id="212" name="TextBox 211">
            <a:extLst>
              <a:ext uri="{FF2B5EF4-FFF2-40B4-BE49-F238E27FC236}">
                <a16:creationId xmlns:a16="http://schemas.microsoft.com/office/drawing/2014/main" id="{C1433D50-3321-E749-9FAD-674906E6EE1F}"/>
              </a:ext>
            </a:extLst>
          </p:cNvPr>
          <p:cNvSpPr txBox="1"/>
          <p:nvPr/>
        </p:nvSpPr>
        <p:spPr>
          <a:xfrm>
            <a:off x="2033494" y="3504997"/>
            <a:ext cx="943479" cy="493783"/>
          </a:xfrm>
          <a:prstGeom prst="rect">
            <a:avLst/>
          </a:prstGeom>
          <a:noFill/>
        </p:spPr>
        <p:txBody>
          <a:bodyPr wrap="square" rtlCol="0" anchor="ctr">
            <a:noAutofit/>
          </a:bodyPr>
          <a:lstStyle/>
          <a:p>
            <a:pPr algn="ctr"/>
            <a:r>
              <a:rPr lang="en-US" sz="1200" dirty="0">
                <a:solidFill>
                  <a:schemeClr val="tx2">
                    <a:lumMod val="20000"/>
                    <a:lumOff val="80000"/>
                  </a:schemeClr>
                </a:solidFill>
              </a:rPr>
              <a:t>Structured Data</a:t>
            </a:r>
          </a:p>
        </p:txBody>
      </p:sp>
      <p:sp>
        <p:nvSpPr>
          <p:cNvPr id="213" name="TextBox 212">
            <a:extLst>
              <a:ext uri="{FF2B5EF4-FFF2-40B4-BE49-F238E27FC236}">
                <a16:creationId xmlns:a16="http://schemas.microsoft.com/office/drawing/2014/main" id="{84AF7DEE-7446-4E41-965C-11A498942601}"/>
              </a:ext>
            </a:extLst>
          </p:cNvPr>
          <p:cNvSpPr txBox="1"/>
          <p:nvPr/>
        </p:nvSpPr>
        <p:spPr>
          <a:xfrm>
            <a:off x="6541847" y="4789712"/>
            <a:ext cx="665384" cy="276999"/>
          </a:xfrm>
          <a:prstGeom prst="rect">
            <a:avLst/>
          </a:prstGeom>
          <a:noFill/>
        </p:spPr>
        <p:txBody>
          <a:bodyPr wrap="square" rtlCol="0" anchor="ctr">
            <a:spAutoFit/>
          </a:bodyPr>
          <a:lstStyle/>
          <a:p>
            <a:pPr algn="ctr"/>
            <a:r>
              <a:rPr lang="en-US" sz="1200" dirty="0">
                <a:solidFill>
                  <a:schemeClr val="bg1">
                    <a:lumMod val="50000"/>
                    <a:lumOff val="50000"/>
                  </a:schemeClr>
                </a:solidFill>
              </a:rPr>
              <a:t>POC 2</a:t>
            </a:r>
          </a:p>
        </p:txBody>
      </p:sp>
      <p:sp>
        <p:nvSpPr>
          <p:cNvPr id="214" name="TextBox 213">
            <a:extLst>
              <a:ext uri="{FF2B5EF4-FFF2-40B4-BE49-F238E27FC236}">
                <a16:creationId xmlns:a16="http://schemas.microsoft.com/office/drawing/2014/main" id="{8EC81DB6-7DF0-9F41-AC36-000E2E0F7D5F}"/>
              </a:ext>
            </a:extLst>
          </p:cNvPr>
          <p:cNvSpPr txBox="1"/>
          <p:nvPr/>
        </p:nvSpPr>
        <p:spPr>
          <a:xfrm>
            <a:off x="6541847" y="5196568"/>
            <a:ext cx="665384" cy="276999"/>
          </a:xfrm>
          <a:prstGeom prst="rect">
            <a:avLst/>
          </a:prstGeom>
          <a:noFill/>
        </p:spPr>
        <p:txBody>
          <a:bodyPr wrap="square" rtlCol="0" anchor="ctr">
            <a:spAutoFit/>
          </a:bodyPr>
          <a:lstStyle/>
          <a:p>
            <a:pPr algn="ctr"/>
            <a:r>
              <a:rPr lang="en-US" sz="1200" dirty="0">
                <a:solidFill>
                  <a:schemeClr val="bg1">
                    <a:lumMod val="50000"/>
                    <a:lumOff val="50000"/>
                  </a:schemeClr>
                </a:solidFill>
              </a:rPr>
              <a:t>POC 3</a:t>
            </a:r>
          </a:p>
        </p:txBody>
      </p:sp>
      <p:sp>
        <p:nvSpPr>
          <p:cNvPr id="217" name="TextBox 216">
            <a:extLst>
              <a:ext uri="{FF2B5EF4-FFF2-40B4-BE49-F238E27FC236}">
                <a16:creationId xmlns:a16="http://schemas.microsoft.com/office/drawing/2014/main" id="{32A93A48-FC4F-4F45-B37B-513F1C952603}"/>
              </a:ext>
            </a:extLst>
          </p:cNvPr>
          <p:cNvSpPr txBox="1"/>
          <p:nvPr/>
        </p:nvSpPr>
        <p:spPr>
          <a:xfrm>
            <a:off x="6277923" y="2238263"/>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Enterprise Data</a:t>
            </a:r>
          </a:p>
        </p:txBody>
      </p:sp>
      <p:sp>
        <p:nvSpPr>
          <p:cNvPr id="218" name="TextBox 217">
            <a:extLst>
              <a:ext uri="{FF2B5EF4-FFF2-40B4-BE49-F238E27FC236}">
                <a16:creationId xmlns:a16="http://schemas.microsoft.com/office/drawing/2014/main" id="{E76907A0-7932-3440-BC5B-3999D7293243}"/>
              </a:ext>
            </a:extLst>
          </p:cNvPr>
          <p:cNvSpPr txBox="1"/>
          <p:nvPr/>
        </p:nvSpPr>
        <p:spPr>
          <a:xfrm>
            <a:off x="6096001" y="2649310"/>
            <a:ext cx="1636058" cy="276999"/>
          </a:xfrm>
          <a:prstGeom prst="rect">
            <a:avLst/>
          </a:prstGeom>
          <a:noFill/>
        </p:spPr>
        <p:txBody>
          <a:bodyPr wrap="square" rtlCol="0" anchor="ctr">
            <a:spAutoFit/>
          </a:bodyPr>
          <a:lstStyle/>
          <a:p>
            <a:pPr algn="ctr"/>
            <a:r>
              <a:rPr lang="en-US" sz="1200" dirty="0">
                <a:solidFill>
                  <a:schemeClr val="bg1">
                    <a:lumMod val="50000"/>
                    <a:lumOff val="50000"/>
                  </a:schemeClr>
                </a:solidFill>
              </a:rPr>
              <a:t>Enterprise Context</a:t>
            </a:r>
          </a:p>
        </p:txBody>
      </p:sp>
      <p:sp>
        <p:nvSpPr>
          <p:cNvPr id="219" name="TextBox 218">
            <a:extLst>
              <a:ext uri="{FF2B5EF4-FFF2-40B4-BE49-F238E27FC236}">
                <a16:creationId xmlns:a16="http://schemas.microsoft.com/office/drawing/2014/main" id="{4BBF5975-F887-9641-B7DE-87CD61A483D8}"/>
              </a:ext>
            </a:extLst>
          </p:cNvPr>
          <p:cNvSpPr txBox="1"/>
          <p:nvPr/>
        </p:nvSpPr>
        <p:spPr>
          <a:xfrm>
            <a:off x="6277923" y="3056902"/>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Applications</a:t>
            </a:r>
          </a:p>
        </p:txBody>
      </p:sp>
      <p:sp>
        <p:nvSpPr>
          <p:cNvPr id="220" name="TextBox 219">
            <a:extLst>
              <a:ext uri="{FF2B5EF4-FFF2-40B4-BE49-F238E27FC236}">
                <a16:creationId xmlns:a16="http://schemas.microsoft.com/office/drawing/2014/main" id="{525D5B3F-5FE9-7642-BE02-20CAC1F7C1C1}"/>
              </a:ext>
            </a:extLst>
          </p:cNvPr>
          <p:cNvSpPr txBox="1"/>
          <p:nvPr/>
        </p:nvSpPr>
        <p:spPr>
          <a:xfrm>
            <a:off x="8802749" y="2523941"/>
            <a:ext cx="1222627" cy="276999"/>
          </a:xfrm>
          <a:prstGeom prst="rect">
            <a:avLst/>
          </a:prstGeom>
          <a:noFill/>
        </p:spPr>
        <p:txBody>
          <a:bodyPr wrap="square" rtlCol="0" anchor="ctr">
            <a:spAutoFit/>
          </a:bodyPr>
          <a:lstStyle/>
          <a:p>
            <a:pPr algn="ctr"/>
            <a:r>
              <a:rPr lang="en-US" sz="1200" dirty="0">
                <a:solidFill>
                  <a:schemeClr val="bg1"/>
                </a:solidFill>
              </a:rPr>
              <a:t>Model 1</a:t>
            </a:r>
          </a:p>
        </p:txBody>
      </p:sp>
      <p:sp>
        <p:nvSpPr>
          <p:cNvPr id="221" name="TextBox 220">
            <a:extLst>
              <a:ext uri="{FF2B5EF4-FFF2-40B4-BE49-F238E27FC236}">
                <a16:creationId xmlns:a16="http://schemas.microsoft.com/office/drawing/2014/main" id="{BEE133B4-2CD3-3149-97A0-41AB27BF4150}"/>
              </a:ext>
            </a:extLst>
          </p:cNvPr>
          <p:cNvSpPr txBox="1"/>
          <p:nvPr/>
        </p:nvSpPr>
        <p:spPr>
          <a:xfrm>
            <a:off x="8800356" y="3060899"/>
            <a:ext cx="1222627" cy="276999"/>
          </a:xfrm>
          <a:prstGeom prst="rect">
            <a:avLst/>
          </a:prstGeom>
          <a:noFill/>
        </p:spPr>
        <p:txBody>
          <a:bodyPr wrap="square" rtlCol="0" anchor="ctr">
            <a:spAutoFit/>
          </a:bodyPr>
          <a:lstStyle/>
          <a:p>
            <a:pPr algn="ctr"/>
            <a:r>
              <a:rPr lang="en-US" sz="1200" dirty="0">
                <a:solidFill>
                  <a:schemeClr val="bg1"/>
                </a:solidFill>
              </a:rPr>
              <a:t>Model 2</a:t>
            </a:r>
          </a:p>
        </p:txBody>
      </p:sp>
      <p:sp>
        <p:nvSpPr>
          <p:cNvPr id="222" name="TextBox 221">
            <a:extLst>
              <a:ext uri="{FF2B5EF4-FFF2-40B4-BE49-F238E27FC236}">
                <a16:creationId xmlns:a16="http://schemas.microsoft.com/office/drawing/2014/main" id="{781023C9-4EE9-034C-B48A-50C8DF1648C5}"/>
              </a:ext>
            </a:extLst>
          </p:cNvPr>
          <p:cNvSpPr txBox="1"/>
          <p:nvPr/>
        </p:nvSpPr>
        <p:spPr>
          <a:xfrm>
            <a:off x="8793821" y="3567965"/>
            <a:ext cx="1222627" cy="276999"/>
          </a:xfrm>
          <a:prstGeom prst="rect">
            <a:avLst/>
          </a:prstGeom>
          <a:noFill/>
        </p:spPr>
        <p:txBody>
          <a:bodyPr wrap="square" rtlCol="0" anchor="ctr">
            <a:spAutoFit/>
          </a:bodyPr>
          <a:lstStyle/>
          <a:p>
            <a:pPr algn="ctr"/>
            <a:r>
              <a:rPr lang="en-US" sz="1200" dirty="0">
                <a:solidFill>
                  <a:schemeClr val="bg1"/>
                </a:solidFill>
              </a:rPr>
              <a:t>Model 3</a:t>
            </a:r>
          </a:p>
        </p:txBody>
      </p:sp>
      <p:sp>
        <p:nvSpPr>
          <p:cNvPr id="224" name="Terminator 223">
            <a:extLst>
              <a:ext uri="{FF2B5EF4-FFF2-40B4-BE49-F238E27FC236}">
                <a16:creationId xmlns:a16="http://schemas.microsoft.com/office/drawing/2014/main" id="{FC374675-87A1-1242-BB03-9B7D7B74B048}"/>
              </a:ext>
            </a:extLst>
          </p:cNvPr>
          <p:cNvSpPr/>
          <p:nvPr/>
        </p:nvSpPr>
        <p:spPr>
          <a:xfrm>
            <a:off x="2033494" y="4548356"/>
            <a:ext cx="943479" cy="710257"/>
          </a:xfrm>
          <a:prstGeom prst="flowChartTerminator">
            <a:avLst/>
          </a:prstGeom>
          <a:solidFill>
            <a:srgbClr val="BC130A"/>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TextBox 222">
            <a:extLst>
              <a:ext uri="{FF2B5EF4-FFF2-40B4-BE49-F238E27FC236}">
                <a16:creationId xmlns:a16="http://schemas.microsoft.com/office/drawing/2014/main" id="{597C9C6D-C4D2-F94C-BC2E-1257E6E21451}"/>
              </a:ext>
            </a:extLst>
          </p:cNvPr>
          <p:cNvSpPr txBox="1"/>
          <p:nvPr/>
        </p:nvSpPr>
        <p:spPr>
          <a:xfrm>
            <a:off x="1939755" y="4754730"/>
            <a:ext cx="1113744" cy="400775"/>
          </a:xfrm>
          <a:prstGeom prst="rect">
            <a:avLst/>
          </a:prstGeom>
          <a:noFill/>
        </p:spPr>
        <p:txBody>
          <a:bodyPr wrap="square" rtlCol="0" anchor="ctr">
            <a:noAutofit/>
          </a:bodyPr>
          <a:lstStyle/>
          <a:p>
            <a:pPr algn="ctr"/>
            <a:r>
              <a:rPr lang="en-US" sz="1200" dirty="0">
                <a:solidFill>
                  <a:schemeClr val="tx2">
                    <a:lumMod val="20000"/>
                    <a:lumOff val="80000"/>
                  </a:schemeClr>
                </a:solidFill>
              </a:rPr>
              <a:t>Unstructured Data</a:t>
            </a:r>
          </a:p>
        </p:txBody>
      </p:sp>
      <p:sp>
        <p:nvSpPr>
          <p:cNvPr id="227" name="TextBox 226">
            <a:extLst>
              <a:ext uri="{FF2B5EF4-FFF2-40B4-BE49-F238E27FC236}">
                <a16:creationId xmlns:a16="http://schemas.microsoft.com/office/drawing/2014/main" id="{02673C96-2086-3048-B054-09FB8AABCAF6}"/>
              </a:ext>
            </a:extLst>
          </p:cNvPr>
          <p:cNvSpPr txBox="1"/>
          <p:nvPr/>
        </p:nvSpPr>
        <p:spPr>
          <a:xfrm>
            <a:off x="5835033" y="1758258"/>
            <a:ext cx="2108405" cy="524481"/>
          </a:xfrm>
          <a:prstGeom prst="rect">
            <a:avLst/>
          </a:prstGeom>
          <a:noFill/>
        </p:spPr>
        <p:txBody>
          <a:bodyPr wrap="square" rtlCol="0" anchor="ctr">
            <a:noAutofit/>
          </a:bodyPr>
          <a:lstStyle/>
          <a:p>
            <a:pPr algn="ctr"/>
            <a:r>
              <a:rPr lang="en-US" sz="1400" dirty="0">
                <a:solidFill>
                  <a:schemeClr val="bg1"/>
                </a:solidFill>
              </a:rPr>
              <a:t>Object Store</a:t>
            </a:r>
          </a:p>
        </p:txBody>
      </p:sp>
      <p:sp>
        <p:nvSpPr>
          <p:cNvPr id="110" name="TextBox 109">
            <a:extLst>
              <a:ext uri="{FF2B5EF4-FFF2-40B4-BE49-F238E27FC236}">
                <a16:creationId xmlns:a16="http://schemas.microsoft.com/office/drawing/2014/main" id="{E7ECFFB5-C491-1442-97FB-A5B55EE89869}"/>
              </a:ext>
            </a:extLst>
          </p:cNvPr>
          <p:cNvSpPr txBox="1"/>
          <p:nvPr/>
        </p:nvSpPr>
        <p:spPr>
          <a:xfrm>
            <a:off x="1492249" y="3592179"/>
            <a:ext cx="558276" cy="211810"/>
          </a:xfrm>
          <a:prstGeom prst="rect">
            <a:avLst/>
          </a:prstGeom>
          <a:noFill/>
        </p:spPr>
        <p:txBody>
          <a:bodyPr wrap="square" rtlCol="0" anchor="ctr">
            <a:noAutofit/>
          </a:bodyPr>
          <a:lstStyle/>
          <a:p>
            <a:pPr algn="ctr"/>
            <a:r>
              <a:rPr lang="en-US" sz="1000" dirty="0">
                <a:solidFill>
                  <a:schemeClr val="bg2"/>
                </a:solidFill>
              </a:rPr>
              <a:t>Users</a:t>
            </a:r>
          </a:p>
        </p:txBody>
      </p:sp>
      <p:sp>
        <p:nvSpPr>
          <p:cNvPr id="249" name="TextBox 248">
            <a:extLst>
              <a:ext uri="{FF2B5EF4-FFF2-40B4-BE49-F238E27FC236}">
                <a16:creationId xmlns:a16="http://schemas.microsoft.com/office/drawing/2014/main" id="{C2E07F90-9677-A949-87CF-0480204E0BE8}"/>
              </a:ext>
            </a:extLst>
          </p:cNvPr>
          <p:cNvSpPr txBox="1"/>
          <p:nvPr/>
        </p:nvSpPr>
        <p:spPr>
          <a:xfrm>
            <a:off x="10872899" y="2527928"/>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1</a:t>
            </a:r>
          </a:p>
        </p:txBody>
      </p:sp>
      <p:sp>
        <p:nvSpPr>
          <p:cNvPr id="250" name="TextBox 249">
            <a:extLst>
              <a:ext uri="{FF2B5EF4-FFF2-40B4-BE49-F238E27FC236}">
                <a16:creationId xmlns:a16="http://schemas.microsoft.com/office/drawing/2014/main" id="{60C3642A-1AED-634E-BBD4-932262EAD9A4}"/>
              </a:ext>
            </a:extLst>
          </p:cNvPr>
          <p:cNvSpPr txBox="1"/>
          <p:nvPr/>
        </p:nvSpPr>
        <p:spPr>
          <a:xfrm>
            <a:off x="10864208" y="3041880"/>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2</a:t>
            </a:r>
          </a:p>
        </p:txBody>
      </p:sp>
      <p:sp>
        <p:nvSpPr>
          <p:cNvPr id="251" name="TextBox 250">
            <a:extLst>
              <a:ext uri="{FF2B5EF4-FFF2-40B4-BE49-F238E27FC236}">
                <a16:creationId xmlns:a16="http://schemas.microsoft.com/office/drawing/2014/main" id="{69686EF9-C8FC-4641-A3C7-672AFD1D2C9C}"/>
              </a:ext>
            </a:extLst>
          </p:cNvPr>
          <p:cNvSpPr txBox="1"/>
          <p:nvPr/>
        </p:nvSpPr>
        <p:spPr>
          <a:xfrm>
            <a:off x="10872899" y="3557020"/>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3</a:t>
            </a:r>
          </a:p>
        </p:txBody>
      </p:sp>
      <p:sp>
        <p:nvSpPr>
          <p:cNvPr id="252" name="TextBox 251">
            <a:extLst>
              <a:ext uri="{FF2B5EF4-FFF2-40B4-BE49-F238E27FC236}">
                <a16:creationId xmlns:a16="http://schemas.microsoft.com/office/drawing/2014/main" id="{8FAE8A2B-9575-FC4E-BFA5-BA2DDA26A3A5}"/>
              </a:ext>
            </a:extLst>
          </p:cNvPr>
          <p:cNvSpPr txBox="1"/>
          <p:nvPr/>
        </p:nvSpPr>
        <p:spPr>
          <a:xfrm>
            <a:off x="10850816" y="4087845"/>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4</a:t>
            </a:r>
          </a:p>
        </p:txBody>
      </p:sp>
      <p:sp>
        <p:nvSpPr>
          <p:cNvPr id="253" name="TextBox 252">
            <a:extLst>
              <a:ext uri="{FF2B5EF4-FFF2-40B4-BE49-F238E27FC236}">
                <a16:creationId xmlns:a16="http://schemas.microsoft.com/office/drawing/2014/main" id="{EA16820E-B771-5143-A4CB-AAAAF08A8827}"/>
              </a:ext>
            </a:extLst>
          </p:cNvPr>
          <p:cNvSpPr txBox="1"/>
          <p:nvPr/>
        </p:nvSpPr>
        <p:spPr>
          <a:xfrm>
            <a:off x="10864208" y="4599851"/>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5</a:t>
            </a:r>
          </a:p>
        </p:txBody>
      </p:sp>
      <p:sp>
        <p:nvSpPr>
          <p:cNvPr id="254" name="TextBox 253">
            <a:extLst>
              <a:ext uri="{FF2B5EF4-FFF2-40B4-BE49-F238E27FC236}">
                <a16:creationId xmlns:a16="http://schemas.microsoft.com/office/drawing/2014/main" id="{7930CB45-62F6-1C46-B575-B213F9AA3B87}"/>
              </a:ext>
            </a:extLst>
          </p:cNvPr>
          <p:cNvSpPr txBox="1"/>
          <p:nvPr/>
        </p:nvSpPr>
        <p:spPr>
          <a:xfrm>
            <a:off x="10857604" y="5107430"/>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6</a:t>
            </a:r>
          </a:p>
        </p:txBody>
      </p:sp>
      <p:sp>
        <p:nvSpPr>
          <p:cNvPr id="255" name="TextBox 254">
            <a:extLst>
              <a:ext uri="{FF2B5EF4-FFF2-40B4-BE49-F238E27FC236}">
                <a16:creationId xmlns:a16="http://schemas.microsoft.com/office/drawing/2014/main" id="{A4EF1564-DB12-0A49-84C9-3BE5F5648510}"/>
              </a:ext>
            </a:extLst>
          </p:cNvPr>
          <p:cNvSpPr txBox="1"/>
          <p:nvPr/>
        </p:nvSpPr>
        <p:spPr>
          <a:xfrm>
            <a:off x="8775177" y="4077981"/>
            <a:ext cx="1222627" cy="276999"/>
          </a:xfrm>
          <a:prstGeom prst="rect">
            <a:avLst/>
          </a:prstGeom>
          <a:noFill/>
        </p:spPr>
        <p:txBody>
          <a:bodyPr wrap="square" rtlCol="0" anchor="ctr">
            <a:spAutoFit/>
          </a:bodyPr>
          <a:lstStyle/>
          <a:p>
            <a:pPr algn="ctr"/>
            <a:r>
              <a:rPr lang="en-US" sz="1200" dirty="0">
                <a:solidFill>
                  <a:schemeClr val="bg1"/>
                </a:solidFill>
              </a:rPr>
              <a:t>Data Marts</a:t>
            </a:r>
          </a:p>
        </p:txBody>
      </p:sp>
      <p:sp>
        <p:nvSpPr>
          <p:cNvPr id="256" name="TextBox 255">
            <a:extLst>
              <a:ext uri="{FF2B5EF4-FFF2-40B4-BE49-F238E27FC236}">
                <a16:creationId xmlns:a16="http://schemas.microsoft.com/office/drawing/2014/main" id="{695BA2C0-6B4B-0A49-BED4-68C607025417}"/>
              </a:ext>
            </a:extLst>
          </p:cNvPr>
          <p:cNvSpPr txBox="1"/>
          <p:nvPr/>
        </p:nvSpPr>
        <p:spPr>
          <a:xfrm>
            <a:off x="8773424" y="4609960"/>
            <a:ext cx="1222627" cy="276999"/>
          </a:xfrm>
          <a:prstGeom prst="rect">
            <a:avLst/>
          </a:prstGeom>
          <a:noFill/>
        </p:spPr>
        <p:txBody>
          <a:bodyPr wrap="square" rtlCol="0" anchor="ctr">
            <a:spAutoFit/>
          </a:bodyPr>
          <a:lstStyle/>
          <a:p>
            <a:pPr algn="ctr"/>
            <a:r>
              <a:rPr lang="en-US" sz="1200" dirty="0">
                <a:solidFill>
                  <a:schemeClr val="bg1"/>
                </a:solidFill>
              </a:rPr>
              <a:t>DW_Final</a:t>
            </a:r>
          </a:p>
        </p:txBody>
      </p:sp>
      <p:sp>
        <p:nvSpPr>
          <p:cNvPr id="257" name="TextBox 256">
            <a:extLst>
              <a:ext uri="{FF2B5EF4-FFF2-40B4-BE49-F238E27FC236}">
                <a16:creationId xmlns:a16="http://schemas.microsoft.com/office/drawing/2014/main" id="{309475B4-1D7C-6242-A593-10EAD931AF1D}"/>
              </a:ext>
            </a:extLst>
          </p:cNvPr>
          <p:cNvSpPr txBox="1"/>
          <p:nvPr/>
        </p:nvSpPr>
        <p:spPr>
          <a:xfrm>
            <a:off x="8793820" y="5106110"/>
            <a:ext cx="1222627" cy="276999"/>
          </a:xfrm>
          <a:prstGeom prst="rect">
            <a:avLst/>
          </a:prstGeom>
          <a:noFill/>
        </p:spPr>
        <p:txBody>
          <a:bodyPr wrap="square" rtlCol="0" anchor="ctr">
            <a:spAutoFit/>
          </a:bodyPr>
          <a:lstStyle/>
          <a:p>
            <a:pPr algn="ctr"/>
            <a:r>
              <a:rPr lang="en-US" sz="1200" dirty="0">
                <a:solidFill>
                  <a:schemeClr val="bg1"/>
                </a:solidFill>
              </a:rPr>
              <a:t>DW_Staging</a:t>
            </a:r>
          </a:p>
        </p:txBody>
      </p:sp>
      <p:sp>
        <p:nvSpPr>
          <p:cNvPr id="92" name="TextBox 91">
            <a:extLst>
              <a:ext uri="{FF2B5EF4-FFF2-40B4-BE49-F238E27FC236}">
                <a16:creationId xmlns:a16="http://schemas.microsoft.com/office/drawing/2014/main" id="{FF57CF28-961E-DE4E-B27E-D2CE46F1F93B}"/>
              </a:ext>
            </a:extLst>
          </p:cNvPr>
          <p:cNvSpPr txBox="1"/>
          <p:nvPr/>
        </p:nvSpPr>
        <p:spPr>
          <a:xfrm>
            <a:off x="745207" y="5861952"/>
            <a:ext cx="377532" cy="323165"/>
          </a:xfrm>
          <a:prstGeom prst="rect">
            <a:avLst/>
          </a:prstGeom>
          <a:noFill/>
        </p:spPr>
        <p:txBody>
          <a:bodyPr wrap="square" rtlCol="0">
            <a:spAutoFit/>
          </a:bodyPr>
          <a:lstStyle/>
          <a:p>
            <a:r>
              <a:rPr lang="en-US" sz="1500" dirty="0">
                <a:solidFill>
                  <a:schemeClr val="tx2"/>
                </a:solidFill>
              </a:rPr>
              <a:t>10</a:t>
            </a:r>
          </a:p>
        </p:txBody>
      </p:sp>
      <p:cxnSp>
        <p:nvCxnSpPr>
          <p:cNvPr id="27" name="Straight Arrow Connector 26">
            <a:extLst>
              <a:ext uri="{FF2B5EF4-FFF2-40B4-BE49-F238E27FC236}">
                <a16:creationId xmlns:a16="http://schemas.microsoft.com/office/drawing/2014/main" id="{A6CB866B-55F1-1E46-B3BB-638E3E477423}"/>
              </a:ext>
            </a:extLst>
          </p:cNvPr>
          <p:cNvCxnSpPr>
            <a:cxnSpLocks/>
          </p:cNvCxnSpPr>
          <p:nvPr/>
        </p:nvCxnSpPr>
        <p:spPr>
          <a:xfrm>
            <a:off x="3047987" y="4778622"/>
            <a:ext cx="325848"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0006635C-C3AF-AF42-AB78-57C5F6F0A181}"/>
              </a:ext>
            </a:extLst>
          </p:cNvPr>
          <p:cNvPicPr>
            <a:picLocks noChangeAspect="1"/>
          </p:cNvPicPr>
          <p:nvPr/>
        </p:nvPicPr>
        <p:blipFill>
          <a:blip r:embed="rId2"/>
          <a:stretch>
            <a:fillRect/>
          </a:stretch>
        </p:blipFill>
        <p:spPr>
          <a:xfrm>
            <a:off x="10798400" y="2013187"/>
            <a:ext cx="1029126" cy="266331"/>
          </a:xfrm>
          <a:prstGeom prst="rect">
            <a:avLst/>
          </a:prstGeom>
        </p:spPr>
      </p:pic>
      <p:pic>
        <p:nvPicPr>
          <p:cNvPr id="87" name="Picture 86">
            <a:extLst>
              <a:ext uri="{FF2B5EF4-FFF2-40B4-BE49-F238E27FC236}">
                <a16:creationId xmlns:a16="http://schemas.microsoft.com/office/drawing/2014/main" id="{6A4CD2DE-07DC-324C-B786-E6816F172E73}"/>
              </a:ext>
            </a:extLst>
          </p:cNvPr>
          <p:cNvPicPr>
            <a:picLocks noChangeAspect="1"/>
          </p:cNvPicPr>
          <p:nvPr/>
        </p:nvPicPr>
        <p:blipFill>
          <a:blip r:embed="rId3"/>
          <a:stretch>
            <a:fillRect/>
          </a:stretch>
        </p:blipFill>
        <p:spPr>
          <a:xfrm>
            <a:off x="1963436" y="2821629"/>
            <a:ext cx="1068728" cy="281244"/>
          </a:xfrm>
          <a:prstGeom prst="rect">
            <a:avLst/>
          </a:prstGeom>
        </p:spPr>
      </p:pic>
      <p:pic>
        <p:nvPicPr>
          <p:cNvPr id="88" name="Picture 87">
            <a:extLst>
              <a:ext uri="{FF2B5EF4-FFF2-40B4-BE49-F238E27FC236}">
                <a16:creationId xmlns:a16="http://schemas.microsoft.com/office/drawing/2014/main" id="{580CFDEF-4E7B-AC46-8767-E73CF1FC94C6}"/>
              </a:ext>
            </a:extLst>
          </p:cNvPr>
          <p:cNvPicPr>
            <a:picLocks noChangeAspect="1"/>
          </p:cNvPicPr>
          <p:nvPr/>
        </p:nvPicPr>
        <p:blipFill>
          <a:blip r:embed="rId4"/>
          <a:stretch>
            <a:fillRect/>
          </a:stretch>
        </p:blipFill>
        <p:spPr>
          <a:xfrm>
            <a:off x="3653750" y="2681536"/>
            <a:ext cx="1405483" cy="711637"/>
          </a:xfrm>
          <a:prstGeom prst="rect">
            <a:avLst/>
          </a:prstGeom>
        </p:spPr>
      </p:pic>
      <p:pic>
        <p:nvPicPr>
          <p:cNvPr id="89" name="Picture 88" descr="A picture containing clipart&#10;&#10;Description automatically generated">
            <a:extLst>
              <a:ext uri="{FF2B5EF4-FFF2-40B4-BE49-F238E27FC236}">
                <a16:creationId xmlns:a16="http://schemas.microsoft.com/office/drawing/2014/main" id="{58974A6A-904E-7642-9F7D-C4EDA97C45D5}"/>
              </a:ext>
            </a:extLst>
          </p:cNvPr>
          <p:cNvPicPr>
            <a:picLocks noChangeAspect="1"/>
          </p:cNvPicPr>
          <p:nvPr/>
        </p:nvPicPr>
        <p:blipFill>
          <a:blip r:embed="rId5"/>
          <a:stretch>
            <a:fillRect/>
          </a:stretch>
        </p:blipFill>
        <p:spPr>
          <a:xfrm>
            <a:off x="3877205" y="4757068"/>
            <a:ext cx="1067300" cy="574078"/>
          </a:xfrm>
          <a:prstGeom prst="rect">
            <a:avLst/>
          </a:prstGeom>
        </p:spPr>
      </p:pic>
      <p:pic>
        <p:nvPicPr>
          <p:cNvPr id="90" name="Picture 89" descr="A picture containing clipart&#10;&#10;Description automatically generated">
            <a:extLst>
              <a:ext uri="{FF2B5EF4-FFF2-40B4-BE49-F238E27FC236}">
                <a16:creationId xmlns:a16="http://schemas.microsoft.com/office/drawing/2014/main" id="{7D1EF6E1-B2F0-DD4C-AE67-E41B5C816674}"/>
              </a:ext>
            </a:extLst>
          </p:cNvPr>
          <p:cNvPicPr>
            <a:picLocks noChangeAspect="1"/>
          </p:cNvPicPr>
          <p:nvPr/>
        </p:nvPicPr>
        <p:blipFill>
          <a:blip r:embed="rId6"/>
          <a:stretch>
            <a:fillRect/>
          </a:stretch>
        </p:blipFill>
        <p:spPr>
          <a:xfrm>
            <a:off x="8989651" y="1841714"/>
            <a:ext cx="701758" cy="645789"/>
          </a:xfrm>
          <a:prstGeom prst="rect">
            <a:avLst/>
          </a:prstGeom>
        </p:spPr>
      </p:pic>
      <p:sp>
        <p:nvSpPr>
          <p:cNvPr id="93" name="TextBox 92">
            <a:extLst>
              <a:ext uri="{FF2B5EF4-FFF2-40B4-BE49-F238E27FC236}">
                <a16:creationId xmlns:a16="http://schemas.microsoft.com/office/drawing/2014/main" id="{1F8DBEB7-AC53-D24B-96BF-BF0CD4DD61D0}"/>
              </a:ext>
            </a:extLst>
          </p:cNvPr>
          <p:cNvSpPr txBox="1"/>
          <p:nvPr/>
        </p:nvSpPr>
        <p:spPr>
          <a:xfrm>
            <a:off x="5925662" y="339649"/>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cxnSp>
        <p:nvCxnSpPr>
          <p:cNvPr id="6" name="Straight Arrow Connector 5">
            <a:extLst>
              <a:ext uri="{FF2B5EF4-FFF2-40B4-BE49-F238E27FC236}">
                <a16:creationId xmlns:a16="http://schemas.microsoft.com/office/drawing/2014/main" id="{A819DD6A-622B-D543-A768-8E8ECD33A48B}"/>
              </a:ext>
            </a:extLst>
          </p:cNvPr>
          <p:cNvCxnSpPr>
            <a:cxnSpLocks/>
          </p:cNvCxnSpPr>
          <p:nvPr/>
        </p:nvCxnSpPr>
        <p:spPr>
          <a:xfrm>
            <a:off x="5460994" y="3669244"/>
            <a:ext cx="28940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01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CAF77E-9180-934C-87D6-244FC73EA45A}"/>
              </a:ext>
            </a:extLst>
          </p:cNvPr>
          <p:cNvSpPr txBox="1"/>
          <p:nvPr/>
        </p:nvSpPr>
        <p:spPr>
          <a:xfrm>
            <a:off x="765884" y="5861952"/>
            <a:ext cx="464522" cy="323165"/>
          </a:xfrm>
          <a:prstGeom prst="rect">
            <a:avLst/>
          </a:prstGeom>
          <a:noFill/>
        </p:spPr>
        <p:txBody>
          <a:bodyPr wrap="square" rtlCol="0">
            <a:spAutoFit/>
          </a:bodyPr>
          <a:lstStyle/>
          <a:p>
            <a:r>
              <a:rPr lang="en-US" sz="1500" dirty="0">
                <a:solidFill>
                  <a:schemeClr val="tx2"/>
                </a:solidFill>
              </a:rPr>
              <a:t>xx</a:t>
            </a:r>
          </a:p>
        </p:txBody>
      </p:sp>
      <p:pic>
        <p:nvPicPr>
          <p:cNvPr id="3" name="Picture 2">
            <a:extLst>
              <a:ext uri="{FF2B5EF4-FFF2-40B4-BE49-F238E27FC236}">
                <a16:creationId xmlns:a16="http://schemas.microsoft.com/office/drawing/2014/main" id="{472F4478-4C27-9E45-86B6-B162CBC211E0}"/>
              </a:ext>
            </a:extLst>
          </p:cNvPr>
          <p:cNvPicPr>
            <a:picLocks noChangeAspect="1"/>
          </p:cNvPicPr>
          <p:nvPr/>
        </p:nvPicPr>
        <p:blipFill>
          <a:blip r:embed="rId2"/>
          <a:stretch>
            <a:fillRect/>
          </a:stretch>
        </p:blipFill>
        <p:spPr>
          <a:xfrm>
            <a:off x="2694497" y="1081377"/>
            <a:ext cx="488211" cy="488211"/>
          </a:xfrm>
          <a:prstGeom prst="rect">
            <a:avLst/>
          </a:prstGeom>
        </p:spPr>
      </p:pic>
      <p:pic>
        <p:nvPicPr>
          <p:cNvPr id="8" name="Picture 7" descr="A close up of a sign&#10;&#10;Description automatically generated">
            <a:extLst>
              <a:ext uri="{FF2B5EF4-FFF2-40B4-BE49-F238E27FC236}">
                <a16:creationId xmlns:a16="http://schemas.microsoft.com/office/drawing/2014/main" id="{AF2842E4-ADAF-744A-8854-419D8571DDB4}"/>
              </a:ext>
            </a:extLst>
          </p:cNvPr>
          <p:cNvPicPr>
            <a:picLocks noChangeAspect="1"/>
          </p:cNvPicPr>
          <p:nvPr/>
        </p:nvPicPr>
        <p:blipFill>
          <a:blip r:embed="rId3"/>
          <a:stretch>
            <a:fillRect/>
          </a:stretch>
        </p:blipFill>
        <p:spPr>
          <a:xfrm>
            <a:off x="2944268" y="1990423"/>
            <a:ext cx="488212" cy="488212"/>
          </a:xfrm>
          <a:prstGeom prst="rect">
            <a:avLst/>
          </a:prstGeom>
        </p:spPr>
      </p:pic>
      <p:pic>
        <p:nvPicPr>
          <p:cNvPr id="10" name="Picture 9" descr="A close up of a logo&#10;&#10;Description automatically generated">
            <a:extLst>
              <a:ext uri="{FF2B5EF4-FFF2-40B4-BE49-F238E27FC236}">
                <a16:creationId xmlns:a16="http://schemas.microsoft.com/office/drawing/2014/main" id="{0D142D6A-A1BB-CD4D-AB1C-820EA815BE15}"/>
              </a:ext>
            </a:extLst>
          </p:cNvPr>
          <p:cNvPicPr>
            <a:picLocks noChangeAspect="1"/>
          </p:cNvPicPr>
          <p:nvPr/>
        </p:nvPicPr>
        <p:blipFill>
          <a:blip r:embed="rId4"/>
          <a:stretch>
            <a:fillRect/>
          </a:stretch>
        </p:blipFill>
        <p:spPr>
          <a:xfrm>
            <a:off x="780983" y="2664342"/>
            <a:ext cx="464522" cy="464522"/>
          </a:xfrm>
          <a:prstGeom prst="rect">
            <a:avLst/>
          </a:prstGeom>
        </p:spPr>
      </p:pic>
      <p:pic>
        <p:nvPicPr>
          <p:cNvPr id="12" name="Picture 11">
            <a:extLst>
              <a:ext uri="{FF2B5EF4-FFF2-40B4-BE49-F238E27FC236}">
                <a16:creationId xmlns:a16="http://schemas.microsoft.com/office/drawing/2014/main" id="{C0CD2FDC-A77E-D443-B4A7-572F47EF9040}"/>
              </a:ext>
            </a:extLst>
          </p:cNvPr>
          <p:cNvPicPr>
            <a:picLocks noChangeAspect="1"/>
          </p:cNvPicPr>
          <p:nvPr/>
        </p:nvPicPr>
        <p:blipFill>
          <a:blip r:embed="rId5"/>
          <a:stretch>
            <a:fillRect/>
          </a:stretch>
        </p:blipFill>
        <p:spPr>
          <a:xfrm>
            <a:off x="708414" y="895507"/>
            <a:ext cx="588037" cy="588037"/>
          </a:xfrm>
          <a:prstGeom prst="rect">
            <a:avLst/>
          </a:prstGeom>
        </p:spPr>
      </p:pic>
      <p:pic>
        <p:nvPicPr>
          <p:cNvPr id="14" name="Picture 13" descr="A close up of a sign&#10;&#10;Description automatically generated">
            <a:extLst>
              <a:ext uri="{FF2B5EF4-FFF2-40B4-BE49-F238E27FC236}">
                <a16:creationId xmlns:a16="http://schemas.microsoft.com/office/drawing/2014/main" id="{ECD27474-2B19-BA46-9A04-8D0C09FB4A58}"/>
              </a:ext>
            </a:extLst>
          </p:cNvPr>
          <p:cNvPicPr>
            <a:picLocks noChangeAspect="1"/>
          </p:cNvPicPr>
          <p:nvPr/>
        </p:nvPicPr>
        <p:blipFill>
          <a:blip r:embed="rId6"/>
          <a:stretch>
            <a:fillRect/>
          </a:stretch>
        </p:blipFill>
        <p:spPr>
          <a:xfrm>
            <a:off x="1831095" y="2202925"/>
            <a:ext cx="881617" cy="881617"/>
          </a:xfrm>
          <a:prstGeom prst="rect">
            <a:avLst/>
          </a:prstGeom>
        </p:spPr>
      </p:pic>
      <p:pic>
        <p:nvPicPr>
          <p:cNvPr id="19" name="Picture 18" descr="A close up of a logo&#10;&#10;Description automatically generated">
            <a:extLst>
              <a:ext uri="{FF2B5EF4-FFF2-40B4-BE49-F238E27FC236}">
                <a16:creationId xmlns:a16="http://schemas.microsoft.com/office/drawing/2014/main" id="{62F3054B-F5C7-9041-A831-D312EA7F61E8}"/>
              </a:ext>
            </a:extLst>
          </p:cNvPr>
          <p:cNvPicPr>
            <a:picLocks noChangeAspect="1"/>
          </p:cNvPicPr>
          <p:nvPr/>
        </p:nvPicPr>
        <p:blipFill>
          <a:blip r:embed="rId7"/>
          <a:stretch>
            <a:fillRect/>
          </a:stretch>
        </p:blipFill>
        <p:spPr>
          <a:xfrm>
            <a:off x="1699461" y="1001380"/>
            <a:ext cx="649472" cy="649472"/>
          </a:xfrm>
          <a:prstGeom prst="rect">
            <a:avLst/>
          </a:prstGeom>
        </p:spPr>
      </p:pic>
      <p:pic>
        <p:nvPicPr>
          <p:cNvPr id="21" name="Picture 20" descr="A close up of a sign&#10;&#10;Description automatically generated">
            <a:extLst>
              <a:ext uri="{FF2B5EF4-FFF2-40B4-BE49-F238E27FC236}">
                <a16:creationId xmlns:a16="http://schemas.microsoft.com/office/drawing/2014/main" id="{C6B0EEA0-03CD-6246-94D9-72810500B32E}"/>
              </a:ext>
            </a:extLst>
          </p:cNvPr>
          <p:cNvPicPr>
            <a:picLocks noChangeAspect="1"/>
          </p:cNvPicPr>
          <p:nvPr/>
        </p:nvPicPr>
        <p:blipFill>
          <a:blip r:embed="rId8"/>
          <a:stretch>
            <a:fillRect/>
          </a:stretch>
        </p:blipFill>
        <p:spPr>
          <a:xfrm>
            <a:off x="708414" y="1761310"/>
            <a:ext cx="573272" cy="573272"/>
          </a:xfrm>
          <a:prstGeom prst="rect">
            <a:avLst/>
          </a:prstGeom>
        </p:spPr>
      </p:pic>
      <p:sp>
        <p:nvSpPr>
          <p:cNvPr id="22" name="Rounded Rectangle 21">
            <a:extLst>
              <a:ext uri="{FF2B5EF4-FFF2-40B4-BE49-F238E27FC236}">
                <a16:creationId xmlns:a16="http://schemas.microsoft.com/office/drawing/2014/main" id="{ABB9737C-946A-C442-9A4B-FBFBFCCE70A9}"/>
              </a:ext>
            </a:extLst>
          </p:cNvPr>
          <p:cNvSpPr/>
          <p:nvPr/>
        </p:nvSpPr>
        <p:spPr>
          <a:xfrm>
            <a:off x="4412102" y="285369"/>
            <a:ext cx="3331596" cy="314871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extBox 1">
            <a:extLst>
              <a:ext uri="{FF2B5EF4-FFF2-40B4-BE49-F238E27FC236}">
                <a16:creationId xmlns:a16="http://schemas.microsoft.com/office/drawing/2014/main" id="{D42FCB08-C56F-554C-833F-302AC8BCAF6A}"/>
              </a:ext>
            </a:extLst>
          </p:cNvPr>
          <p:cNvSpPr txBox="1"/>
          <p:nvPr/>
        </p:nvSpPr>
        <p:spPr>
          <a:xfrm>
            <a:off x="746552" y="436819"/>
            <a:ext cx="2266121" cy="369332"/>
          </a:xfrm>
          <a:prstGeom prst="rect">
            <a:avLst/>
          </a:prstGeom>
          <a:noFill/>
        </p:spPr>
        <p:txBody>
          <a:bodyPr wrap="square" rtlCol="0">
            <a:spAutoFit/>
          </a:bodyPr>
          <a:lstStyle/>
          <a:p>
            <a:pPr algn="ctr"/>
            <a:r>
              <a:rPr lang="en-US" dirty="0"/>
              <a:t>Microsoft Azure </a:t>
            </a:r>
          </a:p>
        </p:txBody>
      </p:sp>
      <p:sp>
        <p:nvSpPr>
          <p:cNvPr id="18" name="Rounded Rectangle 17">
            <a:extLst>
              <a:ext uri="{FF2B5EF4-FFF2-40B4-BE49-F238E27FC236}">
                <a16:creationId xmlns:a16="http://schemas.microsoft.com/office/drawing/2014/main" id="{1C04414E-B2A8-B647-A324-A5E4D37E53FE}"/>
              </a:ext>
            </a:extLst>
          </p:cNvPr>
          <p:cNvSpPr/>
          <p:nvPr/>
        </p:nvSpPr>
        <p:spPr>
          <a:xfrm>
            <a:off x="312841" y="241590"/>
            <a:ext cx="3331596" cy="314871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Rounded Rectangle 22">
            <a:extLst>
              <a:ext uri="{FF2B5EF4-FFF2-40B4-BE49-F238E27FC236}">
                <a16:creationId xmlns:a16="http://schemas.microsoft.com/office/drawing/2014/main" id="{4E3413A5-643C-B142-A36F-B2D31D4A146E}"/>
              </a:ext>
            </a:extLst>
          </p:cNvPr>
          <p:cNvSpPr/>
          <p:nvPr/>
        </p:nvSpPr>
        <p:spPr>
          <a:xfrm>
            <a:off x="3816730" y="3555606"/>
            <a:ext cx="3926968" cy="314871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ounded Rectangle 23">
            <a:extLst>
              <a:ext uri="{FF2B5EF4-FFF2-40B4-BE49-F238E27FC236}">
                <a16:creationId xmlns:a16="http://schemas.microsoft.com/office/drawing/2014/main" id="{17029E8B-0080-1D48-9CD4-8AB866C9833B}"/>
              </a:ext>
            </a:extLst>
          </p:cNvPr>
          <p:cNvSpPr/>
          <p:nvPr/>
        </p:nvSpPr>
        <p:spPr>
          <a:xfrm>
            <a:off x="312841" y="3555606"/>
            <a:ext cx="3331596" cy="314871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Rounded Rectangle 24">
            <a:extLst>
              <a:ext uri="{FF2B5EF4-FFF2-40B4-BE49-F238E27FC236}">
                <a16:creationId xmlns:a16="http://schemas.microsoft.com/office/drawing/2014/main" id="{221507DD-583D-474A-8434-F247C8AA38D3}"/>
              </a:ext>
            </a:extLst>
          </p:cNvPr>
          <p:cNvSpPr/>
          <p:nvPr/>
        </p:nvSpPr>
        <p:spPr>
          <a:xfrm>
            <a:off x="8511363" y="285369"/>
            <a:ext cx="3331596" cy="314871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TextBox 26">
            <a:extLst>
              <a:ext uri="{FF2B5EF4-FFF2-40B4-BE49-F238E27FC236}">
                <a16:creationId xmlns:a16="http://schemas.microsoft.com/office/drawing/2014/main" id="{040C6020-ABDE-EB4F-8601-A11C5354A82D}"/>
              </a:ext>
            </a:extLst>
          </p:cNvPr>
          <p:cNvSpPr txBox="1"/>
          <p:nvPr/>
        </p:nvSpPr>
        <p:spPr>
          <a:xfrm>
            <a:off x="746551" y="3731219"/>
            <a:ext cx="2266121" cy="369332"/>
          </a:xfrm>
          <a:prstGeom prst="rect">
            <a:avLst/>
          </a:prstGeom>
          <a:noFill/>
        </p:spPr>
        <p:txBody>
          <a:bodyPr wrap="square" rtlCol="0">
            <a:spAutoFit/>
          </a:bodyPr>
          <a:lstStyle/>
          <a:p>
            <a:pPr algn="ctr"/>
            <a:r>
              <a:rPr lang="en-US" dirty="0">
                <a:solidFill>
                  <a:schemeClr val="bg1"/>
                </a:solidFill>
              </a:rPr>
              <a:t>Open Source</a:t>
            </a:r>
          </a:p>
        </p:txBody>
      </p:sp>
      <p:sp>
        <p:nvSpPr>
          <p:cNvPr id="28" name="TextBox 27">
            <a:extLst>
              <a:ext uri="{FF2B5EF4-FFF2-40B4-BE49-F238E27FC236}">
                <a16:creationId xmlns:a16="http://schemas.microsoft.com/office/drawing/2014/main" id="{14565481-1A4F-DA44-B346-82975295684A}"/>
              </a:ext>
            </a:extLst>
          </p:cNvPr>
          <p:cNvSpPr txBox="1"/>
          <p:nvPr/>
        </p:nvSpPr>
        <p:spPr>
          <a:xfrm>
            <a:off x="9044100" y="436819"/>
            <a:ext cx="2266121" cy="369332"/>
          </a:xfrm>
          <a:prstGeom prst="rect">
            <a:avLst/>
          </a:prstGeom>
          <a:noFill/>
        </p:spPr>
        <p:txBody>
          <a:bodyPr wrap="square" rtlCol="0">
            <a:spAutoFit/>
          </a:bodyPr>
          <a:lstStyle/>
          <a:p>
            <a:pPr algn="ctr"/>
            <a:r>
              <a:rPr lang="en-US" dirty="0">
                <a:solidFill>
                  <a:srgbClr val="F68535"/>
                </a:solidFill>
              </a:rPr>
              <a:t>Amazon Web Services</a:t>
            </a:r>
          </a:p>
        </p:txBody>
      </p:sp>
      <p:sp>
        <p:nvSpPr>
          <p:cNvPr id="29" name="TextBox 28">
            <a:extLst>
              <a:ext uri="{FF2B5EF4-FFF2-40B4-BE49-F238E27FC236}">
                <a16:creationId xmlns:a16="http://schemas.microsoft.com/office/drawing/2014/main" id="{2430D641-18A4-EF40-B817-695944566AEA}"/>
              </a:ext>
            </a:extLst>
          </p:cNvPr>
          <p:cNvSpPr txBox="1"/>
          <p:nvPr/>
        </p:nvSpPr>
        <p:spPr>
          <a:xfrm>
            <a:off x="4962939" y="436819"/>
            <a:ext cx="2266121" cy="369332"/>
          </a:xfrm>
          <a:prstGeom prst="rect">
            <a:avLst/>
          </a:prstGeom>
          <a:noFill/>
        </p:spPr>
        <p:txBody>
          <a:bodyPr wrap="square" rtlCol="0">
            <a:spAutoFit/>
          </a:bodyPr>
          <a:lstStyle/>
          <a:p>
            <a:pPr algn="ctr"/>
            <a:r>
              <a:rPr lang="en-US" dirty="0">
                <a:solidFill>
                  <a:srgbClr val="2487D0"/>
                </a:solidFill>
              </a:rPr>
              <a:t>Google Cloud</a:t>
            </a:r>
          </a:p>
        </p:txBody>
      </p:sp>
      <p:sp>
        <p:nvSpPr>
          <p:cNvPr id="4" name="Rectangle 3">
            <a:extLst>
              <a:ext uri="{FF2B5EF4-FFF2-40B4-BE49-F238E27FC236}">
                <a16:creationId xmlns:a16="http://schemas.microsoft.com/office/drawing/2014/main" id="{E41D2CE3-30E4-CD47-8776-929E4774CB85}"/>
              </a:ext>
            </a:extLst>
          </p:cNvPr>
          <p:cNvSpPr/>
          <p:nvPr/>
        </p:nvSpPr>
        <p:spPr>
          <a:xfrm>
            <a:off x="8144516" y="5321413"/>
            <a:ext cx="3985829" cy="307777"/>
          </a:xfrm>
          <a:prstGeom prst="rect">
            <a:avLst/>
          </a:prstGeom>
        </p:spPr>
        <p:txBody>
          <a:bodyPr wrap="square">
            <a:spAutoFit/>
          </a:bodyPr>
          <a:lstStyle/>
          <a:p>
            <a:r>
              <a:rPr lang="en-CA" sz="1400" dirty="0">
                <a:solidFill>
                  <a:srgbClr val="2487D0"/>
                </a:solidFill>
                <a:hlinkClick r:id="rId9">
                  <a:extLst>
                    <a:ext uri="{A12FA001-AC4F-418D-AE19-62706E023703}">
                      <ahyp:hlinkClr xmlns:ahyp="http://schemas.microsoft.com/office/drawing/2018/hyperlinkcolor" val="tx"/>
                    </a:ext>
                  </a:extLst>
                </a:hlinkClick>
              </a:rPr>
              <a:t>https://vecta.io/symbols/4/google-cloud-platform</a:t>
            </a:r>
            <a:endParaRPr lang="en-US" sz="1400" dirty="0">
              <a:solidFill>
                <a:srgbClr val="2487D0"/>
              </a:solidFill>
            </a:endParaRPr>
          </a:p>
        </p:txBody>
      </p:sp>
      <p:sp>
        <p:nvSpPr>
          <p:cNvPr id="6" name="TextBox 5">
            <a:extLst>
              <a:ext uri="{FF2B5EF4-FFF2-40B4-BE49-F238E27FC236}">
                <a16:creationId xmlns:a16="http://schemas.microsoft.com/office/drawing/2014/main" id="{B9EFC44C-3391-1C42-BDF3-F432302B7CDD}"/>
              </a:ext>
            </a:extLst>
          </p:cNvPr>
          <p:cNvSpPr txBox="1"/>
          <p:nvPr/>
        </p:nvSpPr>
        <p:spPr>
          <a:xfrm>
            <a:off x="8810282" y="4900163"/>
            <a:ext cx="2636366" cy="307777"/>
          </a:xfrm>
          <a:prstGeom prst="rect">
            <a:avLst/>
          </a:prstGeom>
          <a:noFill/>
        </p:spPr>
        <p:txBody>
          <a:bodyPr wrap="square" rtlCol="0">
            <a:spAutoFit/>
          </a:bodyPr>
          <a:lstStyle/>
          <a:p>
            <a:r>
              <a:rPr lang="en-US" sz="1400" dirty="0">
                <a:solidFill>
                  <a:schemeClr val="bg1"/>
                </a:solidFill>
              </a:rPr>
              <a:t>Hyperlink for more symbols:</a:t>
            </a:r>
          </a:p>
        </p:txBody>
      </p:sp>
      <p:pic>
        <p:nvPicPr>
          <p:cNvPr id="9" name="Picture 8">
            <a:extLst>
              <a:ext uri="{FF2B5EF4-FFF2-40B4-BE49-F238E27FC236}">
                <a16:creationId xmlns:a16="http://schemas.microsoft.com/office/drawing/2014/main" id="{9B5881F0-43AA-1349-8EFF-75F5F5F5D34B}"/>
              </a:ext>
            </a:extLst>
          </p:cNvPr>
          <p:cNvPicPr>
            <a:picLocks noChangeAspect="1"/>
          </p:cNvPicPr>
          <p:nvPr/>
        </p:nvPicPr>
        <p:blipFill>
          <a:blip r:embed="rId10"/>
          <a:stretch>
            <a:fillRect/>
          </a:stretch>
        </p:blipFill>
        <p:spPr>
          <a:xfrm>
            <a:off x="4621194" y="1136855"/>
            <a:ext cx="766970" cy="766970"/>
          </a:xfrm>
          <a:prstGeom prst="rect">
            <a:avLst/>
          </a:prstGeom>
        </p:spPr>
      </p:pic>
      <p:pic>
        <p:nvPicPr>
          <p:cNvPr id="13" name="Picture 12" descr="A close up of a sign&#10;&#10;Description automatically generated">
            <a:extLst>
              <a:ext uri="{FF2B5EF4-FFF2-40B4-BE49-F238E27FC236}">
                <a16:creationId xmlns:a16="http://schemas.microsoft.com/office/drawing/2014/main" id="{55E54C63-C313-274E-BFBD-34CF13C96579}"/>
              </a:ext>
            </a:extLst>
          </p:cNvPr>
          <p:cNvPicPr>
            <a:picLocks noChangeAspect="1"/>
          </p:cNvPicPr>
          <p:nvPr/>
        </p:nvPicPr>
        <p:blipFill>
          <a:blip r:embed="rId11"/>
          <a:stretch>
            <a:fillRect/>
          </a:stretch>
        </p:blipFill>
        <p:spPr>
          <a:xfrm>
            <a:off x="5597256" y="1136855"/>
            <a:ext cx="766970" cy="766970"/>
          </a:xfrm>
          <a:prstGeom prst="rect">
            <a:avLst/>
          </a:prstGeom>
        </p:spPr>
      </p:pic>
      <p:pic>
        <p:nvPicPr>
          <p:cNvPr id="32" name="Picture 31" descr="A close up of a sign&#10;&#10;Description automatically generated">
            <a:extLst>
              <a:ext uri="{FF2B5EF4-FFF2-40B4-BE49-F238E27FC236}">
                <a16:creationId xmlns:a16="http://schemas.microsoft.com/office/drawing/2014/main" id="{FB648D9C-3B93-944F-85A3-42588F6256AE}"/>
              </a:ext>
            </a:extLst>
          </p:cNvPr>
          <p:cNvPicPr>
            <a:picLocks noChangeAspect="1"/>
          </p:cNvPicPr>
          <p:nvPr/>
        </p:nvPicPr>
        <p:blipFill>
          <a:blip r:embed="rId12"/>
          <a:stretch>
            <a:fillRect/>
          </a:stretch>
        </p:blipFill>
        <p:spPr>
          <a:xfrm>
            <a:off x="6573318" y="1136855"/>
            <a:ext cx="766970" cy="766970"/>
          </a:xfrm>
          <a:prstGeom prst="rect">
            <a:avLst/>
          </a:prstGeom>
        </p:spPr>
      </p:pic>
      <p:pic>
        <p:nvPicPr>
          <p:cNvPr id="34" name="Picture 33" descr="A close up of a sign&#10;&#10;Description automatically generated">
            <a:extLst>
              <a:ext uri="{FF2B5EF4-FFF2-40B4-BE49-F238E27FC236}">
                <a16:creationId xmlns:a16="http://schemas.microsoft.com/office/drawing/2014/main" id="{E0CCE0ED-89EA-F940-B3E3-8396E5A7F221}"/>
              </a:ext>
            </a:extLst>
          </p:cNvPr>
          <p:cNvPicPr>
            <a:picLocks noChangeAspect="1"/>
          </p:cNvPicPr>
          <p:nvPr/>
        </p:nvPicPr>
        <p:blipFill>
          <a:blip r:embed="rId13"/>
          <a:stretch>
            <a:fillRect/>
          </a:stretch>
        </p:blipFill>
        <p:spPr>
          <a:xfrm>
            <a:off x="4621194" y="2234529"/>
            <a:ext cx="766970" cy="766970"/>
          </a:xfrm>
          <a:prstGeom prst="rect">
            <a:avLst/>
          </a:prstGeom>
        </p:spPr>
      </p:pic>
      <p:pic>
        <p:nvPicPr>
          <p:cNvPr id="36" name="Picture 35" descr="A close up of a sign&#10;&#10;Description automatically generated">
            <a:extLst>
              <a:ext uri="{FF2B5EF4-FFF2-40B4-BE49-F238E27FC236}">
                <a16:creationId xmlns:a16="http://schemas.microsoft.com/office/drawing/2014/main" id="{8308CC1F-B12D-724B-9629-EC2667A23F06}"/>
              </a:ext>
            </a:extLst>
          </p:cNvPr>
          <p:cNvPicPr>
            <a:picLocks noChangeAspect="1"/>
          </p:cNvPicPr>
          <p:nvPr/>
        </p:nvPicPr>
        <p:blipFill>
          <a:blip r:embed="rId14"/>
          <a:stretch>
            <a:fillRect/>
          </a:stretch>
        </p:blipFill>
        <p:spPr>
          <a:xfrm>
            <a:off x="5597256" y="2234529"/>
            <a:ext cx="766970" cy="766970"/>
          </a:xfrm>
          <a:prstGeom prst="rect">
            <a:avLst/>
          </a:prstGeom>
        </p:spPr>
      </p:pic>
      <p:pic>
        <p:nvPicPr>
          <p:cNvPr id="41" name="Picture 40">
            <a:extLst>
              <a:ext uri="{FF2B5EF4-FFF2-40B4-BE49-F238E27FC236}">
                <a16:creationId xmlns:a16="http://schemas.microsoft.com/office/drawing/2014/main" id="{E0330941-24E6-6746-BCD9-7FBDFA23BDD6}"/>
              </a:ext>
            </a:extLst>
          </p:cNvPr>
          <p:cNvPicPr>
            <a:picLocks noChangeAspect="1"/>
          </p:cNvPicPr>
          <p:nvPr/>
        </p:nvPicPr>
        <p:blipFill>
          <a:blip r:embed="rId15"/>
          <a:stretch>
            <a:fillRect/>
          </a:stretch>
        </p:blipFill>
        <p:spPr>
          <a:xfrm>
            <a:off x="6573318" y="2234529"/>
            <a:ext cx="775478" cy="707454"/>
          </a:xfrm>
          <a:prstGeom prst="rect">
            <a:avLst/>
          </a:prstGeom>
        </p:spPr>
      </p:pic>
      <p:sp>
        <p:nvSpPr>
          <p:cNvPr id="42" name="TextBox 41">
            <a:extLst>
              <a:ext uri="{FF2B5EF4-FFF2-40B4-BE49-F238E27FC236}">
                <a16:creationId xmlns:a16="http://schemas.microsoft.com/office/drawing/2014/main" id="{3A71E698-195F-6948-AB26-2E39E38744F8}"/>
              </a:ext>
            </a:extLst>
          </p:cNvPr>
          <p:cNvSpPr txBox="1"/>
          <p:nvPr/>
        </p:nvSpPr>
        <p:spPr>
          <a:xfrm>
            <a:off x="8685151" y="1766192"/>
            <a:ext cx="873157" cy="215444"/>
          </a:xfrm>
          <a:prstGeom prst="rect">
            <a:avLst/>
          </a:prstGeom>
          <a:noFill/>
        </p:spPr>
        <p:txBody>
          <a:bodyPr wrap="square" rtlCol="0">
            <a:spAutoFit/>
          </a:bodyPr>
          <a:lstStyle/>
          <a:p>
            <a:pPr algn="ctr"/>
            <a:r>
              <a:rPr lang="en-US" sz="800" dirty="0">
                <a:solidFill>
                  <a:schemeClr val="bg1"/>
                </a:solidFill>
              </a:rPr>
              <a:t>Amazon RDS</a:t>
            </a:r>
          </a:p>
        </p:txBody>
      </p:sp>
      <p:sp>
        <p:nvSpPr>
          <p:cNvPr id="44" name="TextBox 43">
            <a:extLst>
              <a:ext uri="{FF2B5EF4-FFF2-40B4-BE49-F238E27FC236}">
                <a16:creationId xmlns:a16="http://schemas.microsoft.com/office/drawing/2014/main" id="{CFD54265-0A9A-B04C-84D3-B538082C6D04}"/>
              </a:ext>
            </a:extLst>
          </p:cNvPr>
          <p:cNvSpPr txBox="1"/>
          <p:nvPr/>
        </p:nvSpPr>
        <p:spPr>
          <a:xfrm>
            <a:off x="10209756" y="2860382"/>
            <a:ext cx="873157" cy="215444"/>
          </a:xfrm>
          <a:prstGeom prst="rect">
            <a:avLst/>
          </a:prstGeom>
          <a:noFill/>
        </p:spPr>
        <p:txBody>
          <a:bodyPr wrap="square" rtlCol="0">
            <a:spAutoFit/>
          </a:bodyPr>
          <a:lstStyle/>
          <a:p>
            <a:pPr algn="ctr"/>
            <a:r>
              <a:rPr lang="en-US" sz="800" dirty="0">
                <a:solidFill>
                  <a:schemeClr val="bg1"/>
                </a:solidFill>
              </a:rPr>
              <a:t>Amazon Kinesis</a:t>
            </a:r>
          </a:p>
        </p:txBody>
      </p:sp>
      <p:sp>
        <p:nvSpPr>
          <p:cNvPr id="45" name="TextBox 44">
            <a:extLst>
              <a:ext uri="{FF2B5EF4-FFF2-40B4-BE49-F238E27FC236}">
                <a16:creationId xmlns:a16="http://schemas.microsoft.com/office/drawing/2014/main" id="{6208B455-00E1-C849-B327-EAC2E6A0BE4B}"/>
              </a:ext>
            </a:extLst>
          </p:cNvPr>
          <p:cNvSpPr txBox="1"/>
          <p:nvPr/>
        </p:nvSpPr>
        <p:spPr>
          <a:xfrm>
            <a:off x="8830105" y="2860382"/>
            <a:ext cx="1307326" cy="215444"/>
          </a:xfrm>
          <a:prstGeom prst="rect">
            <a:avLst/>
          </a:prstGeom>
          <a:noFill/>
        </p:spPr>
        <p:txBody>
          <a:bodyPr wrap="square" rtlCol="0">
            <a:spAutoFit/>
          </a:bodyPr>
          <a:lstStyle/>
          <a:p>
            <a:pPr algn="ctr"/>
            <a:r>
              <a:rPr lang="en-US" sz="800" dirty="0">
                <a:solidFill>
                  <a:schemeClr val="bg1"/>
                </a:solidFill>
              </a:rPr>
              <a:t>Amazon Machine Learning</a:t>
            </a:r>
          </a:p>
        </p:txBody>
      </p:sp>
      <p:sp>
        <p:nvSpPr>
          <p:cNvPr id="46" name="TextBox 45">
            <a:extLst>
              <a:ext uri="{FF2B5EF4-FFF2-40B4-BE49-F238E27FC236}">
                <a16:creationId xmlns:a16="http://schemas.microsoft.com/office/drawing/2014/main" id="{5B26E3A2-FB62-4342-9BA0-B589F785B051}"/>
              </a:ext>
            </a:extLst>
          </p:cNvPr>
          <p:cNvSpPr txBox="1"/>
          <p:nvPr/>
        </p:nvSpPr>
        <p:spPr>
          <a:xfrm>
            <a:off x="10637783" y="1771912"/>
            <a:ext cx="873157" cy="215444"/>
          </a:xfrm>
          <a:prstGeom prst="rect">
            <a:avLst/>
          </a:prstGeom>
          <a:noFill/>
        </p:spPr>
        <p:txBody>
          <a:bodyPr wrap="square" rtlCol="0">
            <a:spAutoFit/>
          </a:bodyPr>
          <a:lstStyle/>
          <a:p>
            <a:pPr algn="ctr"/>
            <a:r>
              <a:rPr lang="en-US" sz="800" dirty="0">
                <a:solidFill>
                  <a:schemeClr val="bg1"/>
                </a:solidFill>
              </a:rPr>
              <a:t>Amazon S3</a:t>
            </a:r>
          </a:p>
        </p:txBody>
      </p:sp>
      <p:sp>
        <p:nvSpPr>
          <p:cNvPr id="47" name="TextBox 46">
            <a:extLst>
              <a:ext uri="{FF2B5EF4-FFF2-40B4-BE49-F238E27FC236}">
                <a16:creationId xmlns:a16="http://schemas.microsoft.com/office/drawing/2014/main" id="{44643CCC-4DBE-D644-8EB0-700A63C86BC2}"/>
              </a:ext>
            </a:extLst>
          </p:cNvPr>
          <p:cNvSpPr txBox="1"/>
          <p:nvPr/>
        </p:nvSpPr>
        <p:spPr>
          <a:xfrm>
            <a:off x="9661467" y="1765725"/>
            <a:ext cx="873157" cy="215444"/>
          </a:xfrm>
          <a:prstGeom prst="rect">
            <a:avLst/>
          </a:prstGeom>
          <a:noFill/>
        </p:spPr>
        <p:txBody>
          <a:bodyPr wrap="square" rtlCol="0">
            <a:spAutoFit/>
          </a:bodyPr>
          <a:lstStyle/>
          <a:p>
            <a:pPr algn="ctr"/>
            <a:r>
              <a:rPr lang="en-US" sz="800" dirty="0">
                <a:solidFill>
                  <a:schemeClr val="bg1"/>
                </a:solidFill>
              </a:rPr>
              <a:t>Amazon EMR</a:t>
            </a:r>
          </a:p>
        </p:txBody>
      </p:sp>
      <p:sp>
        <p:nvSpPr>
          <p:cNvPr id="48" name="TextBox 47">
            <a:extLst>
              <a:ext uri="{FF2B5EF4-FFF2-40B4-BE49-F238E27FC236}">
                <a16:creationId xmlns:a16="http://schemas.microsoft.com/office/drawing/2014/main" id="{5F53E921-4F84-0B43-AE3E-5219A487650D}"/>
              </a:ext>
            </a:extLst>
          </p:cNvPr>
          <p:cNvSpPr txBox="1"/>
          <p:nvPr/>
        </p:nvSpPr>
        <p:spPr>
          <a:xfrm>
            <a:off x="576665" y="1452876"/>
            <a:ext cx="873157" cy="215444"/>
          </a:xfrm>
          <a:prstGeom prst="rect">
            <a:avLst/>
          </a:prstGeom>
          <a:noFill/>
        </p:spPr>
        <p:txBody>
          <a:bodyPr wrap="square" rtlCol="0">
            <a:spAutoFit/>
          </a:bodyPr>
          <a:lstStyle/>
          <a:p>
            <a:pPr algn="ctr"/>
            <a:r>
              <a:rPr lang="en-US" sz="800" dirty="0">
                <a:solidFill>
                  <a:schemeClr val="bg1"/>
                </a:solidFill>
              </a:rPr>
              <a:t>Azure Data Lake</a:t>
            </a:r>
          </a:p>
        </p:txBody>
      </p:sp>
      <p:sp>
        <p:nvSpPr>
          <p:cNvPr id="49" name="TextBox 48">
            <a:extLst>
              <a:ext uri="{FF2B5EF4-FFF2-40B4-BE49-F238E27FC236}">
                <a16:creationId xmlns:a16="http://schemas.microsoft.com/office/drawing/2014/main" id="{67859FBF-9D71-6847-863C-D480403311E4}"/>
              </a:ext>
            </a:extLst>
          </p:cNvPr>
          <p:cNvSpPr txBox="1"/>
          <p:nvPr/>
        </p:nvSpPr>
        <p:spPr>
          <a:xfrm>
            <a:off x="588315" y="3100054"/>
            <a:ext cx="873157" cy="215444"/>
          </a:xfrm>
          <a:prstGeom prst="rect">
            <a:avLst/>
          </a:prstGeom>
          <a:noFill/>
        </p:spPr>
        <p:txBody>
          <a:bodyPr wrap="square" rtlCol="0">
            <a:spAutoFit/>
          </a:bodyPr>
          <a:lstStyle/>
          <a:p>
            <a:pPr algn="ctr"/>
            <a:r>
              <a:rPr lang="en-US" sz="800" dirty="0">
                <a:solidFill>
                  <a:schemeClr val="bg1"/>
                </a:solidFill>
              </a:rPr>
              <a:t>ML Studio</a:t>
            </a:r>
          </a:p>
        </p:txBody>
      </p:sp>
      <p:sp>
        <p:nvSpPr>
          <p:cNvPr id="50" name="TextBox 49">
            <a:extLst>
              <a:ext uri="{FF2B5EF4-FFF2-40B4-BE49-F238E27FC236}">
                <a16:creationId xmlns:a16="http://schemas.microsoft.com/office/drawing/2014/main" id="{5367B091-9284-E346-A5BD-F722F201E1BA}"/>
              </a:ext>
            </a:extLst>
          </p:cNvPr>
          <p:cNvSpPr txBox="1"/>
          <p:nvPr/>
        </p:nvSpPr>
        <p:spPr>
          <a:xfrm>
            <a:off x="1583512" y="1637479"/>
            <a:ext cx="873157" cy="215444"/>
          </a:xfrm>
          <a:prstGeom prst="rect">
            <a:avLst/>
          </a:prstGeom>
          <a:noFill/>
        </p:spPr>
        <p:txBody>
          <a:bodyPr wrap="square" rtlCol="0">
            <a:spAutoFit/>
          </a:bodyPr>
          <a:lstStyle/>
          <a:p>
            <a:pPr algn="ctr"/>
            <a:r>
              <a:rPr lang="en-US" sz="800" dirty="0">
                <a:solidFill>
                  <a:schemeClr val="bg1"/>
                </a:solidFill>
              </a:rPr>
              <a:t>Active Directory</a:t>
            </a:r>
          </a:p>
        </p:txBody>
      </p:sp>
      <p:sp>
        <p:nvSpPr>
          <p:cNvPr id="51" name="TextBox 50">
            <a:extLst>
              <a:ext uri="{FF2B5EF4-FFF2-40B4-BE49-F238E27FC236}">
                <a16:creationId xmlns:a16="http://schemas.microsoft.com/office/drawing/2014/main" id="{3DC75CA2-806F-2348-A477-95ED26E4B940}"/>
              </a:ext>
            </a:extLst>
          </p:cNvPr>
          <p:cNvSpPr txBox="1"/>
          <p:nvPr/>
        </p:nvSpPr>
        <p:spPr>
          <a:xfrm>
            <a:off x="1713647" y="3079616"/>
            <a:ext cx="1107525" cy="215444"/>
          </a:xfrm>
          <a:prstGeom prst="rect">
            <a:avLst/>
          </a:prstGeom>
          <a:noFill/>
        </p:spPr>
        <p:txBody>
          <a:bodyPr wrap="square" rtlCol="0">
            <a:spAutoFit/>
          </a:bodyPr>
          <a:lstStyle/>
          <a:p>
            <a:pPr algn="ctr"/>
            <a:r>
              <a:rPr lang="en-US" sz="800" dirty="0">
                <a:solidFill>
                  <a:schemeClr val="bg1"/>
                </a:solidFill>
              </a:rPr>
              <a:t>Azure Data Factory</a:t>
            </a:r>
          </a:p>
        </p:txBody>
      </p:sp>
      <p:sp>
        <p:nvSpPr>
          <p:cNvPr id="52" name="TextBox 51">
            <a:extLst>
              <a:ext uri="{FF2B5EF4-FFF2-40B4-BE49-F238E27FC236}">
                <a16:creationId xmlns:a16="http://schemas.microsoft.com/office/drawing/2014/main" id="{DD2ADE47-CF2B-2B4C-ADDF-CEE64CC6FC15}"/>
              </a:ext>
            </a:extLst>
          </p:cNvPr>
          <p:cNvSpPr txBox="1"/>
          <p:nvPr/>
        </p:nvSpPr>
        <p:spPr>
          <a:xfrm>
            <a:off x="2765031" y="2480534"/>
            <a:ext cx="873157" cy="215444"/>
          </a:xfrm>
          <a:prstGeom prst="rect">
            <a:avLst/>
          </a:prstGeom>
          <a:noFill/>
        </p:spPr>
        <p:txBody>
          <a:bodyPr wrap="square" rtlCol="0">
            <a:spAutoFit/>
          </a:bodyPr>
          <a:lstStyle/>
          <a:p>
            <a:pPr algn="ctr"/>
            <a:r>
              <a:rPr lang="en-US" sz="800" dirty="0">
                <a:solidFill>
                  <a:schemeClr val="bg1"/>
                </a:solidFill>
              </a:rPr>
              <a:t>Azure SQL</a:t>
            </a:r>
          </a:p>
        </p:txBody>
      </p:sp>
      <p:sp>
        <p:nvSpPr>
          <p:cNvPr id="53" name="TextBox 52">
            <a:extLst>
              <a:ext uri="{FF2B5EF4-FFF2-40B4-BE49-F238E27FC236}">
                <a16:creationId xmlns:a16="http://schemas.microsoft.com/office/drawing/2014/main" id="{55070FB5-581A-0041-BD7D-90EA8A0BE758}"/>
              </a:ext>
            </a:extLst>
          </p:cNvPr>
          <p:cNvSpPr txBox="1"/>
          <p:nvPr/>
        </p:nvSpPr>
        <p:spPr>
          <a:xfrm>
            <a:off x="2534796" y="1637479"/>
            <a:ext cx="873157" cy="215444"/>
          </a:xfrm>
          <a:prstGeom prst="rect">
            <a:avLst/>
          </a:prstGeom>
          <a:noFill/>
        </p:spPr>
        <p:txBody>
          <a:bodyPr wrap="square" rtlCol="0">
            <a:spAutoFit/>
          </a:bodyPr>
          <a:lstStyle/>
          <a:p>
            <a:pPr algn="ctr"/>
            <a:r>
              <a:rPr lang="en-US" sz="800" dirty="0">
                <a:solidFill>
                  <a:schemeClr val="bg1"/>
                </a:solidFill>
              </a:rPr>
              <a:t>Power BI</a:t>
            </a:r>
          </a:p>
        </p:txBody>
      </p:sp>
      <p:sp>
        <p:nvSpPr>
          <p:cNvPr id="54" name="TextBox 53">
            <a:extLst>
              <a:ext uri="{FF2B5EF4-FFF2-40B4-BE49-F238E27FC236}">
                <a16:creationId xmlns:a16="http://schemas.microsoft.com/office/drawing/2014/main" id="{BB88E41E-6E0B-C743-A7F1-E097CBDEF8C9}"/>
              </a:ext>
            </a:extLst>
          </p:cNvPr>
          <p:cNvSpPr txBox="1"/>
          <p:nvPr/>
        </p:nvSpPr>
        <p:spPr>
          <a:xfrm>
            <a:off x="528010" y="2334807"/>
            <a:ext cx="993766" cy="215444"/>
          </a:xfrm>
          <a:prstGeom prst="rect">
            <a:avLst/>
          </a:prstGeom>
          <a:noFill/>
        </p:spPr>
        <p:txBody>
          <a:bodyPr wrap="square" rtlCol="0">
            <a:spAutoFit/>
          </a:bodyPr>
          <a:lstStyle/>
          <a:p>
            <a:r>
              <a:rPr lang="en-US" sz="800" dirty="0">
                <a:solidFill>
                  <a:schemeClr val="bg1"/>
                </a:solidFill>
              </a:rPr>
              <a:t>Data Lake Analytics</a:t>
            </a:r>
          </a:p>
        </p:txBody>
      </p:sp>
      <p:pic>
        <p:nvPicPr>
          <p:cNvPr id="56" name="Picture 55" descr="A close up of a logo&#10;&#10;Description automatically generated">
            <a:extLst>
              <a:ext uri="{FF2B5EF4-FFF2-40B4-BE49-F238E27FC236}">
                <a16:creationId xmlns:a16="http://schemas.microsoft.com/office/drawing/2014/main" id="{7AA0D86B-9C5F-AA40-B65D-ABB324B3E405}"/>
              </a:ext>
            </a:extLst>
          </p:cNvPr>
          <p:cNvPicPr>
            <a:picLocks noChangeAspect="1"/>
          </p:cNvPicPr>
          <p:nvPr/>
        </p:nvPicPr>
        <p:blipFill>
          <a:blip r:embed="rId16"/>
          <a:stretch>
            <a:fillRect/>
          </a:stretch>
        </p:blipFill>
        <p:spPr>
          <a:xfrm>
            <a:off x="8730187" y="1001380"/>
            <a:ext cx="767316" cy="767316"/>
          </a:xfrm>
          <a:prstGeom prst="rect">
            <a:avLst/>
          </a:prstGeom>
        </p:spPr>
      </p:pic>
      <p:sp>
        <p:nvSpPr>
          <p:cNvPr id="57" name="TextBox 56">
            <a:extLst>
              <a:ext uri="{FF2B5EF4-FFF2-40B4-BE49-F238E27FC236}">
                <a16:creationId xmlns:a16="http://schemas.microsoft.com/office/drawing/2014/main" id="{5A676DE5-2017-F543-9700-3A854E171A1B}"/>
              </a:ext>
            </a:extLst>
          </p:cNvPr>
          <p:cNvSpPr txBox="1"/>
          <p:nvPr/>
        </p:nvSpPr>
        <p:spPr>
          <a:xfrm>
            <a:off x="4586899" y="1873914"/>
            <a:ext cx="873157" cy="215444"/>
          </a:xfrm>
          <a:prstGeom prst="rect">
            <a:avLst/>
          </a:prstGeom>
          <a:noFill/>
        </p:spPr>
        <p:txBody>
          <a:bodyPr wrap="square" rtlCol="0">
            <a:spAutoFit/>
          </a:bodyPr>
          <a:lstStyle/>
          <a:p>
            <a:pPr algn="ctr"/>
            <a:r>
              <a:rPr lang="en-US" sz="800" dirty="0">
                <a:solidFill>
                  <a:schemeClr val="bg1"/>
                </a:solidFill>
              </a:rPr>
              <a:t>Cloud Datastore</a:t>
            </a:r>
          </a:p>
        </p:txBody>
      </p:sp>
      <p:sp>
        <p:nvSpPr>
          <p:cNvPr id="58" name="TextBox 57">
            <a:extLst>
              <a:ext uri="{FF2B5EF4-FFF2-40B4-BE49-F238E27FC236}">
                <a16:creationId xmlns:a16="http://schemas.microsoft.com/office/drawing/2014/main" id="{972C0FEE-096C-6C4E-899C-E78742E4193C}"/>
              </a:ext>
            </a:extLst>
          </p:cNvPr>
          <p:cNvSpPr txBox="1"/>
          <p:nvPr/>
        </p:nvSpPr>
        <p:spPr>
          <a:xfrm>
            <a:off x="6539531" y="2941983"/>
            <a:ext cx="873157" cy="215444"/>
          </a:xfrm>
          <a:prstGeom prst="rect">
            <a:avLst/>
          </a:prstGeom>
          <a:noFill/>
        </p:spPr>
        <p:txBody>
          <a:bodyPr wrap="square" rtlCol="0">
            <a:spAutoFit/>
          </a:bodyPr>
          <a:lstStyle/>
          <a:p>
            <a:pPr algn="ctr"/>
            <a:r>
              <a:rPr lang="en-US" sz="800" dirty="0">
                <a:solidFill>
                  <a:schemeClr val="bg1"/>
                </a:solidFill>
              </a:rPr>
              <a:t>Cloud AutoML</a:t>
            </a:r>
          </a:p>
        </p:txBody>
      </p:sp>
      <p:sp>
        <p:nvSpPr>
          <p:cNvPr id="59" name="TextBox 58">
            <a:extLst>
              <a:ext uri="{FF2B5EF4-FFF2-40B4-BE49-F238E27FC236}">
                <a16:creationId xmlns:a16="http://schemas.microsoft.com/office/drawing/2014/main" id="{E0CEA21B-42AD-604C-A9C8-50C5CE0204A0}"/>
              </a:ext>
            </a:extLst>
          </p:cNvPr>
          <p:cNvSpPr txBox="1"/>
          <p:nvPr/>
        </p:nvSpPr>
        <p:spPr>
          <a:xfrm>
            <a:off x="5563215" y="2947326"/>
            <a:ext cx="873157" cy="215444"/>
          </a:xfrm>
          <a:prstGeom prst="rect">
            <a:avLst/>
          </a:prstGeom>
          <a:noFill/>
        </p:spPr>
        <p:txBody>
          <a:bodyPr wrap="square" rtlCol="0">
            <a:spAutoFit/>
          </a:bodyPr>
          <a:lstStyle/>
          <a:p>
            <a:pPr algn="ctr"/>
            <a:r>
              <a:rPr lang="en-US" sz="800" dirty="0">
                <a:solidFill>
                  <a:schemeClr val="bg1"/>
                </a:solidFill>
              </a:rPr>
              <a:t>Cloud SQL</a:t>
            </a:r>
          </a:p>
        </p:txBody>
      </p:sp>
      <p:sp>
        <p:nvSpPr>
          <p:cNvPr id="60" name="TextBox 59">
            <a:extLst>
              <a:ext uri="{FF2B5EF4-FFF2-40B4-BE49-F238E27FC236}">
                <a16:creationId xmlns:a16="http://schemas.microsoft.com/office/drawing/2014/main" id="{1BDB14EB-6312-4140-B2DD-8012C2641FBD}"/>
              </a:ext>
            </a:extLst>
          </p:cNvPr>
          <p:cNvSpPr txBox="1"/>
          <p:nvPr/>
        </p:nvSpPr>
        <p:spPr>
          <a:xfrm>
            <a:off x="4582584" y="2942583"/>
            <a:ext cx="873157" cy="215444"/>
          </a:xfrm>
          <a:prstGeom prst="rect">
            <a:avLst/>
          </a:prstGeom>
          <a:noFill/>
        </p:spPr>
        <p:txBody>
          <a:bodyPr wrap="square" rtlCol="0">
            <a:spAutoFit/>
          </a:bodyPr>
          <a:lstStyle/>
          <a:p>
            <a:pPr algn="ctr"/>
            <a:r>
              <a:rPr lang="en-US" sz="800" dirty="0">
                <a:solidFill>
                  <a:schemeClr val="bg1"/>
                </a:solidFill>
              </a:rPr>
              <a:t>Cloud Datalab</a:t>
            </a:r>
          </a:p>
        </p:txBody>
      </p:sp>
      <p:sp>
        <p:nvSpPr>
          <p:cNvPr id="61" name="TextBox 60">
            <a:extLst>
              <a:ext uri="{FF2B5EF4-FFF2-40B4-BE49-F238E27FC236}">
                <a16:creationId xmlns:a16="http://schemas.microsoft.com/office/drawing/2014/main" id="{8C80DE55-0175-3642-9DDF-18624BE5D059}"/>
              </a:ext>
            </a:extLst>
          </p:cNvPr>
          <p:cNvSpPr txBox="1"/>
          <p:nvPr/>
        </p:nvSpPr>
        <p:spPr>
          <a:xfrm>
            <a:off x="6539530" y="1873447"/>
            <a:ext cx="873157" cy="215444"/>
          </a:xfrm>
          <a:prstGeom prst="rect">
            <a:avLst/>
          </a:prstGeom>
          <a:noFill/>
        </p:spPr>
        <p:txBody>
          <a:bodyPr wrap="square" rtlCol="0">
            <a:spAutoFit/>
          </a:bodyPr>
          <a:lstStyle/>
          <a:p>
            <a:pPr algn="ctr"/>
            <a:r>
              <a:rPr lang="en-US" sz="800" dirty="0">
                <a:solidFill>
                  <a:schemeClr val="bg1"/>
                </a:solidFill>
              </a:rPr>
              <a:t>Cloud Dataprep</a:t>
            </a:r>
          </a:p>
        </p:txBody>
      </p:sp>
      <p:sp>
        <p:nvSpPr>
          <p:cNvPr id="62" name="TextBox 61">
            <a:extLst>
              <a:ext uri="{FF2B5EF4-FFF2-40B4-BE49-F238E27FC236}">
                <a16:creationId xmlns:a16="http://schemas.microsoft.com/office/drawing/2014/main" id="{A6586D36-403F-AD4B-B8BF-289C58E62CD0}"/>
              </a:ext>
            </a:extLst>
          </p:cNvPr>
          <p:cNvSpPr txBox="1"/>
          <p:nvPr/>
        </p:nvSpPr>
        <p:spPr>
          <a:xfrm>
            <a:off x="5563215" y="1873447"/>
            <a:ext cx="873157" cy="215444"/>
          </a:xfrm>
          <a:prstGeom prst="rect">
            <a:avLst/>
          </a:prstGeom>
          <a:noFill/>
        </p:spPr>
        <p:txBody>
          <a:bodyPr wrap="square" rtlCol="0">
            <a:spAutoFit/>
          </a:bodyPr>
          <a:lstStyle/>
          <a:p>
            <a:pPr algn="ctr"/>
            <a:r>
              <a:rPr lang="en-US" sz="800" dirty="0">
                <a:solidFill>
                  <a:schemeClr val="bg1"/>
                </a:solidFill>
              </a:rPr>
              <a:t>Cloud Dataflow</a:t>
            </a:r>
          </a:p>
        </p:txBody>
      </p:sp>
      <p:pic>
        <p:nvPicPr>
          <p:cNvPr id="64" name="Picture 63">
            <a:extLst>
              <a:ext uri="{FF2B5EF4-FFF2-40B4-BE49-F238E27FC236}">
                <a16:creationId xmlns:a16="http://schemas.microsoft.com/office/drawing/2014/main" id="{62EFD74E-4333-0545-8005-BC686EDBBC24}"/>
              </a:ext>
            </a:extLst>
          </p:cNvPr>
          <p:cNvPicPr>
            <a:picLocks noChangeAspect="1"/>
          </p:cNvPicPr>
          <p:nvPr/>
        </p:nvPicPr>
        <p:blipFill>
          <a:blip r:embed="rId17"/>
          <a:stretch>
            <a:fillRect/>
          </a:stretch>
        </p:blipFill>
        <p:spPr>
          <a:xfrm>
            <a:off x="9684158" y="1001380"/>
            <a:ext cx="766970" cy="766970"/>
          </a:xfrm>
          <a:prstGeom prst="rect">
            <a:avLst/>
          </a:prstGeom>
        </p:spPr>
      </p:pic>
      <p:pic>
        <p:nvPicPr>
          <p:cNvPr id="66" name="Picture 65">
            <a:extLst>
              <a:ext uri="{FF2B5EF4-FFF2-40B4-BE49-F238E27FC236}">
                <a16:creationId xmlns:a16="http://schemas.microsoft.com/office/drawing/2014/main" id="{A6717C4E-A070-344C-9E99-9517BECE7736}"/>
              </a:ext>
            </a:extLst>
          </p:cNvPr>
          <p:cNvPicPr>
            <a:picLocks noChangeAspect="1"/>
          </p:cNvPicPr>
          <p:nvPr/>
        </p:nvPicPr>
        <p:blipFill>
          <a:blip r:embed="rId18"/>
          <a:stretch>
            <a:fillRect/>
          </a:stretch>
        </p:blipFill>
        <p:spPr>
          <a:xfrm>
            <a:off x="10690260" y="995296"/>
            <a:ext cx="768202" cy="768202"/>
          </a:xfrm>
          <a:prstGeom prst="rect">
            <a:avLst/>
          </a:prstGeom>
        </p:spPr>
      </p:pic>
      <p:pic>
        <p:nvPicPr>
          <p:cNvPr id="68" name="Picture 67" descr="A picture containing building&#10;&#10;Description automatically generated">
            <a:extLst>
              <a:ext uri="{FF2B5EF4-FFF2-40B4-BE49-F238E27FC236}">
                <a16:creationId xmlns:a16="http://schemas.microsoft.com/office/drawing/2014/main" id="{0A446100-0270-0144-BFB1-B0CF4F722CEA}"/>
              </a:ext>
            </a:extLst>
          </p:cNvPr>
          <p:cNvPicPr>
            <a:picLocks noChangeAspect="1"/>
          </p:cNvPicPr>
          <p:nvPr/>
        </p:nvPicPr>
        <p:blipFill>
          <a:blip r:embed="rId19"/>
          <a:stretch>
            <a:fillRect/>
          </a:stretch>
        </p:blipFill>
        <p:spPr>
          <a:xfrm>
            <a:off x="9099667" y="2073369"/>
            <a:ext cx="768202" cy="768202"/>
          </a:xfrm>
          <a:prstGeom prst="rect">
            <a:avLst/>
          </a:prstGeom>
        </p:spPr>
      </p:pic>
      <p:pic>
        <p:nvPicPr>
          <p:cNvPr id="70" name="Picture 69">
            <a:extLst>
              <a:ext uri="{FF2B5EF4-FFF2-40B4-BE49-F238E27FC236}">
                <a16:creationId xmlns:a16="http://schemas.microsoft.com/office/drawing/2014/main" id="{B00061D6-8351-5A45-A42D-EFD1BFCAD2A5}"/>
              </a:ext>
            </a:extLst>
          </p:cNvPr>
          <p:cNvPicPr>
            <a:picLocks noChangeAspect="1"/>
          </p:cNvPicPr>
          <p:nvPr/>
        </p:nvPicPr>
        <p:blipFill>
          <a:blip r:embed="rId20"/>
          <a:stretch>
            <a:fillRect/>
          </a:stretch>
        </p:blipFill>
        <p:spPr>
          <a:xfrm>
            <a:off x="10262234" y="2077534"/>
            <a:ext cx="768202" cy="768202"/>
          </a:xfrm>
          <a:prstGeom prst="rect">
            <a:avLst/>
          </a:prstGeom>
        </p:spPr>
      </p:pic>
      <p:pic>
        <p:nvPicPr>
          <p:cNvPr id="74" name="Picture 73">
            <a:extLst>
              <a:ext uri="{FF2B5EF4-FFF2-40B4-BE49-F238E27FC236}">
                <a16:creationId xmlns:a16="http://schemas.microsoft.com/office/drawing/2014/main" id="{6F55E508-1C48-744D-91BC-27DD92499057}"/>
              </a:ext>
            </a:extLst>
          </p:cNvPr>
          <p:cNvPicPr>
            <a:picLocks noChangeAspect="1"/>
          </p:cNvPicPr>
          <p:nvPr/>
        </p:nvPicPr>
        <p:blipFill>
          <a:blip r:embed="rId21"/>
          <a:stretch>
            <a:fillRect/>
          </a:stretch>
        </p:blipFill>
        <p:spPr>
          <a:xfrm>
            <a:off x="427633" y="4448202"/>
            <a:ext cx="1403462" cy="369332"/>
          </a:xfrm>
          <a:prstGeom prst="rect">
            <a:avLst/>
          </a:prstGeom>
        </p:spPr>
      </p:pic>
      <p:pic>
        <p:nvPicPr>
          <p:cNvPr id="76" name="Picture 75">
            <a:extLst>
              <a:ext uri="{FF2B5EF4-FFF2-40B4-BE49-F238E27FC236}">
                <a16:creationId xmlns:a16="http://schemas.microsoft.com/office/drawing/2014/main" id="{2BD73A17-7E42-D74D-A670-07DC80C21CC8}"/>
              </a:ext>
            </a:extLst>
          </p:cNvPr>
          <p:cNvPicPr>
            <a:picLocks noChangeAspect="1"/>
          </p:cNvPicPr>
          <p:nvPr/>
        </p:nvPicPr>
        <p:blipFill>
          <a:blip r:embed="rId22"/>
          <a:stretch>
            <a:fillRect/>
          </a:stretch>
        </p:blipFill>
        <p:spPr>
          <a:xfrm>
            <a:off x="2097539" y="4343913"/>
            <a:ext cx="1193915" cy="604514"/>
          </a:xfrm>
          <a:prstGeom prst="rect">
            <a:avLst/>
          </a:prstGeom>
        </p:spPr>
      </p:pic>
      <p:pic>
        <p:nvPicPr>
          <p:cNvPr id="78" name="Picture 77" descr="A picture containing clipart&#10;&#10;Description automatically generated">
            <a:extLst>
              <a:ext uri="{FF2B5EF4-FFF2-40B4-BE49-F238E27FC236}">
                <a16:creationId xmlns:a16="http://schemas.microsoft.com/office/drawing/2014/main" id="{B504D2A8-01EF-D74F-98E5-521AC24EE29D}"/>
              </a:ext>
            </a:extLst>
          </p:cNvPr>
          <p:cNvPicPr>
            <a:picLocks noChangeAspect="1"/>
          </p:cNvPicPr>
          <p:nvPr/>
        </p:nvPicPr>
        <p:blipFill>
          <a:blip r:embed="rId23"/>
          <a:stretch>
            <a:fillRect/>
          </a:stretch>
        </p:blipFill>
        <p:spPr>
          <a:xfrm>
            <a:off x="548097" y="5240477"/>
            <a:ext cx="873158" cy="469653"/>
          </a:xfrm>
          <a:prstGeom prst="rect">
            <a:avLst/>
          </a:prstGeom>
        </p:spPr>
      </p:pic>
      <p:pic>
        <p:nvPicPr>
          <p:cNvPr id="80" name="Picture 79" descr="A picture containing clipart&#10;&#10;Description automatically generated">
            <a:extLst>
              <a:ext uri="{FF2B5EF4-FFF2-40B4-BE49-F238E27FC236}">
                <a16:creationId xmlns:a16="http://schemas.microsoft.com/office/drawing/2014/main" id="{708F8123-7A9F-9E47-83C9-2B36ABC9B488}"/>
              </a:ext>
            </a:extLst>
          </p:cNvPr>
          <p:cNvPicPr>
            <a:picLocks noChangeAspect="1"/>
          </p:cNvPicPr>
          <p:nvPr/>
        </p:nvPicPr>
        <p:blipFill>
          <a:blip r:embed="rId24"/>
          <a:stretch>
            <a:fillRect/>
          </a:stretch>
        </p:blipFill>
        <p:spPr>
          <a:xfrm>
            <a:off x="2226933" y="5054052"/>
            <a:ext cx="915518" cy="842501"/>
          </a:xfrm>
          <a:prstGeom prst="rect">
            <a:avLst/>
          </a:prstGeom>
        </p:spPr>
      </p:pic>
      <p:pic>
        <p:nvPicPr>
          <p:cNvPr id="82" name="Picture 81">
            <a:extLst>
              <a:ext uri="{FF2B5EF4-FFF2-40B4-BE49-F238E27FC236}">
                <a16:creationId xmlns:a16="http://schemas.microsoft.com/office/drawing/2014/main" id="{5F27B702-21DC-2D4E-9481-C0751444A33C}"/>
              </a:ext>
            </a:extLst>
          </p:cNvPr>
          <p:cNvPicPr>
            <a:picLocks noChangeAspect="1"/>
          </p:cNvPicPr>
          <p:nvPr/>
        </p:nvPicPr>
        <p:blipFill>
          <a:blip r:embed="rId25"/>
          <a:stretch>
            <a:fillRect/>
          </a:stretch>
        </p:blipFill>
        <p:spPr>
          <a:xfrm>
            <a:off x="1182491" y="6109709"/>
            <a:ext cx="1394240" cy="360821"/>
          </a:xfrm>
          <a:prstGeom prst="rect">
            <a:avLst/>
          </a:prstGeom>
        </p:spPr>
      </p:pic>
      <p:sp>
        <p:nvSpPr>
          <p:cNvPr id="83" name="Title 4">
            <a:extLst>
              <a:ext uri="{FF2B5EF4-FFF2-40B4-BE49-F238E27FC236}">
                <a16:creationId xmlns:a16="http://schemas.microsoft.com/office/drawing/2014/main" id="{3B8736C2-5B77-CA40-8F59-46BC88F487BC}"/>
              </a:ext>
            </a:extLst>
          </p:cNvPr>
          <p:cNvSpPr>
            <a:spLocks noGrp="1"/>
          </p:cNvSpPr>
          <p:nvPr/>
        </p:nvSpPr>
        <p:spPr>
          <a:xfrm>
            <a:off x="8033163" y="3995175"/>
            <a:ext cx="3845996" cy="569086"/>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pPr algn="ctr"/>
            <a:r>
              <a:rPr lang="en-US" sz="2800" dirty="0">
                <a:solidFill>
                  <a:schemeClr val="tx2"/>
                </a:solidFill>
              </a:rPr>
              <a:t>SYMBOL LIBRARY</a:t>
            </a:r>
            <a:endParaRPr lang="ru-RU" sz="2800" dirty="0">
              <a:solidFill>
                <a:schemeClr val="tx2"/>
              </a:solidFill>
            </a:endParaRPr>
          </a:p>
        </p:txBody>
      </p:sp>
      <p:sp>
        <p:nvSpPr>
          <p:cNvPr id="84" name="TextBox 83">
            <a:extLst>
              <a:ext uri="{FF2B5EF4-FFF2-40B4-BE49-F238E27FC236}">
                <a16:creationId xmlns:a16="http://schemas.microsoft.com/office/drawing/2014/main" id="{0D991E94-5D4C-7C41-9AC4-0CF2B2CFCEF5}"/>
              </a:ext>
            </a:extLst>
          </p:cNvPr>
          <p:cNvSpPr txBox="1"/>
          <p:nvPr/>
        </p:nvSpPr>
        <p:spPr>
          <a:xfrm>
            <a:off x="4050811" y="4560439"/>
            <a:ext cx="3345084" cy="1967697"/>
          </a:xfrm>
          <a:prstGeom prst="rect">
            <a:avLst/>
          </a:prstGeom>
          <a:noFill/>
          <a:ln w="19050">
            <a:solidFill>
              <a:schemeClr val="tx2"/>
            </a:solidFill>
          </a:ln>
        </p:spPr>
        <p:txBody>
          <a:bodyPr wrap="square" rtlCol="0">
            <a:noAutofit/>
          </a:bodyPr>
          <a:lstStyle/>
          <a:p>
            <a:pPr algn="ctr"/>
            <a:r>
              <a:rPr lang="en-US" sz="6000" b="1" dirty="0">
                <a:solidFill>
                  <a:srgbClr val="005B9E"/>
                </a:solidFill>
                <a:latin typeface="Gill Sans MT" panose="020B0502020104020203" pitchFamily="34" charset="77"/>
                <a:ea typeface="Apple Color Emoji" pitchFamily="2" charset="0"/>
                <a:cs typeface="Abadi" panose="020F0502020204030204" pitchFamily="34" charset="0"/>
              </a:rPr>
              <a:t>DATA</a:t>
            </a:r>
          </a:p>
          <a:p>
            <a:pPr algn="ctr"/>
            <a:r>
              <a:rPr lang="en-US" sz="5400" dirty="0">
                <a:solidFill>
                  <a:schemeClr val="tx2"/>
                </a:solidFill>
                <a:latin typeface="Gill Sans MT" panose="020B0502020104020203" pitchFamily="34" charset="77"/>
                <a:ea typeface="Apple Color Emoji" pitchFamily="2" charset="0"/>
                <a:cs typeface="Abadi" panose="020F0502020204030204" pitchFamily="34" charset="0"/>
              </a:rPr>
              <a:t>Analytics</a:t>
            </a:r>
          </a:p>
        </p:txBody>
      </p:sp>
      <p:sp>
        <p:nvSpPr>
          <p:cNvPr id="85" name="TextBox 84">
            <a:extLst>
              <a:ext uri="{FF2B5EF4-FFF2-40B4-BE49-F238E27FC236}">
                <a16:creationId xmlns:a16="http://schemas.microsoft.com/office/drawing/2014/main" id="{5B49802A-E261-A94C-B94F-9451F791211F}"/>
              </a:ext>
            </a:extLst>
          </p:cNvPr>
          <p:cNvSpPr txBox="1"/>
          <p:nvPr/>
        </p:nvSpPr>
        <p:spPr>
          <a:xfrm>
            <a:off x="3910881" y="3854724"/>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pic>
        <p:nvPicPr>
          <p:cNvPr id="87" name="Picture 86" descr="A close up of a sign&#10;&#10;Description automatically generated">
            <a:extLst>
              <a:ext uri="{FF2B5EF4-FFF2-40B4-BE49-F238E27FC236}">
                <a16:creationId xmlns:a16="http://schemas.microsoft.com/office/drawing/2014/main" id="{4AC68571-428A-284C-8A42-6912C87F8B24}"/>
              </a:ext>
            </a:extLst>
          </p:cNvPr>
          <p:cNvPicPr>
            <a:picLocks noChangeAspect="1"/>
          </p:cNvPicPr>
          <p:nvPr/>
        </p:nvPicPr>
        <p:blipFill>
          <a:blip r:embed="rId26"/>
          <a:stretch>
            <a:fillRect/>
          </a:stretch>
        </p:blipFill>
        <p:spPr>
          <a:xfrm>
            <a:off x="5237401" y="3624649"/>
            <a:ext cx="1347634" cy="823554"/>
          </a:xfrm>
          <a:prstGeom prst="rect">
            <a:avLst/>
          </a:prstGeom>
        </p:spPr>
      </p:pic>
      <p:pic>
        <p:nvPicPr>
          <p:cNvPr id="89" name="Picture 88" descr="A close up of a sign&#10;&#10;Description automatically generated">
            <a:extLst>
              <a:ext uri="{FF2B5EF4-FFF2-40B4-BE49-F238E27FC236}">
                <a16:creationId xmlns:a16="http://schemas.microsoft.com/office/drawing/2014/main" id="{7D73BB1D-C310-2E40-87AA-F85751F1A872}"/>
              </a:ext>
            </a:extLst>
          </p:cNvPr>
          <p:cNvPicPr>
            <a:picLocks noChangeAspect="1"/>
          </p:cNvPicPr>
          <p:nvPr/>
        </p:nvPicPr>
        <p:blipFill>
          <a:blip r:embed="rId27"/>
          <a:stretch>
            <a:fillRect/>
          </a:stretch>
        </p:blipFill>
        <p:spPr>
          <a:xfrm>
            <a:off x="6545368" y="3875965"/>
            <a:ext cx="1082858" cy="604596"/>
          </a:xfrm>
          <a:prstGeom prst="rect">
            <a:avLst/>
          </a:prstGeom>
        </p:spPr>
      </p:pic>
    </p:spTree>
    <p:extLst>
      <p:ext uri="{BB962C8B-B14F-4D97-AF65-F5344CB8AC3E}">
        <p14:creationId xmlns:p14="http://schemas.microsoft.com/office/powerpoint/2010/main" val="121763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F8695BD4-415C-4A4A-94A3-3C1ABE2E9166}"/>
              </a:ext>
            </a:extLst>
          </p:cNvPr>
          <p:cNvSpPr>
            <a:spLocks noGrp="1"/>
          </p:cNvSpPr>
          <p:nvPr/>
        </p:nvSpPr>
        <p:spPr>
          <a:xfrm>
            <a:off x="1047408" y="592337"/>
            <a:ext cx="854932" cy="832516"/>
          </a:xfrm>
          <a:prstGeom prst="ellipse">
            <a:avLst/>
          </a:prstGeom>
          <a:ln w="12700">
            <a:solidFill>
              <a:srgbClr val="005B9E"/>
            </a:solid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12700">
                  <a:solidFill>
                    <a:srgbClr val="005B9E"/>
                  </a:solidFill>
                </a:ln>
              </a:rPr>
              <a:t>S</a:t>
            </a:r>
            <a:endParaRPr lang="ru-RU" sz="4800" dirty="0">
              <a:ln w="12700">
                <a:solidFill>
                  <a:srgbClr val="005B9E"/>
                </a:solidFill>
              </a:ln>
            </a:endParaRPr>
          </a:p>
        </p:txBody>
      </p:sp>
      <p:sp>
        <p:nvSpPr>
          <p:cNvPr id="3" name="Text Placeholder 9">
            <a:extLst>
              <a:ext uri="{FF2B5EF4-FFF2-40B4-BE49-F238E27FC236}">
                <a16:creationId xmlns:a16="http://schemas.microsoft.com/office/drawing/2014/main" id="{A9560C25-9784-0341-B782-4FF61C9E0CBB}"/>
              </a:ext>
            </a:extLst>
          </p:cNvPr>
          <p:cNvSpPr>
            <a:spLocks noGrp="1"/>
          </p:cNvSpPr>
          <p:nvPr/>
        </p:nvSpPr>
        <p:spPr>
          <a:xfrm>
            <a:off x="1047408" y="1611179"/>
            <a:ext cx="854932" cy="832516"/>
          </a:xfrm>
          <a:prstGeom prst="ellipse">
            <a:avLst/>
          </a:prstGeom>
          <a:ln w="12700">
            <a:solidFill>
              <a:srgbClr val="005B9E"/>
            </a:solid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12700">
                  <a:solidFill>
                    <a:srgbClr val="005B9E"/>
                  </a:solidFill>
                </a:ln>
              </a:rPr>
              <a:t>I</a:t>
            </a:r>
            <a:endParaRPr lang="ru-RU" sz="4800" dirty="0">
              <a:ln w="12700">
                <a:solidFill>
                  <a:srgbClr val="005B9E"/>
                </a:solidFill>
              </a:ln>
            </a:endParaRPr>
          </a:p>
        </p:txBody>
      </p:sp>
      <p:sp>
        <p:nvSpPr>
          <p:cNvPr id="4" name="Text Placeholder 9">
            <a:extLst>
              <a:ext uri="{FF2B5EF4-FFF2-40B4-BE49-F238E27FC236}">
                <a16:creationId xmlns:a16="http://schemas.microsoft.com/office/drawing/2014/main" id="{3772E3CC-CB62-E64E-A539-57C3D3765FA8}"/>
              </a:ext>
            </a:extLst>
          </p:cNvPr>
          <p:cNvSpPr>
            <a:spLocks noGrp="1"/>
          </p:cNvSpPr>
          <p:nvPr/>
        </p:nvSpPr>
        <p:spPr>
          <a:xfrm>
            <a:off x="1047408" y="2630021"/>
            <a:ext cx="854932" cy="832516"/>
          </a:xfrm>
          <a:prstGeom prst="ellipse">
            <a:avLst/>
          </a:prstGeom>
          <a:ln w="12700">
            <a:solidFill>
              <a:srgbClr val="005B9E"/>
            </a:solid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12700">
                  <a:solidFill>
                    <a:srgbClr val="005B9E"/>
                  </a:solidFill>
                </a:ln>
              </a:rPr>
              <a:t>G</a:t>
            </a:r>
            <a:endParaRPr lang="ru-RU" sz="4800" dirty="0">
              <a:ln w="12700">
                <a:solidFill>
                  <a:srgbClr val="005B9E"/>
                </a:solidFill>
              </a:ln>
            </a:endParaRPr>
          </a:p>
        </p:txBody>
      </p:sp>
      <p:sp>
        <p:nvSpPr>
          <p:cNvPr id="5" name="Text Placeholder 9">
            <a:extLst>
              <a:ext uri="{FF2B5EF4-FFF2-40B4-BE49-F238E27FC236}">
                <a16:creationId xmlns:a16="http://schemas.microsoft.com/office/drawing/2014/main" id="{403099DB-3D3E-C24E-87BB-616643CFBF04}"/>
              </a:ext>
            </a:extLst>
          </p:cNvPr>
          <p:cNvSpPr>
            <a:spLocks noGrp="1"/>
          </p:cNvSpPr>
          <p:nvPr/>
        </p:nvSpPr>
        <p:spPr>
          <a:xfrm>
            <a:off x="1047408" y="3648863"/>
            <a:ext cx="854932" cy="832516"/>
          </a:xfrm>
          <a:prstGeom prst="ellipse">
            <a:avLst/>
          </a:prstGeom>
          <a:ln w="12700">
            <a:solidFill>
              <a:srgbClr val="005B9E"/>
            </a:solid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12700">
                  <a:solidFill>
                    <a:srgbClr val="005B9E"/>
                  </a:solidFill>
                </a:ln>
              </a:rPr>
              <a:t>A</a:t>
            </a:r>
            <a:endParaRPr lang="ru-RU" sz="4800" dirty="0">
              <a:ln w="12700">
                <a:solidFill>
                  <a:srgbClr val="005B9E"/>
                </a:solidFill>
              </a:ln>
            </a:endParaRPr>
          </a:p>
        </p:txBody>
      </p:sp>
      <p:sp>
        <p:nvSpPr>
          <p:cNvPr id="6" name="Text Placeholder 9">
            <a:extLst>
              <a:ext uri="{FF2B5EF4-FFF2-40B4-BE49-F238E27FC236}">
                <a16:creationId xmlns:a16="http://schemas.microsoft.com/office/drawing/2014/main" id="{D1E50F05-28F2-AA47-A50A-7BD5E1964752}"/>
              </a:ext>
            </a:extLst>
          </p:cNvPr>
          <p:cNvSpPr>
            <a:spLocks noGrp="1"/>
          </p:cNvSpPr>
          <p:nvPr/>
        </p:nvSpPr>
        <p:spPr>
          <a:xfrm>
            <a:off x="1047408" y="4667705"/>
            <a:ext cx="854932" cy="832516"/>
          </a:xfrm>
          <a:prstGeom prst="ellipse">
            <a:avLst/>
          </a:prstGeom>
          <a:ln w="12700">
            <a:solidFill>
              <a:srgbClr val="005B9E"/>
            </a:solid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12700">
                  <a:solidFill>
                    <a:srgbClr val="005B9E"/>
                  </a:solidFill>
                </a:ln>
              </a:rPr>
              <a:t>R</a:t>
            </a:r>
            <a:endParaRPr lang="ru-RU" sz="4800" dirty="0">
              <a:ln w="12700">
                <a:solidFill>
                  <a:srgbClr val="005B9E"/>
                </a:solidFill>
              </a:ln>
            </a:endParaRPr>
          </a:p>
        </p:txBody>
      </p:sp>
      <p:sp>
        <p:nvSpPr>
          <p:cNvPr id="7" name="TextBox 6">
            <a:extLst>
              <a:ext uri="{FF2B5EF4-FFF2-40B4-BE49-F238E27FC236}">
                <a16:creationId xmlns:a16="http://schemas.microsoft.com/office/drawing/2014/main" id="{4F7C51A4-8F06-D841-9D4A-6E11D44AE499}"/>
              </a:ext>
            </a:extLst>
          </p:cNvPr>
          <p:cNvSpPr txBox="1"/>
          <p:nvPr/>
        </p:nvSpPr>
        <p:spPr>
          <a:xfrm>
            <a:off x="1902335" y="750561"/>
            <a:ext cx="2280211" cy="523220"/>
          </a:xfrm>
          <a:prstGeom prst="rect">
            <a:avLst/>
          </a:prstGeom>
          <a:noFill/>
        </p:spPr>
        <p:txBody>
          <a:bodyPr wrap="square" rtlCol="0">
            <a:spAutoFit/>
          </a:bodyPr>
          <a:lstStyle/>
          <a:p>
            <a:r>
              <a:rPr lang="en-CA" sz="2800" b="1" dirty="0">
                <a:ln w="6350">
                  <a:noFill/>
                </a:ln>
                <a:solidFill>
                  <a:schemeClr val="tx2">
                    <a:lumMod val="40000"/>
                    <a:lumOff val="60000"/>
                  </a:schemeClr>
                </a:solidFill>
              </a:rPr>
              <a:t>T R A T E G Y</a:t>
            </a:r>
            <a:endParaRPr lang="ru-RU" sz="2800" b="1" dirty="0">
              <a:ln w="6350">
                <a:noFill/>
              </a:ln>
              <a:solidFill>
                <a:schemeClr val="tx2">
                  <a:lumMod val="40000"/>
                  <a:lumOff val="60000"/>
                </a:schemeClr>
              </a:solidFill>
            </a:endParaRPr>
          </a:p>
        </p:txBody>
      </p:sp>
      <p:sp>
        <p:nvSpPr>
          <p:cNvPr id="8" name="TextBox 7">
            <a:extLst>
              <a:ext uri="{FF2B5EF4-FFF2-40B4-BE49-F238E27FC236}">
                <a16:creationId xmlns:a16="http://schemas.microsoft.com/office/drawing/2014/main" id="{D43B2668-3542-2942-9215-D57F7062C21C}"/>
              </a:ext>
            </a:extLst>
          </p:cNvPr>
          <p:cNvSpPr txBox="1"/>
          <p:nvPr/>
        </p:nvSpPr>
        <p:spPr>
          <a:xfrm>
            <a:off x="1902335" y="4822353"/>
            <a:ext cx="3379809" cy="523220"/>
          </a:xfrm>
          <a:prstGeom prst="rect">
            <a:avLst/>
          </a:prstGeom>
          <a:noFill/>
        </p:spPr>
        <p:txBody>
          <a:bodyPr wrap="square" rtlCol="0">
            <a:spAutoFit/>
          </a:bodyPr>
          <a:lstStyle/>
          <a:p>
            <a:r>
              <a:rPr lang="en-CA" sz="2800" b="1" dirty="0">
                <a:ln w="6350">
                  <a:noFill/>
                </a:ln>
                <a:solidFill>
                  <a:schemeClr val="tx2">
                    <a:lumMod val="40000"/>
                    <a:lumOff val="60000"/>
                  </a:schemeClr>
                </a:solidFill>
              </a:rPr>
              <a:t>O A D  M A P P I N G </a:t>
            </a:r>
            <a:endParaRPr lang="ru-RU" sz="2800" b="1" dirty="0">
              <a:ln w="6350">
                <a:noFill/>
              </a:ln>
              <a:solidFill>
                <a:schemeClr val="tx2">
                  <a:lumMod val="40000"/>
                  <a:lumOff val="60000"/>
                </a:schemeClr>
              </a:solidFill>
            </a:endParaRPr>
          </a:p>
        </p:txBody>
      </p:sp>
      <p:sp>
        <p:nvSpPr>
          <p:cNvPr id="9" name="TextBox 8">
            <a:extLst>
              <a:ext uri="{FF2B5EF4-FFF2-40B4-BE49-F238E27FC236}">
                <a16:creationId xmlns:a16="http://schemas.microsoft.com/office/drawing/2014/main" id="{D6355295-95D9-644C-B412-AA8EDE033534}"/>
              </a:ext>
            </a:extLst>
          </p:cNvPr>
          <p:cNvSpPr txBox="1"/>
          <p:nvPr/>
        </p:nvSpPr>
        <p:spPr>
          <a:xfrm>
            <a:off x="1902335" y="3800751"/>
            <a:ext cx="3078868" cy="523220"/>
          </a:xfrm>
          <a:prstGeom prst="rect">
            <a:avLst/>
          </a:prstGeom>
          <a:noFill/>
        </p:spPr>
        <p:txBody>
          <a:bodyPr wrap="square" rtlCol="0">
            <a:spAutoFit/>
          </a:bodyPr>
          <a:lstStyle/>
          <a:p>
            <a:r>
              <a:rPr lang="en-CA" sz="2800" b="1" dirty="0">
                <a:ln w="6350">
                  <a:noFill/>
                </a:ln>
                <a:solidFill>
                  <a:schemeClr val="tx2">
                    <a:lumMod val="40000"/>
                    <a:lumOff val="60000"/>
                  </a:schemeClr>
                </a:solidFill>
              </a:rPr>
              <a:t>R C H I T E C T U R E</a:t>
            </a:r>
            <a:endParaRPr lang="ru-RU" sz="2800" b="1" dirty="0">
              <a:ln w="6350">
                <a:noFill/>
              </a:ln>
              <a:solidFill>
                <a:schemeClr val="tx2">
                  <a:lumMod val="40000"/>
                  <a:lumOff val="60000"/>
                </a:schemeClr>
              </a:solidFill>
            </a:endParaRPr>
          </a:p>
        </p:txBody>
      </p:sp>
      <p:sp>
        <p:nvSpPr>
          <p:cNvPr id="10" name="TextBox 9">
            <a:extLst>
              <a:ext uri="{FF2B5EF4-FFF2-40B4-BE49-F238E27FC236}">
                <a16:creationId xmlns:a16="http://schemas.microsoft.com/office/drawing/2014/main" id="{B8474472-88AA-7D47-BF8D-5E0937A02C7C}"/>
              </a:ext>
            </a:extLst>
          </p:cNvPr>
          <p:cNvSpPr txBox="1"/>
          <p:nvPr/>
        </p:nvSpPr>
        <p:spPr>
          <a:xfrm>
            <a:off x="1902335" y="2788572"/>
            <a:ext cx="2743203" cy="523220"/>
          </a:xfrm>
          <a:prstGeom prst="rect">
            <a:avLst/>
          </a:prstGeom>
          <a:noFill/>
        </p:spPr>
        <p:txBody>
          <a:bodyPr wrap="square" rtlCol="0">
            <a:spAutoFit/>
          </a:bodyPr>
          <a:lstStyle/>
          <a:p>
            <a:r>
              <a:rPr lang="en-CA" sz="2800" b="1" dirty="0">
                <a:ln w="6350">
                  <a:noFill/>
                </a:ln>
                <a:solidFill>
                  <a:schemeClr val="tx2">
                    <a:lumMod val="40000"/>
                    <a:lumOff val="60000"/>
                  </a:schemeClr>
                </a:solidFill>
              </a:rPr>
              <a:t>O V E R N A N C E </a:t>
            </a:r>
            <a:endParaRPr lang="ru-RU" sz="2800" b="1" dirty="0">
              <a:ln w="6350">
                <a:noFill/>
              </a:ln>
              <a:solidFill>
                <a:schemeClr val="tx2">
                  <a:lumMod val="40000"/>
                  <a:lumOff val="60000"/>
                </a:schemeClr>
              </a:solidFill>
            </a:endParaRPr>
          </a:p>
        </p:txBody>
      </p:sp>
      <p:sp>
        <p:nvSpPr>
          <p:cNvPr id="11" name="TextBox 10">
            <a:extLst>
              <a:ext uri="{FF2B5EF4-FFF2-40B4-BE49-F238E27FC236}">
                <a16:creationId xmlns:a16="http://schemas.microsoft.com/office/drawing/2014/main" id="{634E7A83-EF53-8A47-A193-AF204BE9E3F6}"/>
              </a:ext>
            </a:extLst>
          </p:cNvPr>
          <p:cNvSpPr txBox="1"/>
          <p:nvPr/>
        </p:nvSpPr>
        <p:spPr>
          <a:xfrm>
            <a:off x="1902335" y="1769347"/>
            <a:ext cx="3727051" cy="523220"/>
          </a:xfrm>
          <a:prstGeom prst="rect">
            <a:avLst/>
          </a:prstGeom>
          <a:noFill/>
        </p:spPr>
        <p:txBody>
          <a:bodyPr wrap="square" rtlCol="0">
            <a:spAutoFit/>
          </a:bodyPr>
          <a:lstStyle/>
          <a:p>
            <a:r>
              <a:rPr lang="en-CA" sz="2800" b="1" dirty="0">
                <a:ln w="6350">
                  <a:noFill/>
                </a:ln>
                <a:solidFill>
                  <a:schemeClr val="tx2">
                    <a:lumMod val="40000"/>
                    <a:lumOff val="60000"/>
                  </a:schemeClr>
                </a:solidFill>
              </a:rPr>
              <a:t>N F R A S T R U C T U R E </a:t>
            </a:r>
            <a:endParaRPr lang="ru-RU" sz="2800" b="1" dirty="0">
              <a:ln w="6350">
                <a:noFill/>
              </a:ln>
              <a:solidFill>
                <a:schemeClr val="tx2">
                  <a:lumMod val="40000"/>
                  <a:lumOff val="60000"/>
                </a:schemeClr>
              </a:solidFill>
            </a:endParaRPr>
          </a:p>
        </p:txBody>
      </p:sp>
      <p:cxnSp>
        <p:nvCxnSpPr>
          <p:cNvPr id="13" name="Straight Connector 12">
            <a:extLst>
              <a:ext uri="{FF2B5EF4-FFF2-40B4-BE49-F238E27FC236}">
                <a16:creationId xmlns:a16="http://schemas.microsoft.com/office/drawing/2014/main" id="{F0F05AD1-A546-C24C-A4E2-C867EFF4F8CC}"/>
              </a:ext>
            </a:extLst>
          </p:cNvPr>
          <p:cNvCxnSpPr>
            <a:cxnSpLocks/>
            <a:stCxn id="2" idx="4"/>
            <a:endCxn id="3" idx="0"/>
          </p:cNvCxnSpPr>
          <p:nvPr/>
        </p:nvCxnSpPr>
        <p:spPr>
          <a:xfrm>
            <a:off x="1474874" y="1424853"/>
            <a:ext cx="0" cy="18632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92EFE9-9717-424C-A2DC-DE3AB7479B3A}"/>
              </a:ext>
            </a:extLst>
          </p:cNvPr>
          <p:cNvCxnSpPr>
            <a:cxnSpLocks/>
            <a:stCxn id="3" idx="4"/>
            <a:endCxn id="4" idx="0"/>
          </p:cNvCxnSpPr>
          <p:nvPr/>
        </p:nvCxnSpPr>
        <p:spPr>
          <a:xfrm>
            <a:off x="1474874" y="2443695"/>
            <a:ext cx="0" cy="18632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03A8CF-B22C-0543-B59C-E4FC74F2FFBF}"/>
              </a:ext>
            </a:extLst>
          </p:cNvPr>
          <p:cNvCxnSpPr>
            <a:cxnSpLocks/>
            <a:stCxn id="4" idx="4"/>
            <a:endCxn id="5" idx="0"/>
          </p:cNvCxnSpPr>
          <p:nvPr/>
        </p:nvCxnSpPr>
        <p:spPr>
          <a:xfrm>
            <a:off x="1474874" y="3462537"/>
            <a:ext cx="0" cy="18632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1BC29A8-C94B-CB49-A23C-7AE9EBF4D4C9}"/>
              </a:ext>
            </a:extLst>
          </p:cNvPr>
          <p:cNvCxnSpPr>
            <a:cxnSpLocks/>
            <a:stCxn id="5" idx="4"/>
            <a:endCxn id="6" idx="0"/>
          </p:cNvCxnSpPr>
          <p:nvPr/>
        </p:nvCxnSpPr>
        <p:spPr>
          <a:xfrm>
            <a:off x="1474874" y="4481379"/>
            <a:ext cx="0" cy="18632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itle 4">
            <a:extLst>
              <a:ext uri="{FF2B5EF4-FFF2-40B4-BE49-F238E27FC236}">
                <a16:creationId xmlns:a16="http://schemas.microsoft.com/office/drawing/2014/main" id="{513837CB-D447-0144-BB48-FE583E1090B2}"/>
              </a:ext>
            </a:extLst>
          </p:cNvPr>
          <p:cNvSpPr>
            <a:spLocks noGrp="1"/>
          </p:cNvSpPr>
          <p:nvPr/>
        </p:nvSpPr>
        <p:spPr>
          <a:xfrm>
            <a:off x="3646020" y="192622"/>
            <a:ext cx="8250563"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How It Gets Done</a:t>
            </a:r>
            <a:endParaRPr lang="ru-RU" sz="2800" dirty="0">
              <a:solidFill>
                <a:schemeClr val="tx2"/>
              </a:solidFill>
            </a:endParaRPr>
          </a:p>
        </p:txBody>
      </p:sp>
      <p:sp>
        <p:nvSpPr>
          <p:cNvPr id="25" name="Text Placeholder 5">
            <a:extLst>
              <a:ext uri="{FF2B5EF4-FFF2-40B4-BE49-F238E27FC236}">
                <a16:creationId xmlns:a16="http://schemas.microsoft.com/office/drawing/2014/main" id="{10E99916-4F34-CD4D-8DDA-46775B242B91}"/>
              </a:ext>
            </a:extLst>
          </p:cNvPr>
          <p:cNvSpPr>
            <a:spLocks noGrp="1"/>
          </p:cNvSpPr>
          <p:nvPr/>
        </p:nvSpPr>
        <p:spPr>
          <a:xfrm>
            <a:off x="5947787" y="840735"/>
            <a:ext cx="5927770"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VISION, LEADERSHIP AND EXECUTION</a:t>
            </a:r>
            <a:endParaRPr lang="ru-RU" dirty="0">
              <a:solidFill>
                <a:srgbClr val="005B9E"/>
              </a:solidFill>
            </a:endParaRPr>
          </a:p>
        </p:txBody>
      </p:sp>
      <p:sp>
        <p:nvSpPr>
          <p:cNvPr id="34" name="TextBox 33">
            <a:extLst>
              <a:ext uri="{FF2B5EF4-FFF2-40B4-BE49-F238E27FC236}">
                <a16:creationId xmlns:a16="http://schemas.microsoft.com/office/drawing/2014/main" id="{40A33AA4-A5EE-F04C-AD5D-B37C49C1BC63}"/>
              </a:ext>
            </a:extLst>
          </p:cNvPr>
          <p:cNvSpPr txBox="1"/>
          <p:nvPr/>
        </p:nvSpPr>
        <p:spPr>
          <a:xfrm>
            <a:off x="810601" y="5856195"/>
            <a:ext cx="255494" cy="323165"/>
          </a:xfrm>
          <a:prstGeom prst="rect">
            <a:avLst/>
          </a:prstGeom>
          <a:noFill/>
        </p:spPr>
        <p:txBody>
          <a:bodyPr wrap="square" rtlCol="0">
            <a:spAutoFit/>
          </a:bodyPr>
          <a:lstStyle/>
          <a:p>
            <a:r>
              <a:rPr lang="en-US" sz="1500" dirty="0">
                <a:solidFill>
                  <a:schemeClr val="tx2"/>
                </a:solidFill>
              </a:rPr>
              <a:t>2</a:t>
            </a:r>
          </a:p>
        </p:txBody>
      </p:sp>
      <p:pic>
        <p:nvPicPr>
          <p:cNvPr id="36" name="Picture 35" descr="A close up of a sign&#10;&#10;Description automatically generated">
            <a:extLst>
              <a:ext uri="{FF2B5EF4-FFF2-40B4-BE49-F238E27FC236}">
                <a16:creationId xmlns:a16="http://schemas.microsoft.com/office/drawing/2014/main" id="{A4FBEA30-BB3B-8946-A77E-4B75D7CD02CA}"/>
              </a:ext>
            </a:extLst>
          </p:cNvPr>
          <p:cNvPicPr>
            <a:picLocks noChangeAspect="1"/>
          </p:cNvPicPr>
          <p:nvPr/>
        </p:nvPicPr>
        <p:blipFill>
          <a:blip r:embed="rId2"/>
          <a:stretch>
            <a:fillRect/>
          </a:stretch>
        </p:blipFill>
        <p:spPr>
          <a:xfrm>
            <a:off x="5947787" y="1776080"/>
            <a:ext cx="5854189" cy="3577560"/>
          </a:xfrm>
          <a:prstGeom prst="rect">
            <a:avLst/>
          </a:prstGeom>
        </p:spPr>
      </p:pic>
    </p:spTree>
    <p:extLst>
      <p:ext uri="{BB962C8B-B14F-4D97-AF65-F5344CB8AC3E}">
        <p14:creationId xmlns:p14="http://schemas.microsoft.com/office/powerpoint/2010/main" val="28097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778641" y="5869234"/>
            <a:ext cx="357635" cy="316414"/>
          </a:xfrm>
        </p:spPr>
        <p:txBody>
          <a:bodyPr/>
          <a:lstStyle/>
          <a:p>
            <a:r>
              <a:rPr lang="en-US" sz="1500" dirty="0">
                <a:solidFill>
                  <a:schemeClr val="tx2"/>
                </a:solidFill>
              </a:rPr>
              <a:t>3</a:t>
            </a:r>
          </a:p>
        </p:txBody>
      </p:sp>
      <p:sp>
        <p:nvSpPr>
          <p:cNvPr id="9" name="Title 4">
            <a:extLst>
              <a:ext uri="{FF2B5EF4-FFF2-40B4-BE49-F238E27FC236}">
                <a16:creationId xmlns:a16="http://schemas.microsoft.com/office/drawing/2014/main" id="{FC648181-14C5-8E4E-A837-2BBF8CB3EA0E}"/>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Strategy Transformation</a:t>
            </a:r>
            <a:endParaRPr lang="ru-RU" sz="2800" dirty="0">
              <a:solidFill>
                <a:schemeClr val="tx2"/>
              </a:solidFill>
            </a:endParaRPr>
          </a:p>
        </p:txBody>
      </p:sp>
      <p:sp>
        <p:nvSpPr>
          <p:cNvPr id="10" name="Text Placeholder 5">
            <a:extLst>
              <a:ext uri="{FF2B5EF4-FFF2-40B4-BE49-F238E27FC236}">
                <a16:creationId xmlns:a16="http://schemas.microsoft.com/office/drawing/2014/main" id="{8B8342A0-3266-6B4C-B802-5348CBF789B4}"/>
              </a:ext>
            </a:extLst>
          </p:cNvPr>
          <p:cNvSpPr>
            <a:spLocks noGrp="1"/>
          </p:cNvSpPr>
          <p:nvPr/>
        </p:nvSpPr>
        <p:spPr>
          <a:xfrm>
            <a:off x="4470400" y="840735"/>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THE EVOLUTION OF DATA ROLES OVER THE PAST 25 YEARS   </a:t>
            </a:r>
            <a:endParaRPr lang="ru-RU" dirty="0">
              <a:solidFill>
                <a:srgbClr val="005B9E"/>
              </a:solidFill>
            </a:endParaRPr>
          </a:p>
        </p:txBody>
      </p:sp>
      <p:sp>
        <p:nvSpPr>
          <p:cNvPr id="12" name="TextBox 11">
            <a:extLst>
              <a:ext uri="{FF2B5EF4-FFF2-40B4-BE49-F238E27FC236}">
                <a16:creationId xmlns:a16="http://schemas.microsoft.com/office/drawing/2014/main" id="{35CF4878-9800-9A41-A1F5-BFDD07A51A5D}"/>
              </a:ext>
            </a:extLst>
          </p:cNvPr>
          <p:cNvSpPr txBox="1"/>
          <p:nvPr/>
        </p:nvSpPr>
        <p:spPr>
          <a:xfrm>
            <a:off x="516950" y="513844"/>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
        <p:nvSpPr>
          <p:cNvPr id="16" name="TextBox 15">
            <a:extLst>
              <a:ext uri="{FF2B5EF4-FFF2-40B4-BE49-F238E27FC236}">
                <a16:creationId xmlns:a16="http://schemas.microsoft.com/office/drawing/2014/main" id="{0689F244-9A3C-1741-B0DC-27FD0423A7D5}"/>
              </a:ext>
            </a:extLst>
          </p:cNvPr>
          <p:cNvSpPr txBox="1"/>
          <p:nvPr/>
        </p:nvSpPr>
        <p:spPr>
          <a:xfrm>
            <a:off x="2649380" y="1498325"/>
            <a:ext cx="2244023" cy="400110"/>
          </a:xfrm>
          <a:prstGeom prst="rect">
            <a:avLst/>
          </a:prstGeom>
          <a:solidFill>
            <a:schemeClr val="bg2">
              <a:lumMod val="95000"/>
            </a:schemeClr>
          </a:solidFill>
          <a:ln>
            <a:solidFill>
              <a:schemeClr val="tx2"/>
            </a:solidFill>
            <a:miter lim="800000"/>
          </a:ln>
        </p:spPr>
        <p:txBody>
          <a:bodyPr wrap="square" rtlCol="0">
            <a:noAutofit/>
          </a:bodyPr>
          <a:lstStyle/>
          <a:p>
            <a:pPr algn="ctr"/>
            <a:r>
              <a:rPr lang="en-US" sz="2000" dirty="0">
                <a:solidFill>
                  <a:srgbClr val="005B9E"/>
                </a:solidFill>
              </a:rPr>
              <a:t>DATA ANALYSIS</a:t>
            </a:r>
          </a:p>
        </p:txBody>
      </p:sp>
      <p:sp>
        <p:nvSpPr>
          <p:cNvPr id="17" name="TextBox 16">
            <a:extLst>
              <a:ext uri="{FF2B5EF4-FFF2-40B4-BE49-F238E27FC236}">
                <a16:creationId xmlns:a16="http://schemas.microsoft.com/office/drawing/2014/main" id="{59921141-4DEB-6440-A06C-3AE5ACE9CB38}"/>
              </a:ext>
            </a:extLst>
          </p:cNvPr>
          <p:cNvSpPr txBox="1"/>
          <p:nvPr/>
        </p:nvSpPr>
        <p:spPr>
          <a:xfrm>
            <a:off x="4973988" y="1498325"/>
            <a:ext cx="2244023" cy="400110"/>
          </a:xfrm>
          <a:prstGeom prst="rect">
            <a:avLst/>
          </a:prstGeom>
          <a:solidFill>
            <a:schemeClr val="bg2">
              <a:lumMod val="95000"/>
            </a:schemeClr>
          </a:solidFill>
          <a:ln>
            <a:solidFill>
              <a:schemeClr val="tx2"/>
            </a:solidFill>
            <a:miter lim="800000"/>
          </a:ln>
        </p:spPr>
        <p:txBody>
          <a:bodyPr wrap="square" rtlCol="0">
            <a:noAutofit/>
          </a:bodyPr>
          <a:lstStyle/>
          <a:p>
            <a:pPr algn="ctr"/>
            <a:r>
              <a:rPr lang="en-US" sz="2000" dirty="0">
                <a:solidFill>
                  <a:srgbClr val="005B9E"/>
                </a:solidFill>
              </a:rPr>
              <a:t>DATA ENGINEERING</a:t>
            </a:r>
          </a:p>
        </p:txBody>
      </p:sp>
      <p:sp>
        <p:nvSpPr>
          <p:cNvPr id="18" name="TextBox 17">
            <a:extLst>
              <a:ext uri="{FF2B5EF4-FFF2-40B4-BE49-F238E27FC236}">
                <a16:creationId xmlns:a16="http://schemas.microsoft.com/office/drawing/2014/main" id="{6210C94F-AFED-EA45-ADD3-6469557FFBB6}"/>
              </a:ext>
            </a:extLst>
          </p:cNvPr>
          <p:cNvSpPr txBox="1"/>
          <p:nvPr/>
        </p:nvSpPr>
        <p:spPr>
          <a:xfrm>
            <a:off x="7298597" y="1498325"/>
            <a:ext cx="2244023" cy="400110"/>
          </a:xfrm>
          <a:prstGeom prst="rect">
            <a:avLst/>
          </a:prstGeom>
          <a:solidFill>
            <a:schemeClr val="bg2">
              <a:lumMod val="95000"/>
            </a:schemeClr>
          </a:solidFill>
          <a:ln>
            <a:solidFill>
              <a:schemeClr val="tx2"/>
            </a:solidFill>
            <a:miter lim="800000"/>
          </a:ln>
        </p:spPr>
        <p:txBody>
          <a:bodyPr wrap="square" rtlCol="0">
            <a:noAutofit/>
          </a:bodyPr>
          <a:lstStyle/>
          <a:p>
            <a:pPr algn="ctr"/>
            <a:r>
              <a:rPr lang="en-US" sz="2000" dirty="0">
                <a:solidFill>
                  <a:srgbClr val="005B9E"/>
                </a:solidFill>
              </a:rPr>
              <a:t>DATA SCIENCE</a:t>
            </a:r>
          </a:p>
        </p:txBody>
      </p:sp>
      <p:sp>
        <p:nvSpPr>
          <p:cNvPr id="19" name="TextBox 18">
            <a:extLst>
              <a:ext uri="{FF2B5EF4-FFF2-40B4-BE49-F238E27FC236}">
                <a16:creationId xmlns:a16="http://schemas.microsoft.com/office/drawing/2014/main" id="{50018226-CCE2-5D4D-A6CA-62E2521E5886}"/>
              </a:ext>
            </a:extLst>
          </p:cNvPr>
          <p:cNvSpPr txBox="1"/>
          <p:nvPr/>
        </p:nvSpPr>
        <p:spPr>
          <a:xfrm>
            <a:off x="9623206" y="1498325"/>
            <a:ext cx="2244023" cy="400110"/>
          </a:xfrm>
          <a:prstGeom prst="rect">
            <a:avLst/>
          </a:prstGeom>
          <a:solidFill>
            <a:schemeClr val="bg2">
              <a:lumMod val="95000"/>
            </a:schemeClr>
          </a:solidFill>
          <a:ln>
            <a:solidFill>
              <a:schemeClr val="tx2"/>
            </a:solidFill>
            <a:miter lim="800000"/>
          </a:ln>
        </p:spPr>
        <p:txBody>
          <a:bodyPr wrap="square" rtlCol="0">
            <a:noAutofit/>
          </a:bodyPr>
          <a:lstStyle/>
          <a:p>
            <a:pPr algn="ctr"/>
            <a:r>
              <a:rPr lang="en-US" sz="2000" dirty="0">
                <a:solidFill>
                  <a:srgbClr val="005B9E"/>
                </a:solidFill>
              </a:rPr>
              <a:t>ADVANCED AI</a:t>
            </a:r>
          </a:p>
        </p:txBody>
      </p:sp>
      <p:sp>
        <p:nvSpPr>
          <p:cNvPr id="20" name="TextBox 19">
            <a:extLst>
              <a:ext uri="{FF2B5EF4-FFF2-40B4-BE49-F238E27FC236}">
                <a16:creationId xmlns:a16="http://schemas.microsoft.com/office/drawing/2014/main" id="{927A163F-3B89-AC4D-B91D-0C149D7D2921}"/>
              </a:ext>
            </a:extLst>
          </p:cNvPr>
          <p:cNvSpPr txBox="1"/>
          <p:nvPr/>
        </p:nvSpPr>
        <p:spPr>
          <a:xfrm>
            <a:off x="324771" y="1498325"/>
            <a:ext cx="2244023" cy="400110"/>
          </a:xfrm>
          <a:prstGeom prst="rect">
            <a:avLst/>
          </a:prstGeom>
          <a:solidFill>
            <a:schemeClr val="bg2">
              <a:lumMod val="95000"/>
            </a:schemeClr>
          </a:solidFill>
          <a:ln>
            <a:solidFill>
              <a:schemeClr val="tx2"/>
            </a:solidFill>
            <a:miter lim="800000"/>
          </a:ln>
        </p:spPr>
        <p:txBody>
          <a:bodyPr wrap="square" rtlCol="0">
            <a:noAutofit/>
          </a:bodyPr>
          <a:lstStyle/>
          <a:p>
            <a:pPr algn="ctr"/>
            <a:r>
              <a:rPr lang="en-US" sz="2000" dirty="0">
                <a:solidFill>
                  <a:srgbClr val="005B9E"/>
                </a:solidFill>
              </a:rPr>
              <a:t>PHASE</a:t>
            </a:r>
          </a:p>
        </p:txBody>
      </p:sp>
      <p:sp>
        <p:nvSpPr>
          <p:cNvPr id="21" name="TextBox 20">
            <a:extLst>
              <a:ext uri="{FF2B5EF4-FFF2-40B4-BE49-F238E27FC236}">
                <a16:creationId xmlns:a16="http://schemas.microsoft.com/office/drawing/2014/main" id="{1630AD8F-B0AE-8149-ACC6-7E25CC86BD36}"/>
              </a:ext>
            </a:extLst>
          </p:cNvPr>
          <p:cNvSpPr txBox="1"/>
          <p:nvPr/>
        </p:nvSpPr>
        <p:spPr>
          <a:xfrm>
            <a:off x="2649380" y="2005403"/>
            <a:ext cx="2244023" cy="857864"/>
          </a:xfrm>
          <a:prstGeom prst="rect">
            <a:avLst/>
          </a:prstGeom>
          <a:noFill/>
          <a:ln>
            <a:solidFill>
              <a:schemeClr val="tx2"/>
            </a:solidFill>
            <a:miter lim="800000"/>
          </a:ln>
        </p:spPr>
        <p:txBody>
          <a:bodyPr wrap="square" rtlCol="0" anchor="ctr">
            <a:noAutofit/>
          </a:bodyPr>
          <a:lstStyle/>
          <a:p>
            <a:pPr algn="ctr"/>
            <a:r>
              <a:rPr lang="en-US" sz="1600" dirty="0">
                <a:solidFill>
                  <a:schemeClr val="tx2"/>
                </a:solidFill>
              </a:rPr>
              <a:t>Data Base Administrator</a:t>
            </a:r>
          </a:p>
        </p:txBody>
      </p:sp>
      <p:sp>
        <p:nvSpPr>
          <p:cNvPr id="25" name="TextBox 24">
            <a:extLst>
              <a:ext uri="{FF2B5EF4-FFF2-40B4-BE49-F238E27FC236}">
                <a16:creationId xmlns:a16="http://schemas.microsoft.com/office/drawing/2014/main" id="{8E9D5E06-C114-8348-888E-FC3E2CC7CD1C}"/>
              </a:ext>
            </a:extLst>
          </p:cNvPr>
          <p:cNvSpPr txBox="1"/>
          <p:nvPr/>
        </p:nvSpPr>
        <p:spPr>
          <a:xfrm>
            <a:off x="324771" y="2005403"/>
            <a:ext cx="2244023" cy="857864"/>
          </a:xfrm>
          <a:prstGeom prst="rect">
            <a:avLst/>
          </a:prstGeom>
          <a:noFill/>
          <a:ln>
            <a:solidFill>
              <a:schemeClr val="tx2"/>
            </a:solidFill>
            <a:miter lim="800000"/>
          </a:ln>
        </p:spPr>
        <p:txBody>
          <a:bodyPr wrap="square" rtlCol="0" anchor="ctr">
            <a:noAutofit/>
          </a:bodyPr>
          <a:lstStyle/>
          <a:p>
            <a:pPr algn="ctr"/>
            <a:r>
              <a:rPr lang="en-US" dirty="0">
                <a:solidFill>
                  <a:srgbClr val="005B9E"/>
                </a:solidFill>
              </a:rPr>
              <a:t>DATA 1.0 </a:t>
            </a:r>
          </a:p>
          <a:p>
            <a:pPr algn="ctr"/>
            <a:r>
              <a:rPr lang="en-US" sz="1400" dirty="0">
                <a:solidFill>
                  <a:schemeClr val="tx2"/>
                </a:solidFill>
              </a:rPr>
              <a:t>1995 - 2002</a:t>
            </a:r>
          </a:p>
        </p:txBody>
      </p:sp>
      <p:sp>
        <p:nvSpPr>
          <p:cNvPr id="26" name="TextBox 25">
            <a:extLst>
              <a:ext uri="{FF2B5EF4-FFF2-40B4-BE49-F238E27FC236}">
                <a16:creationId xmlns:a16="http://schemas.microsoft.com/office/drawing/2014/main" id="{30264C7F-1EC1-144E-96F7-5B0BCBB605D7}"/>
              </a:ext>
            </a:extLst>
          </p:cNvPr>
          <p:cNvSpPr txBox="1"/>
          <p:nvPr/>
        </p:nvSpPr>
        <p:spPr>
          <a:xfrm>
            <a:off x="2649380" y="2957924"/>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Base Administrator</a:t>
            </a:r>
          </a:p>
          <a:p>
            <a:r>
              <a:rPr lang="en-US" sz="1600" dirty="0">
                <a:solidFill>
                  <a:schemeClr val="tx2"/>
                </a:solidFill>
              </a:rPr>
              <a:t>Data Analyst</a:t>
            </a:r>
          </a:p>
        </p:txBody>
      </p:sp>
      <p:sp>
        <p:nvSpPr>
          <p:cNvPr id="27" name="TextBox 26">
            <a:extLst>
              <a:ext uri="{FF2B5EF4-FFF2-40B4-BE49-F238E27FC236}">
                <a16:creationId xmlns:a16="http://schemas.microsoft.com/office/drawing/2014/main" id="{A4C6CF9A-7DFA-CC42-B078-A0BFCE9BD65C}"/>
              </a:ext>
            </a:extLst>
          </p:cNvPr>
          <p:cNvSpPr txBox="1"/>
          <p:nvPr/>
        </p:nvSpPr>
        <p:spPr>
          <a:xfrm>
            <a:off x="4973988" y="2957924"/>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ETL Developer</a:t>
            </a:r>
          </a:p>
          <a:p>
            <a:r>
              <a:rPr lang="en-US" sz="1600" dirty="0">
                <a:solidFill>
                  <a:schemeClr val="tx2"/>
                </a:solidFill>
              </a:rPr>
              <a:t>Integration Specialist</a:t>
            </a:r>
          </a:p>
        </p:txBody>
      </p:sp>
      <p:sp>
        <p:nvSpPr>
          <p:cNvPr id="30" name="TextBox 29">
            <a:extLst>
              <a:ext uri="{FF2B5EF4-FFF2-40B4-BE49-F238E27FC236}">
                <a16:creationId xmlns:a16="http://schemas.microsoft.com/office/drawing/2014/main" id="{01E92861-295F-2E4A-B837-D274C7BC38E4}"/>
              </a:ext>
            </a:extLst>
          </p:cNvPr>
          <p:cNvSpPr txBox="1"/>
          <p:nvPr/>
        </p:nvSpPr>
        <p:spPr>
          <a:xfrm>
            <a:off x="324771" y="2957924"/>
            <a:ext cx="2244023" cy="857864"/>
          </a:xfrm>
          <a:prstGeom prst="rect">
            <a:avLst/>
          </a:prstGeom>
          <a:noFill/>
          <a:ln>
            <a:solidFill>
              <a:schemeClr val="tx2"/>
            </a:solidFill>
            <a:miter lim="800000"/>
          </a:ln>
        </p:spPr>
        <p:txBody>
          <a:bodyPr wrap="square" rtlCol="0" anchor="ctr">
            <a:noAutofit/>
          </a:bodyPr>
          <a:lstStyle/>
          <a:p>
            <a:pPr algn="ctr"/>
            <a:r>
              <a:rPr lang="en-US" dirty="0">
                <a:solidFill>
                  <a:srgbClr val="005B9E"/>
                </a:solidFill>
              </a:rPr>
              <a:t>DATA 2.0 </a:t>
            </a:r>
          </a:p>
          <a:p>
            <a:pPr algn="ctr"/>
            <a:r>
              <a:rPr lang="en-US" sz="1400" dirty="0">
                <a:solidFill>
                  <a:schemeClr val="tx2"/>
                </a:solidFill>
              </a:rPr>
              <a:t>2002 - 2012</a:t>
            </a:r>
          </a:p>
        </p:txBody>
      </p:sp>
      <p:sp>
        <p:nvSpPr>
          <p:cNvPr id="31" name="TextBox 30">
            <a:extLst>
              <a:ext uri="{FF2B5EF4-FFF2-40B4-BE49-F238E27FC236}">
                <a16:creationId xmlns:a16="http://schemas.microsoft.com/office/drawing/2014/main" id="{6AD7131A-2BD3-8E44-97D1-74083C560450}"/>
              </a:ext>
            </a:extLst>
          </p:cNvPr>
          <p:cNvSpPr txBox="1"/>
          <p:nvPr/>
        </p:nvSpPr>
        <p:spPr>
          <a:xfrm>
            <a:off x="2649380" y="390793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Analyst</a:t>
            </a:r>
          </a:p>
          <a:p>
            <a:r>
              <a:rPr lang="en-US" sz="1600" dirty="0">
                <a:solidFill>
                  <a:schemeClr val="tx2"/>
                </a:solidFill>
              </a:rPr>
              <a:t>Visualization Developer</a:t>
            </a:r>
          </a:p>
        </p:txBody>
      </p:sp>
      <p:sp>
        <p:nvSpPr>
          <p:cNvPr id="32" name="TextBox 31">
            <a:extLst>
              <a:ext uri="{FF2B5EF4-FFF2-40B4-BE49-F238E27FC236}">
                <a16:creationId xmlns:a16="http://schemas.microsoft.com/office/drawing/2014/main" id="{C168B5DA-50D2-2243-8B8A-19971EDA948A}"/>
              </a:ext>
            </a:extLst>
          </p:cNvPr>
          <p:cNvSpPr txBox="1"/>
          <p:nvPr/>
        </p:nvSpPr>
        <p:spPr>
          <a:xfrm>
            <a:off x="4973988" y="390793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Engineer</a:t>
            </a:r>
          </a:p>
        </p:txBody>
      </p:sp>
      <p:sp>
        <p:nvSpPr>
          <p:cNvPr id="33" name="TextBox 32">
            <a:extLst>
              <a:ext uri="{FF2B5EF4-FFF2-40B4-BE49-F238E27FC236}">
                <a16:creationId xmlns:a16="http://schemas.microsoft.com/office/drawing/2014/main" id="{2518DF97-E00B-704B-A873-557A32D8C055}"/>
              </a:ext>
            </a:extLst>
          </p:cNvPr>
          <p:cNvSpPr txBox="1"/>
          <p:nvPr/>
        </p:nvSpPr>
        <p:spPr>
          <a:xfrm>
            <a:off x="7298597" y="390793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Scientist</a:t>
            </a:r>
          </a:p>
        </p:txBody>
      </p:sp>
      <p:sp>
        <p:nvSpPr>
          <p:cNvPr id="35" name="TextBox 34">
            <a:extLst>
              <a:ext uri="{FF2B5EF4-FFF2-40B4-BE49-F238E27FC236}">
                <a16:creationId xmlns:a16="http://schemas.microsoft.com/office/drawing/2014/main" id="{9BBDA8DC-8C9E-574E-A54E-4104727842E8}"/>
              </a:ext>
            </a:extLst>
          </p:cNvPr>
          <p:cNvSpPr txBox="1"/>
          <p:nvPr/>
        </p:nvSpPr>
        <p:spPr>
          <a:xfrm>
            <a:off x="324771" y="3907932"/>
            <a:ext cx="2244023" cy="857864"/>
          </a:xfrm>
          <a:prstGeom prst="rect">
            <a:avLst/>
          </a:prstGeom>
          <a:noFill/>
          <a:ln>
            <a:solidFill>
              <a:schemeClr val="tx2"/>
            </a:solidFill>
            <a:miter lim="800000"/>
          </a:ln>
        </p:spPr>
        <p:txBody>
          <a:bodyPr wrap="square" rtlCol="0" anchor="ctr">
            <a:noAutofit/>
          </a:bodyPr>
          <a:lstStyle/>
          <a:p>
            <a:pPr algn="ctr"/>
            <a:r>
              <a:rPr lang="en-US" dirty="0">
                <a:solidFill>
                  <a:srgbClr val="005B9E"/>
                </a:solidFill>
              </a:rPr>
              <a:t>DATA 3.0 </a:t>
            </a:r>
          </a:p>
          <a:p>
            <a:pPr algn="ctr"/>
            <a:r>
              <a:rPr lang="en-US" sz="1400" dirty="0">
                <a:solidFill>
                  <a:schemeClr val="tx2"/>
                </a:solidFill>
              </a:rPr>
              <a:t>2012 - Present</a:t>
            </a:r>
          </a:p>
        </p:txBody>
      </p:sp>
      <p:sp>
        <p:nvSpPr>
          <p:cNvPr id="36" name="TextBox 35">
            <a:extLst>
              <a:ext uri="{FF2B5EF4-FFF2-40B4-BE49-F238E27FC236}">
                <a16:creationId xmlns:a16="http://schemas.microsoft.com/office/drawing/2014/main" id="{E01957AC-A894-B249-88F5-3DACED8A9819}"/>
              </a:ext>
            </a:extLst>
          </p:cNvPr>
          <p:cNvSpPr txBox="1"/>
          <p:nvPr/>
        </p:nvSpPr>
        <p:spPr>
          <a:xfrm>
            <a:off x="2649380" y="486939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Analyst</a:t>
            </a:r>
          </a:p>
          <a:p>
            <a:r>
              <a:rPr lang="en-US" sz="1600" dirty="0">
                <a:solidFill>
                  <a:schemeClr val="tx2"/>
                </a:solidFill>
              </a:rPr>
              <a:t>Visualization Developer</a:t>
            </a:r>
          </a:p>
        </p:txBody>
      </p:sp>
      <p:sp>
        <p:nvSpPr>
          <p:cNvPr id="37" name="TextBox 36">
            <a:extLst>
              <a:ext uri="{FF2B5EF4-FFF2-40B4-BE49-F238E27FC236}">
                <a16:creationId xmlns:a16="http://schemas.microsoft.com/office/drawing/2014/main" id="{FDE3912A-119E-384A-9F7F-C450FCA34797}"/>
              </a:ext>
            </a:extLst>
          </p:cNvPr>
          <p:cNvSpPr txBox="1"/>
          <p:nvPr/>
        </p:nvSpPr>
        <p:spPr>
          <a:xfrm>
            <a:off x="4973988" y="486939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Engineer</a:t>
            </a:r>
          </a:p>
        </p:txBody>
      </p:sp>
      <p:sp>
        <p:nvSpPr>
          <p:cNvPr id="38" name="TextBox 37">
            <a:extLst>
              <a:ext uri="{FF2B5EF4-FFF2-40B4-BE49-F238E27FC236}">
                <a16:creationId xmlns:a16="http://schemas.microsoft.com/office/drawing/2014/main" id="{A57E6EBC-0A81-A94C-B345-E07D36A50586}"/>
              </a:ext>
            </a:extLst>
          </p:cNvPr>
          <p:cNvSpPr txBox="1"/>
          <p:nvPr/>
        </p:nvSpPr>
        <p:spPr>
          <a:xfrm>
            <a:off x="7298597" y="486939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Scientist</a:t>
            </a:r>
          </a:p>
          <a:p>
            <a:r>
              <a:rPr lang="en-US" sz="1600" dirty="0">
                <a:solidFill>
                  <a:schemeClr val="tx2"/>
                </a:solidFill>
              </a:rPr>
              <a:t>Generalist</a:t>
            </a:r>
          </a:p>
        </p:txBody>
      </p:sp>
      <p:sp>
        <p:nvSpPr>
          <p:cNvPr id="39" name="TextBox 38">
            <a:extLst>
              <a:ext uri="{FF2B5EF4-FFF2-40B4-BE49-F238E27FC236}">
                <a16:creationId xmlns:a16="http://schemas.microsoft.com/office/drawing/2014/main" id="{42071538-36DE-4B41-89BC-9268CB4B8496}"/>
              </a:ext>
            </a:extLst>
          </p:cNvPr>
          <p:cNvSpPr txBox="1"/>
          <p:nvPr/>
        </p:nvSpPr>
        <p:spPr>
          <a:xfrm>
            <a:off x="9623206" y="4869392"/>
            <a:ext cx="2244023" cy="857864"/>
          </a:xfrm>
          <a:prstGeom prst="rect">
            <a:avLst/>
          </a:prstGeom>
          <a:noFill/>
          <a:ln>
            <a:solidFill>
              <a:schemeClr val="tx2"/>
            </a:solidFill>
            <a:miter lim="800000"/>
          </a:ln>
        </p:spPr>
        <p:txBody>
          <a:bodyPr wrap="square" rtlCol="0" anchor="ctr">
            <a:noAutofit/>
          </a:bodyPr>
          <a:lstStyle/>
          <a:p>
            <a:r>
              <a:rPr lang="en-US" sz="1600" dirty="0">
                <a:solidFill>
                  <a:schemeClr val="tx2"/>
                </a:solidFill>
              </a:rPr>
              <a:t>Data Scientist</a:t>
            </a:r>
          </a:p>
          <a:p>
            <a:r>
              <a:rPr lang="en-US" sz="1600" dirty="0">
                <a:solidFill>
                  <a:schemeClr val="tx2"/>
                </a:solidFill>
              </a:rPr>
              <a:t>Specialist</a:t>
            </a:r>
          </a:p>
        </p:txBody>
      </p:sp>
      <p:sp>
        <p:nvSpPr>
          <p:cNvPr id="40" name="TextBox 39">
            <a:extLst>
              <a:ext uri="{FF2B5EF4-FFF2-40B4-BE49-F238E27FC236}">
                <a16:creationId xmlns:a16="http://schemas.microsoft.com/office/drawing/2014/main" id="{3F0AE169-1397-214D-92D4-8D28A05F0842}"/>
              </a:ext>
            </a:extLst>
          </p:cNvPr>
          <p:cNvSpPr txBox="1"/>
          <p:nvPr/>
        </p:nvSpPr>
        <p:spPr>
          <a:xfrm>
            <a:off x="324771" y="4869392"/>
            <a:ext cx="2244023" cy="857864"/>
          </a:xfrm>
          <a:prstGeom prst="rect">
            <a:avLst/>
          </a:prstGeom>
          <a:noFill/>
          <a:ln>
            <a:solidFill>
              <a:schemeClr val="tx2"/>
            </a:solidFill>
            <a:miter lim="800000"/>
          </a:ln>
        </p:spPr>
        <p:txBody>
          <a:bodyPr wrap="square" rtlCol="0" anchor="ctr">
            <a:noAutofit/>
          </a:bodyPr>
          <a:lstStyle/>
          <a:p>
            <a:pPr algn="ctr"/>
            <a:r>
              <a:rPr lang="en-US" dirty="0">
                <a:solidFill>
                  <a:srgbClr val="005B9E"/>
                </a:solidFill>
              </a:rPr>
              <a:t>DATA 4.0 </a:t>
            </a:r>
          </a:p>
          <a:p>
            <a:pPr algn="ctr"/>
            <a:r>
              <a:rPr lang="en-US" sz="1400" dirty="0">
                <a:solidFill>
                  <a:schemeClr val="tx2"/>
                </a:solidFill>
              </a:rPr>
              <a:t>Future</a:t>
            </a:r>
          </a:p>
        </p:txBody>
      </p:sp>
    </p:spTree>
    <p:extLst>
      <p:ext uri="{BB962C8B-B14F-4D97-AF65-F5344CB8AC3E}">
        <p14:creationId xmlns:p14="http://schemas.microsoft.com/office/powerpoint/2010/main" val="39953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787110" y="5850762"/>
            <a:ext cx="354492" cy="297307"/>
          </a:xfrm>
        </p:spPr>
        <p:txBody>
          <a:bodyPr/>
          <a:lstStyle/>
          <a:p>
            <a:fld id="{8C2E478F-E849-4A8C-AF1F-CBCC78A7CBFA}" type="slidenum">
              <a:rPr lang="en-US" smtClean="0"/>
              <a:t>4</a:t>
            </a:fld>
            <a:endParaRPr lang="en-US" dirty="0"/>
          </a:p>
        </p:txBody>
      </p:sp>
      <p:sp>
        <p:nvSpPr>
          <p:cNvPr id="21" name="Title 4">
            <a:extLst>
              <a:ext uri="{FF2B5EF4-FFF2-40B4-BE49-F238E27FC236}">
                <a16:creationId xmlns:a16="http://schemas.microsoft.com/office/drawing/2014/main" id="{9FFA9230-37E2-4CEB-A3E5-B704CE27367E}"/>
              </a:ext>
            </a:extLst>
          </p:cNvPr>
          <p:cNvSpPr>
            <a:spLocks noGrp="1"/>
          </p:cNvSpPr>
          <p:nvPr/>
        </p:nvSpPr>
        <p:spPr>
          <a:xfrm>
            <a:off x="3345083" y="192622"/>
            <a:ext cx="8551501"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Strategy Transformation</a:t>
            </a:r>
            <a:endParaRPr lang="ru-RU" sz="2800" dirty="0">
              <a:solidFill>
                <a:schemeClr val="tx2"/>
              </a:solidFill>
            </a:endParaRPr>
          </a:p>
        </p:txBody>
      </p:sp>
      <p:sp>
        <p:nvSpPr>
          <p:cNvPr id="22" name="Text Placeholder 5">
            <a:extLst>
              <a:ext uri="{FF2B5EF4-FFF2-40B4-BE49-F238E27FC236}">
                <a16:creationId xmlns:a16="http://schemas.microsoft.com/office/drawing/2014/main" id="{04CE41FD-E209-4A5A-A2E8-544E35CFA6C5}"/>
              </a:ext>
            </a:extLst>
          </p:cNvPr>
          <p:cNvSpPr>
            <a:spLocks noGrp="1"/>
          </p:cNvSpPr>
          <p:nvPr/>
        </p:nvSpPr>
        <p:spPr>
          <a:xfrm>
            <a:off x="4470400" y="840735"/>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THE EVOLUTION OF BI STRATEGY OVER THE PAST 25 YEARS   </a:t>
            </a:r>
            <a:endParaRPr lang="ru-RU" dirty="0">
              <a:solidFill>
                <a:srgbClr val="005B9E"/>
              </a:solidFill>
            </a:endParaRPr>
          </a:p>
        </p:txBody>
      </p:sp>
      <p:sp>
        <p:nvSpPr>
          <p:cNvPr id="23" name="Text Placeholder 9">
            <a:extLst>
              <a:ext uri="{FF2B5EF4-FFF2-40B4-BE49-F238E27FC236}">
                <a16:creationId xmlns:a16="http://schemas.microsoft.com/office/drawing/2014/main" id="{89BE0DA3-3A03-418B-B7CF-0D4107499B9C}"/>
              </a:ext>
            </a:extLst>
          </p:cNvPr>
          <p:cNvSpPr>
            <a:spLocks noGrp="1"/>
          </p:cNvSpPr>
          <p:nvPr/>
        </p:nvSpPr>
        <p:spPr>
          <a:xfrm>
            <a:off x="993985" y="1871468"/>
            <a:ext cx="1232369" cy="1222349"/>
          </a:xfrm>
          <a:prstGeom prst="ellipse">
            <a:avLst/>
          </a:prstGeom>
          <a:ln w="6350">
            <a:solidFill>
              <a:srgbClr val="005B9E"/>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6350">
                  <a:solidFill>
                    <a:srgbClr val="005B9E"/>
                  </a:solidFill>
                </a:ln>
              </a:rPr>
              <a:t>1.0</a:t>
            </a:r>
            <a:endParaRPr lang="ru-RU" sz="4800" dirty="0">
              <a:ln w="6350">
                <a:solidFill>
                  <a:srgbClr val="005B9E"/>
                </a:solidFill>
              </a:ln>
            </a:endParaRPr>
          </a:p>
        </p:txBody>
      </p:sp>
      <p:sp>
        <p:nvSpPr>
          <p:cNvPr id="25" name="Text Placeholder 7">
            <a:extLst>
              <a:ext uri="{FF2B5EF4-FFF2-40B4-BE49-F238E27FC236}">
                <a16:creationId xmlns:a16="http://schemas.microsoft.com/office/drawing/2014/main" id="{D5450AF9-6A8E-4054-A832-F7BF5DA0E16C}"/>
              </a:ext>
            </a:extLst>
          </p:cNvPr>
          <p:cNvSpPr>
            <a:spLocks noGrp="1"/>
          </p:cNvSpPr>
          <p:nvPr/>
        </p:nvSpPr>
        <p:spPr>
          <a:xfrm>
            <a:off x="334343" y="3319092"/>
            <a:ext cx="2944368" cy="2598295"/>
          </a:xfrm>
          <a:prstGeom prst="rect">
            <a:avLst/>
          </a:prstGeom>
        </p:spPr>
        <p:txBody>
          <a:bodyPr vert="horz" lIns="180000" tIns="0" rIns="180000" bIns="0" rtlCol="0">
            <a:no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buClr>
                <a:schemeClr val="tx2"/>
              </a:buClr>
            </a:pPr>
            <a:r>
              <a:rPr lang="en-CA" dirty="0"/>
              <a:t>Single reporting application on structured data. A single computer storing data from one source, (CRM or billing system).  Limited RAM puts time constraints on large tables and complex calculations. DBA’s (Data Base Administrators) run scripts to deliver query results, often imported to excel and summarized or graphed for consumption by the end user.</a:t>
            </a:r>
          </a:p>
          <a:p>
            <a:pPr marL="285750" indent="-285750">
              <a:buClr>
                <a:schemeClr val="tx2"/>
              </a:buClr>
              <a:buFont typeface="Arial" panose="020B0604020202020204" pitchFamily="34" charset="0"/>
              <a:buChar char="•"/>
            </a:pPr>
            <a:endParaRPr lang="en-CA" dirty="0"/>
          </a:p>
        </p:txBody>
      </p:sp>
      <p:sp>
        <p:nvSpPr>
          <p:cNvPr id="28" name="Text Placeholder 10">
            <a:extLst>
              <a:ext uri="{FF2B5EF4-FFF2-40B4-BE49-F238E27FC236}">
                <a16:creationId xmlns:a16="http://schemas.microsoft.com/office/drawing/2014/main" id="{D02433E8-0DB5-41D8-8B35-D76C17922FE5}"/>
              </a:ext>
            </a:extLst>
          </p:cNvPr>
          <p:cNvSpPr>
            <a:spLocks noGrp="1"/>
          </p:cNvSpPr>
          <p:nvPr/>
        </p:nvSpPr>
        <p:spPr>
          <a:xfrm>
            <a:off x="3278711" y="3319092"/>
            <a:ext cx="2944368" cy="3182474"/>
          </a:xfrm>
          <a:prstGeom prst="rect">
            <a:avLst/>
          </a:prstGeom>
        </p:spPr>
        <p:txBody>
          <a:bodyPr vert="horz" lIns="180000" tIns="0" rIns="180000" bIns="0" rtlCol="0">
            <a:no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Several reporting applications (Finance, Marketing, Operational). Centralized structured data strategy pulling data from multiple sources to an Enterprise Data Warehouse (Transactional) or to OLAP Cubes (Analytical). Increased RAM allows calculations to be done quicker.  Introduction of Data Engineers (ETL Developers and Integration Specialists). Data Analysts now deliver Scorecards &amp; Dashboards using Excel &amp; front-end applications (Power BI, Tableau)</a:t>
            </a:r>
            <a:endParaRPr lang="ru-RU" dirty="0"/>
          </a:p>
        </p:txBody>
      </p:sp>
      <p:sp>
        <p:nvSpPr>
          <p:cNvPr id="31" name="Text Placeholder 13">
            <a:extLst>
              <a:ext uri="{FF2B5EF4-FFF2-40B4-BE49-F238E27FC236}">
                <a16:creationId xmlns:a16="http://schemas.microsoft.com/office/drawing/2014/main" id="{1A32FF73-A652-43C6-96BD-425851F591BC}"/>
              </a:ext>
            </a:extLst>
          </p:cNvPr>
          <p:cNvSpPr>
            <a:spLocks noGrp="1"/>
          </p:cNvSpPr>
          <p:nvPr/>
        </p:nvSpPr>
        <p:spPr>
          <a:xfrm>
            <a:off x="6208639" y="3319092"/>
            <a:ext cx="2944368" cy="3397925"/>
          </a:xfrm>
          <a:prstGeom prst="rect">
            <a:avLst/>
          </a:prstGeom>
        </p:spPr>
        <p:txBody>
          <a:bodyPr vert="horz" lIns="180000" tIns="0" rIns="180000" bIns="0" rtlCol="0">
            <a:no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Many specialized reporting applications using structured and non-structured data from internal and external (internet, social media). Data Lakes replace or augment Warehouses and Cubes for agility with unstructured data. Cloud technology drives tools closer to the end user. Introduction of the Data Scientist role, with rule based and shallow algorithms. Front end apps (Power BI, Click Sense, Tableau) become more sophisticated and take on the role of data marts. </a:t>
            </a:r>
            <a:endParaRPr lang="ru-RU" dirty="0"/>
          </a:p>
        </p:txBody>
      </p:sp>
      <p:sp>
        <p:nvSpPr>
          <p:cNvPr id="32" name="Text Placeholder 9">
            <a:extLst>
              <a:ext uri="{FF2B5EF4-FFF2-40B4-BE49-F238E27FC236}">
                <a16:creationId xmlns:a16="http://schemas.microsoft.com/office/drawing/2014/main" id="{437CBA9D-FE7B-3D48-9936-6454037503ED}"/>
              </a:ext>
            </a:extLst>
          </p:cNvPr>
          <p:cNvSpPr>
            <a:spLocks noGrp="1"/>
          </p:cNvSpPr>
          <p:nvPr/>
        </p:nvSpPr>
        <p:spPr>
          <a:xfrm>
            <a:off x="3888723" y="1871468"/>
            <a:ext cx="1232369" cy="1222349"/>
          </a:xfrm>
          <a:prstGeom prst="ellipse">
            <a:avLst/>
          </a:prstGeom>
          <a:ln w="6350">
            <a:solidFill>
              <a:srgbClr val="005B9E"/>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6350">
                  <a:solidFill>
                    <a:srgbClr val="005B9E"/>
                  </a:solidFill>
                </a:ln>
              </a:rPr>
              <a:t>2.0</a:t>
            </a:r>
            <a:endParaRPr lang="ru-RU" sz="4800" dirty="0">
              <a:ln w="6350">
                <a:solidFill>
                  <a:srgbClr val="005B9E"/>
                </a:solidFill>
              </a:ln>
            </a:endParaRPr>
          </a:p>
        </p:txBody>
      </p:sp>
      <p:sp>
        <p:nvSpPr>
          <p:cNvPr id="33" name="Text Placeholder 9">
            <a:extLst>
              <a:ext uri="{FF2B5EF4-FFF2-40B4-BE49-F238E27FC236}">
                <a16:creationId xmlns:a16="http://schemas.microsoft.com/office/drawing/2014/main" id="{4BA32C2E-7BC8-064C-BA41-DCFFC0872DD0}"/>
              </a:ext>
            </a:extLst>
          </p:cNvPr>
          <p:cNvSpPr>
            <a:spLocks noGrp="1"/>
          </p:cNvSpPr>
          <p:nvPr/>
        </p:nvSpPr>
        <p:spPr>
          <a:xfrm>
            <a:off x="6935895" y="1871467"/>
            <a:ext cx="1232369" cy="1222349"/>
          </a:xfrm>
          <a:prstGeom prst="ellipse">
            <a:avLst/>
          </a:prstGeom>
          <a:ln w="6350">
            <a:solidFill>
              <a:srgbClr val="005B9E"/>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6350">
                  <a:solidFill>
                    <a:srgbClr val="005B9E"/>
                  </a:solidFill>
                </a:ln>
              </a:rPr>
              <a:t>3.0</a:t>
            </a:r>
            <a:endParaRPr lang="ru-RU" sz="4800" dirty="0">
              <a:ln w="6350">
                <a:solidFill>
                  <a:srgbClr val="005B9E"/>
                </a:solidFill>
              </a:ln>
            </a:endParaRPr>
          </a:p>
        </p:txBody>
      </p:sp>
      <p:sp>
        <p:nvSpPr>
          <p:cNvPr id="34" name="Text Placeholder 9">
            <a:extLst>
              <a:ext uri="{FF2B5EF4-FFF2-40B4-BE49-F238E27FC236}">
                <a16:creationId xmlns:a16="http://schemas.microsoft.com/office/drawing/2014/main" id="{307178C2-0F1D-A54C-BDFA-20E867D80AB8}"/>
              </a:ext>
            </a:extLst>
          </p:cNvPr>
          <p:cNvSpPr>
            <a:spLocks noGrp="1"/>
          </p:cNvSpPr>
          <p:nvPr/>
        </p:nvSpPr>
        <p:spPr>
          <a:xfrm>
            <a:off x="9983068" y="1871468"/>
            <a:ext cx="1232369" cy="1222349"/>
          </a:xfrm>
          <a:prstGeom prst="ellipse">
            <a:avLst/>
          </a:prstGeom>
          <a:ln w="6350">
            <a:solidFill>
              <a:srgbClr val="005B9E"/>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ln w="6350">
                  <a:solidFill>
                    <a:srgbClr val="005B9E"/>
                  </a:solidFill>
                </a:ln>
              </a:rPr>
              <a:t>4.0</a:t>
            </a:r>
            <a:endParaRPr lang="ru-RU" sz="4800" dirty="0">
              <a:ln w="6350">
                <a:solidFill>
                  <a:srgbClr val="005B9E"/>
                </a:solidFill>
              </a:ln>
            </a:endParaRPr>
          </a:p>
        </p:txBody>
      </p:sp>
      <p:sp>
        <p:nvSpPr>
          <p:cNvPr id="36" name="Text Placeholder 13">
            <a:extLst>
              <a:ext uri="{FF2B5EF4-FFF2-40B4-BE49-F238E27FC236}">
                <a16:creationId xmlns:a16="http://schemas.microsoft.com/office/drawing/2014/main" id="{30B5C07B-6594-9545-AF03-478A8425A22A}"/>
              </a:ext>
            </a:extLst>
          </p:cNvPr>
          <p:cNvSpPr>
            <a:spLocks noGrp="1"/>
          </p:cNvSpPr>
          <p:nvPr/>
        </p:nvSpPr>
        <p:spPr>
          <a:xfrm>
            <a:off x="9138568" y="3319092"/>
            <a:ext cx="2944368" cy="2909518"/>
          </a:xfrm>
          <a:prstGeom prst="rect">
            <a:avLst/>
          </a:prstGeom>
        </p:spPr>
        <p:txBody>
          <a:bodyPr vert="horz" lIns="180000" tIns="0" rIns="180000" bIns="0" rtlCol="0">
            <a:no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2"/>
                </a:solidFill>
              </a:rPr>
              <a:t>Data 4.0 is the cutting edge of data analytics.  These concepts are already being deployed in other parts of the world, but it will be a few years before we commonly see them in Canada.  In the US, the Data Scientist role has been split into several sub categories, going beyond the realm of advanced analytics and rule based algorithms and into the world of deep learning AI and neural networks.   </a:t>
            </a:r>
            <a:endParaRPr lang="ru-RU" sz="1400" dirty="0">
              <a:solidFill>
                <a:schemeClr val="tx2"/>
              </a:solidFill>
            </a:endParaRPr>
          </a:p>
        </p:txBody>
      </p:sp>
      <p:cxnSp>
        <p:nvCxnSpPr>
          <p:cNvPr id="39" name="Straight Connector 38">
            <a:extLst>
              <a:ext uri="{FF2B5EF4-FFF2-40B4-BE49-F238E27FC236}">
                <a16:creationId xmlns:a16="http://schemas.microsoft.com/office/drawing/2014/main" id="{6A73AB83-A89C-8741-A1E8-1879E9AA04C5}"/>
              </a:ext>
            </a:extLst>
          </p:cNvPr>
          <p:cNvCxnSpPr>
            <a:cxnSpLocks/>
            <a:stCxn id="23" idx="6"/>
            <a:endCxn id="32" idx="2"/>
          </p:cNvCxnSpPr>
          <p:nvPr/>
        </p:nvCxnSpPr>
        <p:spPr>
          <a:xfrm>
            <a:off x="2226354" y="2482643"/>
            <a:ext cx="1662369" cy="0"/>
          </a:xfrm>
          <a:prstGeom prst="line">
            <a:avLst/>
          </a:prstGeom>
          <a:ln>
            <a:solidFill>
              <a:srgbClr val="005B9E"/>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1DBCD2-365E-C04F-9C89-456AB0B0DA87}"/>
              </a:ext>
            </a:extLst>
          </p:cNvPr>
          <p:cNvCxnSpPr>
            <a:cxnSpLocks/>
            <a:stCxn id="32" idx="6"/>
            <a:endCxn id="33" idx="2"/>
          </p:cNvCxnSpPr>
          <p:nvPr/>
        </p:nvCxnSpPr>
        <p:spPr>
          <a:xfrm flipV="1">
            <a:off x="5121092" y="2482642"/>
            <a:ext cx="1814803" cy="1"/>
          </a:xfrm>
          <a:prstGeom prst="line">
            <a:avLst/>
          </a:prstGeom>
          <a:ln>
            <a:solidFill>
              <a:srgbClr val="005B9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1B61F8C-2465-A549-9EA6-D48BB35D935F}"/>
              </a:ext>
            </a:extLst>
          </p:cNvPr>
          <p:cNvCxnSpPr>
            <a:cxnSpLocks/>
            <a:stCxn id="33" idx="6"/>
            <a:endCxn id="34" idx="2"/>
          </p:cNvCxnSpPr>
          <p:nvPr/>
        </p:nvCxnSpPr>
        <p:spPr>
          <a:xfrm>
            <a:off x="8168264" y="2482642"/>
            <a:ext cx="1814804" cy="1"/>
          </a:xfrm>
          <a:prstGeom prst="line">
            <a:avLst/>
          </a:prstGeom>
          <a:ln>
            <a:solidFill>
              <a:srgbClr val="005B9E"/>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0F7BA47-6D78-3348-BE59-0B8F4CF5E38D}"/>
              </a:ext>
            </a:extLst>
          </p:cNvPr>
          <p:cNvSpPr txBox="1"/>
          <p:nvPr/>
        </p:nvSpPr>
        <p:spPr>
          <a:xfrm>
            <a:off x="516950" y="513844"/>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
        <p:nvSpPr>
          <p:cNvPr id="53" name="TextBox 52">
            <a:extLst>
              <a:ext uri="{FF2B5EF4-FFF2-40B4-BE49-F238E27FC236}">
                <a16:creationId xmlns:a16="http://schemas.microsoft.com/office/drawing/2014/main" id="{FC831A8D-D90E-E24C-90BE-48FE0853ABF0}"/>
              </a:ext>
            </a:extLst>
          </p:cNvPr>
          <p:cNvSpPr txBox="1"/>
          <p:nvPr/>
        </p:nvSpPr>
        <p:spPr>
          <a:xfrm>
            <a:off x="1019185" y="1240112"/>
            <a:ext cx="1235401" cy="584775"/>
          </a:xfrm>
          <a:prstGeom prst="rect">
            <a:avLst/>
          </a:prstGeom>
          <a:noFill/>
        </p:spPr>
        <p:txBody>
          <a:bodyPr wrap="square" rtlCol="0">
            <a:noAutofit/>
          </a:bodyPr>
          <a:lstStyle/>
          <a:p>
            <a:pPr algn="ctr"/>
            <a:r>
              <a:rPr lang="en-US" sz="3600" b="1" dirty="0">
                <a:solidFill>
                  <a:schemeClr val="tx2">
                    <a:lumMod val="20000"/>
                    <a:lumOff val="80000"/>
                  </a:schemeClr>
                </a:solidFill>
              </a:rPr>
              <a:t>DATA</a:t>
            </a:r>
          </a:p>
        </p:txBody>
      </p:sp>
      <p:sp>
        <p:nvSpPr>
          <p:cNvPr id="57" name="TextBox 56">
            <a:extLst>
              <a:ext uri="{FF2B5EF4-FFF2-40B4-BE49-F238E27FC236}">
                <a16:creationId xmlns:a16="http://schemas.microsoft.com/office/drawing/2014/main" id="{BD34E23D-5483-1D4D-833F-70CB3B92FC59}"/>
              </a:ext>
            </a:extLst>
          </p:cNvPr>
          <p:cNvSpPr txBox="1"/>
          <p:nvPr/>
        </p:nvSpPr>
        <p:spPr>
          <a:xfrm>
            <a:off x="9984583" y="1240112"/>
            <a:ext cx="1235401" cy="584775"/>
          </a:xfrm>
          <a:prstGeom prst="rect">
            <a:avLst/>
          </a:prstGeom>
          <a:noFill/>
        </p:spPr>
        <p:txBody>
          <a:bodyPr wrap="square" rtlCol="0">
            <a:noAutofit/>
          </a:bodyPr>
          <a:lstStyle/>
          <a:p>
            <a:pPr algn="ctr"/>
            <a:r>
              <a:rPr lang="en-US" sz="3600" b="1" dirty="0">
                <a:solidFill>
                  <a:schemeClr val="tx2">
                    <a:lumMod val="20000"/>
                    <a:lumOff val="80000"/>
                  </a:schemeClr>
                </a:solidFill>
              </a:rPr>
              <a:t>DATA</a:t>
            </a:r>
          </a:p>
        </p:txBody>
      </p:sp>
      <p:sp>
        <p:nvSpPr>
          <p:cNvPr id="58" name="TextBox 57">
            <a:extLst>
              <a:ext uri="{FF2B5EF4-FFF2-40B4-BE49-F238E27FC236}">
                <a16:creationId xmlns:a16="http://schemas.microsoft.com/office/drawing/2014/main" id="{8F8C8101-50CF-0740-8883-693CE4BF9A8C}"/>
              </a:ext>
            </a:extLst>
          </p:cNvPr>
          <p:cNvSpPr txBox="1"/>
          <p:nvPr/>
        </p:nvSpPr>
        <p:spPr>
          <a:xfrm>
            <a:off x="6935895" y="1236331"/>
            <a:ext cx="1235401" cy="584775"/>
          </a:xfrm>
          <a:prstGeom prst="rect">
            <a:avLst/>
          </a:prstGeom>
          <a:noFill/>
        </p:spPr>
        <p:txBody>
          <a:bodyPr wrap="square" rtlCol="0">
            <a:noAutofit/>
          </a:bodyPr>
          <a:lstStyle/>
          <a:p>
            <a:pPr algn="ctr"/>
            <a:r>
              <a:rPr lang="en-US" sz="3600" b="1" dirty="0">
                <a:solidFill>
                  <a:schemeClr val="tx2">
                    <a:lumMod val="20000"/>
                    <a:lumOff val="80000"/>
                  </a:schemeClr>
                </a:solidFill>
              </a:rPr>
              <a:t>DATA</a:t>
            </a:r>
          </a:p>
        </p:txBody>
      </p:sp>
      <p:sp>
        <p:nvSpPr>
          <p:cNvPr id="59" name="TextBox 58">
            <a:extLst>
              <a:ext uri="{FF2B5EF4-FFF2-40B4-BE49-F238E27FC236}">
                <a16:creationId xmlns:a16="http://schemas.microsoft.com/office/drawing/2014/main" id="{67309822-A4AC-8242-9865-2BDA7B1A0643}"/>
              </a:ext>
            </a:extLst>
          </p:cNvPr>
          <p:cNvSpPr txBox="1"/>
          <p:nvPr/>
        </p:nvSpPr>
        <p:spPr>
          <a:xfrm>
            <a:off x="3890238" y="1236331"/>
            <a:ext cx="1235401" cy="584775"/>
          </a:xfrm>
          <a:prstGeom prst="rect">
            <a:avLst/>
          </a:prstGeom>
          <a:noFill/>
        </p:spPr>
        <p:txBody>
          <a:bodyPr wrap="square" rtlCol="0">
            <a:noAutofit/>
          </a:bodyPr>
          <a:lstStyle/>
          <a:p>
            <a:pPr algn="ctr"/>
            <a:r>
              <a:rPr lang="en-US" sz="3600" b="1" dirty="0">
                <a:solidFill>
                  <a:schemeClr val="tx2">
                    <a:lumMod val="20000"/>
                    <a:lumOff val="80000"/>
                  </a:schemeClr>
                </a:solidFill>
              </a:rPr>
              <a:t>DATA</a:t>
            </a:r>
          </a:p>
        </p:txBody>
      </p:sp>
      <p:sp>
        <p:nvSpPr>
          <p:cNvPr id="63" name="TextBox 62">
            <a:extLst>
              <a:ext uri="{FF2B5EF4-FFF2-40B4-BE49-F238E27FC236}">
                <a16:creationId xmlns:a16="http://schemas.microsoft.com/office/drawing/2014/main" id="{81A213DE-0CA3-A44F-A038-82836BEC237D}"/>
              </a:ext>
            </a:extLst>
          </p:cNvPr>
          <p:cNvSpPr txBox="1"/>
          <p:nvPr/>
        </p:nvSpPr>
        <p:spPr>
          <a:xfrm>
            <a:off x="792658" y="5850762"/>
            <a:ext cx="255494" cy="323165"/>
          </a:xfrm>
          <a:prstGeom prst="rect">
            <a:avLst/>
          </a:prstGeom>
          <a:noFill/>
        </p:spPr>
        <p:txBody>
          <a:bodyPr wrap="square" rtlCol="0">
            <a:spAutoFit/>
          </a:bodyPr>
          <a:lstStyle/>
          <a:p>
            <a:r>
              <a:rPr lang="en-US" sz="1500" dirty="0">
                <a:solidFill>
                  <a:schemeClr val="tx2"/>
                </a:solidFill>
              </a:rPr>
              <a:t>4</a:t>
            </a:r>
          </a:p>
        </p:txBody>
      </p:sp>
    </p:spTree>
    <p:extLst>
      <p:ext uri="{BB962C8B-B14F-4D97-AF65-F5344CB8AC3E}">
        <p14:creationId xmlns:p14="http://schemas.microsoft.com/office/powerpoint/2010/main" val="42542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p:txBody>
          <a:bodyPr/>
          <a:lstStyle/>
          <a:p>
            <a:fld id="{8C2E478F-E849-4A8C-AF1F-CBCC78A7CBFA}" type="slidenum">
              <a:rPr lang="en-US" sz="1500" smtClean="0">
                <a:solidFill>
                  <a:schemeClr val="bg1">
                    <a:lumMod val="50000"/>
                    <a:lumOff val="50000"/>
                  </a:schemeClr>
                </a:solidFill>
              </a:rPr>
              <a:t>5</a:t>
            </a:fld>
            <a:endParaRPr lang="en-US" sz="1500" dirty="0">
              <a:solidFill>
                <a:schemeClr val="bg1">
                  <a:lumMod val="50000"/>
                  <a:lumOff val="50000"/>
                </a:schemeClr>
              </a:solidFill>
            </a:endParaRPr>
          </a:p>
        </p:txBody>
      </p:sp>
      <p:sp>
        <p:nvSpPr>
          <p:cNvPr id="9" name="Title 4">
            <a:extLst>
              <a:ext uri="{FF2B5EF4-FFF2-40B4-BE49-F238E27FC236}">
                <a16:creationId xmlns:a16="http://schemas.microsoft.com/office/drawing/2014/main" id="{FC648181-14C5-8E4E-A837-2BBF8CB3EA0E}"/>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Infrastructure</a:t>
            </a:r>
            <a:endParaRPr lang="ru-RU" sz="2800" dirty="0">
              <a:solidFill>
                <a:schemeClr val="tx2"/>
              </a:solidFill>
            </a:endParaRPr>
          </a:p>
        </p:txBody>
      </p:sp>
      <p:sp>
        <p:nvSpPr>
          <p:cNvPr id="5" name="Rectangle 4">
            <a:extLst>
              <a:ext uri="{FF2B5EF4-FFF2-40B4-BE49-F238E27FC236}">
                <a16:creationId xmlns:a16="http://schemas.microsoft.com/office/drawing/2014/main" id="{C5E2D16F-54B4-1444-B966-C2D8EE0389DD}"/>
              </a:ext>
            </a:extLst>
          </p:cNvPr>
          <p:cNvSpPr/>
          <p:nvPr/>
        </p:nvSpPr>
        <p:spPr>
          <a:xfrm>
            <a:off x="1844856" y="2005514"/>
            <a:ext cx="8771466" cy="3619010"/>
          </a:xfrm>
          <a:prstGeom prst="rect">
            <a:avLst/>
          </a:prstGeom>
          <a:solidFill>
            <a:schemeClr val="tx2">
              <a:alpha val="93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ext Placeholder 5">
            <a:extLst>
              <a:ext uri="{FF2B5EF4-FFF2-40B4-BE49-F238E27FC236}">
                <a16:creationId xmlns:a16="http://schemas.microsoft.com/office/drawing/2014/main" id="{8B8342A0-3266-6B4C-B802-5348CBF789B4}"/>
              </a:ext>
            </a:extLst>
          </p:cNvPr>
          <p:cNvSpPr>
            <a:spLocks noGrp="1"/>
          </p:cNvSpPr>
          <p:nvPr/>
        </p:nvSpPr>
        <p:spPr>
          <a:xfrm>
            <a:off x="4470400" y="840735"/>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CLOUD VS ON-PREMISES </a:t>
            </a:r>
            <a:endParaRPr lang="ru-RU" dirty="0">
              <a:solidFill>
                <a:srgbClr val="005B9E"/>
              </a:solidFill>
            </a:endParaRPr>
          </a:p>
        </p:txBody>
      </p:sp>
      <p:sp>
        <p:nvSpPr>
          <p:cNvPr id="12" name="TextBox 11">
            <a:extLst>
              <a:ext uri="{FF2B5EF4-FFF2-40B4-BE49-F238E27FC236}">
                <a16:creationId xmlns:a16="http://schemas.microsoft.com/office/drawing/2014/main" id="{35CF4878-9800-9A41-A1F5-BFDD07A51A5D}"/>
              </a:ext>
            </a:extLst>
          </p:cNvPr>
          <p:cNvSpPr txBox="1"/>
          <p:nvPr/>
        </p:nvSpPr>
        <p:spPr>
          <a:xfrm>
            <a:off x="516950" y="513844"/>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
        <p:nvSpPr>
          <p:cNvPr id="16" name="TextBox 15">
            <a:extLst>
              <a:ext uri="{FF2B5EF4-FFF2-40B4-BE49-F238E27FC236}">
                <a16:creationId xmlns:a16="http://schemas.microsoft.com/office/drawing/2014/main" id="{0689F244-9A3C-1741-B0DC-27FD0423A7D5}"/>
              </a:ext>
            </a:extLst>
          </p:cNvPr>
          <p:cNvSpPr txBox="1"/>
          <p:nvPr/>
        </p:nvSpPr>
        <p:spPr>
          <a:xfrm>
            <a:off x="4129978" y="1648512"/>
            <a:ext cx="1966022" cy="714004"/>
          </a:xfrm>
          <a:prstGeom prst="rect">
            <a:avLst/>
          </a:prstGeom>
          <a:solidFill>
            <a:schemeClr val="bg2"/>
          </a:solidFill>
          <a:ln w="19050">
            <a:solidFill>
              <a:schemeClr val="tx2"/>
            </a:solidFill>
            <a:miter lim="800000"/>
          </a:ln>
        </p:spPr>
        <p:txBody>
          <a:bodyPr wrap="square" rtlCol="0" anchor="ctr">
            <a:noAutofit/>
          </a:bodyPr>
          <a:lstStyle/>
          <a:p>
            <a:pPr algn="ctr"/>
            <a:r>
              <a:rPr lang="en-US" dirty="0">
                <a:solidFill>
                  <a:srgbClr val="005B9E"/>
                </a:solidFill>
              </a:rPr>
              <a:t>Infrastructure as a Service (IaaS)</a:t>
            </a:r>
          </a:p>
        </p:txBody>
      </p:sp>
      <p:sp>
        <p:nvSpPr>
          <p:cNvPr id="17" name="TextBox 16">
            <a:extLst>
              <a:ext uri="{FF2B5EF4-FFF2-40B4-BE49-F238E27FC236}">
                <a16:creationId xmlns:a16="http://schemas.microsoft.com/office/drawing/2014/main" id="{59921141-4DEB-6440-A06C-3AE5ACE9CB38}"/>
              </a:ext>
            </a:extLst>
          </p:cNvPr>
          <p:cNvSpPr txBox="1"/>
          <p:nvPr/>
        </p:nvSpPr>
        <p:spPr>
          <a:xfrm>
            <a:off x="6349787" y="1648512"/>
            <a:ext cx="1966022" cy="714004"/>
          </a:xfrm>
          <a:prstGeom prst="rect">
            <a:avLst/>
          </a:prstGeom>
          <a:solidFill>
            <a:schemeClr val="bg2"/>
          </a:solidFill>
          <a:ln w="19050">
            <a:solidFill>
              <a:schemeClr val="tx2"/>
            </a:solidFill>
            <a:miter lim="800000"/>
          </a:ln>
        </p:spPr>
        <p:txBody>
          <a:bodyPr wrap="square" rtlCol="0" anchor="ctr">
            <a:noAutofit/>
          </a:bodyPr>
          <a:lstStyle/>
          <a:p>
            <a:pPr algn="ctr"/>
            <a:r>
              <a:rPr lang="en-US" dirty="0">
                <a:solidFill>
                  <a:srgbClr val="005B9E"/>
                </a:solidFill>
              </a:rPr>
              <a:t>Platform as a Service (PaaS)</a:t>
            </a:r>
          </a:p>
        </p:txBody>
      </p:sp>
      <p:sp>
        <p:nvSpPr>
          <p:cNvPr id="18" name="TextBox 17">
            <a:extLst>
              <a:ext uri="{FF2B5EF4-FFF2-40B4-BE49-F238E27FC236}">
                <a16:creationId xmlns:a16="http://schemas.microsoft.com/office/drawing/2014/main" id="{6210C94F-AFED-EA45-ADD3-6469557FFBB6}"/>
              </a:ext>
            </a:extLst>
          </p:cNvPr>
          <p:cNvSpPr txBox="1"/>
          <p:nvPr/>
        </p:nvSpPr>
        <p:spPr>
          <a:xfrm>
            <a:off x="8569594" y="1643368"/>
            <a:ext cx="1966022" cy="714004"/>
          </a:xfrm>
          <a:prstGeom prst="rect">
            <a:avLst/>
          </a:prstGeom>
          <a:solidFill>
            <a:schemeClr val="bg2"/>
          </a:solidFill>
          <a:ln w="19050">
            <a:solidFill>
              <a:schemeClr val="tx2"/>
            </a:solidFill>
            <a:miter lim="800000"/>
          </a:ln>
        </p:spPr>
        <p:txBody>
          <a:bodyPr wrap="square" rtlCol="0" anchor="ctr">
            <a:noAutofit/>
          </a:bodyPr>
          <a:lstStyle/>
          <a:p>
            <a:pPr algn="ctr"/>
            <a:r>
              <a:rPr lang="en-US" dirty="0">
                <a:solidFill>
                  <a:srgbClr val="005B9E"/>
                </a:solidFill>
              </a:rPr>
              <a:t>Software as a Service (SaaS)</a:t>
            </a:r>
          </a:p>
        </p:txBody>
      </p:sp>
      <p:sp>
        <p:nvSpPr>
          <p:cNvPr id="20" name="TextBox 19">
            <a:extLst>
              <a:ext uri="{FF2B5EF4-FFF2-40B4-BE49-F238E27FC236}">
                <a16:creationId xmlns:a16="http://schemas.microsoft.com/office/drawing/2014/main" id="{927A163F-3B89-AC4D-B91D-0C149D7D2921}"/>
              </a:ext>
            </a:extLst>
          </p:cNvPr>
          <p:cNvSpPr txBox="1"/>
          <p:nvPr/>
        </p:nvSpPr>
        <p:spPr>
          <a:xfrm>
            <a:off x="1910169" y="1648781"/>
            <a:ext cx="1966022" cy="714004"/>
          </a:xfrm>
          <a:prstGeom prst="rect">
            <a:avLst/>
          </a:prstGeom>
          <a:solidFill>
            <a:schemeClr val="bg2"/>
          </a:solidFill>
          <a:ln w="19050">
            <a:solidFill>
              <a:schemeClr val="tx2"/>
            </a:solidFill>
            <a:miter lim="800000"/>
          </a:ln>
        </p:spPr>
        <p:txBody>
          <a:bodyPr wrap="square" rtlCol="0" anchor="ctr">
            <a:noAutofit/>
          </a:bodyPr>
          <a:lstStyle/>
          <a:p>
            <a:pPr algn="ctr"/>
            <a:r>
              <a:rPr lang="en-US" dirty="0">
                <a:solidFill>
                  <a:srgbClr val="005B9E"/>
                </a:solidFill>
              </a:rPr>
              <a:t>On-Premises </a:t>
            </a:r>
          </a:p>
        </p:txBody>
      </p:sp>
      <p:sp>
        <p:nvSpPr>
          <p:cNvPr id="21" name="TextBox 20">
            <a:extLst>
              <a:ext uri="{FF2B5EF4-FFF2-40B4-BE49-F238E27FC236}">
                <a16:creationId xmlns:a16="http://schemas.microsoft.com/office/drawing/2014/main" id="{1630AD8F-B0AE-8149-ACC6-7E25CC86BD36}"/>
              </a:ext>
            </a:extLst>
          </p:cNvPr>
          <p:cNvSpPr txBox="1"/>
          <p:nvPr/>
        </p:nvSpPr>
        <p:spPr>
          <a:xfrm>
            <a:off x="4129978" y="2417884"/>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Applications</a:t>
            </a:r>
          </a:p>
        </p:txBody>
      </p:sp>
      <p:sp>
        <p:nvSpPr>
          <p:cNvPr id="25" name="TextBox 24">
            <a:extLst>
              <a:ext uri="{FF2B5EF4-FFF2-40B4-BE49-F238E27FC236}">
                <a16:creationId xmlns:a16="http://schemas.microsoft.com/office/drawing/2014/main" id="{8E9D5E06-C114-8348-888E-FC3E2CC7CD1C}"/>
              </a:ext>
            </a:extLst>
          </p:cNvPr>
          <p:cNvSpPr txBox="1"/>
          <p:nvPr/>
        </p:nvSpPr>
        <p:spPr>
          <a:xfrm>
            <a:off x="1910169" y="2418153"/>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Applications</a:t>
            </a:r>
          </a:p>
        </p:txBody>
      </p:sp>
      <p:sp>
        <p:nvSpPr>
          <p:cNvPr id="26" name="TextBox 25">
            <a:extLst>
              <a:ext uri="{FF2B5EF4-FFF2-40B4-BE49-F238E27FC236}">
                <a16:creationId xmlns:a16="http://schemas.microsoft.com/office/drawing/2014/main" id="{30264C7F-1EC1-144E-96F7-5B0BCBB605D7}"/>
              </a:ext>
            </a:extLst>
          </p:cNvPr>
          <p:cNvSpPr txBox="1"/>
          <p:nvPr/>
        </p:nvSpPr>
        <p:spPr>
          <a:xfrm>
            <a:off x="4129978" y="2772793"/>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Data</a:t>
            </a:r>
          </a:p>
        </p:txBody>
      </p:sp>
      <p:sp>
        <p:nvSpPr>
          <p:cNvPr id="27" name="TextBox 26">
            <a:extLst>
              <a:ext uri="{FF2B5EF4-FFF2-40B4-BE49-F238E27FC236}">
                <a16:creationId xmlns:a16="http://schemas.microsoft.com/office/drawing/2014/main" id="{A4C6CF9A-7DFA-CC42-B078-A0BFCE9BD65C}"/>
              </a:ext>
            </a:extLst>
          </p:cNvPr>
          <p:cNvSpPr txBox="1"/>
          <p:nvPr/>
        </p:nvSpPr>
        <p:spPr>
          <a:xfrm>
            <a:off x="6349787" y="2772793"/>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Data</a:t>
            </a:r>
          </a:p>
        </p:txBody>
      </p:sp>
      <p:sp>
        <p:nvSpPr>
          <p:cNvPr id="30" name="TextBox 29">
            <a:extLst>
              <a:ext uri="{FF2B5EF4-FFF2-40B4-BE49-F238E27FC236}">
                <a16:creationId xmlns:a16="http://schemas.microsoft.com/office/drawing/2014/main" id="{01E92861-295F-2E4A-B837-D274C7BC38E4}"/>
              </a:ext>
            </a:extLst>
          </p:cNvPr>
          <p:cNvSpPr txBox="1"/>
          <p:nvPr/>
        </p:nvSpPr>
        <p:spPr>
          <a:xfrm>
            <a:off x="1910169" y="2773062"/>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Data</a:t>
            </a:r>
          </a:p>
        </p:txBody>
      </p:sp>
      <p:sp>
        <p:nvSpPr>
          <p:cNvPr id="31" name="TextBox 30">
            <a:extLst>
              <a:ext uri="{FF2B5EF4-FFF2-40B4-BE49-F238E27FC236}">
                <a16:creationId xmlns:a16="http://schemas.microsoft.com/office/drawing/2014/main" id="{6AD7131A-2BD3-8E44-97D1-74083C560450}"/>
              </a:ext>
            </a:extLst>
          </p:cNvPr>
          <p:cNvSpPr txBox="1"/>
          <p:nvPr/>
        </p:nvSpPr>
        <p:spPr>
          <a:xfrm>
            <a:off x="4129977" y="3129681"/>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Runtime</a:t>
            </a:r>
          </a:p>
        </p:txBody>
      </p:sp>
      <p:sp>
        <p:nvSpPr>
          <p:cNvPr id="32" name="TextBox 31">
            <a:extLst>
              <a:ext uri="{FF2B5EF4-FFF2-40B4-BE49-F238E27FC236}">
                <a16:creationId xmlns:a16="http://schemas.microsoft.com/office/drawing/2014/main" id="{C168B5DA-50D2-2243-8B8A-19971EDA948A}"/>
              </a:ext>
            </a:extLst>
          </p:cNvPr>
          <p:cNvSpPr txBox="1"/>
          <p:nvPr/>
        </p:nvSpPr>
        <p:spPr>
          <a:xfrm>
            <a:off x="6349786" y="3129681"/>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Runtime</a:t>
            </a:r>
          </a:p>
        </p:txBody>
      </p:sp>
      <p:sp>
        <p:nvSpPr>
          <p:cNvPr id="33" name="TextBox 32">
            <a:extLst>
              <a:ext uri="{FF2B5EF4-FFF2-40B4-BE49-F238E27FC236}">
                <a16:creationId xmlns:a16="http://schemas.microsoft.com/office/drawing/2014/main" id="{2518DF97-E00B-704B-A873-557A32D8C055}"/>
              </a:ext>
            </a:extLst>
          </p:cNvPr>
          <p:cNvSpPr txBox="1"/>
          <p:nvPr/>
        </p:nvSpPr>
        <p:spPr>
          <a:xfrm>
            <a:off x="8569593" y="3124537"/>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Runtime</a:t>
            </a:r>
          </a:p>
        </p:txBody>
      </p:sp>
      <p:sp>
        <p:nvSpPr>
          <p:cNvPr id="35" name="TextBox 34">
            <a:extLst>
              <a:ext uri="{FF2B5EF4-FFF2-40B4-BE49-F238E27FC236}">
                <a16:creationId xmlns:a16="http://schemas.microsoft.com/office/drawing/2014/main" id="{9BBDA8DC-8C9E-574E-A54E-4104727842E8}"/>
              </a:ext>
            </a:extLst>
          </p:cNvPr>
          <p:cNvSpPr txBox="1"/>
          <p:nvPr/>
        </p:nvSpPr>
        <p:spPr>
          <a:xfrm>
            <a:off x="1910168" y="3129950"/>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Runtime</a:t>
            </a:r>
          </a:p>
        </p:txBody>
      </p:sp>
      <p:sp>
        <p:nvSpPr>
          <p:cNvPr id="36" name="TextBox 35">
            <a:extLst>
              <a:ext uri="{FF2B5EF4-FFF2-40B4-BE49-F238E27FC236}">
                <a16:creationId xmlns:a16="http://schemas.microsoft.com/office/drawing/2014/main" id="{E01957AC-A894-B249-88F5-3DACED8A9819}"/>
              </a:ext>
            </a:extLst>
          </p:cNvPr>
          <p:cNvSpPr txBox="1"/>
          <p:nvPr/>
        </p:nvSpPr>
        <p:spPr>
          <a:xfrm>
            <a:off x="4129977" y="3482357"/>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Middleware</a:t>
            </a:r>
          </a:p>
        </p:txBody>
      </p:sp>
      <p:sp>
        <p:nvSpPr>
          <p:cNvPr id="37" name="TextBox 36">
            <a:extLst>
              <a:ext uri="{FF2B5EF4-FFF2-40B4-BE49-F238E27FC236}">
                <a16:creationId xmlns:a16="http://schemas.microsoft.com/office/drawing/2014/main" id="{FDE3912A-119E-384A-9F7F-C450FCA34797}"/>
              </a:ext>
            </a:extLst>
          </p:cNvPr>
          <p:cNvSpPr txBox="1"/>
          <p:nvPr/>
        </p:nvSpPr>
        <p:spPr>
          <a:xfrm>
            <a:off x="6349786" y="3482357"/>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Middleware</a:t>
            </a:r>
          </a:p>
        </p:txBody>
      </p:sp>
      <p:sp>
        <p:nvSpPr>
          <p:cNvPr id="38" name="TextBox 37">
            <a:extLst>
              <a:ext uri="{FF2B5EF4-FFF2-40B4-BE49-F238E27FC236}">
                <a16:creationId xmlns:a16="http://schemas.microsoft.com/office/drawing/2014/main" id="{A57E6EBC-0A81-A94C-B345-E07D36A50586}"/>
              </a:ext>
            </a:extLst>
          </p:cNvPr>
          <p:cNvSpPr txBox="1"/>
          <p:nvPr/>
        </p:nvSpPr>
        <p:spPr>
          <a:xfrm>
            <a:off x="8569593" y="3477213"/>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Middleware</a:t>
            </a:r>
          </a:p>
        </p:txBody>
      </p:sp>
      <p:sp>
        <p:nvSpPr>
          <p:cNvPr id="40" name="TextBox 39">
            <a:extLst>
              <a:ext uri="{FF2B5EF4-FFF2-40B4-BE49-F238E27FC236}">
                <a16:creationId xmlns:a16="http://schemas.microsoft.com/office/drawing/2014/main" id="{3F0AE169-1397-214D-92D4-8D28A05F0842}"/>
              </a:ext>
            </a:extLst>
          </p:cNvPr>
          <p:cNvSpPr txBox="1"/>
          <p:nvPr/>
        </p:nvSpPr>
        <p:spPr>
          <a:xfrm>
            <a:off x="1910168" y="3482626"/>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Middleware</a:t>
            </a:r>
          </a:p>
        </p:txBody>
      </p:sp>
      <p:sp>
        <p:nvSpPr>
          <p:cNvPr id="28" name="TextBox 27">
            <a:extLst>
              <a:ext uri="{FF2B5EF4-FFF2-40B4-BE49-F238E27FC236}">
                <a16:creationId xmlns:a16="http://schemas.microsoft.com/office/drawing/2014/main" id="{A73ABE85-CA1A-5E46-BA39-107ABADA0AFE}"/>
              </a:ext>
            </a:extLst>
          </p:cNvPr>
          <p:cNvSpPr txBox="1"/>
          <p:nvPr/>
        </p:nvSpPr>
        <p:spPr>
          <a:xfrm>
            <a:off x="6349786" y="2420117"/>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Applications</a:t>
            </a:r>
          </a:p>
        </p:txBody>
      </p:sp>
      <p:sp>
        <p:nvSpPr>
          <p:cNvPr id="29" name="TextBox 28">
            <a:extLst>
              <a:ext uri="{FF2B5EF4-FFF2-40B4-BE49-F238E27FC236}">
                <a16:creationId xmlns:a16="http://schemas.microsoft.com/office/drawing/2014/main" id="{3109EB6E-8A90-E94E-B322-191AB71AFBFB}"/>
              </a:ext>
            </a:extLst>
          </p:cNvPr>
          <p:cNvSpPr txBox="1"/>
          <p:nvPr/>
        </p:nvSpPr>
        <p:spPr>
          <a:xfrm>
            <a:off x="8569593" y="2414973"/>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Applications</a:t>
            </a:r>
          </a:p>
        </p:txBody>
      </p:sp>
      <p:sp>
        <p:nvSpPr>
          <p:cNvPr id="34" name="TextBox 33">
            <a:extLst>
              <a:ext uri="{FF2B5EF4-FFF2-40B4-BE49-F238E27FC236}">
                <a16:creationId xmlns:a16="http://schemas.microsoft.com/office/drawing/2014/main" id="{BC6D792C-526B-2341-A788-5FF1E75ED9A2}"/>
              </a:ext>
            </a:extLst>
          </p:cNvPr>
          <p:cNvSpPr txBox="1"/>
          <p:nvPr/>
        </p:nvSpPr>
        <p:spPr>
          <a:xfrm>
            <a:off x="8569593" y="2767649"/>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Data</a:t>
            </a:r>
          </a:p>
        </p:txBody>
      </p:sp>
      <p:sp>
        <p:nvSpPr>
          <p:cNvPr id="41" name="TextBox 40">
            <a:extLst>
              <a:ext uri="{FF2B5EF4-FFF2-40B4-BE49-F238E27FC236}">
                <a16:creationId xmlns:a16="http://schemas.microsoft.com/office/drawing/2014/main" id="{969395B3-7445-E940-B356-80F5F6F9B2C3}"/>
              </a:ext>
            </a:extLst>
          </p:cNvPr>
          <p:cNvSpPr txBox="1"/>
          <p:nvPr/>
        </p:nvSpPr>
        <p:spPr>
          <a:xfrm>
            <a:off x="4129977" y="3832449"/>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Operating System</a:t>
            </a:r>
          </a:p>
        </p:txBody>
      </p:sp>
      <p:sp>
        <p:nvSpPr>
          <p:cNvPr id="42" name="TextBox 41">
            <a:extLst>
              <a:ext uri="{FF2B5EF4-FFF2-40B4-BE49-F238E27FC236}">
                <a16:creationId xmlns:a16="http://schemas.microsoft.com/office/drawing/2014/main" id="{B2785290-E082-BF49-9105-F7920D2D9DDA}"/>
              </a:ext>
            </a:extLst>
          </p:cNvPr>
          <p:cNvSpPr txBox="1"/>
          <p:nvPr/>
        </p:nvSpPr>
        <p:spPr>
          <a:xfrm>
            <a:off x="6349786" y="3832449"/>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Operating System</a:t>
            </a:r>
          </a:p>
        </p:txBody>
      </p:sp>
      <p:sp>
        <p:nvSpPr>
          <p:cNvPr id="43" name="TextBox 42">
            <a:extLst>
              <a:ext uri="{FF2B5EF4-FFF2-40B4-BE49-F238E27FC236}">
                <a16:creationId xmlns:a16="http://schemas.microsoft.com/office/drawing/2014/main" id="{A7F26EB9-0967-274D-8D18-A4C4DEDCE482}"/>
              </a:ext>
            </a:extLst>
          </p:cNvPr>
          <p:cNvSpPr txBox="1"/>
          <p:nvPr/>
        </p:nvSpPr>
        <p:spPr>
          <a:xfrm>
            <a:off x="8569593" y="3827305"/>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Operating System</a:t>
            </a:r>
          </a:p>
        </p:txBody>
      </p:sp>
      <p:sp>
        <p:nvSpPr>
          <p:cNvPr id="44" name="TextBox 43">
            <a:extLst>
              <a:ext uri="{FF2B5EF4-FFF2-40B4-BE49-F238E27FC236}">
                <a16:creationId xmlns:a16="http://schemas.microsoft.com/office/drawing/2014/main" id="{9EAA442F-2A08-3842-BC3E-71D8F994E282}"/>
              </a:ext>
            </a:extLst>
          </p:cNvPr>
          <p:cNvSpPr txBox="1"/>
          <p:nvPr/>
        </p:nvSpPr>
        <p:spPr>
          <a:xfrm>
            <a:off x="1910168" y="3832718"/>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Operating System</a:t>
            </a:r>
          </a:p>
        </p:txBody>
      </p:sp>
      <p:sp>
        <p:nvSpPr>
          <p:cNvPr id="45" name="TextBox 44">
            <a:extLst>
              <a:ext uri="{FF2B5EF4-FFF2-40B4-BE49-F238E27FC236}">
                <a16:creationId xmlns:a16="http://schemas.microsoft.com/office/drawing/2014/main" id="{38132542-323F-2047-9772-93237063E267}"/>
              </a:ext>
            </a:extLst>
          </p:cNvPr>
          <p:cNvSpPr txBox="1"/>
          <p:nvPr/>
        </p:nvSpPr>
        <p:spPr>
          <a:xfrm>
            <a:off x="4129977" y="5243763"/>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Networking</a:t>
            </a:r>
          </a:p>
        </p:txBody>
      </p:sp>
      <p:sp>
        <p:nvSpPr>
          <p:cNvPr id="46" name="TextBox 45">
            <a:extLst>
              <a:ext uri="{FF2B5EF4-FFF2-40B4-BE49-F238E27FC236}">
                <a16:creationId xmlns:a16="http://schemas.microsoft.com/office/drawing/2014/main" id="{F8D1C90E-A65C-D242-85C1-012E35692AFD}"/>
              </a:ext>
            </a:extLst>
          </p:cNvPr>
          <p:cNvSpPr txBox="1"/>
          <p:nvPr/>
        </p:nvSpPr>
        <p:spPr>
          <a:xfrm>
            <a:off x="6349786" y="5243763"/>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Networking</a:t>
            </a:r>
          </a:p>
        </p:txBody>
      </p:sp>
      <p:sp>
        <p:nvSpPr>
          <p:cNvPr id="47" name="TextBox 46">
            <a:extLst>
              <a:ext uri="{FF2B5EF4-FFF2-40B4-BE49-F238E27FC236}">
                <a16:creationId xmlns:a16="http://schemas.microsoft.com/office/drawing/2014/main" id="{B121811D-19DA-F94D-884A-88B83133598A}"/>
              </a:ext>
            </a:extLst>
          </p:cNvPr>
          <p:cNvSpPr txBox="1"/>
          <p:nvPr/>
        </p:nvSpPr>
        <p:spPr>
          <a:xfrm>
            <a:off x="8569593" y="5238619"/>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Networking</a:t>
            </a:r>
          </a:p>
        </p:txBody>
      </p:sp>
      <p:sp>
        <p:nvSpPr>
          <p:cNvPr id="48" name="TextBox 47">
            <a:extLst>
              <a:ext uri="{FF2B5EF4-FFF2-40B4-BE49-F238E27FC236}">
                <a16:creationId xmlns:a16="http://schemas.microsoft.com/office/drawing/2014/main" id="{452A0B4B-5842-8A48-AC72-CE4F999CFC68}"/>
              </a:ext>
            </a:extLst>
          </p:cNvPr>
          <p:cNvSpPr txBox="1"/>
          <p:nvPr/>
        </p:nvSpPr>
        <p:spPr>
          <a:xfrm>
            <a:off x="1910168" y="5244032"/>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Networking</a:t>
            </a:r>
          </a:p>
        </p:txBody>
      </p:sp>
      <p:sp>
        <p:nvSpPr>
          <p:cNvPr id="49" name="TextBox 48">
            <a:extLst>
              <a:ext uri="{FF2B5EF4-FFF2-40B4-BE49-F238E27FC236}">
                <a16:creationId xmlns:a16="http://schemas.microsoft.com/office/drawing/2014/main" id="{1CB61F4C-7344-5B4A-B60E-7380FCA7655D}"/>
              </a:ext>
            </a:extLst>
          </p:cNvPr>
          <p:cNvSpPr txBox="1"/>
          <p:nvPr/>
        </p:nvSpPr>
        <p:spPr>
          <a:xfrm>
            <a:off x="4129977" y="4182541"/>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Virtualization</a:t>
            </a:r>
          </a:p>
        </p:txBody>
      </p:sp>
      <p:sp>
        <p:nvSpPr>
          <p:cNvPr id="50" name="TextBox 49">
            <a:extLst>
              <a:ext uri="{FF2B5EF4-FFF2-40B4-BE49-F238E27FC236}">
                <a16:creationId xmlns:a16="http://schemas.microsoft.com/office/drawing/2014/main" id="{9BD68863-FF0F-6C4F-851D-E96FE8F4DADB}"/>
              </a:ext>
            </a:extLst>
          </p:cNvPr>
          <p:cNvSpPr txBox="1"/>
          <p:nvPr/>
        </p:nvSpPr>
        <p:spPr>
          <a:xfrm>
            <a:off x="6349786" y="4182541"/>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Virtualization</a:t>
            </a:r>
          </a:p>
        </p:txBody>
      </p:sp>
      <p:sp>
        <p:nvSpPr>
          <p:cNvPr id="51" name="TextBox 50">
            <a:extLst>
              <a:ext uri="{FF2B5EF4-FFF2-40B4-BE49-F238E27FC236}">
                <a16:creationId xmlns:a16="http://schemas.microsoft.com/office/drawing/2014/main" id="{EEED1642-08F1-F645-844E-CF01396ADC72}"/>
              </a:ext>
            </a:extLst>
          </p:cNvPr>
          <p:cNvSpPr txBox="1"/>
          <p:nvPr/>
        </p:nvSpPr>
        <p:spPr>
          <a:xfrm>
            <a:off x="8569593" y="4177397"/>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Virtualization</a:t>
            </a:r>
          </a:p>
        </p:txBody>
      </p:sp>
      <p:sp>
        <p:nvSpPr>
          <p:cNvPr id="52" name="TextBox 51">
            <a:extLst>
              <a:ext uri="{FF2B5EF4-FFF2-40B4-BE49-F238E27FC236}">
                <a16:creationId xmlns:a16="http://schemas.microsoft.com/office/drawing/2014/main" id="{2F66E439-BCB1-5348-9741-B607880DF7A5}"/>
              </a:ext>
            </a:extLst>
          </p:cNvPr>
          <p:cNvSpPr txBox="1"/>
          <p:nvPr/>
        </p:nvSpPr>
        <p:spPr>
          <a:xfrm>
            <a:off x="1910168" y="4182810"/>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Virtualization</a:t>
            </a:r>
          </a:p>
        </p:txBody>
      </p:sp>
      <p:sp>
        <p:nvSpPr>
          <p:cNvPr id="53" name="TextBox 52">
            <a:extLst>
              <a:ext uri="{FF2B5EF4-FFF2-40B4-BE49-F238E27FC236}">
                <a16:creationId xmlns:a16="http://schemas.microsoft.com/office/drawing/2014/main" id="{EBB8CD56-681F-0A4C-A3FE-43A72CFD8E89}"/>
              </a:ext>
            </a:extLst>
          </p:cNvPr>
          <p:cNvSpPr txBox="1"/>
          <p:nvPr/>
        </p:nvSpPr>
        <p:spPr>
          <a:xfrm>
            <a:off x="4129977" y="4537060"/>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Servers</a:t>
            </a:r>
          </a:p>
        </p:txBody>
      </p:sp>
      <p:sp>
        <p:nvSpPr>
          <p:cNvPr id="54" name="TextBox 53">
            <a:extLst>
              <a:ext uri="{FF2B5EF4-FFF2-40B4-BE49-F238E27FC236}">
                <a16:creationId xmlns:a16="http://schemas.microsoft.com/office/drawing/2014/main" id="{A82D7AF6-FB2C-3643-B3C6-94B87DE85CDB}"/>
              </a:ext>
            </a:extLst>
          </p:cNvPr>
          <p:cNvSpPr txBox="1"/>
          <p:nvPr/>
        </p:nvSpPr>
        <p:spPr>
          <a:xfrm>
            <a:off x="6349786" y="4537060"/>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Servers</a:t>
            </a:r>
          </a:p>
        </p:txBody>
      </p:sp>
      <p:sp>
        <p:nvSpPr>
          <p:cNvPr id="55" name="TextBox 54">
            <a:extLst>
              <a:ext uri="{FF2B5EF4-FFF2-40B4-BE49-F238E27FC236}">
                <a16:creationId xmlns:a16="http://schemas.microsoft.com/office/drawing/2014/main" id="{FC418684-F2B3-384A-8F3C-D0FF98F1C71D}"/>
              </a:ext>
            </a:extLst>
          </p:cNvPr>
          <p:cNvSpPr txBox="1"/>
          <p:nvPr/>
        </p:nvSpPr>
        <p:spPr>
          <a:xfrm>
            <a:off x="8569593" y="4531916"/>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Servers</a:t>
            </a:r>
          </a:p>
        </p:txBody>
      </p:sp>
      <p:sp>
        <p:nvSpPr>
          <p:cNvPr id="56" name="TextBox 55">
            <a:extLst>
              <a:ext uri="{FF2B5EF4-FFF2-40B4-BE49-F238E27FC236}">
                <a16:creationId xmlns:a16="http://schemas.microsoft.com/office/drawing/2014/main" id="{3D0678BA-4CF6-7340-962F-2BB7715C9FF4}"/>
              </a:ext>
            </a:extLst>
          </p:cNvPr>
          <p:cNvSpPr txBox="1"/>
          <p:nvPr/>
        </p:nvSpPr>
        <p:spPr>
          <a:xfrm>
            <a:off x="1910168" y="4537329"/>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Servers</a:t>
            </a:r>
          </a:p>
        </p:txBody>
      </p:sp>
      <p:sp>
        <p:nvSpPr>
          <p:cNvPr id="57" name="TextBox 56">
            <a:extLst>
              <a:ext uri="{FF2B5EF4-FFF2-40B4-BE49-F238E27FC236}">
                <a16:creationId xmlns:a16="http://schemas.microsoft.com/office/drawing/2014/main" id="{A4AE037F-D864-5E49-90C2-646BBCE423A4}"/>
              </a:ext>
            </a:extLst>
          </p:cNvPr>
          <p:cNvSpPr txBox="1"/>
          <p:nvPr/>
        </p:nvSpPr>
        <p:spPr>
          <a:xfrm>
            <a:off x="4129977" y="4891579"/>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Storage</a:t>
            </a:r>
          </a:p>
        </p:txBody>
      </p:sp>
      <p:sp>
        <p:nvSpPr>
          <p:cNvPr id="58" name="TextBox 57">
            <a:extLst>
              <a:ext uri="{FF2B5EF4-FFF2-40B4-BE49-F238E27FC236}">
                <a16:creationId xmlns:a16="http://schemas.microsoft.com/office/drawing/2014/main" id="{45408847-D130-F649-BC9E-85B93F6B9B0A}"/>
              </a:ext>
            </a:extLst>
          </p:cNvPr>
          <p:cNvSpPr txBox="1"/>
          <p:nvPr/>
        </p:nvSpPr>
        <p:spPr>
          <a:xfrm>
            <a:off x="6349786" y="4891579"/>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Storage</a:t>
            </a:r>
          </a:p>
        </p:txBody>
      </p:sp>
      <p:sp>
        <p:nvSpPr>
          <p:cNvPr id="59" name="TextBox 58">
            <a:extLst>
              <a:ext uri="{FF2B5EF4-FFF2-40B4-BE49-F238E27FC236}">
                <a16:creationId xmlns:a16="http://schemas.microsoft.com/office/drawing/2014/main" id="{61F21D11-EFB5-A948-8E06-B527F59FC8DC}"/>
              </a:ext>
            </a:extLst>
          </p:cNvPr>
          <p:cNvSpPr txBox="1"/>
          <p:nvPr/>
        </p:nvSpPr>
        <p:spPr>
          <a:xfrm>
            <a:off x="8569593" y="4886435"/>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Storage</a:t>
            </a:r>
          </a:p>
        </p:txBody>
      </p:sp>
      <p:sp>
        <p:nvSpPr>
          <p:cNvPr id="60" name="TextBox 59">
            <a:extLst>
              <a:ext uri="{FF2B5EF4-FFF2-40B4-BE49-F238E27FC236}">
                <a16:creationId xmlns:a16="http://schemas.microsoft.com/office/drawing/2014/main" id="{6B03465D-B22D-F948-9477-CD92669ED089}"/>
              </a:ext>
            </a:extLst>
          </p:cNvPr>
          <p:cNvSpPr txBox="1"/>
          <p:nvPr/>
        </p:nvSpPr>
        <p:spPr>
          <a:xfrm>
            <a:off x="1910168" y="4891848"/>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Storage</a:t>
            </a:r>
          </a:p>
        </p:txBody>
      </p:sp>
      <p:sp>
        <p:nvSpPr>
          <p:cNvPr id="61" name="TextBox 60">
            <a:extLst>
              <a:ext uri="{FF2B5EF4-FFF2-40B4-BE49-F238E27FC236}">
                <a16:creationId xmlns:a16="http://schemas.microsoft.com/office/drawing/2014/main" id="{E67F162E-B9E1-1342-8EF7-63C1469A8A27}"/>
              </a:ext>
            </a:extLst>
          </p:cNvPr>
          <p:cNvSpPr txBox="1"/>
          <p:nvPr/>
        </p:nvSpPr>
        <p:spPr>
          <a:xfrm>
            <a:off x="6349786" y="6058940"/>
            <a:ext cx="1966022" cy="297308"/>
          </a:xfrm>
          <a:prstGeom prst="rect">
            <a:avLst/>
          </a:prstGeom>
          <a:solidFill>
            <a:srgbClr val="005B9E"/>
          </a:solidFill>
          <a:ln>
            <a:solidFill>
              <a:schemeClr val="tx2"/>
            </a:solidFill>
            <a:miter lim="800000"/>
          </a:ln>
        </p:spPr>
        <p:txBody>
          <a:bodyPr wrap="square" rtlCol="0" anchor="ctr">
            <a:noAutofit/>
          </a:bodyPr>
          <a:lstStyle/>
          <a:p>
            <a:pPr algn="ctr"/>
            <a:r>
              <a:rPr lang="en-US" sz="1500" dirty="0">
                <a:solidFill>
                  <a:schemeClr val="tx2">
                    <a:lumMod val="20000"/>
                    <a:lumOff val="80000"/>
                  </a:schemeClr>
                </a:solidFill>
              </a:rPr>
              <a:t>Other</a:t>
            </a:r>
            <a:r>
              <a:rPr lang="en-US" sz="1500" dirty="0">
                <a:solidFill>
                  <a:schemeClr val="bg2">
                    <a:lumMod val="95000"/>
                  </a:schemeClr>
                </a:solidFill>
              </a:rPr>
              <a:t> Manages</a:t>
            </a:r>
          </a:p>
        </p:txBody>
      </p:sp>
      <p:sp>
        <p:nvSpPr>
          <p:cNvPr id="62" name="TextBox 61">
            <a:extLst>
              <a:ext uri="{FF2B5EF4-FFF2-40B4-BE49-F238E27FC236}">
                <a16:creationId xmlns:a16="http://schemas.microsoft.com/office/drawing/2014/main" id="{0CCEF713-5D93-5542-95F4-B9658F840580}"/>
              </a:ext>
            </a:extLst>
          </p:cNvPr>
          <p:cNvSpPr txBox="1"/>
          <p:nvPr/>
        </p:nvSpPr>
        <p:spPr>
          <a:xfrm>
            <a:off x="4129977" y="6062450"/>
            <a:ext cx="1966022" cy="297308"/>
          </a:xfrm>
          <a:prstGeom prst="rect">
            <a:avLst/>
          </a:prstGeom>
          <a:solidFill>
            <a:srgbClr val="D3E1FB"/>
          </a:solidFill>
          <a:ln>
            <a:solidFill>
              <a:schemeClr val="tx2"/>
            </a:solidFill>
            <a:miter lim="800000"/>
          </a:ln>
        </p:spPr>
        <p:txBody>
          <a:bodyPr wrap="square" rtlCol="0" anchor="ctr">
            <a:noAutofit/>
          </a:bodyPr>
          <a:lstStyle/>
          <a:p>
            <a:pPr algn="ctr"/>
            <a:r>
              <a:rPr lang="en-US" sz="1500" dirty="0">
                <a:solidFill>
                  <a:schemeClr val="bg1">
                    <a:lumMod val="65000"/>
                    <a:lumOff val="35000"/>
                  </a:schemeClr>
                </a:solidFill>
              </a:rPr>
              <a:t>You Manage</a:t>
            </a:r>
          </a:p>
        </p:txBody>
      </p:sp>
    </p:spTree>
    <p:extLst>
      <p:ext uri="{BB962C8B-B14F-4D97-AF65-F5344CB8AC3E}">
        <p14:creationId xmlns:p14="http://schemas.microsoft.com/office/powerpoint/2010/main" val="160778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81" name="Rectangle 180">
            <a:extLst>
              <a:ext uri="{FF2B5EF4-FFF2-40B4-BE49-F238E27FC236}">
                <a16:creationId xmlns:a16="http://schemas.microsoft.com/office/drawing/2014/main" id="{83951BA7-5AFE-EF45-8EAB-E944D83C1F06}"/>
              </a:ext>
            </a:extLst>
          </p:cNvPr>
          <p:cNvSpPr/>
          <p:nvPr/>
        </p:nvSpPr>
        <p:spPr>
          <a:xfrm>
            <a:off x="3251930" y="1301257"/>
            <a:ext cx="7310735" cy="4410620"/>
          </a:xfrm>
          <a:prstGeom prst="rect">
            <a:avLst/>
          </a:prstGeom>
          <a:solidFill>
            <a:schemeClr val="bg2">
              <a:lumMod val="95000"/>
            </a:schemeClr>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9" name="Rectangle 178">
            <a:extLst>
              <a:ext uri="{FF2B5EF4-FFF2-40B4-BE49-F238E27FC236}">
                <a16:creationId xmlns:a16="http://schemas.microsoft.com/office/drawing/2014/main" id="{7FEFB566-36D7-C74B-B7CA-F465D198F15A}"/>
              </a:ext>
            </a:extLst>
          </p:cNvPr>
          <p:cNvSpPr/>
          <p:nvPr/>
        </p:nvSpPr>
        <p:spPr>
          <a:xfrm>
            <a:off x="404959" y="1302624"/>
            <a:ext cx="1334184" cy="4410634"/>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4">
            <a:extLst>
              <a:ext uri="{FF2B5EF4-FFF2-40B4-BE49-F238E27FC236}">
                <a16:creationId xmlns:a16="http://schemas.microsoft.com/office/drawing/2014/main" id="{18748448-7387-6F44-A91F-B0F7753D91D5}"/>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Data 3.0 Architecture</a:t>
            </a:r>
            <a:endParaRPr lang="ru-RU" sz="2800" dirty="0">
              <a:solidFill>
                <a:schemeClr val="tx2"/>
              </a:solidFill>
            </a:endParaRPr>
          </a:p>
        </p:txBody>
      </p:sp>
      <p:sp>
        <p:nvSpPr>
          <p:cNvPr id="182" name="Rectangle 181">
            <a:extLst>
              <a:ext uri="{FF2B5EF4-FFF2-40B4-BE49-F238E27FC236}">
                <a16:creationId xmlns:a16="http://schemas.microsoft.com/office/drawing/2014/main" id="{A9C4756C-6758-6746-8C4F-447EF8793F73}"/>
              </a:ext>
            </a:extLst>
          </p:cNvPr>
          <p:cNvSpPr/>
          <p:nvPr/>
        </p:nvSpPr>
        <p:spPr>
          <a:xfrm>
            <a:off x="1834759" y="443762"/>
            <a:ext cx="1332573" cy="5271238"/>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5">
            <a:extLst>
              <a:ext uri="{FF2B5EF4-FFF2-40B4-BE49-F238E27FC236}">
                <a16:creationId xmlns:a16="http://schemas.microsoft.com/office/drawing/2014/main" id="{53296519-3183-E040-8086-FE12AB555B6C}"/>
              </a:ext>
            </a:extLst>
          </p:cNvPr>
          <p:cNvSpPr>
            <a:spLocks noGrp="1"/>
          </p:cNvSpPr>
          <p:nvPr/>
        </p:nvSpPr>
        <p:spPr>
          <a:xfrm>
            <a:off x="4491427" y="808701"/>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CA" dirty="0">
                <a:solidFill>
                  <a:srgbClr val="005B9E"/>
                </a:solidFill>
              </a:rPr>
              <a:t>GENERAL ARCHITECTURE</a:t>
            </a:r>
            <a:endParaRPr lang="ru-RU" dirty="0">
              <a:solidFill>
                <a:srgbClr val="005B9E"/>
              </a:solidFill>
            </a:endParaRPr>
          </a:p>
        </p:txBody>
      </p:sp>
      <p:sp>
        <p:nvSpPr>
          <p:cNvPr id="2" name="Rounded Rectangle 1">
            <a:extLst>
              <a:ext uri="{FF2B5EF4-FFF2-40B4-BE49-F238E27FC236}">
                <a16:creationId xmlns:a16="http://schemas.microsoft.com/office/drawing/2014/main" id="{9AC27E72-4D9F-2545-91E9-78EE4AD97B96}"/>
              </a:ext>
            </a:extLst>
          </p:cNvPr>
          <p:cNvSpPr/>
          <p:nvPr/>
        </p:nvSpPr>
        <p:spPr>
          <a:xfrm>
            <a:off x="551357" y="1784617"/>
            <a:ext cx="1049631" cy="382693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Rounded Rectangle 31">
            <a:extLst>
              <a:ext uri="{FF2B5EF4-FFF2-40B4-BE49-F238E27FC236}">
                <a16:creationId xmlns:a16="http://schemas.microsoft.com/office/drawing/2014/main" id="{253B8221-8296-A14A-B114-CDB5EF1678E3}"/>
              </a:ext>
            </a:extLst>
          </p:cNvPr>
          <p:cNvSpPr/>
          <p:nvPr/>
        </p:nvSpPr>
        <p:spPr>
          <a:xfrm>
            <a:off x="1963440" y="880683"/>
            <a:ext cx="1083597" cy="114724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ounded Rectangle 32">
            <a:extLst>
              <a:ext uri="{FF2B5EF4-FFF2-40B4-BE49-F238E27FC236}">
                <a16:creationId xmlns:a16="http://schemas.microsoft.com/office/drawing/2014/main" id="{AFACD2DB-C0F9-7E44-AF5F-117052C613C2}"/>
              </a:ext>
            </a:extLst>
          </p:cNvPr>
          <p:cNvSpPr/>
          <p:nvPr/>
        </p:nvSpPr>
        <p:spPr>
          <a:xfrm>
            <a:off x="1954144" y="2328338"/>
            <a:ext cx="1092894" cy="328506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ounded Rectangle 33">
            <a:extLst>
              <a:ext uri="{FF2B5EF4-FFF2-40B4-BE49-F238E27FC236}">
                <a16:creationId xmlns:a16="http://schemas.microsoft.com/office/drawing/2014/main" id="{F542B73A-F7C0-3C4A-A8D3-37AD6B61E122}"/>
              </a:ext>
            </a:extLst>
          </p:cNvPr>
          <p:cNvSpPr/>
          <p:nvPr/>
        </p:nvSpPr>
        <p:spPr>
          <a:xfrm>
            <a:off x="3360716" y="4923371"/>
            <a:ext cx="2100279" cy="69003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Rounded Rectangle 34">
            <a:extLst>
              <a:ext uri="{FF2B5EF4-FFF2-40B4-BE49-F238E27FC236}">
                <a16:creationId xmlns:a16="http://schemas.microsoft.com/office/drawing/2014/main" id="{721CDFF7-AEC5-234C-96EA-FE56E1AE2621}"/>
              </a:ext>
            </a:extLst>
          </p:cNvPr>
          <p:cNvSpPr/>
          <p:nvPr/>
        </p:nvSpPr>
        <p:spPr>
          <a:xfrm>
            <a:off x="3360718" y="1794940"/>
            <a:ext cx="2100279" cy="2837569"/>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Rounded Rectangle 35">
            <a:extLst>
              <a:ext uri="{FF2B5EF4-FFF2-40B4-BE49-F238E27FC236}">
                <a16:creationId xmlns:a16="http://schemas.microsoft.com/office/drawing/2014/main" id="{2C550C0E-FF13-BA4D-BD76-1412A3E742CE}"/>
              </a:ext>
            </a:extLst>
          </p:cNvPr>
          <p:cNvSpPr/>
          <p:nvPr/>
        </p:nvSpPr>
        <p:spPr>
          <a:xfrm>
            <a:off x="5857858" y="1786465"/>
            <a:ext cx="2100279" cy="170304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Rectangle 204">
            <a:extLst>
              <a:ext uri="{FF2B5EF4-FFF2-40B4-BE49-F238E27FC236}">
                <a16:creationId xmlns:a16="http://schemas.microsoft.com/office/drawing/2014/main" id="{933DEE53-F05A-884F-B3C5-7B1D87CFFDE7}"/>
              </a:ext>
            </a:extLst>
          </p:cNvPr>
          <p:cNvSpPr/>
          <p:nvPr/>
        </p:nvSpPr>
        <p:spPr>
          <a:xfrm>
            <a:off x="10670241" y="1301258"/>
            <a:ext cx="1324535" cy="44106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Arrow Connector 7">
            <a:extLst>
              <a:ext uri="{FF2B5EF4-FFF2-40B4-BE49-F238E27FC236}">
                <a16:creationId xmlns:a16="http://schemas.microsoft.com/office/drawing/2014/main" id="{760804A7-8717-434C-BC18-1D01C91FF8DF}"/>
              </a:ext>
            </a:extLst>
          </p:cNvPr>
          <p:cNvCxnSpPr>
            <a:cxnSpLocks/>
          </p:cNvCxnSpPr>
          <p:nvPr/>
        </p:nvCxnSpPr>
        <p:spPr>
          <a:xfrm>
            <a:off x="516943" y="1080361"/>
            <a:ext cx="1446493" cy="1"/>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2414630C-E900-C24A-B581-71F3FFC96295}"/>
              </a:ext>
            </a:extLst>
          </p:cNvPr>
          <p:cNvSpPr/>
          <p:nvPr/>
        </p:nvSpPr>
        <p:spPr>
          <a:xfrm>
            <a:off x="10768957" y="1794940"/>
            <a:ext cx="1127627" cy="381846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Arrow Connector 11">
            <a:extLst>
              <a:ext uri="{FF2B5EF4-FFF2-40B4-BE49-F238E27FC236}">
                <a16:creationId xmlns:a16="http://schemas.microsoft.com/office/drawing/2014/main" id="{C4108283-B85E-DC4F-914B-1D68AC1FE762}"/>
              </a:ext>
            </a:extLst>
          </p:cNvPr>
          <p:cNvCxnSpPr>
            <a:cxnSpLocks/>
            <a:stCxn id="32" idx="2"/>
            <a:endCxn id="33" idx="0"/>
          </p:cNvCxnSpPr>
          <p:nvPr/>
        </p:nvCxnSpPr>
        <p:spPr>
          <a:xfrm flipH="1">
            <a:off x="2500591" y="2027928"/>
            <a:ext cx="4648" cy="30041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A2DCE359-39EC-5246-9BD2-45861B851849}"/>
              </a:ext>
            </a:extLst>
          </p:cNvPr>
          <p:cNvSpPr/>
          <p:nvPr/>
        </p:nvSpPr>
        <p:spPr>
          <a:xfrm>
            <a:off x="5857857" y="3830776"/>
            <a:ext cx="2100279" cy="178263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Rounded Rectangle 46">
            <a:extLst>
              <a:ext uri="{FF2B5EF4-FFF2-40B4-BE49-F238E27FC236}">
                <a16:creationId xmlns:a16="http://schemas.microsoft.com/office/drawing/2014/main" id="{739C42BA-22CB-3F49-A870-6C9C2C110BBD}"/>
              </a:ext>
            </a:extLst>
          </p:cNvPr>
          <p:cNvSpPr/>
          <p:nvPr/>
        </p:nvSpPr>
        <p:spPr>
          <a:xfrm>
            <a:off x="8354997" y="1786465"/>
            <a:ext cx="2100279" cy="1805714"/>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ounded Rectangle 47">
            <a:extLst>
              <a:ext uri="{FF2B5EF4-FFF2-40B4-BE49-F238E27FC236}">
                <a16:creationId xmlns:a16="http://schemas.microsoft.com/office/drawing/2014/main" id="{9366753E-511C-044B-A010-68A9D31721D1}"/>
              </a:ext>
            </a:extLst>
          </p:cNvPr>
          <p:cNvSpPr/>
          <p:nvPr/>
        </p:nvSpPr>
        <p:spPr>
          <a:xfrm>
            <a:off x="8354998" y="3793957"/>
            <a:ext cx="2100279" cy="18194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4" name="Straight Arrow Connector 63">
            <a:extLst>
              <a:ext uri="{FF2B5EF4-FFF2-40B4-BE49-F238E27FC236}">
                <a16:creationId xmlns:a16="http://schemas.microsoft.com/office/drawing/2014/main" id="{4BF78317-60F6-A24A-941A-483641D73281}"/>
              </a:ext>
            </a:extLst>
          </p:cNvPr>
          <p:cNvCxnSpPr>
            <a:cxnSpLocks/>
          </p:cNvCxnSpPr>
          <p:nvPr/>
        </p:nvCxnSpPr>
        <p:spPr>
          <a:xfrm>
            <a:off x="3047037" y="3707141"/>
            <a:ext cx="30555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B339EDA-99B2-7E46-850F-3C1A40308498}"/>
              </a:ext>
            </a:extLst>
          </p:cNvPr>
          <p:cNvCxnSpPr>
            <a:cxnSpLocks/>
          </p:cNvCxnSpPr>
          <p:nvPr/>
        </p:nvCxnSpPr>
        <p:spPr>
          <a:xfrm>
            <a:off x="5460997" y="2650064"/>
            <a:ext cx="396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057CD3F-5AFD-3242-85EA-48B41D3E3347}"/>
              </a:ext>
            </a:extLst>
          </p:cNvPr>
          <p:cNvCxnSpPr>
            <a:cxnSpLocks/>
          </p:cNvCxnSpPr>
          <p:nvPr/>
        </p:nvCxnSpPr>
        <p:spPr>
          <a:xfrm>
            <a:off x="7958131" y="2368738"/>
            <a:ext cx="396865"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722C62-327D-BE48-9EEE-B8CAD00AC382}"/>
              </a:ext>
            </a:extLst>
          </p:cNvPr>
          <p:cNvCxnSpPr>
            <a:cxnSpLocks/>
          </p:cNvCxnSpPr>
          <p:nvPr/>
        </p:nvCxnSpPr>
        <p:spPr>
          <a:xfrm>
            <a:off x="5460995" y="4358593"/>
            <a:ext cx="396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5F4324A-9F9B-5749-8E93-AD65B1446EDB}"/>
              </a:ext>
            </a:extLst>
          </p:cNvPr>
          <p:cNvCxnSpPr>
            <a:cxnSpLocks/>
            <a:stCxn id="47" idx="3"/>
          </p:cNvCxnSpPr>
          <p:nvPr/>
        </p:nvCxnSpPr>
        <p:spPr>
          <a:xfrm>
            <a:off x="10455276" y="2689322"/>
            <a:ext cx="31368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D6EE144-0CFF-A844-8341-08FE3FBEB17F}"/>
              </a:ext>
            </a:extLst>
          </p:cNvPr>
          <p:cNvCxnSpPr>
            <a:cxnSpLocks/>
            <a:stCxn id="48" idx="3"/>
          </p:cNvCxnSpPr>
          <p:nvPr/>
        </p:nvCxnSpPr>
        <p:spPr>
          <a:xfrm>
            <a:off x="10455277" y="4703682"/>
            <a:ext cx="313679"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0FD2B47-5EDF-B841-BA46-716D299155CE}"/>
              </a:ext>
            </a:extLst>
          </p:cNvPr>
          <p:cNvSpPr txBox="1"/>
          <p:nvPr/>
        </p:nvSpPr>
        <p:spPr>
          <a:xfrm>
            <a:off x="485205" y="3358459"/>
            <a:ext cx="1183036" cy="681778"/>
          </a:xfrm>
          <a:prstGeom prst="rect">
            <a:avLst/>
          </a:prstGeom>
          <a:noFill/>
        </p:spPr>
        <p:txBody>
          <a:bodyPr wrap="square" rtlCol="0" anchor="ctr">
            <a:noAutofit/>
          </a:bodyPr>
          <a:lstStyle/>
          <a:p>
            <a:pPr algn="ctr"/>
            <a:r>
              <a:rPr lang="en-US" sz="1400" dirty="0">
                <a:solidFill>
                  <a:schemeClr val="bg1"/>
                </a:solidFill>
              </a:rPr>
              <a:t>Identity &amp; Access Management</a:t>
            </a:r>
          </a:p>
        </p:txBody>
      </p:sp>
      <p:sp>
        <p:nvSpPr>
          <p:cNvPr id="109" name="TextBox 108">
            <a:extLst>
              <a:ext uri="{FF2B5EF4-FFF2-40B4-BE49-F238E27FC236}">
                <a16:creationId xmlns:a16="http://schemas.microsoft.com/office/drawing/2014/main" id="{3AB8D7D9-EBDC-7343-83C4-CD494296BB37}"/>
              </a:ext>
            </a:extLst>
          </p:cNvPr>
          <p:cNvSpPr txBox="1"/>
          <p:nvPr/>
        </p:nvSpPr>
        <p:spPr>
          <a:xfrm>
            <a:off x="1980422" y="2285027"/>
            <a:ext cx="1049629" cy="681778"/>
          </a:xfrm>
          <a:prstGeom prst="rect">
            <a:avLst/>
          </a:prstGeom>
          <a:noFill/>
        </p:spPr>
        <p:txBody>
          <a:bodyPr wrap="square" rtlCol="0" anchor="ctr">
            <a:noAutofit/>
          </a:bodyPr>
          <a:lstStyle/>
          <a:p>
            <a:pPr algn="ctr"/>
            <a:r>
              <a:rPr lang="en-US" sz="1400" dirty="0">
                <a:solidFill>
                  <a:schemeClr val="bg1"/>
                </a:solidFill>
              </a:rPr>
              <a:t>Data Lake</a:t>
            </a:r>
          </a:p>
        </p:txBody>
      </p:sp>
      <p:sp>
        <p:nvSpPr>
          <p:cNvPr id="111" name="TextBox 110">
            <a:extLst>
              <a:ext uri="{FF2B5EF4-FFF2-40B4-BE49-F238E27FC236}">
                <a16:creationId xmlns:a16="http://schemas.microsoft.com/office/drawing/2014/main" id="{3DE66965-E2B1-DD47-8E0D-E91B4E761211}"/>
              </a:ext>
            </a:extLst>
          </p:cNvPr>
          <p:cNvSpPr txBox="1"/>
          <p:nvPr/>
        </p:nvSpPr>
        <p:spPr>
          <a:xfrm>
            <a:off x="933973" y="834465"/>
            <a:ext cx="558276" cy="331425"/>
          </a:xfrm>
          <a:prstGeom prst="rect">
            <a:avLst/>
          </a:prstGeom>
          <a:noFill/>
        </p:spPr>
        <p:txBody>
          <a:bodyPr wrap="square" rtlCol="0" anchor="ctr">
            <a:noAutofit/>
          </a:bodyPr>
          <a:lstStyle/>
          <a:p>
            <a:pPr algn="ctr"/>
            <a:r>
              <a:rPr lang="en-US" sz="1050" b="1" dirty="0">
                <a:solidFill>
                  <a:schemeClr val="tx2"/>
                </a:solidFill>
              </a:rPr>
              <a:t>Data</a:t>
            </a:r>
          </a:p>
        </p:txBody>
      </p:sp>
      <p:cxnSp>
        <p:nvCxnSpPr>
          <p:cNvPr id="132" name="Elbow Connector 131">
            <a:extLst>
              <a:ext uri="{FF2B5EF4-FFF2-40B4-BE49-F238E27FC236}">
                <a16:creationId xmlns:a16="http://schemas.microsoft.com/office/drawing/2014/main" id="{2CD454DF-CD89-0546-9EC0-7E5E9E655020}"/>
              </a:ext>
            </a:extLst>
          </p:cNvPr>
          <p:cNvCxnSpPr>
            <a:cxnSpLocks/>
          </p:cNvCxnSpPr>
          <p:nvPr/>
        </p:nvCxnSpPr>
        <p:spPr>
          <a:xfrm flipV="1">
            <a:off x="5460995" y="3192460"/>
            <a:ext cx="2894001" cy="415582"/>
          </a:xfrm>
          <a:prstGeom prst="bentConnector3">
            <a:avLst>
              <a:gd name="adj1" fmla="val 95248"/>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EBEAE6B7-0F09-0047-B34D-D0C1B8D53058}"/>
              </a:ext>
            </a:extLst>
          </p:cNvPr>
          <p:cNvCxnSpPr>
            <a:cxnSpLocks/>
          </p:cNvCxnSpPr>
          <p:nvPr/>
        </p:nvCxnSpPr>
        <p:spPr>
          <a:xfrm>
            <a:off x="5460995" y="3707141"/>
            <a:ext cx="2894001" cy="433857"/>
          </a:xfrm>
          <a:prstGeom prst="bentConnector3">
            <a:avLst>
              <a:gd name="adj1" fmla="val 95003"/>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D610952-8160-BA41-8415-16A8061A3CAB}"/>
              </a:ext>
            </a:extLst>
          </p:cNvPr>
          <p:cNvSpPr txBox="1"/>
          <p:nvPr/>
        </p:nvSpPr>
        <p:spPr>
          <a:xfrm>
            <a:off x="1974313" y="903397"/>
            <a:ext cx="1049629" cy="254138"/>
          </a:xfrm>
          <a:prstGeom prst="rect">
            <a:avLst/>
          </a:prstGeom>
          <a:noFill/>
        </p:spPr>
        <p:txBody>
          <a:bodyPr wrap="square" rtlCol="0" anchor="ctr">
            <a:noAutofit/>
          </a:bodyPr>
          <a:lstStyle/>
          <a:p>
            <a:pPr algn="ctr"/>
            <a:r>
              <a:rPr lang="en-US" sz="1400" dirty="0">
                <a:solidFill>
                  <a:schemeClr val="bg1"/>
                </a:solidFill>
              </a:rPr>
              <a:t>Landing</a:t>
            </a:r>
          </a:p>
        </p:txBody>
      </p:sp>
      <p:cxnSp>
        <p:nvCxnSpPr>
          <p:cNvPr id="149" name="Straight Arrow Connector 148">
            <a:extLst>
              <a:ext uri="{FF2B5EF4-FFF2-40B4-BE49-F238E27FC236}">
                <a16:creationId xmlns:a16="http://schemas.microsoft.com/office/drawing/2014/main" id="{B3627B67-1899-5648-A996-0E4B21E94A21}"/>
              </a:ext>
            </a:extLst>
          </p:cNvPr>
          <p:cNvCxnSpPr>
            <a:cxnSpLocks/>
            <a:endCxn id="34" idx="1"/>
          </p:cNvCxnSpPr>
          <p:nvPr/>
        </p:nvCxnSpPr>
        <p:spPr>
          <a:xfrm>
            <a:off x="3047037" y="5268386"/>
            <a:ext cx="313679"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3" name="Terminator 152">
            <a:extLst>
              <a:ext uri="{FF2B5EF4-FFF2-40B4-BE49-F238E27FC236}">
                <a16:creationId xmlns:a16="http://schemas.microsoft.com/office/drawing/2014/main" id="{93EF4A50-E286-024E-AC51-052B6C70C708}"/>
              </a:ext>
            </a:extLst>
          </p:cNvPr>
          <p:cNvSpPr/>
          <p:nvPr/>
        </p:nvSpPr>
        <p:spPr>
          <a:xfrm>
            <a:off x="2048038" y="1353843"/>
            <a:ext cx="914400"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TextBox 154">
            <a:extLst>
              <a:ext uri="{FF2B5EF4-FFF2-40B4-BE49-F238E27FC236}">
                <a16:creationId xmlns:a16="http://schemas.microsoft.com/office/drawing/2014/main" id="{8D3C24DE-B67B-0247-9609-E282DE792EBA}"/>
              </a:ext>
            </a:extLst>
          </p:cNvPr>
          <p:cNvSpPr txBox="1"/>
          <p:nvPr/>
        </p:nvSpPr>
        <p:spPr>
          <a:xfrm>
            <a:off x="2048038" y="1352306"/>
            <a:ext cx="914399" cy="301750"/>
          </a:xfrm>
          <a:prstGeom prst="rect">
            <a:avLst/>
          </a:prstGeom>
          <a:noFill/>
        </p:spPr>
        <p:txBody>
          <a:bodyPr wrap="square" rtlCol="0" anchor="ctr">
            <a:noAutofit/>
          </a:bodyPr>
          <a:lstStyle/>
          <a:p>
            <a:pPr algn="ctr"/>
            <a:r>
              <a:rPr lang="en-US" sz="1200" dirty="0">
                <a:solidFill>
                  <a:schemeClr val="bg1">
                    <a:lumMod val="50000"/>
                    <a:lumOff val="50000"/>
                  </a:schemeClr>
                </a:solidFill>
              </a:rPr>
              <a:t>Sources</a:t>
            </a:r>
          </a:p>
        </p:txBody>
      </p:sp>
      <p:sp>
        <p:nvSpPr>
          <p:cNvPr id="158" name="Terminator 157">
            <a:extLst>
              <a:ext uri="{FF2B5EF4-FFF2-40B4-BE49-F238E27FC236}">
                <a16:creationId xmlns:a16="http://schemas.microsoft.com/office/drawing/2014/main" id="{18A370A2-A27C-5544-BACE-60A39BA427ED}"/>
              </a:ext>
            </a:extLst>
          </p:cNvPr>
          <p:cNvSpPr/>
          <p:nvPr/>
        </p:nvSpPr>
        <p:spPr>
          <a:xfrm>
            <a:off x="5955894" y="2224848"/>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Terminator 158">
            <a:extLst>
              <a:ext uri="{FF2B5EF4-FFF2-40B4-BE49-F238E27FC236}">
                <a16:creationId xmlns:a16="http://schemas.microsoft.com/office/drawing/2014/main" id="{0941C37D-D8EA-D048-A467-AC1FC55DE805}"/>
              </a:ext>
            </a:extLst>
          </p:cNvPr>
          <p:cNvSpPr/>
          <p:nvPr/>
        </p:nvSpPr>
        <p:spPr>
          <a:xfrm>
            <a:off x="5955893" y="2650064"/>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Terminator 159">
            <a:extLst>
              <a:ext uri="{FF2B5EF4-FFF2-40B4-BE49-F238E27FC236}">
                <a16:creationId xmlns:a16="http://schemas.microsoft.com/office/drawing/2014/main" id="{82D567D2-47E9-3549-8F06-3ED6B3A36A13}"/>
              </a:ext>
            </a:extLst>
          </p:cNvPr>
          <p:cNvSpPr/>
          <p:nvPr/>
        </p:nvSpPr>
        <p:spPr>
          <a:xfrm>
            <a:off x="5955896" y="3052497"/>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Terminator 160">
            <a:extLst>
              <a:ext uri="{FF2B5EF4-FFF2-40B4-BE49-F238E27FC236}">
                <a16:creationId xmlns:a16="http://schemas.microsoft.com/office/drawing/2014/main" id="{1F631B41-A986-6847-A151-40EA8B32FD75}"/>
              </a:ext>
            </a:extLst>
          </p:cNvPr>
          <p:cNvSpPr/>
          <p:nvPr/>
        </p:nvSpPr>
        <p:spPr>
          <a:xfrm>
            <a:off x="5955892" y="4357811"/>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2" name="Terminator 161">
            <a:extLst>
              <a:ext uri="{FF2B5EF4-FFF2-40B4-BE49-F238E27FC236}">
                <a16:creationId xmlns:a16="http://schemas.microsoft.com/office/drawing/2014/main" id="{F8A6C186-9D90-D441-9E00-A5AE9AD7600C}"/>
              </a:ext>
            </a:extLst>
          </p:cNvPr>
          <p:cNvSpPr/>
          <p:nvPr/>
        </p:nvSpPr>
        <p:spPr>
          <a:xfrm>
            <a:off x="5955891" y="4783027"/>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3" name="Terminator 162">
            <a:extLst>
              <a:ext uri="{FF2B5EF4-FFF2-40B4-BE49-F238E27FC236}">
                <a16:creationId xmlns:a16="http://schemas.microsoft.com/office/drawing/2014/main" id="{FC18CC41-F5B4-DE4C-8D76-0DA27CCE2010}"/>
              </a:ext>
            </a:extLst>
          </p:cNvPr>
          <p:cNvSpPr/>
          <p:nvPr/>
        </p:nvSpPr>
        <p:spPr>
          <a:xfrm>
            <a:off x="5955894" y="5185460"/>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4" name="Terminator 163">
            <a:extLst>
              <a:ext uri="{FF2B5EF4-FFF2-40B4-BE49-F238E27FC236}">
                <a16:creationId xmlns:a16="http://schemas.microsoft.com/office/drawing/2014/main" id="{CCF71D49-89D6-0649-BB17-CF58610C6322}"/>
              </a:ext>
            </a:extLst>
          </p:cNvPr>
          <p:cNvSpPr/>
          <p:nvPr/>
        </p:nvSpPr>
        <p:spPr>
          <a:xfrm>
            <a:off x="8476466" y="2335039"/>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5" name="Terminator 164">
            <a:extLst>
              <a:ext uri="{FF2B5EF4-FFF2-40B4-BE49-F238E27FC236}">
                <a16:creationId xmlns:a16="http://schemas.microsoft.com/office/drawing/2014/main" id="{83A6300B-B551-D244-8F18-EBF03E112CFA}"/>
              </a:ext>
            </a:extLst>
          </p:cNvPr>
          <p:cNvSpPr/>
          <p:nvPr/>
        </p:nvSpPr>
        <p:spPr>
          <a:xfrm>
            <a:off x="8476465" y="2760255"/>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6" name="Terminator 165">
            <a:extLst>
              <a:ext uri="{FF2B5EF4-FFF2-40B4-BE49-F238E27FC236}">
                <a16:creationId xmlns:a16="http://schemas.microsoft.com/office/drawing/2014/main" id="{3591EA30-69B5-CB42-8045-DF17D619BDBE}"/>
              </a:ext>
            </a:extLst>
          </p:cNvPr>
          <p:cNvSpPr/>
          <p:nvPr/>
        </p:nvSpPr>
        <p:spPr>
          <a:xfrm>
            <a:off x="8476468" y="3162688"/>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7" name="Terminator 166">
            <a:extLst>
              <a:ext uri="{FF2B5EF4-FFF2-40B4-BE49-F238E27FC236}">
                <a16:creationId xmlns:a16="http://schemas.microsoft.com/office/drawing/2014/main" id="{902B6FDE-58A7-E047-8C2F-AB462AA8AE79}"/>
              </a:ext>
            </a:extLst>
          </p:cNvPr>
          <p:cNvSpPr/>
          <p:nvPr/>
        </p:nvSpPr>
        <p:spPr>
          <a:xfrm>
            <a:off x="8453037" y="4353406"/>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8" name="Terminator 167">
            <a:extLst>
              <a:ext uri="{FF2B5EF4-FFF2-40B4-BE49-F238E27FC236}">
                <a16:creationId xmlns:a16="http://schemas.microsoft.com/office/drawing/2014/main" id="{1BA6FDD2-F467-0840-9BF9-C082ABBDDD3A}"/>
              </a:ext>
            </a:extLst>
          </p:cNvPr>
          <p:cNvSpPr/>
          <p:nvPr/>
        </p:nvSpPr>
        <p:spPr>
          <a:xfrm>
            <a:off x="8453036" y="4778622"/>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lumMod val="50000"/>
                  <a:lumOff val="50000"/>
                </a:schemeClr>
              </a:solidFill>
            </a:endParaRPr>
          </a:p>
        </p:txBody>
      </p:sp>
      <p:sp>
        <p:nvSpPr>
          <p:cNvPr id="169" name="Terminator 168">
            <a:extLst>
              <a:ext uri="{FF2B5EF4-FFF2-40B4-BE49-F238E27FC236}">
                <a16:creationId xmlns:a16="http://schemas.microsoft.com/office/drawing/2014/main" id="{E3FC5B20-BF4B-F444-B4D9-1DB31ABFC9BB}"/>
              </a:ext>
            </a:extLst>
          </p:cNvPr>
          <p:cNvSpPr/>
          <p:nvPr/>
        </p:nvSpPr>
        <p:spPr>
          <a:xfrm>
            <a:off x="8453039" y="5181055"/>
            <a:ext cx="1904201"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4" name="TextBox 173">
            <a:extLst>
              <a:ext uri="{FF2B5EF4-FFF2-40B4-BE49-F238E27FC236}">
                <a16:creationId xmlns:a16="http://schemas.microsoft.com/office/drawing/2014/main" id="{D76E3573-1330-764A-B435-564DFA3D3750}"/>
              </a:ext>
            </a:extLst>
          </p:cNvPr>
          <p:cNvSpPr txBox="1"/>
          <p:nvPr/>
        </p:nvSpPr>
        <p:spPr>
          <a:xfrm>
            <a:off x="3336597" y="4914071"/>
            <a:ext cx="2108405" cy="690029"/>
          </a:xfrm>
          <a:prstGeom prst="rect">
            <a:avLst/>
          </a:prstGeom>
          <a:noFill/>
        </p:spPr>
        <p:txBody>
          <a:bodyPr wrap="square" rtlCol="0" anchor="ctr">
            <a:noAutofit/>
          </a:bodyPr>
          <a:lstStyle/>
          <a:p>
            <a:pPr algn="ctr"/>
            <a:r>
              <a:rPr lang="en-US" sz="1400" dirty="0">
                <a:solidFill>
                  <a:schemeClr val="bg1"/>
                </a:solidFill>
              </a:rPr>
              <a:t>Data Lake Analytics</a:t>
            </a:r>
          </a:p>
        </p:txBody>
      </p:sp>
      <p:sp>
        <p:nvSpPr>
          <p:cNvPr id="175" name="Terminator 174">
            <a:extLst>
              <a:ext uri="{FF2B5EF4-FFF2-40B4-BE49-F238E27FC236}">
                <a16:creationId xmlns:a16="http://schemas.microsoft.com/office/drawing/2014/main" id="{C12C8187-89C8-3443-90F0-800E1537418A}"/>
              </a:ext>
            </a:extLst>
          </p:cNvPr>
          <p:cNvSpPr/>
          <p:nvPr/>
        </p:nvSpPr>
        <p:spPr>
          <a:xfrm>
            <a:off x="2026019" y="3025084"/>
            <a:ext cx="943479" cy="710257"/>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8" name="TextBox 177">
            <a:extLst>
              <a:ext uri="{FF2B5EF4-FFF2-40B4-BE49-F238E27FC236}">
                <a16:creationId xmlns:a16="http://schemas.microsoft.com/office/drawing/2014/main" id="{B2293906-6180-784A-8C7C-0020E01B9416}"/>
              </a:ext>
            </a:extLst>
          </p:cNvPr>
          <p:cNvSpPr txBox="1"/>
          <p:nvPr/>
        </p:nvSpPr>
        <p:spPr>
          <a:xfrm>
            <a:off x="5855293" y="3824855"/>
            <a:ext cx="2108405" cy="524481"/>
          </a:xfrm>
          <a:prstGeom prst="rect">
            <a:avLst/>
          </a:prstGeom>
          <a:noFill/>
        </p:spPr>
        <p:txBody>
          <a:bodyPr wrap="square" rtlCol="0" anchor="ctr">
            <a:noAutofit/>
          </a:bodyPr>
          <a:lstStyle/>
          <a:p>
            <a:pPr algn="ctr"/>
            <a:r>
              <a:rPr lang="en-US" sz="1400" dirty="0">
                <a:solidFill>
                  <a:schemeClr val="bg1"/>
                </a:solidFill>
              </a:rPr>
              <a:t>Sandbox Environment </a:t>
            </a:r>
          </a:p>
        </p:txBody>
      </p:sp>
      <p:sp>
        <p:nvSpPr>
          <p:cNvPr id="180" name="TextBox 179">
            <a:extLst>
              <a:ext uri="{FF2B5EF4-FFF2-40B4-BE49-F238E27FC236}">
                <a16:creationId xmlns:a16="http://schemas.microsoft.com/office/drawing/2014/main" id="{91FD5EF7-8632-8547-BDEC-20ABE1F0D2DA}"/>
              </a:ext>
            </a:extLst>
          </p:cNvPr>
          <p:cNvSpPr txBox="1"/>
          <p:nvPr/>
        </p:nvSpPr>
        <p:spPr>
          <a:xfrm>
            <a:off x="412793" y="1314082"/>
            <a:ext cx="1326349" cy="468686"/>
          </a:xfrm>
          <a:prstGeom prst="rect">
            <a:avLst/>
          </a:prstGeom>
          <a:noFill/>
        </p:spPr>
        <p:txBody>
          <a:bodyPr wrap="square" rtlCol="0" anchor="ctr">
            <a:noAutofit/>
          </a:bodyPr>
          <a:lstStyle/>
          <a:p>
            <a:pPr algn="ctr"/>
            <a:r>
              <a:rPr lang="en-US" sz="1600" dirty="0">
                <a:solidFill>
                  <a:schemeClr val="tx2"/>
                </a:solidFill>
              </a:rPr>
              <a:t>ACCESS</a:t>
            </a:r>
          </a:p>
        </p:txBody>
      </p:sp>
      <p:sp>
        <p:nvSpPr>
          <p:cNvPr id="187" name="Terminator 186">
            <a:extLst>
              <a:ext uri="{FF2B5EF4-FFF2-40B4-BE49-F238E27FC236}">
                <a16:creationId xmlns:a16="http://schemas.microsoft.com/office/drawing/2014/main" id="{63473D3F-51D2-1343-91D9-9018D896ECB1}"/>
              </a:ext>
            </a:extLst>
          </p:cNvPr>
          <p:cNvSpPr/>
          <p:nvPr/>
        </p:nvSpPr>
        <p:spPr>
          <a:xfrm>
            <a:off x="10895940" y="2364386"/>
            <a:ext cx="899885"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8" name="Terminator 187">
            <a:extLst>
              <a:ext uri="{FF2B5EF4-FFF2-40B4-BE49-F238E27FC236}">
                <a16:creationId xmlns:a16="http://schemas.microsoft.com/office/drawing/2014/main" id="{E791D038-2868-9040-A397-9F1AAD7F1CD4}"/>
              </a:ext>
            </a:extLst>
          </p:cNvPr>
          <p:cNvSpPr/>
          <p:nvPr/>
        </p:nvSpPr>
        <p:spPr>
          <a:xfrm>
            <a:off x="10887155" y="3967994"/>
            <a:ext cx="899885"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9" name="Terminator 188">
            <a:extLst>
              <a:ext uri="{FF2B5EF4-FFF2-40B4-BE49-F238E27FC236}">
                <a16:creationId xmlns:a16="http://schemas.microsoft.com/office/drawing/2014/main" id="{60F105E7-D9B9-4A4C-A681-83536EB9EC52}"/>
              </a:ext>
            </a:extLst>
          </p:cNvPr>
          <p:cNvSpPr/>
          <p:nvPr/>
        </p:nvSpPr>
        <p:spPr>
          <a:xfrm>
            <a:off x="10887155" y="4502024"/>
            <a:ext cx="899886"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Terminator 189">
            <a:extLst>
              <a:ext uri="{FF2B5EF4-FFF2-40B4-BE49-F238E27FC236}">
                <a16:creationId xmlns:a16="http://schemas.microsoft.com/office/drawing/2014/main" id="{FFA76407-088C-224F-BD05-96F4AD3D00F0}"/>
              </a:ext>
            </a:extLst>
          </p:cNvPr>
          <p:cNvSpPr/>
          <p:nvPr/>
        </p:nvSpPr>
        <p:spPr>
          <a:xfrm>
            <a:off x="10893758" y="5030179"/>
            <a:ext cx="903855"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92" name="Straight Connector 191">
            <a:extLst>
              <a:ext uri="{FF2B5EF4-FFF2-40B4-BE49-F238E27FC236}">
                <a16:creationId xmlns:a16="http://schemas.microsoft.com/office/drawing/2014/main" id="{C25E9159-2FE8-3549-BA73-2FEEF92318D2}"/>
              </a:ext>
            </a:extLst>
          </p:cNvPr>
          <p:cNvCxnSpPr>
            <a:cxnSpLocks/>
          </p:cNvCxnSpPr>
          <p:nvPr/>
        </p:nvCxnSpPr>
        <p:spPr>
          <a:xfrm>
            <a:off x="1600988" y="3707141"/>
            <a:ext cx="358315" cy="0"/>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Terminator 202">
            <a:extLst>
              <a:ext uri="{FF2B5EF4-FFF2-40B4-BE49-F238E27FC236}">
                <a16:creationId xmlns:a16="http://schemas.microsoft.com/office/drawing/2014/main" id="{7836ED8D-1018-084E-A006-06E1BF2709B8}"/>
              </a:ext>
            </a:extLst>
          </p:cNvPr>
          <p:cNvSpPr/>
          <p:nvPr/>
        </p:nvSpPr>
        <p:spPr>
          <a:xfrm>
            <a:off x="10887156" y="2897412"/>
            <a:ext cx="899885"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4" name="Terminator 203">
            <a:extLst>
              <a:ext uri="{FF2B5EF4-FFF2-40B4-BE49-F238E27FC236}">
                <a16:creationId xmlns:a16="http://schemas.microsoft.com/office/drawing/2014/main" id="{307EB6E8-0192-CF4E-9A57-37F0A311A4F0}"/>
              </a:ext>
            </a:extLst>
          </p:cNvPr>
          <p:cNvSpPr/>
          <p:nvPr/>
        </p:nvSpPr>
        <p:spPr>
          <a:xfrm>
            <a:off x="10893758" y="3431366"/>
            <a:ext cx="899885" cy="301752"/>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6" name="TextBox 205">
            <a:extLst>
              <a:ext uri="{FF2B5EF4-FFF2-40B4-BE49-F238E27FC236}">
                <a16:creationId xmlns:a16="http://schemas.microsoft.com/office/drawing/2014/main" id="{4F382100-F17D-B24F-AB2F-949BA2C98CD4}"/>
              </a:ext>
            </a:extLst>
          </p:cNvPr>
          <p:cNvSpPr txBox="1"/>
          <p:nvPr/>
        </p:nvSpPr>
        <p:spPr>
          <a:xfrm>
            <a:off x="5460994" y="1302628"/>
            <a:ext cx="2894000" cy="468686"/>
          </a:xfrm>
          <a:prstGeom prst="rect">
            <a:avLst/>
          </a:prstGeom>
          <a:noFill/>
        </p:spPr>
        <p:txBody>
          <a:bodyPr wrap="square" rtlCol="0" anchor="ctr">
            <a:noAutofit/>
          </a:bodyPr>
          <a:lstStyle/>
          <a:p>
            <a:pPr algn="ctr"/>
            <a:r>
              <a:rPr lang="en-US" sz="1600" dirty="0">
                <a:solidFill>
                  <a:schemeClr val="tx2"/>
                </a:solidFill>
              </a:rPr>
              <a:t>ETL, WAREHOUSING &amp; ANALYSIS</a:t>
            </a:r>
          </a:p>
        </p:txBody>
      </p:sp>
      <p:sp>
        <p:nvSpPr>
          <p:cNvPr id="207" name="TextBox 206">
            <a:extLst>
              <a:ext uri="{FF2B5EF4-FFF2-40B4-BE49-F238E27FC236}">
                <a16:creationId xmlns:a16="http://schemas.microsoft.com/office/drawing/2014/main" id="{FB28D327-9665-2241-8B8C-478029523C82}"/>
              </a:ext>
            </a:extLst>
          </p:cNvPr>
          <p:cNvSpPr txBox="1"/>
          <p:nvPr/>
        </p:nvSpPr>
        <p:spPr>
          <a:xfrm>
            <a:off x="1839856" y="431679"/>
            <a:ext cx="1326349" cy="468686"/>
          </a:xfrm>
          <a:prstGeom prst="rect">
            <a:avLst/>
          </a:prstGeom>
          <a:noFill/>
        </p:spPr>
        <p:txBody>
          <a:bodyPr wrap="square" rtlCol="0" anchor="ctr">
            <a:noAutofit/>
          </a:bodyPr>
          <a:lstStyle/>
          <a:p>
            <a:pPr algn="ctr"/>
            <a:r>
              <a:rPr lang="en-US" sz="1600" dirty="0">
                <a:solidFill>
                  <a:schemeClr val="tx2"/>
                </a:solidFill>
              </a:rPr>
              <a:t>STORAGE</a:t>
            </a:r>
          </a:p>
        </p:txBody>
      </p:sp>
      <p:sp>
        <p:nvSpPr>
          <p:cNvPr id="208" name="TextBox 207">
            <a:extLst>
              <a:ext uri="{FF2B5EF4-FFF2-40B4-BE49-F238E27FC236}">
                <a16:creationId xmlns:a16="http://schemas.microsoft.com/office/drawing/2014/main" id="{3E33D04B-2D1D-CF44-B6D6-0823D17689F9}"/>
              </a:ext>
            </a:extLst>
          </p:cNvPr>
          <p:cNvSpPr txBox="1"/>
          <p:nvPr/>
        </p:nvSpPr>
        <p:spPr>
          <a:xfrm>
            <a:off x="10562665" y="1311373"/>
            <a:ext cx="1539687" cy="468686"/>
          </a:xfrm>
          <a:prstGeom prst="rect">
            <a:avLst/>
          </a:prstGeom>
          <a:noFill/>
        </p:spPr>
        <p:txBody>
          <a:bodyPr wrap="square" rtlCol="0" anchor="ctr">
            <a:noAutofit/>
          </a:bodyPr>
          <a:lstStyle/>
          <a:p>
            <a:pPr algn="ctr"/>
            <a:r>
              <a:rPr lang="en-US" sz="1500" dirty="0">
                <a:solidFill>
                  <a:schemeClr val="tx2"/>
                </a:solidFill>
              </a:rPr>
              <a:t>VISUALIZATION</a:t>
            </a:r>
          </a:p>
        </p:txBody>
      </p:sp>
      <p:sp>
        <p:nvSpPr>
          <p:cNvPr id="209" name="TextBox 208">
            <a:extLst>
              <a:ext uri="{FF2B5EF4-FFF2-40B4-BE49-F238E27FC236}">
                <a16:creationId xmlns:a16="http://schemas.microsoft.com/office/drawing/2014/main" id="{E06501BF-65FE-1B4C-A9E5-64490F2D114B}"/>
              </a:ext>
            </a:extLst>
          </p:cNvPr>
          <p:cNvSpPr txBox="1"/>
          <p:nvPr/>
        </p:nvSpPr>
        <p:spPr>
          <a:xfrm>
            <a:off x="6541847" y="4375901"/>
            <a:ext cx="665384" cy="276999"/>
          </a:xfrm>
          <a:prstGeom prst="rect">
            <a:avLst/>
          </a:prstGeom>
          <a:noFill/>
        </p:spPr>
        <p:txBody>
          <a:bodyPr wrap="square" rtlCol="0" anchor="ctr">
            <a:spAutoFit/>
          </a:bodyPr>
          <a:lstStyle/>
          <a:p>
            <a:pPr algn="ctr"/>
            <a:r>
              <a:rPr lang="en-US" sz="1200" dirty="0">
                <a:solidFill>
                  <a:schemeClr val="bg1">
                    <a:lumMod val="50000"/>
                    <a:lumOff val="50000"/>
                  </a:schemeClr>
                </a:solidFill>
              </a:rPr>
              <a:t>POC 1</a:t>
            </a:r>
          </a:p>
        </p:txBody>
      </p:sp>
      <p:sp>
        <p:nvSpPr>
          <p:cNvPr id="212" name="TextBox 211">
            <a:extLst>
              <a:ext uri="{FF2B5EF4-FFF2-40B4-BE49-F238E27FC236}">
                <a16:creationId xmlns:a16="http://schemas.microsoft.com/office/drawing/2014/main" id="{C1433D50-3321-E749-9FAD-674906E6EE1F}"/>
              </a:ext>
            </a:extLst>
          </p:cNvPr>
          <p:cNvSpPr txBox="1"/>
          <p:nvPr/>
        </p:nvSpPr>
        <p:spPr>
          <a:xfrm>
            <a:off x="2026019" y="3126149"/>
            <a:ext cx="943479" cy="493783"/>
          </a:xfrm>
          <a:prstGeom prst="rect">
            <a:avLst/>
          </a:prstGeom>
          <a:noFill/>
        </p:spPr>
        <p:txBody>
          <a:bodyPr wrap="square" rtlCol="0" anchor="ctr">
            <a:noAutofit/>
          </a:bodyPr>
          <a:lstStyle/>
          <a:p>
            <a:pPr algn="ctr"/>
            <a:r>
              <a:rPr lang="en-US" sz="1200" dirty="0">
                <a:solidFill>
                  <a:schemeClr val="bg1">
                    <a:lumMod val="50000"/>
                    <a:lumOff val="50000"/>
                  </a:schemeClr>
                </a:solidFill>
              </a:rPr>
              <a:t>Structured Data</a:t>
            </a:r>
          </a:p>
        </p:txBody>
      </p:sp>
      <p:sp>
        <p:nvSpPr>
          <p:cNvPr id="213" name="TextBox 212">
            <a:extLst>
              <a:ext uri="{FF2B5EF4-FFF2-40B4-BE49-F238E27FC236}">
                <a16:creationId xmlns:a16="http://schemas.microsoft.com/office/drawing/2014/main" id="{84AF7DEE-7446-4E41-965C-11A498942601}"/>
              </a:ext>
            </a:extLst>
          </p:cNvPr>
          <p:cNvSpPr txBox="1"/>
          <p:nvPr/>
        </p:nvSpPr>
        <p:spPr>
          <a:xfrm>
            <a:off x="6541847" y="4789712"/>
            <a:ext cx="665384" cy="276999"/>
          </a:xfrm>
          <a:prstGeom prst="rect">
            <a:avLst/>
          </a:prstGeom>
          <a:noFill/>
        </p:spPr>
        <p:txBody>
          <a:bodyPr wrap="square" rtlCol="0" anchor="ctr">
            <a:spAutoFit/>
          </a:bodyPr>
          <a:lstStyle/>
          <a:p>
            <a:pPr algn="ctr"/>
            <a:r>
              <a:rPr lang="en-US" sz="1200" dirty="0">
                <a:solidFill>
                  <a:schemeClr val="bg1">
                    <a:lumMod val="50000"/>
                    <a:lumOff val="50000"/>
                  </a:schemeClr>
                </a:solidFill>
              </a:rPr>
              <a:t>POC 2</a:t>
            </a:r>
          </a:p>
        </p:txBody>
      </p:sp>
      <p:sp>
        <p:nvSpPr>
          <p:cNvPr id="214" name="TextBox 213">
            <a:extLst>
              <a:ext uri="{FF2B5EF4-FFF2-40B4-BE49-F238E27FC236}">
                <a16:creationId xmlns:a16="http://schemas.microsoft.com/office/drawing/2014/main" id="{8EC81DB6-7DF0-9F41-AC36-000E2E0F7D5F}"/>
              </a:ext>
            </a:extLst>
          </p:cNvPr>
          <p:cNvSpPr txBox="1"/>
          <p:nvPr/>
        </p:nvSpPr>
        <p:spPr>
          <a:xfrm>
            <a:off x="6541847" y="5196568"/>
            <a:ext cx="665384" cy="276999"/>
          </a:xfrm>
          <a:prstGeom prst="rect">
            <a:avLst/>
          </a:prstGeom>
          <a:noFill/>
        </p:spPr>
        <p:txBody>
          <a:bodyPr wrap="square" rtlCol="0" anchor="ctr">
            <a:spAutoFit/>
          </a:bodyPr>
          <a:lstStyle/>
          <a:p>
            <a:pPr algn="ctr"/>
            <a:r>
              <a:rPr lang="en-US" sz="1200" dirty="0">
                <a:solidFill>
                  <a:schemeClr val="bg1">
                    <a:lumMod val="50000"/>
                    <a:lumOff val="50000"/>
                  </a:schemeClr>
                </a:solidFill>
              </a:rPr>
              <a:t>POC 3</a:t>
            </a:r>
          </a:p>
        </p:txBody>
      </p:sp>
      <p:sp>
        <p:nvSpPr>
          <p:cNvPr id="217" name="TextBox 216">
            <a:extLst>
              <a:ext uri="{FF2B5EF4-FFF2-40B4-BE49-F238E27FC236}">
                <a16:creationId xmlns:a16="http://schemas.microsoft.com/office/drawing/2014/main" id="{32A93A48-FC4F-4F45-B37B-513F1C952603}"/>
              </a:ext>
            </a:extLst>
          </p:cNvPr>
          <p:cNvSpPr txBox="1"/>
          <p:nvPr/>
        </p:nvSpPr>
        <p:spPr>
          <a:xfrm>
            <a:off x="6277923" y="2238263"/>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Enterprise Data</a:t>
            </a:r>
          </a:p>
        </p:txBody>
      </p:sp>
      <p:sp>
        <p:nvSpPr>
          <p:cNvPr id="218" name="TextBox 217">
            <a:extLst>
              <a:ext uri="{FF2B5EF4-FFF2-40B4-BE49-F238E27FC236}">
                <a16:creationId xmlns:a16="http://schemas.microsoft.com/office/drawing/2014/main" id="{E76907A0-7932-3440-BC5B-3999D7293243}"/>
              </a:ext>
            </a:extLst>
          </p:cNvPr>
          <p:cNvSpPr txBox="1"/>
          <p:nvPr/>
        </p:nvSpPr>
        <p:spPr>
          <a:xfrm>
            <a:off x="6096001" y="2649310"/>
            <a:ext cx="1636058" cy="276999"/>
          </a:xfrm>
          <a:prstGeom prst="rect">
            <a:avLst/>
          </a:prstGeom>
          <a:noFill/>
        </p:spPr>
        <p:txBody>
          <a:bodyPr wrap="square" rtlCol="0" anchor="ctr">
            <a:spAutoFit/>
          </a:bodyPr>
          <a:lstStyle/>
          <a:p>
            <a:pPr algn="ctr"/>
            <a:r>
              <a:rPr lang="en-US" sz="1200" dirty="0">
                <a:solidFill>
                  <a:schemeClr val="bg1">
                    <a:lumMod val="50000"/>
                    <a:lumOff val="50000"/>
                  </a:schemeClr>
                </a:solidFill>
              </a:rPr>
              <a:t>Enterprise Context</a:t>
            </a:r>
          </a:p>
        </p:txBody>
      </p:sp>
      <p:sp>
        <p:nvSpPr>
          <p:cNvPr id="219" name="TextBox 218">
            <a:extLst>
              <a:ext uri="{FF2B5EF4-FFF2-40B4-BE49-F238E27FC236}">
                <a16:creationId xmlns:a16="http://schemas.microsoft.com/office/drawing/2014/main" id="{4BBF5975-F887-9641-B7DE-87CD61A483D8}"/>
              </a:ext>
            </a:extLst>
          </p:cNvPr>
          <p:cNvSpPr txBox="1"/>
          <p:nvPr/>
        </p:nvSpPr>
        <p:spPr>
          <a:xfrm>
            <a:off x="6277923" y="3056902"/>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Applications</a:t>
            </a:r>
          </a:p>
        </p:txBody>
      </p:sp>
      <p:sp>
        <p:nvSpPr>
          <p:cNvPr id="220" name="TextBox 219">
            <a:extLst>
              <a:ext uri="{FF2B5EF4-FFF2-40B4-BE49-F238E27FC236}">
                <a16:creationId xmlns:a16="http://schemas.microsoft.com/office/drawing/2014/main" id="{525D5B3F-5FE9-7642-BE02-20CAC1F7C1C1}"/>
              </a:ext>
            </a:extLst>
          </p:cNvPr>
          <p:cNvSpPr txBox="1"/>
          <p:nvPr/>
        </p:nvSpPr>
        <p:spPr>
          <a:xfrm>
            <a:off x="8811034" y="2338599"/>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Model 1</a:t>
            </a:r>
          </a:p>
        </p:txBody>
      </p:sp>
      <p:sp>
        <p:nvSpPr>
          <p:cNvPr id="221" name="TextBox 220">
            <a:extLst>
              <a:ext uri="{FF2B5EF4-FFF2-40B4-BE49-F238E27FC236}">
                <a16:creationId xmlns:a16="http://schemas.microsoft.com/office/drawing/2014/main" id="{BEE133B4-2CD3-3149-97A0-41AB27BF4150}"/>
              </a:ext>
            </a:extLst>
          </p:cNvPr>
          <p:cNvSpPr txBox="1"/>
          <p:nvPr/>
        </p:nvSpPr>
        <p:spPr>
          <a:xfrm>
            <a:off x="8811518" y="2768205"/>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Model 2</a:t>
            </a:r>
          </a:p>
        </p:txBody>
      </p:sp>
      <p:sp>
        <p:nvSpPr>
          <p:cNvPr id="222" name="TextBox 221">
            <a:extLst>
              <a:ext uri="{FF2B5EF4-FFF2-40B4-BE49-F238E27FC236}">
                <a16:creationId xmlns:a16="http://schemas.microsoft.com/office/drawing/2014/main" id="{781023C9-4EE9-034C-B48A-50C8DF1648C5}"/>
              </a:ext>
            </a:extLst>
          </p:cNvPr>
          <p:cNvSpPr txBox="1"/>
          <p:nvPr/>
        </p:nvSpPr>
        <p:spPr>
          <a:xfrm>
            <a:off x="8817251" y="3175004"/>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Model 3</a:t>
            </a:r>
          </a:p>
        </p:txBody>
      </p:sp>
      <p:sp>
        <p:nvSpPr>
          <p:cNvPr id="224" name="Terminator 223">
            <a:extLst>
              <a:ext uri="{FF2B5EF4-FFF2-40B4-BE49-F238E27FC236}">
                <a16:creationId xmlns:a16="http://schemas.microsoft.com/office/drawing/2014/main" id="{FC374675-87A1-1242-BB03-9B7D7B74B048}"/>
              </a:ext>
            </a:extLst>
          </p:cNvPr>
          <p:cNvSpPr/>
          <p:nvPr/>
        </p:nvSpPr>
        <p:spPr>
          <a:xfrm>
            <a:off x="2033496" y="4273060"/>
            <a:ext cx="943479" cy="710257"/>
          </a:xfrm>
          <a:prstGeom prst="flowChartTerminator">
            <a:avLst/>
          </a:prstGeom>
          <a:solidFill>
            <a:srgbClr val="D3E1FB"/>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TextBox 222">
            <a:extLst>
              <a:ext uri="{FF2B5EF4-FFF2-40B4-BE49-F238E27FC236}">
                <a16:creationId xmlns:a16="http://schemas.microsoft.com/office/drawing/2014/main" id="{597C9C6D-C4D2-F94C-BC2E-1257E6E21451}"/>
              </a:ext>
            </a:extLst>
          </p:cNvPr>
          <p:cNvSpPr txBox="1"/>
          <p:nvPr/>
        </p:nvSpPr>
        <p:spPr>
          <a:xfrm>
            <a:off x="1946158" y="4470233"/>
            <a:ext cx="1113744" cy="400775"/>
          </a:xfrm>
          <a:prstGeom prst="rect">
            <a:avLst/>
          </a:prstGeom>
          <a:noFill/>
        </p:spPr>
        <p:txBody>
          <a:bodyPr wrap="square" rtlCol="0" anchor="ctr">
            <a:noAutofit/>
          </a:bodyPr>
          <a:lstStyle/>
          <a:p>
            <a:pPr algn="ctr"/>
            <a:r>
              <a:rPr lang="en-US" sz="1200" dirty="0">
                <a:solidFill>
                  <a:schemeClr val="bg1">
                    <a:lumMod val="50000"/>
                    <a:lumOff val="50000"/>
                  </a:schemeClr>
                </a:solidFill>
              </a:rPr>
              <a:t>Un-Structured Data</a:t>
            </a:r>
          </a:p>
        </p:txBody>
      </p:sp>
      <p:sp>
        <p:nvSpPr>
          <p:cNvPr id="226" name="TextBox 225">
            <a:extLst>
              <a:ext uri="{FF2B5EF4-FFF2-40B4-BE49-F238E27FC236}">
                <a16:creationId xmlns:a16="http://schemas.microsoft.com/office/drawing/2014/main" id="{DC014E92-C060-3946-BADF-C78F093192AA}"/>
              </a:ext>
            </a:extLst>
          </p:cNvPr>
          <p:cNvSpPr txBox="1"/>
          <p:nvPr/>
        </p:nvSpPr>
        <p:spPr>
          <a:xfrm>
            <a:off x="8354996" y="3793957"/>
            <a:ext cx="2108405" cy="524481"/>
          </a:xfrm>
          <a:prstGeom prst="rect">
            <a:avLst/>
          </a:prstGeom>
          <a:noFill/>
        </p:spPr>
        <p:txBody>
          <a:bodyPr wrap="square" rtlCol="0" anchor="ctr">
            <a:noAutofit/>
          </a:bodyPr>
          <a:lstStyle/>
          <a:p>
            <a:pPr algn="ctr"/>
            <a:r>
              <a:rPr lang="en-US" sz="1400" dirty="0">
                <a:solidFill>
                  <a:schemeClr val="bg1"/>
                </a:solidFill>
              </a:rPr>
              <a:t>Data Mart</a:t>
            </a:r>
          </a:p>
        </p:txBody>
      </p:sp>
      <p:sp>
        <p:nvSpPr>
          <p:cNvPr id="227" name="TextBox 226">
            <a:extLst>
              <a:ext uri="{FF2B5EF4-FFF2-40B4-BE49-F238E27FC236}">
                <a16:creationId xmlns:a16="http://schemas.microsoft.com/office/drawing/2014/main" id="{02673C96-2086-3048-B054-09FB8AABCAF6}"/>
              </a:ext>
            </a:extLst>
          </p:cNvPr>
          <p:cNvSpPr txBox="1"/>
          <p:nvPr/>
        </p:nvSpPr>
        <p:spPr>
          <a:xfrm>
            <a:off x="5835033" y="1758258"/>
            <a:ext cx="2108405" cy="524481"/>
          </a:xfrm>
          <a:prstGeom prst="rect">
            <a:avLst/>
          </a:prstGeom>
          <a:noFill/>
        </p:spPr>
        <p:txBody>
          <a:bodyPr wrap="square" rtlCol="0" anchor="ctr">
            <a:noAutofit/>
          </a:bodyPr>
          <a:lstStyle/>
          <a:p>
            <a:pPr algn="ctr"/>
            <a:r>
              <a:rPr lang="en-US" sz="1400" dirty="0">
                <a:solidFill>
                  <a:schemeClr val="bg1"/>
                </a:solidFill>
              </a:rPr>
              <a:t>Data Warehouse</a:t>
            </a:r>
          </a:p>
        </p:txBody>
      </p:sp>
      <p:sp>
        <p:nvSpPr>
          <p:cNvPr id="228" name="TextBox 227">
            <a:extLst>
              <a:ext uri="{FF2B5EF4-FFF2-40B4-BE49-F238E27FC236}">
                <a16:creationId xmlns:a16="http://schemas.microsoft.com/office/drawing/2014/main" id="{4866DC41-981B-654E-9C4B-441214004172}"/>
              </a:ext>
            </a:extLst>
          </p:cNvPr>
          <p:cNvSpPr txBox="1"/>
          <p:nvPr/>
        </p:nvSpPr>
        <p:spPr>
          <a:xfrm>
            <a:off x="8358803" y="1797338"/>
            <a:ext cx="2108405" cy="524481"/>
          </a:xfrm>
          <a:prstGeom prst="rect">
            <a:avLst/>
          </a:prstGeom>
          <a:noFill/>
        </p:spPr>
        <p:txBody>
          <a:bodyPr wrap="square" rtlCol="0" anchor="ctr">
            <a:noAutofit/>
          </a:bodyPr>
          <a:lstStyle/>
          <a:p>
            <a:pPr algn="ctr"/>
            <a:r>
              <a:rPr lang="en-US" sz="1400" dirty="0">
                <a:solidFill>
                  <a:schemeClr val="bg1"/>
                </a:solidFill>
              </a:rPr>
              <a:t>Data Modeling      Machine Learning</a:t>
            </a:r>
          </a:p>
        </p:txBody>
      </p:sp>
      <p:sp>
        <p:nvSpPr>
          <p:cNvPr id="247" name="TextBox 246">
            <a:extLst>
              <a:ext uri="{FF2B5EF4-FFF2-40B4-BE49-F238E27FC236}">
                <a16:creationId xmlns:a16="http://schemas.microsoft.com/office/drawing/2014/main" id="{670D0C21-B6C8-4A4C-BCDE-FBA4E1E34B32}"/>
              </a:ext>
            </a:extLst>
          </p:cNvPr>
          <p:cNvSpPr txBox="1"/>
          <p:nvPr/>
        </p:nvSpPr>
        <p:spPr>
          <a:xfrm>
            <a:off x="10768956" y="1816731"/>
            <a:ext cx="1127628" cy="524481"/>
          </a:xfrm>
          <a:prstGeom prst="rect">
            <a:avLst/>
          </a:prstGeom>
          <a:noFill/>
        </p:spPr>
        <p:txBody>
          <a:bodyPr wrap="square" rtlCol="0" anchor="ctr">
            <a:noAutofit/>
          </a:bodyPr>
          <a:lstStyle/>
          <a:p>
            <a:pPr algn="ctr"/>
            <a:r>
              <a:rPr lang="en-US" sz="1400" dirty="0">
                <a:solidFill>
                  <a:schemeClr val="bg1"/>
                </a:solidFill>
              </a:rPr>
              <a:t>Front End</a:t>
            </a:r>
          </a:p>
        </p:txBody>
      </p:sp>
      <p:sp>
        <p:nvSpPr>
          <p:cNvPr id="110" name="TextBox 109">
            <a:extLst>
              <a:ext uri="{FF2B5EF4-FFF2-40B4-BE49-F238E27FC236}">
                <a16:creationId xmlns:a16="http://schemas.microsoft.com/office/drawing/2014/main" id="{E7ECFFB5-C491-1442-97FB-A5B55EE89869}"/>
              </a:ext>
            </a:extLst>
          </p:cNvPr>
          <p:cNvSpPr txBox="1"/>
          <p:nvPr/>
        </p:nvSpPr>
        <p:spPr>
          <a:xfrm>
            <a:off x="1492249" y="3592179"/>
            <a:ext cx="558276" cy="211810"/>
          </a:xfrm>
          <a:prstGeom prst="rect">
            <a:avLst/>
          </a:prstGeom>
          <a:noFill/>
        </p:spPr>
        <p:txBody>
          <a:bodyPr wrap="square" rtlCol="0" anchor="ctr">
            <a:noAutofit/>
          </a:bodyPr>
          <a:lstStyle/>
          <a:p>
            <a:pPr algn="ctr"/>
            <a:r>
              <a:rPr lang="en-US" sz="1000" dirty="0">
                <a:solidFill>
                  <a:schemeClr val="bg2"/>
                </a:solidFill>
              </a:rPr>
              <a:t>Users</a:t>
            </a:r>
          </a:p>
        </p:txBody>
      </p:sp>
      <p:sp>
        <p:nvSpPr>
          <p:cNvPr id="249" name="TextBox 248">
            <a:extLst>
              <a:ext uri="{FF2B5EF4-FFF2-40B4-BE49-F238E27FC236}">
                <a16:creationId xmlns:a16="http://schemas.microsoft.com/office/drawing/2014/main" id="{C2E07F90-9677-A949-87CF-0480204E0BE8}"/>
              </a:ext>
            </a:extLst>
          </p:cNvPr>
          <p:cNvSpPr txBox="1"/>
          <p:nvPr/>
        </p:nvSpPr>
        <p:spPr>
          <a:xfrm>
            <a:off x="10893759" y="2377885"/>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1</a:t>
            </a:r>
          </a:p>
        </p:txBody>
      </p:sp>
      <p:sp>
        <p:nvSpPr>
          <p:cNvPr id="250" name="TextBox 249">
            <a:extLst>
              <a:ext uri="{FF2B5EF4-FFF2-40B4-BE49-F238E27FC236}">
                <a16:creationId xmlns:a16="http://schemas.microsoft.com/office/drawing/2014/main" id="{60C3642A-1AED-634E-BBD4-932262EAD9A4}"/>
              </a:ext>
            </a:extLst>
          </p:cNvPr>
          <p:cNvSpPr txBox="1"/>
          <p:nvPr/>
        </p:nvSpPr>
        <p:spPr>
          <a:xfrm>
            <a:off x="10884692" y="2906704"/>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2</a:t>
            </a:r>
          </a:p>
        </p:txBody>
      </p:sp>
      <p:sp>
        <p:nvSpPr>
          <p:cNvPr id="251" name="TextBox 250">
            <a:extLst>
              <a:ext uri="{FF2B5EF4-FFF2-40B4-BE49-F238E27FC236}">
                <a16:creationId xmlns:a16="http://schemas.microsoft.com/office/drawing/2014/main" id="{69686EF9-C8FC-4641-A3C7-672AFD1D2C9C}"/>
              </a:ext>
            </a:extLst>
          </p:cNvPr>
          <p:cNvSpPr txBox="1"/>
          <p:nvPr/>
        </p:nvSpPr>
        <p:spPr>
          <a:xfrm>
            <a:off x="10883244" y="3437675"/>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3</a:t>
            </a:r>
          </a:p>
        </p:txBody>
      </p:sp>
      <p:sp>
        <p:nvSpPr>
          <p:cNvPr id="252" name="TextBox 251">
            <a:extLst>
              <a:ext uri="{FF2B5EF4-FFF2-40B4-BE49-F238E27FC236}">
                <a16:creationId xmlns:a16="http://schemas.microsoft.com/office/drawing/2014/main" id="{8FAE8A2B-9575-FC4E-BFA5-BA2DDA26A3A5}"/>
              </a:ext>
            </a:extLst>
          </p:cNvPr>
          <p:cNvSpPr txBox="1"/>
          <p:nvPr/>
        </p:nvSpPr>
        <p:spPr>
          <a:xfrm>
            <a:off x="10878984" y="3981690"/>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4</a:t>
            </a:r>
          </a:p>
        </p:txBody>
      </p:sp>
      <p:sp>
        <p:nvSpPr>
          <p:cNvPr id="253" name="TextBox 252">
            <a:extLst>
              <a:ext uri="{FF2B5EF4-FFF2-40B4-BE49-F238E27FC236}">
                <a16:creationId xmlns:a16="http://schemas.microsoft.com/office/drawing/2014/main" id="{EA16820E-B771-5143-A4CB-AAAAF08A8827}"/>
              </a:ext>
            </a:extLst>
          </p:cNvPr>
          <p:cNvSpPr txBox="1"/>
          <p:nvPr/>
        </p:nvSpPr>
        <p:spPr>
          <a:xfrm>
            <a:off x="10885867" y="4528412"/>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5</a:t>
            </a:r>
          </a:p>
        </p:txBody>
      </p:sp>
      <p:sp>
        <p:nvSpPr>
          <p:cNvPr id="254" name="TextBox 253">
            <a:extLst>
              <a:ext uri="{FF2B5EF4-FFF2-40B4-BE49-F238E27FC236}">
                <a16:creationId xmlns:a16="http://schemas.microsoft.com/office/drawing/2014/main" id="{7930CB45-62F6-1C46-B575-B213F9AA3B87}"/>
              </a:ext>
            </a:extLst>
          </p:cNvPr>
          <p:cNvSpPr txBox="1"/>
          <p:nvPr/>
        </p:nvSpPr>
        <p:spPr>
          <a:xfrm>
            <a:off x="10900361" y="5042283"/>
            <a:ext cx="893282" cy="274360"/>
          </a:xfrm>
          <a:prstGeom prst="rect">
            <a:avLst/>
          </a:prstGeom>
          <a:noFill/>
        </p:spPr>
        <p:txBody>
          <a:bodyPr wrap="square" rtlCol="0" anchor="ctr">
            <a:noAutofit/>
          </a:bodyPr>
          <a:lstStyle/>
          <a:p>
            <a:pPr algn="ctr"/>
            <a:r>
              <a:rPr lang="en-US" sz="1000" dirty="0">
                <a:solidFill>
                  <a:schemeClr val="bg1">
                    <a:lumMod val="50000"/>
                    <a:lumOff val="50000"/>
                  </a:schemeClr>
                </a:solidFill>
              </a:rPr>
              <a:t>Workspace 6</a:t>
            </a:r>
          </a:p>
        </p:txBody>
      </p:sp>
      <p:sp>
        <p:nvSpPr>
          <p:cNvPr id="255" name="TextBox 254">
            <a:extLst>
              <a:ext uri="{FF2B5EF4-FFF2-40B4-BE49-F238E27FC236}">
                <a16:creationId xmlns:a16="http://schemas.microsoft.com/office/drawing/2014/main" id="{A4EF1564-DB12-0A49-84C9-3BE5F5648510}"/>
              </a:ext>
            </a:extLst>
          </p:cNvPr>
          <p:cNvSpPr txBox="1"/>
          <p:nvPr/>
        </p:nvSpPr>
        <p:spPr>
          <a:xfrm>
            <a:off x="8801691" y="4369582"/>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Data Marts</a:t>
            </a:r>
          </a:p>
        </p:txBody>
      </p:sp>
      <p:sp>
        <p:nvSpPr>
          <p:cNvPr id="256" name="TextBox 255">
            <a:extLst>
              <a:ext uri="{FF2B5EF4-FFF2-40B4-BE49-F238E27FC236}">
                <a16:creationId xmlns:a16="http://schemas.microsoft.com/office/drawing/2014/main" id="{695BA2C0-6B4B-0A49-BED4-68C607025417}"/>
              </a:ext>
            </a:extLst>
          </p:cNvPr>
          <p:cNvSpPr txBox="1"/>
          <p:nvPr/>
        </p:nvSpPr>
        <p:spPr>
          <a:xfrm>
            <a:off x="8795824" y="4792796"/>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DW</a:t>
            </a:r>
            <a:r>
              <a:rPr lang="en-US" sz="1200" dirty="0">
                <a:solidFill>
                  <a:schemeClr val="tx2"/>
                </a:solidFill>
              </a:rPr>
              <a:t>_</a:t>
            </a:r>
            <a:r>
              <a:rPr lang="en-US" sz="1200" dirty="0">
                <a:solidFill>
                  <a:schemeClr val="bg1">
                    <a:lumMod val="50000"/>
                    <a:lumOff val="50000"/>
                  </a:schemeClr>
                </a:solidFill>
              </a:rPr>
              <a:t>Final</a:t>
            </a:r>
          </a:p>
        </p:txBody>
      </p:sp>
      <p:sp>
        <p:nvSpPr>
          <p:cNvPr id="257" name="TextBox 256">
            <a:extLst>
              <a:ext uri="{FF2B5EF4-FFF2-40B4-BE49-F238E27FC236}">
                <a16:creationId xmlns:a16="http://schemas.microsoft.com/office/drawing/2014/main" id="{309475B4-1D7C-6242-A593-10EAD931AF1D}"/>
              </a:ext>
            </a:extLst>
          </p:cNvPr>
          <p:cNvSpPr txBox="1"/>
          <p:nvPr/>
        </p:nvSpPr>
        <p:spPr>
          <a:xfrm>
            <a:off x="8795824" y="5187783"/>
            <a:ext cx="1222627" cy="276999"/>
          </a:xfrm>
          <a:prstGeom prst="rect">
            <a:avLst/>
          </a:prstGeom>
          <a:noFill/>
        </p:spPr>
        <p:txBody>
          <a:bodyPr wrap="square" rtlCol="0" anchor="ctr">
            <a:spAutoFit/>
          </a:bodyPr>
          <a:lstStyle/>
          <a:p>
            <a:pPr algn="ctr"/>
            <a:r>
              <a:rPr lang="en-US" sz="1200" dirty="0">
                <a:solidFill>
                  <a:schemeClr val="bg1">
                    <a:lumMod val="50000"/>
                    <a:lumOff val="50000"/>
                  </a:schemeClr>
                </a:solidFill>
              </a:rPr>
              <a:t>DW_Staging</a:t>
            </a:r>
          </a:p>
        </p:txBody>
      </p:sp>
      <p:sp>
        <p:nvSpPr>
          <p:cNvPr id="258" name="TextBox 257">
            <a:extLst>
              <a:ext uri="{FF2B5EF4-FFF2-40B4-BE49-F238E27FC236}">
                <a16:creationId xmlns:a16="http://schemas.microsoft.com/office/drawing/2014/main" id="{7288C4A5-073C-EA47-9FCC-57393325A560}"/>
              </a:ext>
            </a:extLst>
          </p:cNvPr>
          <p:cNvSpPr txBox="1"/>
          <p:nvPr/>
        </p:nvSpPr>
        <p:spPr>
          <a:xfrm>
            <a:off x="3369065" y="2794734"/>
            <a:ext cx="2074813" cy="681778"/>
          </a:xfrm>
          <a:prstGeom prst="rect">
            <a:avLst/>
          </a:prstGeom>
          <a:noFill/>
        </p:spPr>
        <p:txBody>
          <a:bodyPr wrap="square" rtlCol="0" anchor="ctr">
            <a:noAutofit/>
          </a:bodyPr>
          <a:lstStyle/>
          <a:p>
            <a:pPr algn="ctr"/>
            <a:r>
              <a:rPr lang="en-US" sz="1400" dirty="0">
                <a:solidFill>
                  <a:schemeClr val="bg1"/>
                </a:solidFill>
              </a:rPr>
              <a:t>Database Engine,</a:t>
            </a:r>
          </a:p>
          <a:p>
            <a:pPr algn="ctr"/>
            <a:r>
              <a:rPr lang="en-US" sz="1400" dirty="0">
                <a:solidFill>
                  <a:schemeClr val="bg1"/>
                </a:solidFill>
              </a:rPr>
              <a:t>Integration Services,</a:t>
            </a:r>
          </a:p>
          <a:p>
            <a:pPr algn="ctr"/>
            <a:r>
              <a:rPr lang="en-US" sz="1400" dirty="0">
                <a:solidFill>
                  <a:schemeClr val="bg1"/>
                </a:solidFill>
              </a:rPr>
              <a:t>ETL Tools</a:t>
            </a:r>
          </a:p>
        </p:txBody>
      </p:sp>
      <p:sp>
        <p:nvSpPr>
          <p:cNvPr id="259" name="TextBox 258">
            <a:extLst>
              <a:ext uri="{FF2B5EF4-FFF2-40B4-BE49-F238E27FC236}">
                <a16:creationId xmlns:a16="http://schemas.microsoft.com/office/drawing/2014/main" id="{CE4BED70-14BF-BB4E-8A8C-7E1D42138B5A}"/>
              </a:ext>
            </a:extLst>
          </p:cNvPr>
          <p:cNvSpPr txBox="1"/>
          <p:nvPr/>
        </p:nvSpPr>
        <p:spPr>
          <a:xfrm>
            <a:off x="806226" y="5861952"/>
            <a:ext cx="255494" cy="323165"/>
          </a:xfrm>
          <a:prstGeom prst="rect">
            <a:avLst/>
          </a:prstGeom>
          <a:noFill/>
        </p:spPr>
        <p:txBody>
          <a:bodyPr wrap="square" rtlCol="0">
            <a:spAutoFit/>
          </a:bodyPr>
          <a:lstStyle/>
          <a:p>
            <a:r>
              <a:rPr lang="en-US" sz="1500" dirty="0">
                <a:solidFill>
                  <a:schemeClr val="tx2"/>
                </a:solidFill>
              </a:rPr>
              <a:t>6</a:t>
            </a:r>
          </a:p>
        </p:txBody>
      </p:sp>
      <p:cxnSp>
        <p:nvCxnSpPr>
          <p:cNvPr id="272" name="Elbow Connector 271">
            <a:extLst>
              <a:ext uri="{FF2B5EF4-FFF2-40B4-BE49-F238E27FC236}">
                <a16:creationId xmlns:a16="http://schemas.microsoft.com/office/drawing/2014/main" id="{E99C403E-7ED6-6544-8CAA-8460791083A7}"/>
              </a:ext>
            </a:extLst>
          </p:cNvPr>
          <p:cNvCxnSpPr>
            <a:cxnSpLocks/>
            <a:stCxn id="36" idx="3"/>
            <a:endCxn id="48" idx="1"/>
          </p:cNvCxnSpPr>
          <p:nvPr/>
        </p:nvCxnSpPr>
        <p:spPr>
          <a:xfrm>
            <a:off x="7958137" y="2637989"/>
            <a:ext cx="396861" cy="2065693"/>
          </a:xfrm>
          <a:prstGeom prst="bentConnector3">
            <a:avLst>
              <a:gd name="adj1" fmla="val 32139"/>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BBFFB0B3-088C-A844-A63B-0E3E018B54B9}"/>
              </a:ext>
            </a:extLst>
          </p:cNvPr>
          <p:cNvCxnSpPr>
            <a:cxnSpLocks/>
            <a:stCxn id="34" idx="0"/>
            <a:endCxn id="35" idx="2"/>
          </p:cNvCxnSpPr>
          <p:nvPr/>
        </p:nvCxnSpPr>
        <p:spPr>
          <a:xfrm flipV="1">
            <a:off x="4410856" y="4632509"/>
            <a:ext cx="2" cy="290862"/>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E65B6847-9AF3-F546-835B-AEF179265592}"/>
              </a:ext>
            </a:extLst>
          </p:cNvPr>
          <p:cNvCxnSpPr>
            <a:cxnSpLocks/>
          </p:cNvCxnSpPr>
          <p:nvPr/>
        </p:nvCxnSpPr>
        <p:spPr>
          <a:xfrm>
            <a:off x="9394165" y="3601236"/>
            <a:ext cx="2000" cy="211810"/>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5" name="TextBox 284">
            <a:extLst>
              <a:ext uri="{FF2B5EF4-FFF2-40B4-BE49-F238E27FC236}">
                <a16:creationId xmlns:a16="http://schemas.microsoft.com/office/drawing/2014/main" id="{5C8AA1F2-9362-5648-9D87-C8B2B87D5A02}"/>
              </a:ext>
            </a:extLst>
          </p:cNvPr>
          <p:cNvSpPr txBox="1"/>
          <p:nvPr/>
        </p:nvSpPr>
        <p:spPr>
          <a:xfrm>
            <a:off x="5925662" y="339649"/>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Tree>
    <p:extLst>
      <p:ext uri="{BB962C8B-B14F-4D97-AF65-F5344CB8AC3E}">
        <p14:creationId xmlns:p14="http://schemas.microsoft.com/office/powerpoint/2010/main" val="309992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81" name="Rectangle 180">
            <a:extLst>
              <a:ext uri="{FF2B5EF4-FFF2-40B4-BE49-F238E27FC236}">
                <a16:creationId xmlns:a16="http://schemas.microsoft.com/office/drawing/2014/main" id="{83951BA7-5AFE-EF45-8EAB-E944D83C1F06}"/>
              </a:ext>
            </a:extLst>
          </p:cNvPr>
          <p:cNvSpPr/>
          <p:nvPr/>
        </p:nvSpPr>
        <p:spPr>
          <a:xfrm>
            <a:off x="3251930" y="1301257"/>
            <a:ext cx="7310735" cy="4410620"/>
          </a:xfrm>
          <a:prstGeom prst="rect">
            <a:avLst/>
          </a:prstGeom>
          <a:solidFill>
            <a:schemeClr val="bg2">
              <a:lumMod val="95000"/>
            </a:schemeClr>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9" name="Rectangle 178">
            <a:extLst>
              <a:ext uri="{FF2B5EF4-FFF2-40B4-BE49-F238E27FC236}">
                <a16:creationId xmlns:a16="http://schemas.microsoft.com/office/drawing/2014/main" id="{7FEFB566-36D7-C74B-B7CA-F465D198F15A}"/>
              </a:ext>
            </a:extLst>
          </p:cNvPr>
          <p:cNvSpPr/>
          <p:nvPr/>
        </p:nvSpPr>
        <p:spPr>
          <a:xfrm>
            <a:off x="404959" y="1302624"/>
            <a:ext cx="1334184" cy="4410634"/>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4">
            <a:extLst>
              <a:ext uri="{FF2B5EF4-FFF2-40B4-BE49-F238E27FC236}">
                <a16:creationId xmlns:a16="http://schemas.microsoft.com/office/drawing/2014/main" id="{18748448-7387-6F44-A91F-B0F7753D91D5}"/>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Data 3.0 Architecture</a:t>
            </a:r>
            <a:endParaRPr lang="ru-RU" sz="2800" dirty="0">
              <a:solidFill>
                <a:schemeClr val="tx2"/>
              </a:solidFill>
            </a:endParaRPr>
          </a:p>
        </p:txBody>
      </p:sp>
      <p:sp>
        <p:nvSpPr>
          <p:cNvPr id="182" name="Rectangle 181">
            <a:extLst>
              <a:ext uri="{FF2B5EF4-FFF2-40B4-BE49-F238E27FC236}">
                <a16:creationId xmlns:a16="http://schemas.microsoft.com/office/drawing/2014/main" id="{A9C4756C-6758-6746-8C4F-447EF8793F73}"/>
              </a:ext>
            </a:extLst>
          </p:cNvPr>
          <p:cNvSpPr/>
          <p:nvPr/>
        </p:nvSpPr>
        <p:spPr>
          <a:xfrm>
            <a:off x="1834759" y="443762"/>
            <a:ext cx="1332573" cy="5271238"/>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5">
            <a:extLst>
              <a:ext uri="{FF2B5EF4-FFF2-40B4-BE49-F238E27FC236}">
                <a16:creationId xmlns:a16="http://schemas.microsoft.com/office/drawing/2014/main" id="{53296519-3183-E040-8086-FE12AB555B6C}"/>
              </a:ext>
            </a:extLst>
          </p:cNvPr>
          <p:cNvSpPr>
            <a:spLocks noGrp="1"/>
          </p:cNvSpPr>
          <p:nvPr/>
        </p:nvSpPr>
        <p:spPr>
          <a:xfrm>
            <a:off x="4491427" y="808701"/>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MICROSOFT ARCHITECTURE</a:t>
            </a:r>
            <a:endParaRPr lang="ru-RU" dirty="0">
              <a:solidFill>
                <a:srgbClr val="005B9E"/>
              </a:solidFill>
            </a:endParaRPr>
          </a:p>
        </p:txBody>
      </p:sp>
      <p:sp>
        <p:nvSpPr>
          <p:cNvPr id="2" name="Rounded Rectangle 1">
            <a:extLst>
              <a:ext uri="{FF2B5EF4-FFF2-40B4-BE49-F238E27FC236}">
                <a16:creationId xmlns:a16="http://schemas.microsoft.com/office/drawing/2014/main" id="{9AC27E72-4D9F-2545-91E9-78EE4AD97B96}"/>
              </a:ext>
            </a:extLst>
          </p:cNvPr>
          <p:cNvSpPr/>
          <p:nvPr/>
        </p:nvSpPr>
        <p:spPr>
          <a:xfrm>
            <a:off x="551357" y="1784617"/>
            <a:ext cx="1049631" cy="382693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Rounded Rectangle 31">
            <a:extLst>
              <a:ext uri="{FF2B5EF4-FFF2-40B4-BE49-F238E27FC236}">
                <a16:creationId xmlns:a16="http://schemas.microsoft.com/office/drawing/2014/main" id="{253B8221-8296-A14A-B114-CDB5EF1678E3}"/>
              </a:ext>
            </a:extLst>
          </p:cNvPr>
          <p:cNvSpPr/>
          <p:nvPr/>
        </p:nvSpPr>
        <p:spPr>
          <a:xfrm>
            <a:off x="1963440" y="880683"/>
            <a:ext cx="1083597" cy="114724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ounded Rectangle 32">
            <a:extLst>
              <a:ext uri="{FF2B5EF4-FFF2-40B4-BE49-F238E27FC236}">
                <a16:creationId xmlns:a16="http://schemas.microsoft.com/office/drawing/2014/main" id="{AFACD2DB-C0F9-7E44-AF5F-117052C613C2}"/>
              </a:ext>
            </a:extLst>
          </p:cNvPr>
          <p:cNvSpPr/>
          <p:nvPr/>
        </p:nvSpPr>
        <p:spPr>
          <a:xfrm>
            <a:off x="1954144" y="2328338"/>
            <a:ext cx="1092894" cy="328506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ounded Rectangle 33">
            <a:extLst>
              <a:ext uri="{FF2B5EF4-FFF2-40B4-BE49-F238E27FC236}">
                <a16:creationId xmlns:a16="http://schemas.microsoft.com/office/drawing/2014/main" id="{F542B73A-F7C0-3C4A-A8D3-37AD6B61E122}"/>
              </a:ext>
            </a:extLst>
          </p:cNvPr>
          <p:cNvSpPr/>
          <p:nvPr/>
        </p:nvSpPr>
        <p:spPr>
          <a:xfrm>
            <a:off x="3360715" y="4552999"/>
            <a:ext cx="2100279" cy="10547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Rounded Rectangle 34">
            <a:extLst>
              <a:ext uri="{FF2B5EF4-FFF2-40B4-BE49-F238E27FC236}">
                <a16:creationId xmlns:a16="http://schemas.microsoft.com/office/drawing/2014/main" id="{721CDFF7-AEC5-234C-96EA-FE56E1AE2621}"/>
              </a:ext>
            </a:extLst>
          </p:cNvPr>
          <p:cNvSpPr/>
          <p:nvPr/>
        </p:nvSpPr>
        <p:spPr>
          <a:xfrm>
            <a:off x="3360718" y="1794940"/>
            <a:ext cx="2100279" cy="2554396"/>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Rounded Rectangle 35">
            <a:extLst>
              <a:ext uri="{FF2B5EF4-FFF2-40B4-BE49-F238E27FC236}">
                <a16:creationId xmlns:a16="http://schemas.microsoft.com/office/drawing/2014/main" id="{2C550C0E-FF13-BA4D-BD76-1412A3E742CE}"/>
              </a:ext>
            </a:extLst>
          </p:cNvPr>
          <p:cNvSpPr/>
          <p:nvPr/>
        </p:nvSpPr>
        <p:spPr>
          <a:xfrm>
            <a:off x="5857858" y="1786465"/>
            <a:ext cx="2100279" cy="170304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Rectangle 204">
            <a:extLst>
              <a:ext uri="{FF2B5EF4-FFF2-40B4-BE49-F238E27FC236}">
                <a16:creationId xmlns:a16="http://schemas.microsoft.com/office/drawing/2014/main" id="{933DEE53-F05A-884F-B3C5-7B1D87CFFDE7}"/>
              </a:ext>
            </a:extLst>
          </p:cNvPr>
          <p:cNvSpPr/>
          <p:nvPr/>
        </p:nvSpPr>
        <p:spPr>
          <a:xfrm>
            <a:off x="10670241" y="1301258"/>
            <a:ext cx="1324535" cy="44106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Arrow Connector 7">
            <a:extLst>
              <a:ext uri="{FF2B5EF4-FFF2-40B4-BE49-F238E27FC236}">
                <a16:creationId xmlns:a16="http://schemas.microsoft.com/office/drawing/2014/main" id="{760804A7-8717-434C-BC18-1D01C91FF8DF}"/>
              </a:ext>
            </a:extLst>
          </p:cNvPr>
          <p:cNvCxnSpPr>
            <a:cxnSpLocks/>
          </p:cNvCxnSpPr>
          <p:nvPr/>
        </p:nvCxnSpPr>
        <p:spPr>
          <a:xfrm>
            <a:off x="516943" y="1080361"/>
            <a:ext cx="1446493" cy="1"/>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2414630C-E900-C24A-B581-71F3FFC96295}"/>
              </a:ext>
            </a:extLst>
          </p:cNvPr>
          <p:cNvSpPr/>
          <p:nvPr/>
        </p:nvSpPr>
        <p:spPr>
          <a:xfrm>
            <a:off x="10768957" y="1794940"/>
            <a:ext cx="1127627" cy="381846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Arrow Connector 11">
            <a:extLst>
              <a:ext uri="{FF2B5EF4-FFF2-40B4-BE49-F238E27FC236}">
                <a16:creationId xmlns:a16="http://schemas.microsoft.com/office/drawing/2014/main" id="{C4108283-B85E-DC4F-914B-1D68AC1FE762}"/>
              </a:ext>
            </a:extLst>
          </p:cNvPr>
          <p:cNvCxnSpPr>
            <a:cxnSpLocks/>
            <a:stCxn id="32" idx="2"/>
            <a:endCxn id="33" idx="0"/>
          </p:cNvCxnSpPr>
          <p:nvPr/>
        </p:nvCxnSpPr>
        <p:spPr>
          <a:xfrm flipH="1">
            <a:off x="2500591" y="2027928"/>
            <a:ext cx="4648" cy="30041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917B883-871D-8049-9018-2708EBA310E2}"/>
              </a:ext>
            </a:extLst>
          </p:cNvPr>
          <p:cNvCxnSpPr>
            <a:cxnSpLocks/>
            <a:stCxn id="36" idx="3"/>
            <a:endCxn id="48" idx="1"/>
          </p:cNvCxnSpPr>
          <p:nvPr/>
        </p:nvCxnSpPr>
        <p:spPr>
          <a:xfrm>
            <a:off x="7958137" y="2637989"/>
            <a:ext cx="396861" cy="2065693"/>
          </a:xfrm>
          <a:prstGeom prst="bentConnector3">
            <a:avLst>
              <a:gd name="adj1" fmla="val 32139"/>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A2DCE359-39EC-5246-9BD2-45861B851849}"/>
              </a:ext>
            </a:extLst>
          </p:cNvPr>
          <p:cNvSpPr/>
          <p:nvPr/>
        </p:nvSpPr>
        <p:spPr>
          <a:xfrm>
            <a:off x="5857857" y="3830776"/>
            <a:ext cx="2100279" cy="178263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Rounded Rectangle 46">
            <a:extLst>
              <a:ext uri="{FF2B5EF4-FFF2-40B4-BE49-F238E27FC236}">
                <a16:creationId xmlns:a16="http://schemas.microsoft.com/office/drawing/2014/main" id="{739C42BA-22CB-3F49-A870-6C9C2C110BBD}"/>
              </a:ext>
            </a:extLst>
          </p:cNvPr>
          <p:cNvSpPr/>
          <p:nvPr/>
        </p:nvSpPr>
        <p:spPr>
          <a:xfrm>
            <a:off x="8354997" y="1786465"/>
            <a:ext cx="2100279" cy="1805714"/>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ounded Rectangle 47">
            <a:extLst>
              <a:ext uri="{FF2B5EF4-FFF2-40B4-BE49-F238E27FC236}">
                <a16:creationId xmlns:a16="http://schemas.microsoft.com/office/drawing/2014/main" id="{9366753E-511C-044B-A010-68A9D31721D1}"/>
              </a:ext>
            </a:extLst>
          </p:cNvPr>
          <p:cNvSpPr/>
          <p:nvPr/>
        </p:nvSpPr>
        <p:spPr>
          <a:xfrm>
            <a:off x="8354998" y="3793957"/>
            <a:ext cx="2100279" cy="18194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4" name="Straight Arrow Connector 63">
            <a:extLst>
              <a:ext uri="{FF2B5EF4-FFF2-40B4-BE49-F238E27FC236}">
                <a16:creationId xmlns:a16="http://schemas.microsoft.com/office/drawing/2014/main" id="{4BF78317-60F6-A24A-941A-483641D73281}"/>
              </a:ext>
            </a:extLst>
          </p:cNvPr>
          <p:cNvCxnSpPr>
            <a:cxnSpLocks/>
          </p:cNvCxnSpPr>
          <p:nvPr/>
        </p:nvCxnSpPr>
        <p:spPr>
          <a:xfrm>
            <a:off x="3047037" y="3707141"/>
            <a:ext cx="30555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B339EDA-99B2-7E46-850F-3C1A40308498}"/>
              </a:ext>
            </a:extLst>
          </p:cNvPr>
          <p:cNvCxnSpPr>
            <a:cxnSpLocks/>
          </p:cNvCxnSpPr>
          <p:nvPr/>
        </p:nvCxnSpPr>
        <p:spPr>
          <a:xfrm>
            <a:off x="5460997" y="2650064"/>
            <a:ext cx="396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057CD3F-5AFD-3242-85EA-48B41D3E3347}"/>
              </a:ext>
            </a:extLst>
          </p:cNvPr>
          <p:cNvCxnSpPr>
            <a:cxnSpLocks/>
          </p:cNvCxnSpPr>
          <p:nvPr/>
        </p:nvCxnSpPr>
        <p:spPr>
          <a:xfrm>
            <a:off x="7958131" y="2368738"/>
            <a:ext cx="396865"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722C62-327D-BE48-9EEE-B8CAD00AC382}"/>
              </a:ext>
            </a:extLst>
          </p:cNvPr>
          <p:cNvCxnSpPr>
            <a:cxnSpLocks/>
          </p:cNvCxnSpPr>
          <p:nvPr/>
        </p:nvCxnSpPr>
        <p:spPr>
          <a:xfrm>
            <a:off x="5460994" y="4087095"/>
            <a:ext cx="41040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5F4324A-9F9B-5749-8E93-AD65B1446EDB}"/>
              </a:ext>
            </a:extLst>
          </p:cNvPr>
          <p:cNvCxnSpPr>
            <a:cxnSpLocks/>
            <a:stCxn id="47" idx="3"/>
          </p:cNvCxnSpPr>
          <p:nvPr/>
        </p:nvCxnSpPr>
        <p:spPr>
          <a:xfrm>
            <a:off x="10455276" y="2689322"/>
            <a:ext cx="31368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D6EE144-0CFF-A844-8341-08FE3FBEB17F}"/>
              </a:ext>
            </a:extLst>
          </p:cNvPr>
          <p:cNvCxnSpPr>
            <a:cxnSpLocks/>
            <a:stCxn id="48" idx="3"/>
          </p:cNvCxnSpPr>
          <p:nvPr/>
        </p:nvCxnSpPr>
        <p:spPr>
          <a:xfrm>
            <a:off x="10455277" y="4703682"/>
            <a:ext cx="313679"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0FD2B47-5EDF-B841-BA46-716D299155CE}"/>
              </a:ext>
            </a:extLst>
          </p:cNvPr>
          <p:cNvSpPr txBox="1"/>
          <p:nvPr/>
        </p:nvSpPr>
        <p:spPr>
          <a:xfrm>
            <a:off x="480468" y="2652123"/>
            <a:ext cx="1183036" cy="681778"/>
          </a:xfrm>
          <a:prstGeom prst="rect">
            <a:avLst/>
          </a:prstGeom>
          <a:noFill/>
        </p:spPr>
        <p:txBody>
          <a:bodyPr wrap="square" rtlCol="0" anchor="ctr">
            <a:noAutofit/>
          </a:bodyPr>
          <a:lstStyle/>
          <a:p>
            <a:pPr algn="ctr"/>
            <a:r>
              <a:rPr lang="en-US" sz="1200" dirty="0">
                <a:solidFill>
                  <a:schemeClr val="bg1"/>
                </a:solidFill>
              </a:rPr>
              <a:t>IDENTITY &amp; ACCESS MANAGEMENT</a:t>
            </a:r>
          </a:p>
        </p:txBody>
      </p:sp>
      <p:sp>
        <p:nvSpPr>
          <p:cNvPr id="109" name="TextBox 108">
            <a:extLst>
              <a:ext uri="{FF2B5EF4-FFF2-40B4-BE49-F238E27FC236}">
                <a16:creationId xmlns:a16="http://schemas.microsoft.com/office/drawing/2014/main" id="{3AB8D7D9-EBDC-7343-83C4-CD494296BB37}"/>
              </a:ext>
            </a:extLst>
          </p:cNvPr>
          <p:cNvSpPr txBox="1"/>
          <p:nvPr/>
        </p:nvSpPr>
        <p:spPr>
          <a:xfrm>
            <a:off x="1980422" y="2285027"/>
            <a:ext cx="1049629" cy="681778"/>
          </a:xfrm>
          <a:prstGeom prst="rect">
            <a:avLst/>
          </a:prstGeom>
          <a:noFill/>
        </p:spPr>
        <p:txBody>
          <a:bodyPr wrap="square" rtlCol="0" anchor="ctr">
            <a:noAutofit/>
          </a:bodyPr>
          <a:lstStyle/>
          <a:p>
            <a:pPr algn="ctr"/>
            <a:r>
              <a:rPr lang="en-US" sz="1400" dirty="0">
                <a:solidFill>
                  <a:schemeClr val="bg1"/>
                </a:solidFill>
              </a:rPr>
              <a:t>Azure Data Lake</a:t>
            </a:r>
          </a:p>
        </p:txBody>
      </p:sp>
      <p:sp>
        <p:nvSpPr>
          <p:cNvPr id="111" name="TextBox 110">
            <a:extLst>
              <a:ext uri="{FF2B5EF4-FFF2-40B4-BE49-F238E27FC236}">
                <a16:creationId xmlns:a16="http://schemas.microsoft.com/office/drawing/2014/main" id="{3DE66965-E2B1-DD47-8E0D-E91B4E761211}"/>
              </a:ext>
            </a:extLst>
          </p:cNvPr>
          <p:cNvSpPr txBox="1"/>
          <p:nvPr/>
        </p:nvSpPr>
        <p:spPr>
          <a:xfrm>
            <a:off x="933973" y="834465"/>
            <a:ext cx="558276" cy="331425"/>
          </a:xfrm>
          <a:prstGeom prst="rect">
            <a:avLst/>
          </a:prstGeom>
          <a:noFill/>
        </p:spPr>
        <p:txBody>
          <a:bodyPr wrap="square" rtlCol="0" anchor="ctr">
            <a:noAutofit/>
          </a:bodyPr>
          <a:lstStyle/>
          <a:p>
            <a:pPr algn="ctr"/>
            <a:r>
              <a:rPr lang="en-US" sz="1050" b="1" dirty="0">
                <a:solidFill>
                  <a:schemeClr val="tx2"/>
                </a:solidFill>
              </a:rPr>
              <a:t>Data</a:t>
            </a:r>
          </a:p>
        </p:txBody>
      </p:sp>
      <p:cxnSp>
        <p:nvCxnSpPr>
          <p:cNvPr id="132" name="Elbow Connector 131">
            <a:extLst>
              <a:ext uri="{FF2B5EF4-FFF2-40B4-BE49-F238E27FC236}">
                <a16:creationId xmlns:a16="http://schemas.microsoft.com/office/drawing/2014/main" id="{2CD454DF-CD89-0546-9EC0-7E5E9E655020}"/>
              </a:ext>
            </a:extLst>
          </p:cNvPr>
          <p:cNvCxnSpPr>
            <a:cxnSpLocks/>
          </p:cNvCxnSpPr>
          <p:nvPr/>
        </p:nvCxnSpPr>
        <p:spPr>
          <a:xfrm flipV="1">
            <a:off x="5460995" y="3192460"/>
            <a:ext cx="2894001" cy="415582"/>
          </a:xfrm>
          <a:prstGeom prst="bentConnector3">
            <a:avLst>
              <a:gd name="adj1" fmla="val 94268"/>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EBEAE6B7-0F09-0047-B34D-D0C1B8D53058}"/>
              </a:ext>
            </a:extLst>
          </p:cNvPr>
          <p:cNvCxnSpPr>
            <a:cxnSpLocks/>
          </p:cNvCxnSpPr>
          <p:nvPr/>
        </p:nvCxnSpPr>
        <p:spPr>
          <a:xfrm>
            <a:off x="5460995" y="3707141"/>
            <a:ext cx="2894001" cy="433857"/>
          </a:xfrm>
          <a:prstGeom prst="bentConnector3">
            <a:avLst>
              <a:gd name="adj1" fmla="val 94023"/>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D610952-8160-BA41-8415-16A8061A3CAB}"/>
              </a:ext>
            </a:extLst>
          </p:cNvPr>
          <p:cNvSpPr txBox="1"/>
          <p:nvPr/>
        </p:nvSpPr>
        <p:spPr>
          <a:xfrm>
            <a:off x="1974313" y="903397"/>
            <a:ext cx="1049629" cy="254138"/>
          </a:xfrm>
          <a:prstGeom prst="rect">
            <a:avLst/>
          </a:prstGeom>
          <a:noFill/>
        </p:spPr>
        <p:txBody>
          <a:bodyPr wrap="square" rtlCol="0" anchor="ctr">
            <a:noAutofit/>
          </a:bodyPr>
          <a:lstStyle/>
          <a:p>
            <a:pPr algn="ctr"/>
            <a:r>
              <a:rPr lang="en-US" sz="1400" dirty="0">
                <a:solidFill>
                  <a:schemeClr val="bg1"/>
                </a:solidFill>
              </a:rPr>
              <a:t>Landing</a:t>
            </a:r>
          </a:p>
        </p:txBody>
      </p:sp>
      <p:cxnSp>
        <p:nvCxnSpPr>
          <p:cNvPr id="149" name="Straight Arrow Connector 148">
            <a:extLst>
              <a:ext uri="{FF2B5EF4-FFF2-40B4-BE49-F238E27FC236}">
                <a16:creationId xmlns:a16="http://schemas.microsoft.com/office/drawing/2014/main" id="{B3627B67-1899-5648-A996-0E4B21E94A21}"/>
              </a:ext>
            </a:extLst>
          </p:cNvPr>
          <p:cNvCxnSpPr>
            <a:cxnSpLocks/>
            <a:stCxn id="34" idx="0"/>
            <a:endCxn id="35" idx="2"/>
          </p:cNvCxnSpPr>
          <p:nvPr/>
        </p:nvCxnSpPr>
        <p:spPr>
          <a:xfrm flipV="1">
            <a:off x="4410855" y="4349336"/>
            <a:ext cx="3" cy="203663"/>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3" name="Terminator 152">
            <a:extLst>
              <a:ext uri="{FF2B5EF4-FFF2-40B4-BE49-F238E27FC236}">
                <a16:creationId xmlns:a16="http://schemas.microsoft.com/office/drawing/2014/main" id="{93EF4A50-E286-024E-AC51-052B6C70C708}"/>
              </a:ext>
            </a:extLst>
          </p:cNvPr>
          <p:cNvSpPr/>
          <p:nvPr/>
        </p:nvSpPr>
        <p:spPr>
          <a:xfrm>
            <a:off x="2048038" y="1353843"/>
            <a:ext cx="914400"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TextBox 154">
            <a:extLst>
              <a:ext uri="{FF2B5EF4-FFF2-40B4-BE49-F238E27FC236}">
                <a16:creationId xmlns:a16="http://schemas.microsoft.com/office/drawing/2014/main" id="{8D3C24DE-B67B-0247-9609-E282DE792EBA}"/>
              </a:ext>
            </a:extLst>
          </p:cNvPr>
          <p:cNvSpPr txBox="1"/>
          <p:nvPr/>
        </p:nvSpPr>
        <p:spPr>
          <a:xfrm>
            <a:off x="2133811" y="1364376"/>
            <a:ext cx="742847" cy="301750"/>
          </a:xfrm>
          <a:prstGeom prst="rect">
            <a:avLst/>
          </a:prstGeom>
          <a:noFill/>
        </p:spPr>
        <p:txBody>
          <a:bodyPr wrap="square" rtlCol="0" anchor="ctr">
            <a:noAutofit/>
          </a:bodyPr>
          <a:lstStyle/>
          <a:p>
            <a:pPr algn="ctr"/>
            <a:r>
              <a:rPr lang="en-US" sz="1200" dirty="0">
                <a:solidFill>
                  <a:schemeClr val="bg1"/>
                </a:solidFill>
              </a:rPr>
              <a:t>Sources</a:t>
            </a:r>
          </a:p>
        </p:txBody>
      </p:sp>
      <p:sp>
        <p:nvSpPr>
          <p:cNvPr id="158" name="Terminator 157">
            <a:extLst>
              <a:ext uri="{FF2B5EF4-FFF2-40B4-BE49-F238E27FC236}">
                <a16:creationId xmlns:a16="http://schemas.microsoft.com/office/drawing/2014/main" id="{18A370A2-A27C-5544-BACE-60A39BA427ED}"/>
              </a:ext>
            </a:extLst>
          </p:cNvPr>
          <p:cNvSpPr/>
          <p:nvPr/>
        </p:nvSpPr>
        <p:spPr>
          <a:xfrm>
            <a:off x="5955894" y="2224848"/>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Terminator 158">
            <a:extLst>
              <a:ext uri="{FF2B5EF4-FFF2-40B4-BE49-F238E27FC236}">
                <a16:creationId xmlns:a16="http://schemas.microsoft.com/office/drawing/2014/main" id="{0941C37D-D8EA-D048-A467-AC1FC55DE805}"/>
              </a:ext>
            </a:extLst>
          </p:cNvPr>
          <p:cNvSpPr/>
          <p:nvPr/>
        </p:nvSpPr>
        <p:spPr>
          <a:xfrm>
            <a:off x="5955893" y="2650064"/>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Terminator 159">
            <a:extLst>
              <a:ext uri="{FF2B5EF4-FFF2-40B4-BE49-F238E27FC236}">
                <a16:creationId xmlns:a16="http://schemas.microsoft.com/office/drawing/2014/main" id="{82D567D2-47E9-3549-8F06-3ED6B3A36A13}"/>
              </a:ext>
            </a:extLst>
          </p:cNvPr>
          <p:cNvSpPr/>
          <p:nvPr/>
        </p:nvSpPr>
        <p:spPr>
          <a:xfrm>
            <a:off x="5955896" y="3052497"/>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Terminator 160">
            <a:extLst>
              <a:ext uri="{FF2B5EF4-FFF2-40B4-BE49-F238E27FC236}">
                <a16:creationId xmlns:a16="http://schemas.microsoft.com/office/drawing/2014/main" id="{1F631B41-A986-6847-A151-40EA8B32FD75}"/>
              </a:ext>
            </a:extLst>
          </p:cNvPr>
          <p:cNvSpPr/>
          <p:nvPr/>
        </p:nvSpPr>
        <p:spPr>
          <a:xfrm>
            <a:off x="5955892" y="4357811"/>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2" name="Terminator 161">
            <a:extLst>
              <a:ext uri="{FF2B5EF4-FFF2-40B4-BE49-F238E27FC236}">
                <a16:creationId xmlns:a16="http://schemas.microsoft.com/office/drawing/2014/main" id="{F8A6C186-9D90-D441-9E00-A5AE9AD7600C}"/>
              </a:ext>
            </a:extLst>
          </p:cNvPr>
          <p:cNvSpPr/>
          <p:nvPr/>
        </p:nvSpPr>
        <p:spPr>
          <a:xfrm>
            <a:off x="5955891" y="4783027"/>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3" name="Terminator 162">
            <a:extLst>
              <a:ext uri="{FF2B5EF4-FFF2-40B4-BE49-F238E27FC236}">
                <a16:creationId xmlns:a16="http://schemas.microsoft.com/office/drawing/2014/main" id="{FC18CC41-F5B4-DE4C-8D76-0DA27CCE2010}"/>
              </a:ext>
            </a:extLst>
          </p:cNvPr>
          <p:cNvSpPr/>
          <p:nvPr/>
        </p:nvSpPr>
        <p:spPr>
          <a:xfrm>
            <a:off x="5955894" y="5185460"/>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4" name="Terminator 163">
            <a:extLst>
              <a:ext uri="{FF2B5EF4-FFF2-40B4-BE49-F238E27FC236}">
                <a16:creationId xmlns:a16="http://schemas.microsoft.com/office/drawing/2014/main" id="{CCF71D49-89D6-0649-BB17-CF58610C6322}"/>
              </a:ext>
            </a:extLst>
          </p:cNvPr>
          <p:cNvSpPr/>
          <p:nvPr/>
        </p:nvSpPr>
        <p:spPr>
          <a:xfrm>
            <a:off x="8476466" y="2335039"/>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5" name="Terminator 164">
            <a:extLst>
              <a:ext uri="{FF2B5EF4-FFF2-40B4-BE49-F238E27FC236}">
                <a16:creationId xmlns:a16="http://schemas.microsoft.com/office/drawing/2014/main" id="{83A6300B-B551-D244-8F18-EBF03E112CFA}"/>
              </a:ext>
            </a:extLst>
          </p:cNvPr>
          <p:cNvSpPr/>
          <p:nvPr/>
        </p:nvSpPr>
        <p:spPr>
          <a:xfrm>
            <a:off x="8476465" y="2760255"/>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6" name="Terminator 165">
            <a:extLst>
              <a:ext uri="{FF2B5EF4-FFF2-40B4-BE49-F238E27FC236}">
                <a16:creationId xmlns:a16="http://schemas.microsoft.com/office/drawing/2014/main" id="{3591EA30-69B5-CB42-8045-DF17D619BDBE}"/>
              </a:ext>
            </a:extLst>
          </p:cNvPr>
          <p:cNvSpPr/>
          <p:nvPr/>
        </p:nvSpPr>
        <p:spPr>
          <a:xfrm>
            <a:off x="8476468" y="3162688"/>
            <a:ext cx="1904201" cy="301752"/>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7" name="Terminator 166">
            <a:extLst>
              <a:ext uri="{FF2B5EF4-FFF2-40B4-BE49-F238E27FC236}">
                <a16:creationId xmlns:a16="http://schemas.microsoft.com/office/drawing/2014/main" id="{902B6FDE-58A7-E047-8C2F-AB462AA8AE79}"/>
              </a:ext>
            </a:extLst>
          </p:cNvPr>
          <p:cNvSpPr/>
          <p:nvPr/>
        </p:nvSpPr>
        <p:spPr>
          <a:xfrm>
            <a:off x="8453037" y="4353406"/>
            <a:ext cx="1904201" cy="301752"/>
          </a:xfrm>
          <a:prstGeom prst="flowChartTerminator">
            <a:avLst/>
          </a:prstGeom>
          <a:solidFill>
            <a:srgbClr val="2487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8" name="Terminator 167">
            <a:extLst>
              <a:ext uri="{FF2B5EF4-FFF2-40B4-BE49-F238E27FC236}">
                <a16:creationId xmlns:a16="http://schemas.microsoft.com/office/drawing/2014/main" id="{1BA6FDD2-F467-0840-9BF9-C082ABBDDD3A}"/>
              </a:ext>
            </a:extLst>
          </p:cNvPr>
          <p:cNvSpPr/>
          <p:nvPr/>
        </p:nvSpPr>
        <p:spPr>
          <a:xfrm>
            <a:off x="8453036" y="4778622"/>
            <a:ext cx="1904201" cy="301752"/>
          </a:xfrm>
          <a:prstGeom prst="flowChartTerminator">
            <a:avLst/>
          </a:prstGeom>
          <a:solidFill>
            <a:srgbClr val="2487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9" name="Terminator 168">
            <a:extLst>
              <a:ext uri="{FF2B5EF4-FFF2-40B4-BE49-F238E27FC236}">
                <a16:creationId xmlns:a16="http://schemas.microsoft.com/office/drawing/2014/main" id="{E3FC5B20-BF4B-F444-B4D9-1DB31ABFC9BB}"/>
              </a:ext>
            </a:extLst>
          </p:cNvPr>
          <p:cNvSpPr/>
          <p:nvPr/>
        </p:nvSpPr>
        <p:spPr>
          <a:xfrm>
            <a:off x="8453039" y="5181055"/>
            <a:ext cx="1904201" cy="301752"/>
          </a:xfrm>
          <a:prstGeom prst="flowChartTerminator">
            <a:avLst/>
          </a:prstGeom>
          <a:solidFill>
            <a:srgbClr val="2487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74" name="TextBox 173">
            <a:extLst>
              <a:ext uri="{FF2B5EF4-FFF2-40B4-BE49-F238E27FC236}">
                <a16:creationId xmlns:a16="http://schemas.microsoft.com/office/drawing/2014/main" id="{D76E3573-1330-764A-B435-564DFA3D3750}"/>
              </a:ext>
            </a:extLst>
          </p:cNvPr>
          <p:cNvSpPr txBox="1"/>
          <p:nvPr/>
        </p:nvSpPr>
        <p:spPr>
          <a:xfrm>
            <a:off x="3955704" y="4721696"/>
            <a:ext cx="1534893" cy="690029"/>
          </a:xfrm>
          <a:prstGeom prst="rect">
            <a:avLst/>
          </a:prstGeom>
          <a:noFill/>
        </p:spPr>
        <p:txBody>
          <a:bodyPr wrap="square" rtlCol="0" anchor="ctr">
            <a:noAutofit/>
          </a:bodyPr>
          <a:lstStyle/>
          <a:p>
            <a:pPr algn="ctr"/>
            <a:r>
              <a:rPr lang="en-US" sz="1400" dirty="0">
                <a:solidFill>
                  <a:schemeClr val="bg1"/>
                </a:solidFill>
              </a:rPr>
              <a:t>Azure Data Lake Analytics</a:t>
            </a:r>
          </a:p>
        </p:txBody>
      </p:sp>
      <p:sp>
        <p:nvSpPr>
          <p:cNvPr id="175" name="Terminator 174">
            <a:extLst>
              <a:ext uri="{FF2B5EF4-FFF2-40B4-BE49-F238E27FC236}">
                <a16:creationId xmlns:a16="http://schemas.microsoft.com/office/drawing/2014/main" id="{C12C8187-89C8-3443-90F0-800E1537418A}"/>
              </a:ext>
            </a:extLst>
          </p:cNvPr>
          <p:cNvSpPr/>
          <p:nvPr/>
        </p:nvSpPr>
        <p:spPr>
          <a:xfrm>
            <a:off x="2033496" y="3920342"/>
            <a:ext cx="943479" cy="710257"/>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8" name="TextBox 177">
            <a:extLst>
              <a:ext uri="{FF2B5EF4-FFF2-40B4-BE49-F238E27FC236}">
                <a16:creationId xmlns:a16="http://schemas.microsoft.com/office/drawing/2014/main" id="{B2293906-6180-784A-8C7C-0020E01B9416}"/>
              </a:ext>
            </a:extLst>
          </p:cNvPr>
          <p:cNvSpPr txBox="1"/>
          <p:nvPr/>
        </p:nvSpPr>
        <p:spPr>
          <a:xfrm>
            <a:off x="5820337" y="3824855"/>
            <a:ext cx="2108405" cy="524481"/>
          </a:xfrm>
          <a:prstGeom prst="rect">
            <a:avLst/>
          </a:prstGeom>
          <a:noFill/>
        </p:spPr>
        <p:txBody>
          <a:bodyPr wrap="square" rtlCol="0" anchor="ctr">
            <a:noAutofit/>
          </a:bodyPr>
          <a:lstStyle/>
          <a:p>
            <a:pPr algn="ctr"/>
            <a:r>
              <a:rPr lang="en-US" sz="1400" dirty="0">
                <a:solidFill>
                  <a:schemeClr val="bg1"/>
                </a:solidFill>
              </a:rPr>
              <a:t>ADL: Sandbox</a:t>
            </a:r>
          </a:p>
        </p:txBody>
      </p:sp>
      <p:sp>
        <p:nvSpPr>
          <p:cNvPr id="180" name="TextBox 179">
            <a:extLst>
              <a:ext uri="{FF2B5EF4-FFF2-40B4-BE49-F238E27FC236}">
                <a16:creationId xmlns:a16="http://schemas.microsoft.com/office/drawing/2014/main" id="{91FD5EF7-8632-8547-BDEC-20ABE1F0D2DA}"/>
              </a:ext>
            </a:extLst>
          </p:cNvPr>
          <p:cNvSpPr txBox="1"/>
          <p:nvPr/>
        </p:nvSpPr>
        <p:spPr>
          <a:xfrm>
            <a:off x="412793" y="1314082"/>
            <a:ext cx="1326349" cy="468686"/>
          </a:xfrm>
          <a:prstGeom prst="rect">
            <a:avLst/>
          </a:prstGeom>
          <a:noFill/>
        </p:spPr>
        <p:txBody>
          <a:bodyPr wrap="square" rtlCol="0" anchor="ctr">
            <a:noAutofit/>
          </a:bodyPr>
          <a:lstStyle/>
          <a:p>
            <a:pPr algn="ctr"/>
            <a:r>
              <a:rPr lang="en-US" sz="1600" dirty="0">
                <a:solidFill>
                  <a:schemeClr val="tx2"/>
                </a:solidFill>
              </a:rPr>
              <a:t>ACCESS</a:t>
            </a:r>
          </a:p>
        </p:txBody>
      </p:sp>
      <p:sp>
        <p:nvSpPr>
          <p:cNvPr id="187" name="Terminator 186">
            <a:extLst>
              <a:ext uri="{FF2B5EF4-FFF2-40B4-BE49-F238E27FC236}">
                <a16:creationId xmlns:a16="http://schemas.microsoft.com/office/drawing/2014/main" id="{63473D3F-51D2-1343-91D9-9018D896ECB1}"/>
              </a:ext>
            </a:extLst>
          </p:cNvPr>
          <p:cNvSpPr/>
          <p:nvPr/>
        </p:nvSpPr>
        <p:spPr>
          <a:xfrm>
            <a:off x="10895940" y="2364386"/>
            <a:ext cx="899885" cy="301752"/>
          </a:xfrm>
          <a:prstGeom prst="flowChartTerminator">
            <a:avLst/>
          </a:prstGeom>
          <a:solidFill>
            <a:srgbClr val="FFC0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8" name="Terminator 187">
            <a:extLst>
              <a:ext uri="{FF2B5EF4-FFF2-40B4-BE49-F238E27FC236}">
                <a16:creationId xmlns:a16="http://schemas.microsoft.com/office/drawing/2014/main" id="{E791D038-2868-9040-A397-9F1AAD7F1CD4}"/>
              </a:ext>
            </a:extLst>
          </p:cNvPr>
          <p:cNvSpPr/>
          <p:nvPr/>
        </p:nvSpPr>
        <p:spPr>
          <a:xfrm>
            <a:off x="10887155" y="3967994"/>
            <a:ext cx="899885" cy="301752"/>
          </a:xfrm>
          <a:prstGeom prst="flowChartTerminator">
            <a:avLst/>
          </a:prstGeom>
          <a:solidFill>
            <a:srgbClr val="FFC0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9" name="Terminator 188">
            <a:extLst>
              <a:ext uri="{FF2B5EF4-FFF2-40B4-BE49-F238E27FC236}">
                <a16:creationId xmlns:a16="http://schemas.microsoft.com/office/drawing/2014/main" id="{60F105E7-D9B9-4A4C-A681-83536EB9EC52}"/>
              </a:ext>
            </a:extLst>
          </p:cNvPr>
          <p:cNvSpPr/>
          <p:nvPr/>
        </p:nvSpPr>
        <p:spPr>
          <a:xfrm>
            <a:off x="10887155" y="4502024"/>
            <a:ext cx="899886" cy="301752"/>
          </a:xfrm>
          <a:prstGeom prst="flowChartTerminator">
            <a:avLst/>
          </a:prstGeom>
          <a:solidFill>
            <a:srgbClr val="FFC0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Terminator 189">
            <a:extLst>
              <a:ext uri="{FF2B5EF4-FFF2-40B4-BE49-F238E27FC236}">
                <a16:creationId xmlns:a16="http://schemas.microsoft.com/office/drawing/2014/main" id="{FFA76407-088C-224F-BD05-96F4AD3D00F0}"/>
              </a:ext>
            </a:extLst>
          </p:cNvPr>
          <p:cNvSpPr/>
          <p:nvPr/>
        </p:nvSpPr>
        <p:spPr>
          <a:xfrm>
            <a:off x="10893758" y="5030179"/>
            <a:ext cx="903855" cy="301752"/>
          </a:xfrm>
          <a:prstGeom prst="flowChartTerminator">
            <a:avLst/>
          </a:prstGeom>
          <a:solidFill>
            <a:srgbClr val="FFC0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92" name="Straight Connector 191">
            <a:extLst>
              <a:ext uri="{FF2B5EF4-FFF2-40B4-BE49-F238E27FC236}">
                <a16:creationId xmlns:a16="http://schemas.microsoft.com/office/drawing/2014/main" id="{C25E9159-2FE8-3549-BA73-2FEEF92318D2}"/>
              </a:ext>
            </a:extLst>
          </p:cNvPr>
          <p:cNvCxnSpPr>
            <a:cxnSpLocks/>
          </p:cNvCxnSpPr>
          <p:nvPr/>
        </p:nvCxnSpPr>
        <p:spPr>
          <a:xfrm>
            <a:off x="1600988" y="3707141"/>
            <a:ext cx="358315" cy="0"/>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Terminator 202">
            <a:extLst>
              <a:ext uri="{FF2B5EF4-FFF2-40B4-BE49-F238E27FC236}">
                <a16:creationId xmlns:a16="http://schemas.microsoft.com/office/drawing/2014/main" id="{7836ED8D-1018-084E-A006-06E1BF2709B8}"/>
              </a:ext>
            </a:extLst>
          </p:cNvPr>
          <p:cNvSpPr/>
          <p:nvPr/>
        </p:nvSpPr>
        <p:spPr>
          <a:xfrm>
            <a:off x="10887156" y="2897412"/>
            <a:ext cx="899885" cy="301752"/>
          </a:xfrm>
          <a:prstGeom prst="flowChartTerminator">
            <a:avLst/>
          </a:prstGeom>
          <a:solidFill>
            <a:srgbClr val="FFC0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4" name="Terminator 203">
            <a:extLst>
              <a:ext uri="{FF2B5EF4-FFF2-40B4-BE49-F238E27FC236}">
                <a16:creationId xmlns:a16="http://schemas.microsoft.com/office/drawing/2014/main" id="{307EB6E8-0192-CF4E-9A57-37F0A311A4F0}"/>
              </a:ext>
            </a:extLst>
          </p:cNvPr>
          <p:cNvSpPr/>
          <p:nvPr/>
        </p:nvSpPr>
        <p:spPr>
          <a:xfrm>
            <a:off x="10893758" y="3431366"/>
            <a:ext cx="899885" cy="301752"/>
          </a:xfrm>
          <a:prstGeom prst="flowChartTerminator">
            <a:avLst/>
          </a:prstGeom>
          <a:solidFill>
            <a:srgbClr val="FFC00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6" name="TextBox 205">
            <a:extLst>
              <a:ext uri="{FF2B5EF4-FFF2-40B4-BE49-F238E27FC236}">
                <a16:creationId xmlns:a16="http://schemas.microsoft.com/office/drawing/2014/main" id="{4F382100-F17D-B24F-AB2F-949BA2C98CD4}"/>
              </a:ext>
            </a:extLst>
          </p:cNvPr>
          <p:cNvSpPr txBox="1"/>
          <p:nvPr/>
        </p:nvSpPr>
        <p:spPr>
          <a:xfrm>
            <a:off x="5460994" y="1302628"/>
            <a:ext cx="2894000" cy="468686"/>
          </a:xfrm>
          <a:prstGeom prst="rect">
            <a:avLst/>
          </a:prstGeom>
          <a:noFill/>
        </p:spPr>
        <p:txBody>
          <a:bodyPr wrap="square" rtlCol="0" anchor="ctr">
            <a:noAutofit/>
          </a:bodyPr>
          <a:lstStyle/>
          <a:p>
            <a:pPr algn="ctr"/>
            <a:r>
              <a:rPr lang="en-US" sz="1600" dirty="0">
                <a:solidFill>
                  <a:schemeClr val="tx2"/>
                </a:solidFill>
              </a:rPr>
              <a:t>ETL, WAREHOUSING &amp; ANALYSIS</a:t>
            </a:r>
          </a:p>
        </p:txBody>
      </p:sp>
      <p:sp>
        <p:nvSpPr>
          <p:cNvPr id="207" name="TextBox 206">
            <a:extLst>
              <a:ext uri="{FF2B5EF4-FFF2-40B4-BE49-F238E27FC236}">
                <a16:creationId xmlns:a16="http://schemas.microsoft.com/office/drawing/2014/main" id="{FB28D327-9665-2241-8B8C-478029523C82}"/>
              </a:ext>
            </a:extLst>
          </p:cNvPr>
          <p:cNvSpPr txBox="1"/>
          <p:nvPr/>
        </p:nvSpPr>
        <p:spPr>
          <a:xfrm>
            <a:off x="1839856" y="431679"/>
            <a:ext cx="1326349" cy="468686"/>
          </a:xfrm>
          <a:prstGeom prst="rect">
            <a:avLst/>
          </a:prstGeom>
          <a:noFill/>
        </p:spPr>
        <p:txBody>
          <a:bodyPr wrap="square" rtlCol="0" anchor="ctr">
            <a:noAutofit/>
          </a:bodyPr>
          <a:lstStyle/>
          <a:p>
            <a:pPr algn="ctr"/>
            <a:r>
              <a:rPr lang="en-US" sz="1600" dirty="0">
                <a:solidFill>
                  <a:schemeClr val="tx2"/>
                </a:solidFill>
              </a:rPr>
              <a:t>STORAGE</a:t>
            </a:r>
          </a:p>
        </p:txBody>
      </p:sp>
      <p:sp>
        <p:nvSpPr>
          <p:cNvPr id="208" name="TextBox 207">
            <a:extLst>
              <a:ext uri="{FF2B5EF4-FFF2-40B4-BE49-F238E27FC236}">
                <a16:creationId xmlns:a16="http://schemas.microsoft.com/office/drawing/2014/main" id="{3E33D04B-2D1D-CF44-B6D6-0823D17689F9}"/>
              </a:ext>
            </a:extLst>
          </p:cNvPr>
          <p:cNvSpPr txBox="1"/>
          <p:nvPr/>
        </p:nvSpPr>
        <p:spPr>
          <a:xfrm>
            <a:off x="10562665" y="1311373"/>
            <a:ext cx="1539687" cy="468686"/>
          </a:xfrm>
          <a:prstGeom prst="rect">
            <a:avLst/>
          </a:prstGeom>
          <a:noFill/>
        </p:spPr>
        <p:txBody>
          <a:bodyPr wrap="square" rtlCol="0" anchor="ctr">
            <a:noAutofit/>
          </a:bodyPr>
          <a:lstStyle/>
          <a:p>
            <a:pPr algn="ctr"/>
            <a:r>
              <a:rPr lang="en-US" sz="1500" dirty="0">
                <a:solidFill>
                  <a:schemeClr val="tx2"/>
                </a:solidFill>
              </a:rPr>
              <a:t>VISUALIZATION</a:t>
            </a:r>
          </a:p>
        </p:txBody>
      </p:sp>
      <p:sp>
        <p:nvSpPr>
          <p:cNvPr id="209" name="TextBox 208">
            <a:extLst>
              <a:ext uri="{FF2B5EF4-FFF2-40B4-BE49-F238E27FC236}">
                <a16:creationId xmlns:a16="http://schemas.microsoft.com/office/drawing/2014/main" id="{E06501BF-65FE-1B4C-A9E5-64490F2D114B}"/>
              </a:ext>
            </a:extLst>
          </p:cNvPr>
          <p:cNvSpPr txBox="1"/>
          <p:nvPr/>
        </p:nvSpPr>
        <p:spPr>
          <a:xfrm>
            <a:off x="6541847" y="4375901"/>
            <a:ext cx="665384" cy="276999"/>
          </a:xfrm>
          <a:prstGeom prst="rect">
            <a:avLst/>
          </a:prstGeom>
          <a:noFill/>
        </p:spPr>
        <p:txBody>
          <a:bodyPr wrap="square" rtlCol="0" anchor="ctr">
            <a:spAutoFit/>
          </a:bodyPr>
          <a:lstStyle/>
          <a:p>
            <a:pPr algn="ctr"/>
            <a:r>
              <a:rPr lang="en-US" sz="1200" dirty="0">
                <a:solidFill>
                  <a:schemeClr val="bg1"/>
                </a:solidFill>
              </a:rPr>
              <a:t>POC 1</a:t>
            </a:r>
          </a:p>
        </p:txBody>
      </p:sp>
      <p:sp>
        <p:nvSpPr>
          <p:cNvPr id="212" name="TextBox 211">
            <a:extLst>
              <a:ext uri="{FF2B5EF4-FFF2-40B4-BE49-F238E27FC236}">
                <a16:creationId xmlns:a16="http://schemas.microsoft.com/office/drawing/2014/main" id="{C1433D50-3321-E749-9FAD-674906E6EE1F}"/>
              </a:ext>
            </a:extLst>
          </p:cNvPr>
          <p:cNvSpPr txBox="1"/>
          <p:nvPr/>
        </p:nvSpPr>
        <p:spPr>
          <a:xfrm>
            <a:off x="2036597" y="4037709"/>
            <a:ext cx="943479" cy="493783"/>
          </a:xfrm>
          <a:prstGeom prst="rect">
            <a:avLst/>
          </a:prstGeom>
          <a:noFill/>
        </p:spPr>
        <p:txBody>
          <a:bodyPr wrap="square" rtlCol="0" anchor="ctr">
            <a:noAutofit/>
          </a:bodyPr>
          <a:lstStyle/>
          <a:p>
            <a:pPr algn="ctr"/>
            <a:r>
              <a:rPr lang="en-US" sz="1200" dirty="0">
                <a:solidFill>
                  <a:schemeClr val="bg1"/>
                </a:solidFill>
              </a:rPr>
              <a:t>Structured Data</a:t>
            </a:r>
          </a:p>
        </p:txBody>
      </p:sp>
      <p:sp>
        <p:nvSpPr>
          <p:cNvPr id="213" name="TextBox 212">
            <a:extLst>
              <a:ext uri="{FF2B5EF4-FFF2-40B4-BE49-F238E27FC236}">
                <a16:creationId xmlns:a16="http://schemas.microsoft.com/office/drawing/2014/main" id="{84AF7DEE-7446-4E41-965C-11A498942601}"/>
              </a:ext>
            </a:extLst>
          </p:cNvPr>
          <p:cNvSpPr txBox="1"/>
          <p:nvPr/>
        </p:nvSpPr>
        <p:spPr>
          <a:xfrm>
            <a:off x="6541847" y="4789712"/>
            <a:ext cx="665384" cy="276999"/>
          </a:xfrm>
          <a:prstGeom prst="rect">
            <a:avLst/>
          </a:prstGeom>
          <a:noFill/>
        </p:spPr>
        <p:txBody>
          <a:bodyPr wrap="square" rtlCol="0" anchor="ctr">
            <a:spAutoFit/>
          </a:bodyPr>
          <a:lstStyle/>
          <a:p>
            <a:pPr algn="ctr"/>
            <a:r>
              <a:rPr lang="en-US" sz="1200" dirty="0">
                <a:solidFill>
                  <a:schemeClr val="bg1"/>
                </a:solidFill>
              </a:rPr>
              <a:t>POC 2</a:t>
            </a:r>
          </a:p>
        </p:txBody>
      </p:sp>
      <p:sp>
        <p:nvSpPr>
          <p:cNvPr id="214" name="TextBox 213">
            <a:extLst>
              <a:ext uri="{FF2B5EF4-FFF2-40B4-BE49-F238E27FC236}">
                <a16:creationId xmlns:a16="http://schemas.microsoft.com/office/drawing/2014/main" id="{8EC81DB6-7DF0-9F41-AC36-000E2E0F7D5F}"/>
              </a:ext>
            </a:extLst>
          </p:cNvPr>
          <p:cNvSpPr txBox="1"/>
          <p:nvPr/>
        </p:nvSpPr>
        <p:spPr>
          <a:xfrm>
            <a:off x="6541847" y="5196568"/>
            <a:ext cx="665384" cy="276999"/>
          </a:xfrm>
          <a:prstGeom prst="rect">
            <a:avLst/>
          </a:prstGeom>
          <a:noFill/>
        </p:spPr>
        <p:txBody>
          <a:bodyPr wrap="square" rtlCol="0" anchor="ctr">
            <a:spAutoFit/>
          </a:bodyPr>
          <a:lstStyle/>
          <a:p>
            <a:pPr algn="ctr"/>
            <a:r>
              <a:rPr lang="en-US" sz="1200" dirty="0">
                <a:solidFill>
                  <a:schemeClr val="bg1"/>
                </a:solidFill>
              </a:rPr>
              <a:t>POC 3</a:t>
            </a:r>
          </a:p>
        </p:txBody>
      </p:sp>
      <p:sp>
        <p:nvSpPr>
          <p:cNvPr id="217" name="TextBox 216">
            <a:extLst>
              <a:ext uri="{FF2B5EF4-FFF2-40B4-BE49-F238E27FC236}">
                <a16:creationId xmlns:a16="http://schemas.microsoft.com/office/drawing/2014/main" id="{32A93A48-FC4F-4F45-B37B-513F1C952603}"/>
              </a:ext>
            </a:extLst>
          </p:cNvPr>
          <p:cNvSpPr txBox="1"/>
          <p:nvPr/>
        </p:nvSpPr>
        <p:spPr>
          <a:xfrm>
            <a:off x="6277923" y="2238263"/>
            <a:ext cx="1222627" cy="276999"/>
          </a:xfrm>
          <a:prstGeom prst="rect">
            <a:avLst/>
          </a:prstGeom>
          <a:noFill/>
        </p:spPr>
        <p:txBody>
          <a:bodyPr wrap="square" rtlCol="0" anchor="ctr">
            <a:spAutoFit/>
          </a:bodyPr>
          <a:lstStyle/>
          <a:p>
            <a:pPr algn="ctr"/>
            <a:r>
              <a:rPr lang="en-US" sz="1200" dirty="0">
                <a:solidFill>
                  <a:schemeClr val="bg1"/>
                </a:solidFill>
              </a:rPr>
              <a:t>Enterprise Data</a:t>
            </a:r>
          </a:p>
        </p:txBody>
      </p:sp>
      <p:sp>
        <p:nvSpPr>
          <p:cNvPr id="218" name="TextBox 217">
            <a:extLst>
              <a:ext uri="{FF2B5EF4-FFF2-40B4-BE49-F238E27FC236}">
                <a16:creationId xmlns:a16="http://schemas.microsoft.com/office/drawing/2014/main" id="{E76907A0-7932-3440-BC5B-3999D7293243}"/>
              </a:ext>
            </a:extLst>
          </p:cNvPr>
          <p:cNvSpPr txBox="1"/>
          <p:nvPr/>
        </p:nvSpPr>
        <p:spPr>
          <a:xfrm>
            <a:off x="6096001" y="2649310"/>
            <a:ext cx="1636058" cy="276999"/>
          </a:xfrm>
          <a:prstGeom prst="rect">
            <a:avLst/>
          </a:prstGeom>
          <a:noFill/>
        </p:spPr>
        <p:txBody>
          <a:bodyPr wrap="square" rtlCol="0" anchor="ctr">
            <a:spAutoFit/>
          </a:bodyPr>
          <a:lstStyle/>
          <a:p>
            <a:pPr algn="ctr"/>
            <a:r>
              <a:rPr lang="en-US" sz="1200" dirty="0">
                <a:solidFill>
                  <a:schemeClr val="bg1"/>
                </a:solidFill>
              </a:rPr>
              <a:t>Enterprise Context</a:t>
            </a:r>
          </a:p>
        </p:txBody>
      </p:sp>
      <p:sp>
        <p:nvSpPr>
          <p:cNvPr id="219" name="TextBox 218">
            <a:extLst>
              <a:ext uri="{FF2B5EF4-FFF2-40B4-BE49-F238E27FC236}">
                <a16:creationId xmlns:a16="http://schemas.microsoft.com/office/drawing/2014/main" id="{4BBF5975-F887-9641-B7DE-87CD61A483D8}"/>
              </a:ext>
            </a:extLst>
          </p:cNvPr>
          <p:cNvSpPr txBox="1"/>
          <p:nvPr/>
        </p:nvSpPr>
        <p:spPr>
          <a:xfrm>
            <a:off x="6277923" y="3056902"/>
            <a:ext cx="1222627" cy="276999"/>
          </a:xfrm>
          <a:prstGeom prst="rect">
            <a:avLst/>
          </a:prstGeom>
          <a:noFill/>
        </p:spPr>
        <p:txBody>
          <a:bodyPr wrap="square" rtlCol="0" anchor="ctr">
            <a:spAutoFit/>
          </a:bodyPr>
          <a:lstStyle/>
          <a:p>
            <a:pPr algn="ctr"/>
            <a:r>
              <a:rPr lang="en-US" sz="1200" dirty="0">
                <a:solidFill>
                  <a:schemeClr val="bg1"/>
                </a:solidFill>
              </a:rPr>
              <a:t>Applications</a:t>
            </a:r>
          </a:p>
        </p:txBody>
      </p:sp>
      <p:sp>
        <p:nvSpPr>
          <p:cNvPr id="220" name="TextBox 219">
            <a:extLst>
              <a:ext uri="{FF2B5EF4-FFF2-40B4-BE49-F238E27FC236}">
                <a16:creationId xmlns:a16="http://schemas.microsoft.com/office/drawing/2014/main" id="{525D5B3F-5FE9-7642-BE02-20CAC1F7C1C1}"/>
              </a:ext>
            </a:extLst>
          </p:cNvPr>
          <p:cNvSpPr txBox="1"/>
          <p:nvPr/>
        </p:nvSpPr>
        <p:spPr>
          <a:xfrm>
            <a:off x="8811034" y="2338599"/>
            <a:ext cx="1222627" cy="276999"/>
          </a:xfrm>
          <a:prstGeom prst="rect">
            <a:avLst/>
          </a:prstGeom>
          <a:noFill/>
        </p:spPr>
        <p:txBody>
          <a:bodyPr wrap="square" rtlCol="0" anchor="ctr">
            <a:spAutoFit/>
          </a:bodyPr>
          <a:lstStyle/>
          <a:p>
            <a:pPr algn="ctr"/>
            <a:r>
              <a:rPr lang="en-US" sz="1200" dirty="0">
                <a:solidFill>
                  <a:schemeClr val="bg1"/>
                </a:solidFill>
              </a:rPr>
              <a:t>Model 1</a:t>
            </a:r>
          </a:p>
        </p:txBody>
      </p:sp>
      <p:sp>
        <p:nvSpPr>
          <p:cNvPr id="221" name="TextBox 220">
            <a:extLst>
              <a:ext uri="{FF2B5EF4-FFF2-40B4-BE49-F238E27FC236}">
                <a16:creationId xmlns:a16="http://schemas.microsoft.com/office/drawing/2014/main" id="{BEE133B4-2CD3-3149-97A0-41AB27BF4150}"/>
              </a:ext>
            </a:extLst>
          </p:cNvPr>
          <p:cNvSpPr txBox="1"/>
          <p:nvPr/>
        </p:nvSpPr>
        <p:spPr>
          <a:xfrm>
            <a:off x="8811518" y="2768205"/>
            <a:ext cx="1222627" cy="276999"/>
          </a:xfrm>
          <a:prstGeom prst="rect">
            <a:avLst/>
          </a:prstGeom>
          <a:noFill/>
        </p:spPr>
        <p:txBody>
          <a:bodyPr wrap="square" rtlCol="0" anchor="ctr">
            <a:spAutoFit/>
          </a:bodyPr>
          <a:lstStyle/>
          <a:p>
            <a:pPr algn="ctr"/>
            <a:r>
              <a:rPr lang="en-US" sz="1200" dirty="0">
                <a:solidFill>
                  <a:schemeClr val="bg1"/>
                </a:solidFill>
              </a:rPr>
              <a:t>Model 2</a:t>
            </a:r>
          </a:p>
        </p:txBody>
      </p:sp>
      <p:sp>
        <p:nvSpPr>
          <p:cNvPr id="222" name="TextBox 221">
            <a:extLst>
              <a:ext uri="{FF2B5EF4-FFF2-40B4-BE49-F238E27FC236}">
                <a16:creationId xmlns:a16="http://schemas.microsoft.com/office/drawing/2014/main" id="{781023C9-4EE9-034C-B48A-50C8DF1648C5}"/>
              </a:ext>
            </a:extLst>
          </p:cNvPr>
          <p:cNvSpPr txBox="1"/>
          <p:nvPr/>
        </p:nvSpPr>
        <p:spPr>
          <a:xfrm>
            <a:off x="8817251" y="3175004"/>
            <a:ext cx="1222627" cy="276999"/>
          </a:xfrm>
          <a:prstGeom prst="rect">
            <a:avLst/>
          </a:prstGeom>
          <a:noFill/>
        </p:spPr>
        <p:txBody>
          <a:bodyPr wrap="square" rtlCol="0" anchor="ctr">
            <a:spAutoFit/>
          </a:bodyPr>
          <a:lstStyle/>
          <a:p>
            <a:pPr algn="ctr"/>
            <a:r>
              <a:rPr lang="en-US" sz="1200" dirty="0">
                <a:solidFill>
                  <a:schemeClr val="bg1"/>
                </a:solidFill>
              </a:rPr>
              <a:t>Model 3</a:t>
            </a:r>
          </a:p>
        </p:txBody>
      </p:sp>
      <p:sp>
        <p:nvSpPr>
          <p:cNvPr id="224" name="Terminator 223">
            <a:extLst>
              <a:ext uri="{FF2B5EF4-FFF2-40B4-BE49-F238E27FC236}">
                <a16:creationId xmlns:a16="http://schemas.microsoft.com/office/drawing/2014/main" id="{FC374675-87A1-1242-BB03-9B7D7B74B048}"/>
              </a:ext>
            </a:extLst>
          </p:cNvPr>
          <p:cNvSpPr/>
          <p:nvPr/>
        </p:nvSpPr>
        <p:spPr>
          <a:xfrm>
            <a:off x="2033496" y="4783679"/>
            <a:ext cx="943479" cy="710257"/>
          </a:xfrm>
          <a:prstGeom prst="flowChartTerminator">
            <a:avLst/>
          </a:prstGeom>
          <a:solidFill>
            <a:srgbClr val="84C8E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TextBox 222">
            <a:extLst>
              <a:ext uri="{FF2B5EF4-FFF2-40B4-BE49-F238E27FC236}">
                <a16:creationId xmlns:a16="http://schemas.microsoft.com/office/drawing/2014/main" id="{597C9C6D-C4D2-F94C-BC2E-1257E6E21451}"/>
              </a:ext>
            </a:extLst>
          </p:cNvPr>
          <p:cNvSpPr txBox="1"/>
          <p:nvPr/>
        </p:nvSpPr>
        <p:spPr>
          <a:xfrm>
            <a:off x="1954143" y="4980648"/>
            <a:ext cx="1113744" cy="400775"/>
          </a:xfrm>
          <a:prstGeom prst="rect">
            <a:avLst/>
          </a:prstGeom>
          <a:noFill/>
        </p:spPr>
        <p:txBody>
          <a:bodyPr wrap="square" rtlCol="0" anchor="ctr">
            <a:noAutofit/>
          </a:bodyPr>
          <a:lstStyle/>
          <a:p>
            <a:pPr algn="ctr"/>
            <a:r>
              <a:rPr lang="en-US" sz="1200" dirty="0">
                <a:solidFill>
                  <a:schemeClr val="bg1"/>
                </a:solidFill>
              </a:rPr>
              <a:t>Unstructured Data</a:t>
            </a:r>
          </a:p>
        </p:txBody>
      </p:sp>
      <p:sp>
        <p:nvSpPr>
          <p:cNvPr id="226" name="TextBox 225">
            <a:extLst>
              <a:ext uri="{FF2B5EF4-FFF2-40B4-BE49-F238E27FC236}">
                <a16:creationId xmlns:a16="http://schemas.microsoft.com/office/drawing/2014/main" id="{DC014E92-C060-3946-BADF-C78F093192AA}"/>
              </a:ext>
            </a:extLst>
          </p:cNvPr>
          <p:cNvSpPr txBox="1"/>
          <p:nvPr/>
        </p:nvSpPr>
        <p:spPr>
          <a:xfrm>
            <a:off x="9122812" y="3793957"/>
            <a:ext cx="1115041" cy="524481"/>
          </a:xfrm>
          <a:prstGeom prst="rect">
            <a:avLst/>
          </a:prstGeom>
          <a:noFill/>
        </p:spPr>
        <p:txBody>
          <a:bodyPr wrap="square" rtlCol="0" anchor="ctr">
            <a:noAutofit/>
          </a:bodyPr>
          <a:lstStyle/>
          <a:p>
            <a:pPr algn="ctr"/>
            <a:r>
              <a:rPr lang="en-US" sz="1400" dirty="0">
                <a:solidFill>
                  <a:schemeClr val="bg1"/>
                </a:solidFill>
              </a:rPr>
              <a:t>Azure SQL</a:t>
            </a:r>
          </a:p>
        </p:txBody>
      </p:sp>
      <p:sp>
        <p:nvSpPr>
          <p:cNvPr id="227" name="TextBox 226">
            <a:extLst>
              <a:ext uri="{FF2B5EF4-FFF2-40B4-BE49-F238E27FC236}">
                <a16:creationId xmlns:a16="http://schemas.microsoft.com/office/drawing/2014/main" id="{02673C96-2086-3048-B054-09FB8AABCAF6}"/>
              </a:ext>
            </a:extLst>
          </p:cNvPr>
          <p:cNvSpPr txBox="1"/>
          <p:nvPr/>
        </p:nvSpPr>
        <p:spPr>
          <a:xfrm>
            <a:off x="5835033" y="1758258"/>
            <a:ext cx="2108405" cy="524481"/>
          </a:xfrm>
          <a:prstGeom prst="rect">
            <a:avLst/>
          </a:prstGeom>
          <a:noFill/>
        </p:spPr>
        <p:txBody>
          <a:bodyPr wrap="square" rtlCol="0" anchor="ctr">
            <a:noAutofit/>
          </a:bodyPr>
          <a:lstStyle/>
          <a:p>
            <a:pPr algn="ctr"/>
            <a:r>
              <a:rPr lang="en-US" sz="1400" dirty="0">
                <a:solidFill>
                  <a:schemeClr val="bg1"/>
                </a:solidFill>
              </a:rPr>
              <a:t>ADL: Object Store</a:t>
            </a:r>
          </a:p>
        </p:txBody>
      </p:sp>
      <p:sp>
        <p:nvSpPr>
          <p:cNvPr id="228" name="TextBox 227">
            <a:extLst>
              <a:ext uri="{FF2B5EF4-FFF2-40B4-BE49-F238E27FC236}">
                <a16:creationId xmlns:a16="http://schemas.microsoft.com/office/drawing/2014/main" id="{4866DC41-981B-654E-9C4B-441214004172}"/>
              </a:ext>
            </a:extLst>
          </p:cNvPr>
          <p:cNvSpPr txBox="1"/>
          <p:nvPr/>
        </p:nvSpPr>
        <p:spPr>
          <a:xfrm>
            <a:off x="9028085" y="1797338"/>
            <a:ext cx="1352581" cy="524481"/>
          </a:xfrm>
          <a:prstGeom prst="rect">
            <a:avLst/>
          </a:prstGeom>
          <a:noFill/>
        </p:spPr>
        <p:txBody>
          <a:bodyPr wrap="square" rtlCol="0" anchor="ctr">
            <a:noAutofit/>
          </a:bodyPr>
          <a:lstStyle/>
          <a:p>
            <a:pPr algn="ctr"/>
            <a:r>
              <a:rPr lang="en-US" sz="1400" dirty="0">
                <a:solidFill>
                  <a:schemeClr val="bg1"/>
                </a:solidFill>
              </a:rPr>
              <a:t>ML Studio</a:t>
            </a:r>
          </a:p>
        </p:txBody>
      </p:sp>
      <p:sp>
        <p:nvSpPr>
          <p:cNvPr id="247" name="TextBox 246">
            <a:extLst>
              <a:ext uri="{FF2B5EF4-FFF2-40B4-BE49-F238E27FC236}">
                <a16:creationId xmlns:a16="http://schemas.microsoft.com/office/drawing/2014/main" id="{670D0C21-B6C8-4A4C-BCDE-FBA4E1E34B32}"/>
              </a:ext>
            </a:extLst>
          </p:cNvPr>
          <p:cNvSpPr txBox="1"/>
          <p:nvPr/>
        </p:nvSpPr>
        <p:spPr>
          <a:xfrm>
            <a:off x="11003301" y="1816731"/>
            <a:ext cx="932976" cy="524481"/>
          </a:xfrm>
          <a:prstGeom prst="rect">
            <a:avLst/>
          </a:prstGeom>
          <a:noFill/>
        </p:spPr>
        <p:txBody>
          <a:bodyPr wrap="square" rtlCol="0" anchor="ctr">
            <a:noAutofit/>
          </a:bodyPr>
          <a:lstStyle/>
          <a:p>
            <a:pPr algn="ctr"/>
            <a:r>
              <a:rPr lang="en-US" sz="1200" dirty="0">
                <a:solidFill>
                  <a:schemeClr val="bg1"/>
                </a:solidFill>
              </a:rPr>
              <a:t>Power BI</a:t>
            </a:r>
          </a:p>
        </p:txBody>
      </p:sp>
      <p:sp>
        <p:nvSpPr>
          <p:cNvPr id="110" name="TextBox 109">
            <a:extLst>
              <a:ext uri="{FF2B5EF4-FFF2-40B4-BE49-F238E27FC236}">
                <a16:creationId xmlns:a16="http://schemas.microsoft.com/office/drawing/2014/main" id="{E7ECFFB5-C491-1442-97FB-A5B55EE89869}"/>
              </a:ext>
            </a:extLst>
          </p:cNvPr>
          <p:cNvSpPr txBox="1"/>
          <p:nvPr/>
        </p:nvSpPr>
        <p:spPr>
          <a:xfrm>
            <a:off x="1492249" y="3592179"/>
            <a:ext cx="558276" cy="211810"/>
          </a:xfrm>
          <a:prstGeom prst="rect">
            <a:avLst/>
          </a:prstGeom>
          <a:noFill/>
        </p:spPr>
        <p:txBody>
          <a:bodyPr wrap="square" rtlCol="0" anchor="ctr">
            <a:noAutofit/>
          </a:bodyPr>
          <a:lstStyle/>
          <a:p>
            <a:pPr algn="ctr"/>
            <a:r>
              <a:rPr lang="en-US" sz="1000" dirty="0">
                <a:solidFill>
                  <a:schemeClr val="bg2"/>
                </a:solidFill>
              </a:rPr>
              <a:t>Users</a:t>
            </a:r>
          </a:p>
        </p:txBody>
      </p:sp>
      <p:sp>
        <p:nvSpPr>
          <p:cNvPr id="249" name="TextBox 248">
            <a:extLst>
              <a:ext uri="{FF2B5EF4-FFF2-40B4-BE49-F238E27FC236}">
                <a16:creationId xmlns:a16="http://schemas.microsoft.com/office/drawing/2014/main" id="{C2E07F90-9677-A949-87CF-0480204E0BE8}"/>
              </a:ext>
            </a:extLst>
          </p:cNvPr>
          <p:cNvSpPr txBox="1"/>
          <p:nvPr/>
        </p:nvSpPr>
        <p:spPr>
          <a:xfrm>
            <a:off x="10906087" y="2379458"/>
            <a:ext cx="893282" cy="274360"/>
          </a:xfrm>
          <a:prstGeom prst="rect">
            <a:avLst/>
          </a:prstGeom>
          <a:noFill/>
        </p:spPr>
        <p:txBody>
          <a:bodyPr wrap="square" rtlCol="0" anchor="ctr">
            <a:noAutofit/>
          </a:bodyPr>
          <a:lstStyle/>
          <a:p>
            <a:pPr algn="ctr"/>
            <a:r>
              <a:rPr lang="en-US" sz="1000" dirty="0">
                <a:solidFill>
                  <a:schemeClr val="bg1"/>
                </a:solidFill>
              </a:rPr>
              <a:t>Workspace 1</a:t>
            </a:r>
          </a:p>
        </p:txBody>
      </p:sp>
      <p:sp>
        <p:nvSpPr>
          <p:cNvPr id="250" name="TextBox 249">
            <a:extLst>
              <a:ext uri="{FF2B5EF4-FFF2-40B4-BE49-F238E27FC236}">
                <a16:creationId xmlns:a16="http://schemas.microsoft.com/office/drawing/2014/main" id="{60C3642A-1AED-634E-BBD4-932262EAD9A4}"/>
              </a:ext>
            </a:extLst>
          </p:cNvPr>
          <p:cNvSpPr txBox="1"/>
          <p:nvPr/>
        </p:nvSpPr>
        <p:spPr>
          <a:xfrm>
            <a:off x="10897020" y="2908277"/>
            <a:ext cx="893282" cy="274360"/>
          </a:xfrm>
          <a:prstGeom prst="rect">
            <a:avLst/>
          </a:prstGeom>
          <a:noFill/>
        </p:spPr>
        <p:txBody>
          <a:bodyPr wrap="square" rtlCol="0" anchor="ctr">
            <a:noAutofit/>
          </a:bodyPr>
          <a:lstStyle/>
          <a:p>
            <a:pPr algn="ctr"/>
            <a:r>
              <a:rPr lang="en-US" sz="1000" dirty="0">
                <a:solidFill>
                  <a:schemeClr val="bg1"/>
                </a:solidFill>
              </a:rPr>
              <a:t>Workspace 2</a:t>
            </a:r>
          </a:p>
        </p:txBody>
      </p:sp>
      <p:sp>
        <p:nvSpPr>
          <p:cNvPr id="251" name="TextBox 250">
            <a:extLst>
              <a:ext uri="{FF2B5EF4-FFF2-40B4-BE49-F238E27FC236}">
                <a16:creationId xmlns:a16="http://schemas.microsoft.com/office/drawing/2014/main" id="{69686EF9-C8FC-4641-A3C7-672AFD1D2C9C}"/>
              </a:ext>
            </a:extLst>
          </p:cNvPr>
          <p:cNvSpPr txBox="1"/>
          <p:nvPr/>
        </p:nvSpPr>
        <p:spPr>
          <a:xfrm>
            <a:off x="10895572" y="3439248"/>
            <a:ext cx="893282" cy="274360"/>
          </a:xfrm>
          <a:prstGeom prst="rect">
            <a:avLst/>
          </a:prstGeom>
          <a:noFill/>
        </p:spPr>
        <p:txBody>
          <a:bodyPr wrap="square" rtlCol="0" anchor="ctr">
            <a:noAutofit/>
          </a:bodyPr>
          <a:lstStyle/>
          <a:p>
            <a:pPr algn="ctr"/>
            <a:r>
              <a:rPr lang="en-US" sz="1000" dirty="0">
                <a:solidFill>
                  <a:schemeClr val="bg1"/>
                </a:solidFill>
              </a:rPr>
              <a:t>Workspace 3</a:t>
            </a:r>
          </a:p>
        </p:txBody>
      </p:sp>
      <p:sp>
        <p:nvSpPr>
          <p:cNvPr id="252" name="TextBox 251">
            <a:extLst>
              <a:ext uri="{FF2B5EF4-FFF2-40B4-BE49-F238E27FC236}">
                <a16:creationId xmlns:a16="http://schemas.microsoft.com/office/drawing/2014/main" id="{8FAE8A2B-9575-FC4E-BFA5-BA2DDA26A3A5}"/>
              </a:ext>
            </a:extLst>
          </p:cNvPr>
          <p:cNvSpPr txBox="1"/>
          <p:nvPr/>
        </p:nvSpPr>
        <p:spPr>
          <a:xfrm>
            <a:off x="10891312" y="3983263"/>
            <a:ext cx="893282" cy="274360"/>
          </a:xfrm>
          <a:prstGeom prst="rect">
            <a:avLst/>
          </a:prstGeom>
          <a:noFill/>
        </p:spPr>
        <p:txBody>
          <a:bodyPr wrap="square" rtlCol="0" anchor="ctr">
            <a:noAutofit/>
          </a:bodyPr>
          <a:lstStyle/>
          <a:p>
            <a:pPr algn="ctr"/>
            <a:r>
              <a:rPr lang="en-US" sz="1000" dirty="0">
                <a:solidFill>
                  <a:schemeClr val="bg1"/>
                </a:solidFill>
              </a:rPr>
              <a:t>Workspace 4</a:t>
            </a:r>
          </a:p>
        </p:txBody>
      </p:sp>
      <p:sp>
        <p:nvSpPr>
          <p:cNvPr id="253" name="TextBox 252">
            <a:extLst>
              <a:ext uri="{FF2B5EF4-FFF2-40B4-BE49-F238E27FC236}">
                <a16:creationId xmlns:a16="http://schemas.microsoft.com/office/drawing/2014/main" id="{EA16820E-B771-5143-A4CB-AAAAF08A8827}"/>
              </a:ext>
            </a:extLst>
          </p:cNvPr>
          <p:cNvSpPr txBox="1"/>
          <p:nvPr/>
        </p:nvSpPr>
        <p:spPr>
          <a:xfrm>
            <a:off x="10898195" y="4529985"/>
            <a:ext cx="893282" cy="274360"/>
          </a:xfrm>
          <a:prstGeom prst="rect">
            <a:avLst/>
          </a:prstGeom>
          <a:noFill/>
        </p:spPr>
        <p:txBody>
          <a:bodyPr wrap="square" rtlCol="0" anchor="ctr">
            <a:noAutofit/>
          </a:bodyPr>
          <a:lstStyle/>
          <a:p>
            <a:pPr algn="ctr"/>
            <a:r>
              <a:rPr lang="en-US" sz="1000" dirty="0">
                <a:solidFill>
                  <a:schemeClr val="bg1"/>
                </a:solidFill>
              </a:rPr>
              <a:t>Workspace 5</a:t>
            </a:r>
          </a:p>
        </p:txBody>
      </p:sp>
      <p:sp>
        <p:nvSpPr>
          <p:cNvPr id="254" name="TextBox 253">
            <a:extLst>
              <a:ext uri="{FF2B5EF4-FFF2-40B4-BE49-F238E27FC236}">
                <a16:creationId xmlns:a16="http://schemas.microsoft.com/office/drawing/2014/main" id="{7930CB45-62F6-1C46-B575-B213F9AA3B87}"/>
              </a:ext>
            </a:extLst>
          </p:cNvPr>
          <p:cNvSpPr txBox="1"/>
          <p:nvPr/>
        </p:nvSpPr>
        <p:spPr>
          <a:xfrm>
            <a:off x="10912689" y="5043856"/>
            <a:ext cx="893282" cy="274360"/>
          </a:xfrm>
          <a:prstGeom prst="rect">
            <a:avLst/>
          </a:prstGeom>
          <a:noFill/>
        </p:spPr>
        <p:txBody>
          <a:bodyPr wrap="square" rtlCol="0" anchor="ctr">
            <a:noAutofit/>
          </a:bodyPr>
          <a:lstStyle/>
          <a:p>
            <a:pPr algn="ctr"/>
            <a:r>
              <a:rPr lang="en-US" sz="1000" dirty="0">
                <a:solidFill>
                  <a:schemeClr val="bg1"/>
                </a:solidFill>
              </a:rPr>
              <a:t>Workspace 6</a:t>
            </a:r>
          </a:p>
        </p:txBody>
      </p:sp>
      <p:sp>
        <p:nvSpPr>
          <p:cNvPr id="255" name="TextBox 254">
            <a:extLst>
              <a:ext uri="{FF2B5EF4-FFF2-40B4-BE49-F238E27FC236}">
                <a16:creationId xmlns:a16="http://schemas.microsoft.com/office/drawing/2014/main" id="{A4EF1564-DB12-0A49-84C9-3BE5F5648510}"/>
              </a:ext>
            </a:extLst>
          </p:cNvPr>
          <p:cNvSpPr txBox="1"/>
          <p:nvPr/>
        </p:nvSpPr>
        <p:spPr>
          <a:xfrm>
            <a:off x="8801691" y="4369582"/>
            <a:ext cx="1222627" cy="276999"/>
          </a:xfrm>
          <a:prstGeom prst="rect">
            <a:avLst/>
          </a:prstGeom>
          <a:noFill/>
        </p:spPr>
        <p:txBody>
          <a:bodyPr wrap="square" rtlCol="0" anchor="ctr">
            <a:spAutoFit/>
          </a:bodyPr>
          <a:lstStyle/>
          <a:p>
            <a:pPr algn="ctr"/>
            <a:r>
              <a:rPr lang="en-US" sz="1200" dirty="0">
                <a:solidFill>
                  <a:schemeClr val="bg1"/>
                </a:solidFill>
              </a:rPr>
              <a:t>Data Marts</a:t>
            </a:r>
          </a:p>
        </p:txBody>
      </p:sp>
      <p:sp>
        <p:nvSpPr>
          <p:cNvPr id="256" name="TextBox 255">
            <a:extLst>
              <a:ext uri="{FF2B5EF4-FFF2-40B4-BE49-F238E27FC236}">
                <a16:creationId xmlns:a16="http://schemas.microsoft.com/office/drawing/2014/main" id="{695BA2C0-6B4B-0A49-BED4-68C607025417}"/>
              </a:ext>
            </a:extLst>
          </p:cNvPr>
          <p:cNvSpPr txBox="1"/>
          <p:nvPr/>
        </p:nvSpPr>
        <p:spPr>
          <a:xfrm>
            <a:off x="8795824" y="4792796"/>
            <a:ext cx="1222627" cy="276999"/>
          </a:xfrm>
          <a:prstGeom prst="rect">
            <a:avLst/>
          </a:prstGeom>
          <a:noFill/>
        </p:spPr>
        <p:txBody>
          <a:bodyPr wrap="square" rtlCol="0" anchor="ctr">
            <a:spAutoFit/>
          </a:bodyPr>
          <a:lstStyle/>
          <a:p>
            <a:pPr algn="ctr"/>
            <a:r>
              <a:rPr lang="en-US" sz="1200" dirty="0">
                <a:solidFill>
                  <a:schemeClr val="bg1"/>
                </a:solidFill>
              </a:rPr>
              <a:t>DW_Final</a:t>
            </a:r>
          </a:p>
        </p:txBody>
      </p:sp>
      <p:sp>
        <p:nvSpPr>
          <p:cNvPr id="257" name="TextBox 256">
            <a:extLst>
              <a:ext uri="{FF2B5EF4-FFF2-40B4-BE49-F238E27FC236}">
                <a16:creationId xmlns:a16="http://schemas.microsoft.com/office/drawing/2014/main" id="{309475B4-1D7C-6242-A593-10EAD931AF1D}"/>
              </a:ext>
            </a:extLst>
          </p:cNvPr>
          <p:cNvSpPr txBox="1"/>
          <p:nvPr/>
        </p:nvSpPr>
        <p:spPr>
          <a:xfrm>
            <a:off x="8795824" y="5187783"/>
            <a:ext cx="1222627" cy="276999"/>
          </a:xfrm>
          <a:prstGeom prst="rect">
            <a:avLst/>
          </a:prstGeom>
          <a:noFill/>
        </p:spPr>
        <p:txBody>
          <a:bodyPr wrap="square" rtlCol="0" anchor="ctr">
            <a:spAutoFit/>
          </a:bodyPr>
          <a:lstStyle/>
          <a:p>
            <a:pPr algn="ctr"/>
            <a:r>
              <a:rPr lang="en-US" sz="1200" dirty="0">
                <a:solidFill>
                  <a:schemeClr val="bg1"/>
                </a:solidFill>
              </a:rPr>
              <a:t>DW_Staging</a:t>
            </a:r>
          </a:p>
        </p:txBody>
      </p:sp>
      <p:sp>
        <p:nvSpPr>
          <p:cNvPr id="258" name="TextBox 257">
            <a:extLst>
              <a:ext uri="{FF2B5EF4-FFF2-40B4-BE49-F238E27FC236}">
                <a16:creationId xmlns:a16="http://schemas.microsoft.com/office/drawing/2014/main" id="{7288C4A5-073C-EA47-9FCC-57393325A560}"/>
              </a:ext>
            </a:extLst>
          </p:cNvPr>
          <p:cNvSpPr txBox="1"/>
          <p:nvPr/>
        </p:nvSpPr>
        <p:spPr>
          <a:xfrm>
            <a:off x="3899566" y="2242582"/>
            <a:ext cx="1045627" cy="681778"/>
          </a:xfrm>
          <a:prstGeom prst="rect">
            <a:avLst/>
          </a:prstGeom>
          <a:noFill/>
        </p:spPr>
        <p:txBody>
          <a:bodyPr wrap="square" rtlCol="0" anchor="ctr">
            <a:noAutofit/>
          </a:bodyPr>
          <a:lstStyle/>
          <a:p>
            <a:pPr algn="ctr"/>
            <a:r>
              <a:rPr lang="en-US" sz="1400" dirty="0">
                <a:solidFill>
                  <a:schemeClr val="bg1"/>
                </a:solidFill>
              </a:rPr>
              <a:t>Azure Data Factory</a:t>
            </a:r>
          </a:p>
        </p:txBody>
      </p:sp>
      <p:sp>
        <p:nvSpPr>
          <p:cNvPr id="92" name="TextBox 91">
            <a:extLst>
              <a:ext uri="{FF2B5EF4-FFF2-40B4-BE49-F238E27FC236}">
                <a16:creationId xmlns:a16="http://schemas.microsoft.com/office/drawing/2014/main" id="{FF57CF28-961E-DE4E-B27E-D2CE46F1F93B}"/>
              </a:ext>
            </a:extLst>
          </p:cNvPr>
          <p:cNvSpPr txBox="1"/>
          <p:nvPr/>
        </p:nvSpPr>
        <p:spPr>
          <a:xfrm>
            <a:off x="806226" y="5861952"/>
            <a:ext cx="255494" cy="323165"/>
          </a:xfrm>
          <a:prstGeom prst="rect">
            <a:avLst/>
          </a:prstGeom>
          <a:noFill/>
        </p:spPr>
        <p:txBody>
          <a:bodyPr wrap="square" rtlCol="0">
            <a:spAutoFit/>
          </a:bodyPr>
          <a:lstStyle/>
          <a:p>
            <a:r>
              <a:rPr lang="en-US" sz="1500" dirty="0">
                <a:solidFill>
                  <a:schemeClr val="tx2"/>
                </a:solidFill>
              </a:rPr>
              <a:t>7</a:t>
            </a:r>
          </a:p>
        </p:txBody>
      </p:sp>
      <p:pic>
        <p:nvPicPr>
          <p:cNvPr id="96" name="Picture 95">
            <a:extLst>
              <a:ext uri="{FF2B5EF4-FFF2-40B4-BE49-F238E27FC236}">
                <a16:creationId xmlns:a16="http://schemas.microsoft.com/office/drawing/2014/main" id="{C5FBB138-AF3C-C34B-8284-897136B8647C}"/>
              </a:ext>
            </a:extLst>
          </p:cNvPr>
          <p:cNvPicPr>
            <a:picLocks noChangeAspect="1"/>
          </p:cNvPicPr>
          <p:nvPr/>
        </p:nvPicPr>
        <p:blipFill>
          <a:blip r:embed="rId2"/>
          <a:stretch>
            <a:fillRect/>
          </a:stretch>
        </p:blipFill>
        <p:spPr>
          <a:xfrm>
            <a:off x="10808649" y="1925072"/>
            <a:ext cx="301752" cy="301752"/>
          </a:xfrm>
          <a:prstGeom prst="rect">
            <a:avLst/>
          </a:prstGeom>
        </p:spPr>
      </p:pic>
      <p:pic>
        <p:nvPicPr>
          <p:cNvPr id="97" name="Picture 96" descr="A close up of a sign&#10;&#10;Description automatically generated">
            <a:extLst>
              <a:ext uri="{FF2B5EF4-FFF2-40B4-BE49-F238E27FC236}">
                <a16:creationId xmlns:a16="http://schemas.microsoft.com/office/drawing/2014/main" id="{B60B70D4-D9FC-8F41-89D8-DBA34C61F748}"/>
              </a:ext>
            </a:extLst>
          </p:cNvPr>
          <p:cNvPicPr>
            <a:picLocks noChangeAspect="1"/>
          </p:cNvPicPr>
          <p:nvPr/>
        </p:nvPicPr>
        <p:blipFill>
          <a:blip r:embed="rId3"/>
          <a:stretch>
            <a:fillRect/>
          </a:stretch>
        </p:blipFill>
        <p:spPr>
          <a:xfrm>
            <a:off x="8651795" y="3837521"/>
            <a:ext cx="452102" cy="452102"/>
          </a:xfrm>
          <a:prstGeom prst="rect">
            <a:avLst/>
          </a:prstGeom>
        </p:spPr>
      </p:pic>
      <p:pic>
        <p:nvPicPr>
          <p:cNvPr id="99" name="Picture 98" descr="A close up of a sign&#10;&#10;Description automatically generated">
            <a:extLst>
              <a:ext uri="{FF2B5EF4-FFF2-40B4-BE49-F238E27FC236}">
                <a16:creationId xmlns:a16="http://schemas.microsoft.com/office/drawing/2014/main" id="{8FD2B455-37F8-8E43-BA8F-E0152C5CBC5F}"/>
              </a:ext>
            </a:extLst>
          </p:cNvPr>
          <p:cNvPicPr>
            <a:picLocks noChangeAspect="1"/>
          </p:cNvPicPr>
          <p:nvPr/>
        </p:nvPicPr>
        <p:blipFill>
          <a:blip r:embed="rId4"/>
          <a:stretch>
            <a:fillRect/>
          </a:stretch>
        </p:blipFill>
        <p:spPr>
          <a:xfrm>
            <a:off x="3935147" y="3096627"/>
            <a:ext cx="999700" cy="999700"/>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5F7526DE-0246-4249-8F07-9F70ACCC056A}"/>
              </a:ext>
            </a:extLst>
          </p:cNvPr>
          <p:cNvPicPr>
            <a:picLocks noChangeAspect="1"/>
          </p:cNvPicPr>
          <p:nvPr/>
        </p:nvPicPr>
        <p:blipFill>
          <a:blip r:embed="rId5"/>
          <a:stretch>
            <a:fillRect/>
          </a:stretch>
        </p:blipFill>
        <p:spPr>
          <a:xfrm>
            <a:off x="8670710" y="1868569"/>
            <a:ext cx="404738" cy="404738"/>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F679AFB1-28AB-AA4A-ABC2-2E805D38E7AD}"/>
              </a:ext>
            </a:extLst>
          </p:cNvPr>
          <p:cNvPicPr>
            <a:picLocks noChangeAspect="1"/>
          </p:cNvPicPr>
          <p:nvPr/>
        </p:nvPicPr>
        <p:blipFill>
          <a:blip r:embed="rId6"/>
          <a:stretch>
            <a:fillRect/>
          </a:stretch>
        </p:blipFill>
        <p:spPr>
          <a:xfrm>
            <a:off x="692828" y="3988455"/>
            <a:ext cx="770398" cy="770398"/>
          </a:xfrm>
          <a:prstGeom prst="rect">
            <a:avLst/>
          </a:prstGeom>
        </p:spPr>
      </p:pic>
      <p:pic>
        <p:nvPicPr>
          <p:cNvPr id="103" name="Picture 102" descr="A close up of a sign&#10;&#10;Description automatically generated">
            <a:extLst>
              <a:ext uri="{FF2B5EF4-FFF2-40B4-BE49-F238E27FC236}">
                <a16:creationId xmlns:a16="http://schemas.microsoft.com/office/drawing/2014/main" id="{B623CA7A-3379-E24A-8449-67A12D9EFAAF}"/>
              </a:ext>
            </a:extLst>
          </p:cNvPr>
          <p:cNvPicPr>
            <a:picLocks noChangeAspect="1"/>
          </p:cNvPicPr>
          <p:nvPr/>
        </p:nvPicPr>
        <p:blipFill>
          <a:blip r:embed="rId7"/>
          <a:stretch>
            <a:fillRect/>
          </a:stretch>
        </p:blipFill>
        <p:spPr>
          <a:xfrm>
            <a:off x="3501178" y="4843019"/>
            <a:ext cx="512190" cy="512190"/>
          </a:xfrm>
          <a:prstGeom prst="rect">
            <a:avLst/>
          </a:prstGeom>
        </p:spPr>
      </p:pic>
      <p:pic>
        <p:nvPicPr>
          <p:cNvPr id="104" name="Picture 103">
            <a:extLst>
              <a:ext uri="{FF2B5EF4-FFF2-40B4-BE49-F238E27FC236}">
                <a16:creationId xmlns:a16="http://schemas.microsoft.com/office/drawing/2014/main" id="{820D506F-4E10-5344-9E6A-C5CE3361A742}"/>
              </a:ext>
            </a:extLst>
          </p:cNvPr>
          <p:cNvPicPr>
            <a:picLocks noChangeAspect="1"/>
          </p:cNvPicPr>
          <p:nvPr/>
        </p:nvPicPr>
        <p:blipFill>
          <a:blip r:embed="rId8"/>
          <a:stretch>
            <a:fillRect/>
          </a:stretch>
        </p:blipFill>
        <p:spPr>
          <a:xfrm>
            <a:off x="2202848" y="3060230"/>
            <a:ext cx="588037" cy="588037"/>
          </a:xfrm>
          <a:prstGeom prst="rect">
            <a:avLst/>
          </a:prstGeom>
        </p:spPr>
      </p:pic>
      <p:cxnSp>
        <p:nvCxnSpPr>
          <p:cNvPr id="27" name="Straight Arrow Connector 26">
            <a:extLst>
              <a:ext uri="{FF2B5EF4-FFF2-40B4-BE49-F238E27FC236}">
                <a16:creationId xmlns:a16="http://schemas.microsoft.com/office/drawing/2014/main" id="{A6CB866B-55F1-1E46-B3BB-638E3E477423}"/>
              </a:ext>
            </a:extLst>
          </p:cNvPr>
          <p:cNvCxnSpPr>
            <a:cxnSpLocks/>
          </p:cNvCxnSpPr>
          <p:nvPr/>
        </p:nvCxnSpPr>
        <p:spPr>
          <a:xfrm>
            <a:off x="3047987" y="4778622"/>
            <a:ext cx="325848"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D45CFA9-DADB-164B-8A3F-259480DA88F0}"/>
              </a:ext>
            </a:extLst>
          </p:cNvPr>
          <p:cNvCxnSpPr>
            <a:cxnSpLocks/>
            <a:stCxn id="47" idx="2"/>
          </p:cNvCxnSpPr>
          <p:nvPr/>
        </p:nvCxnSpPr>
        <p:spPr>
          <a:xfrm>
            <a:off x="9405137" y="3592179"/>
            <a:ext cx="2000" cy="211810"/>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356B7A5-E102-7042-9F16-EA5A82BC6829}"/>
              </a:ext>
            </a:extLst>
          </p:cNvPr>
          <p:cNvSpPr txBox="1"/>
          <p:nvPr/>
        </p:nvSpPr>
        <p:spPr>
          <a:xfrm>
            <a:off x="5925662" y="339649"/>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Tree>
    <p:extLst>
      <p:ext uri="{BB962C8B-B14F-4D97-AF65-F5344CB8AC3E}">
        <p14:creationId xmlns:p14="http://schemas.microsoft.com/office/powerpoint/2010/main" val="103255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81" name="Rectangle 180">
            <a:extLst>
              <a:ext uri="{FF2B5EF4-FFF2-40B4-BE49-F238E27FC236}">
                <a16:creationId xmlns:a16="http://schemas.microsoft.com/office/drawing/2014/main" id="{83951BA7-5AFE-EF45-8EAB-E944D83C1F06}"/>
              </a:ext>
            </a:extLst>
          </p:cNvPr>
          <p:cNvSpPr/>
          <p:nvPr/>
        </p:nvSpPr>
        <p:spPr>
          <a:xfrm>
            <a:off x="3251930" y="1301257"/>
            <a:ext cx="7310735" cy="4410620"/>
          </a:xfrm>
          <a:prstGeom prst="rect">
            <a:avLst/>
          </a:prstGeom>
          <a:solidFill>
            <a:schemeClr val="bg2">
              <a:lumMod val="95000"/>
            </a:schemeClr>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9" name="Rectangle 178">
            <a:extLst>
              <a:ext uri="{FF2B5EF4-FFF2-40B4-BE49-F238E27FC236}">
                <a16:creationId xmlns:a16="http://schemas.microsoft.com/office/drawing/2014/main" id="{7FEFB566-36D7-C74B-B7CA-F465D198F15A}"/>
              </a:ext>
            </a:extLst>
          </p:cNvPr>
          <p:cNvSpPr/>
          <p:nvPr/>
        </p:nvSpPr>
        <p:spPr>
          <a:xfrm>
            <a:off x="404959" y="1302624"/>
            <a:ext cx="1334184" cy="4410634"/>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4">
            <a:extLst>
              <a:ext uri="{FF2B5EF4-FFF2-40B4-BE49-F238E27FC236}">
                <a16:creationId xmlns:a16="http://schemas.microsoft.com/office/drawing/2014/main" id="{18748448-7387-6F44-A91F-B0F7753D91D5}"/>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Data 3.0 Architecture</a:t>
            </a:r>
            <a:endParaRPr lang="ru-RU" sz="2800" dirty="0">
              <a:solidFill>
                <a:schemeClr val="tx2"/>
              </a:solidFill>
            </a:endParaRPr>
          </a:p>
        </p:txBody>
      </p:sp>
      <p:sp>
        <p:nvSpPr>
          <p:cNvPr id="182" name="Rectangle 181">
            <a:extLst>
              <a:ext uri="{FF2B5EF4-FFF2-40B4-BE49-F238E27FC236}">
                <a16:creationId xmlns:a16="http://schemas.microsoft.com/office/drawing/2014/main" id="{A9C4756C-6758-6746-8C4F-447EF8793F73}"/>
              </a:ext>
            </a:extLst>
          </p:cNvPr>
          <p:cNvSpPr/>
          <p:nvPr/>
        </p:nvSpPr>
        <p:spPr>
          <a:xfrm>
            <a:off x="1834759" y="443762"/>
            <a:ext cx="1332573" cy="5271238"/>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5">
            <a:extLst>
              <a:ext uri="{FF2B5EF4-FFF2-40B4-BE49-F238E27FC236}">
                <a16:creationId xmlns:a16="http://schemas.microsoft.com/office/drawing/2014/main" id="{53296519-3183-E040-8086-FE12AB555B6C}"/>
              </a:ext>
            </a:extLst>
          </p:cNvPr>
          <p:cNvSpPr>
            <a:spLocks noGrp="1"/>
          </p:cNvSpPr>
          <p:nvPr/>
        </p:nvSpPr>
        <p:spPr>
          <a:xfrm>
            <a:off x="4491427" y="808701"/>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Google ARCHITECTURE</a:t>
            </a:r>
            <a:endParaRPr lang="ru-RU" dirty="0">
              <a:solidFill>
                <a:srgbClr val="005B9E"/>
              </a:solidFill>
            </a:endParaRPr>
          </a:p>
        </p:txBody>
      </p:sp>
      <p:sp>
        <p:nvSpPr>
          <p:cNvPr id="2" name="Rounded Rectangle 1">
            <a:extLst>
              <a:ext uri="{FF2B5EF4-FFF2-40B4-BE49-F238E27FC236}">
                <a16:creationId xmlns:a16="http://schemas.microsoft.com/office/drawing/2014/main" id="{9AC27E72-4D9F-2545-91E9-78EE4AD97B96}"/>
              </a:ext>
            </a:extLst>
          </p:cNvPr>
          <p:cNvSpPr/>
          <p:nvPr/>
        </p:nvSpPr>
        <p:spPr>
          <a:xfrm>
            <a:off x="551357" y="1784617"/>
            <a:ext cx="1049631" cy="382693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Rounded Rectangle 31">
            <a:extLst>
              <a:ext uri="{FF2B5EF4-FFF2-40B4-BE49-F238E27FC236}">
                <a16:creationId xmlns:a16="http://schemas.microsoft.com/office/drawing/2014/main" id="{253B8221-8296-A14A-B114-CDB5EF1678E3}"/>
              </a:ext>
            </a:extLst>
          </p:cNvPr>
          <p:cNvSpPr/>
          <p:nvPr/>
        </p:nvSpPr>
        <p:spPr>
          <a:xfrm>
            <a:off x="1963440" y="880683"/>
            <a:ext cx="1083597" cy="114724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ounded Rectangle 32">
            <a:extLst>
              <a:ext uri="{FF2B5EF4-FFF2-40B4-BE49-F238E27FC236}">
                <a16:creationId xmlns:a16="http://schemas.microsoft.com/office/drawing/2014/main" id="{AFACD2DB-C0F9-7E44-AF5F-117052C613C2}"/>
              </a:ext>
            </a:extLst>
          </p:cNvPr>
          <p:cNvSpPr/>
          <p:nvPr/>
        </p:nvSpPr>
        <p:spPr>
          <a:xfrm>
            <a:off x="1954144" y="2328338"/>
            <a:ext cx="1092894" cy="328506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ounded Rectangle 33">
            <a:extLst>
              <a:ext uri="{FF2B5EF4-FFF2-40B4-BE49-F238E27FC236}">
                <a16:creationId xmlns:a16="http://schemas.microsoft.com/office/drawing/2014/main" id="{F542B73A-F7C0-3C4A-A8D3-37AD6B61E122}"/>
              </a:ext>
            </a:extLst>
          </p:cNvPr>
          <p:cNvSpPr/>
          <p:nvPr/>
        </p:nvSpPr>
        <p:spPr>
          <a:xfrm>
            <a:off x="3360715" y="4552999"/>
            <a:ext cx="2100279" cy="10547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Rounded Rectangle 34">
            <a:extLst>
              <a:ext uri="{FF2B5EF4-FFF2-40B4-BE49-F238E27FC236}">
                <a16:creationId xmlns:a16="http://schemas.microsoft.com/office/drawing/2014/main" id="{721CDFF7-AEC5-234C-96EA-FE56E1AE2621}"/>
              </a:ext>
            </a:extLst>
          </p:cNvPr>
          <p:cNvSpPr/>
          <p:nvPr/>
        </p:nvSpPr>
        <p:spPr>
          <a:xfrm>
            <a:off x="3360718" y="1794940"/>
            <a:ext cx="2100279" cy="2554396"/>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Rounded Rectangle 35">
            <a:extLst>
              <a:ext uri="{FF2B5EF4-FFF2-40B4-BE49-F238E27FC236}">
                <a16:creationId xmlns:a16="http://schemas.microsoft.com/office/drawing/2014/main" id="{2C550C0E-FF13-BA4D-BD76-1412A3E742CE}"/>
              </a:ext>
            </a:extLst>
          </p:cNvPr>
          <p:cNvSpPr/>
          <p:nvPr/>
        </p:nvSpPr>
        <p:spPr>
          <a:xfrm>
            <a:off x="5857858" y="1786465"/>
            <a:ext cx="2100279" cy="170304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Rectangle 204">
            <a:extLst>
              <a:ext uri="{FF2B5EF4-FFF2-40B4-BE49-F238E27FC236}">
                <a16:creationId xmlns:a16="http://schemas.microsoft.com/office/drawing/2014/main" id="{933DEE53-F05A-884F-B3C5-7B1D87CFFDE7}"/>
              </a:ext>
            </a:extLst>
          </p:cNvPr>
          <p:cNvSpPr/>
          <p:nvPr/>
        </p:nvSpPr>
        <p:spPr>
          <a:xfrm>
            <a:off x="10670241" y="1301258"/>
            <a:ext cx="1324535" cy="44106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Arrow Connector 7">
            <a:extLst>
              <a:ext uri="{FF2B5EF4-FFF2-40B4-BE49-F238E27FC236}">
                <a16:creationId xmlns:a16="http://schemas.microsoft.com/office/drawing/2014/main" id="{760804A7-8717-434C-BC18-1D01C91FF8DF}"/>
              </a:ext>
            </a:extLst>
          </p:cNvPr>
          <p:cNvCxnSpPr>
            <a:cxnSpLocks/>
          </p:cNvCxnSpPr>
          <p:nvPr/>
        </p:nvCxnSpPr>
        <p:spPr>
          <a:xfrm>
            <a:off x="516943" y="1080361"/>
            <a:ext cx="1446493" cy="1"/>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2414630C-E900-C24A-B581-71F3FFC96295}"/>
              </a:ext>
            </a:extLst>
          </p:cNvPr>
          <p:cNvSpPr/>
          <p:nvPr/>
        </p:nvSpPr>
        <p:spPr>
          <a:xfrm>
            <a:off x="10768957" y="1794940"/>
            <a:ext cx="1127627" cy="381846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Arrow Connector 11">
            <a:extLst>
              <a:ext uri="{FF2B5EF4-FFF2-40B4-BE49-F238E27FC236}">
                <a16:creationId xmlns:a16="http://schemas.microsoft.com/office/drawing/2014/main" id="{C4108283-B85E-DC4F-914B-1D68AC1FE762}"/>
              </a:ext>
            </a:extLst>
          </p:cNvPr>
          <p:cNvCxnSpPr>
            <a:cxnSpLocks/>
            <a:stCxn id="32" idx="2"/>
            <a:endCxn id="33" idx="0"/>
          </p:cNvCxnSpPr>
          <p:nvPr/>
        </p:nvCxnSpPr>
        <p:spPr>
          <a:xfrm flipH="1">
            <a:off x="2500591" y="2027928"/>
            <a:ext cx="4648" cy="30041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917B883-871D-8049-9018-2708EBA310E2}"/>
              </a:ext>
            </a:extLst>
          </p:cNvPr>
          <p:cNvCxnSpPr>
            <a:cxnSpLocks/>
            <a:stCxn id="36" idx="3"/>
            <a:endCxn id="48" idx="1"/>
          </p:cNvCxnSpPr>
          <p:nvPr/>
        </p:nvCxnSpPr>
        <p:spPr>
          <a:xfrm>
            <a:off x="7958137" y="2637989"/>
            <a:ext cx="396861" cy="2065693"/>
          </a:xfrm>
          <a:prstGeom prst="bentConnector3">
            <a:avLst>
              <a:gd name="adj1" fmla="val 32139"/>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A2DCE359-39EC-5246-9BD2-45861B851849}"/>
              </a:ext>
            </a:extLst>
          </p:cNvPr>
          <p:cNvSpPr/>
          <p:nvPr/>
        </p:nvSpPr>
        <p:spPr>
          <a:xfrm>
            <a:off x="5857857" y="3830776"/>
            <a:ext cx="2100279" cy="178263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Rounded Rectangle 46">
            <a:extLst>
              <a:ext uri="{FF2B5EF4-FFF2-40B4-BE49-F238E27FC236}">
                <a16:creationId xmlns:a16="http://schemas.microsoft.com/office/drawing/2014/main" id="{739C42BA-22CB-3F49-A870-6C9C2C110BBD}"/>
              </a:ext>
            </a:extLst>
          </p:cNvPr>
          <p:cNvSpPr/>
          <p:nvPr/>
        </p:nvSpPr>
        <p:spPr>
          <a:xfrm>
            <a:off x="8354997" y="1786465"/>
            <a:ext cx="2100279" cy="1805714"/>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ounded Rectangle 47">
            <a:extLst>
              <a:ext uri="{FF2B5EF4-FFF2-40B4-BE49-F238E27FC236}">
                <a16:creationId xmlns:a16="http://schemas.microsoft.com/office/drawing/2014/main" id="{9366753E-511C-044B-A010-68A9D31721D1}"/>
              </a:ext>
            </a:extLst>
          </p:cNvPr>
          <p:cNvSpPr/>
          <p:nvPr/>
        </p:nvSpPr>
        <p:spPr>
          <a:xfrm>
            <a:off x="8354998" y="3793957"/>
            <a:ext cx="2100279" cy="18194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4" name="Straight Arrow Connector 63">
            <a:extLst>
              <a:ext uri="{FF2B5EF4-FFF2-40B4-BE49-F238E27FC236}">
                <a16:creationId xmlns:a16="http://schemas.microsoft.com/office/drawing/2014/main" id="{4BF78317-60F6-A24A-941A-483641D73281}"/>
              </a:ext>
            </a:extLst>
          </p:cNvPr>
          <p:cNvCxnSpPr>
            <a:cxnSpLocks/>
          </p:cNvCxnSpPr>
          <p:nvPr/>
        </p:nvCxnSpPr>
        <p:spPr>
          <a:xfrm>
            <a:off x="3047037" y="3707141"/>
            <a:ext cx="30555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B339EDA-99B2-7E46-850F-3C1A40308498}"/>
              </a:ext>
            </a:extLst>
          </p:cNvPr>
          <p:cNvCxnSpPr>
            <a:cxnSpLocks/>
          </p:cNvCxnSpPr>
          <p:nvPr/>
        </p:nvCxnSpPr>
        <p:spPr>
          <a:xfrm>
            <a:off x="5460997" y="2650064"/>
            <a:ext cx="396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057CD3F-5AFD-3242-85EA-48B41D3E3347}"/>
              </a:ext>
            </a:extLst>
          </p:cNvPr>
          <p:cNvCxnSpPr>
            <a:cxnSpLocks/>
          </p:cNvCxnSpPr>
          <p:nvPr/>
        </p:nvCxnSpPr>
        <p:spPr>
          <a:xfrm>
            <a:off x="7958131" y="2368738"/>
            <a:ext cx="396865"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722C62-327D-BE48-9EEE-B8CAD00AC382}"/>
              </a:ext>
            </a:extLst>
          </p:cNvPr>
          <p:cNvCxnSpPr>
            <a:cxnSpLocks/>
          </p:cNvCxnSpPr>
          <p:nvPr/>
        </p:nvCxnSpPr>
        <p:spPr>
          <a:xfrm>
            <a:off x="5460994" y="4087095"/>
            <a:ext cx="41040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5F4324A-9F9B-5749-8E93-AD65B1446EDB}"/>
              </a:ext>
            </a:extLst>
          </p:cNvPr>
          <p:cNvCxnSpPr>
            <a:cxnSpLocks/>
            <a:stCxn id="47" idx="3"/>
          </p:cNvCxnSpPr>
          <p:nvPr/>
        </p:nvCxnSpPr>
        <p:spPr>
          <a:xfrm>
            <a:off x="10455276" y="2689322"/>
            <a:ext cx="31368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D6EE144-0CFF-A844-8341-08FE3FBEB17F}"/>
              </a:ext>
            </a:extLst>
          </p:cNvPr>
          <p:cNvCxnSpPr>
            <a:cxnSpLocks/>
            <a:stCxn id="48" idx="3"/>
          </p:cNvCxnSpPr>
          <p:nvPr/>
        </p:nvCxnSpPr>
        <p:spPr>
          <a:xfrm>
            <a:off x="10455277" y="4703682"/>
            <a:ext cx="313679"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0FD2B47-5EDF-B841-BA46-716D299155CE}"/>
              </a:ext>
            </a:extLst>
          </p:cNvPr>
          <p:cNvSpPr txBox="1"/>
          <p:nvPr/>
        </p:nvSpPr>
        <p:spPr>
          <a:xfrm>
            <a:off x="486818" y="3267153"/>
            <a:ext cx="1183036" cy="681778"/>
          </a:xfrm>
          <a:prstGeom prst="rect">
            <a:avLst/>
          </a:prstGeom>
          <a:noFill/>
        </p:spPr>
        <p:txBody>
          <a:bodyPr wrap="square" rtlCol="0" anchor="ctr">
            <a:noAutofit/>
          </a:bodyPr>
          <a:lstStyle/>
          <a:p>
            <a:pPr algn="ctr"/>
            <a:r>
              <a:rPr lang="en-US" sz="1200" dirty="0">
                <a:solidFill>
                  <a:schemeClr val="bg1"/>
                </a:solidFill>
              </a:rPr>
              <a:t>IDENTITY &amp; ACCESS MANAGEMENT</a:t>
            </a:r>
          </a:p>
        </p:txBody>
      </p:sp>
      <p:sp>
        <p:nvSpPr>
          <p:cNvPr id="111" name="TextBox 110">
            <a:extLst>
              <a:ext uri="{FF2B5EF4-FFF2-40B4-BE49-F238E27FC236}">
                <a16:creationId xmlns:a16="http://schemas.microsoft.com/office/drawing/2014/main" id="{3DE66965-E2B1-DD47-8E0D-E91B4E761211}"/>
              </a:ext>
            </a:extLst>
          </p:cNvPr>
          <p:cNvSpPr txBox="1"/>
          <p:nvPr/>
        </p:nvSpPr>
        <p:spPr>
          <a:xfrm>
            <a:off x="933973" y="834465"/>
            <a:ext cx="558276" cy="331425"/>
          </a:xfrm>
          <a:prstGeom prst="rect">
            <a:avLst/>
          </a:prstGeom>
          <a:noFill/>
        </p:spPr>
        <p:txBody>
          <a:bodyPr wrap="square" rtlCol="0" anchor="ctr">
            <a:noAutofit/>
          </a:bodyPr>
          <a:lstStyle/>
          <a:p>
            <a:pPr algn="ctr"/>
            <a:r>
              <a:rPr lang="en-US" sz="1050" b="1" dirty="0">
                <a:solidFill>
                  <a:schemeClr val="tx2"/>
                </a:solidFill>
              </a:rPr>
              <a:t>Data</a:t>
            </a:r>
          </a:p>
        </p:txBody>
      </p:sp>
      <p:cxnSp>
        <p:nvCxnSpPr>
          <p:cNvPr id="132" name="Elbow Connector 131">
            <a:extLst>
              <a:ext uri="{FF2B5EF4-FFF2-40B4-BE49-F238E27FC236}">
                <a16:creationId xmlns:a16="http://schemas.microsoft.com/office/drawing/2014/main" id="{2CD454DF-CD89-0546-9EC0-7E5E9E655020}"/>
              </a:ext>
            </a:extLst>
          </p:cNvPr>
          <p:cNvCxnSpPr>
            <a:cxnSpLocks/>
          </p:cNvCxnSpPr>
          <p:nvPr/>
        </p:nvCxnSpPr>
        <p:spPr>
          <a:xfrm flipV="1">
            <a:off x="5460995" y="3192460"/>
            <a:ext cx="2894001" cy="415582"/>
          </a:xfrm>
          <a:prstGeom prst="bentConnector3">
            <a:avLst>
              <a:gd name="adj1" fmla="val 94268"/>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EBEAE6B7-0F09-0047-B34D-D0C1B8D53058}"/>
              </a:ext>
            </a:extLst>
          </p:cNvPr>
          <p:cNvCxnSpPr>
            <a:cxnSpLocks/>
          </p:cNvCxnSpPr>
          <p:nvPr/>
        </p:nvCxnSpPr>
        <p:spPr>
          <a:xfrm>
            <a:off x="5460995" y="3707141"/>
            <a:ext cx="2894001" cy="433857"/>
          </a:xfrm>
          <a:prstGeom prst="bentConnector3">
            <a:avLst>
              <a:gd name="adj1" fmla="val 94023"/>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D610952-8160-BA41-8415-16A8061A3CAB}"/>
              </a:ext>
            </a:extLst>
          </p:cNvPr>
          <p:cNvSpPr txBox="1"/>
          <p:nvPr/>
        </p:nvSpPr>
        <p:spPr>
          <a:xfrm>
            <a:off x="1975776" y="1024505"/>
            <a:ext cx="1049629" cy="254138"/>
          </a:xfrm>
          <a:prstGeom prst="rect">
            <a:avLst/>
          </a:prstGeom>
          <a:noFill/>
        </p:spPr>
        <p:txBody>
          <a:bodyPr wrap="square" rtlCol="0" anchor="ctr">
            <a:noAutofit/>
          </a:bodyPr>
          <a:lstStyle/>
          <a:p>
            <a:pPr algn="ctr"/>
            <a:r>
              <a:rPr lang="en-US" sz="1400" dirty="0">
                <a:solidFill>
                  <a:schemeClr val="bg1"/>
                </a:solidFill>
              </a:rPr>
              <a:t>Landing</a:t>
            </a:r>
          </a:p>
        </p:txBody>
      </p:sp>
      <p:cxnSp>
        <p:nvCxnSpPr>
          <p:cNvPr id="149" name="Straight Arrow Connector 148">
            <a:extLst>
              <a:ext uri="{FF2B5EF4-FFF2-40B4-BE49-F238E27FC236}">
                <a16:creationId xmlns:a16="http://schemas.microsoft.com/office/drawing/2014/main" id="{B3627B67-1899-5648-A996-0E4B21E94A21}"/>
              </a:ext>
            </a:extLst>
          </p:cNvPr>
          <p:cNvCxnSpPr>
            <a:cxnSpLocks/>
            <a:stCxn id="34" idx="0"/>
            <a:endCxn id="35" idx="2"/>
          </p:cNvCxnSpPr>
          <p:nvPr/>
        </p:nvCxnSpPr>
        <p:spPr>
          <a:xfrm flipV="1">
            <a:off x="4410855" y="4349336"/>
            <a:ext cx="3" cy="203663"/>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3" name="Terminator 152">
            <a:extLst>
              <a:ext uri="{FF2B5EF4-FFF2-40B4-BE49-F238E27FC236}">
                <a16:creationId xmlns:a16="http://schemas.microsoft.com/office/drawing/2014/main" id="{93EF4A50-E286-024E-AC51-052B6C70C708}"/>
              </a:ext>
            </a:extLst>
          </p:cNvPr>
          <p:cNvSpPr/>
          <p:nvPr/>
        </p:nvSpPr>
        <p:spPr>
          <a:xfrm>
            <a:off x="2048038" y="1353843"/>
            <a:ext cx="914400"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TextBox 154">
            <a:extLst>
              <a:ext uri="{FF2B5EF4-FFF2-40B4-BE49-F238E27FC236}">
                <a16:creationId xmlns:a16="http://schemas.microsoft.com/office/drawing/2014/main" id="{8D3C24DE-B67B-0247-9609-E282DE792EBA}"/>
              </a:ext>
            </a:extLst>
          </p:cNvPr>
          <p:cNvSpPr txBox="1"/>
          <p:nvPr/>
        </p:nvSpPr>
        <p:spPr>
          <a:xfrm>
            <a:off x="2133811" y="1364376"/>
            <a:ext cx="742847" cy="301750"/>
          </a:xfrm>
          <a:prstGeom prst="rect">
            <a:avLst/>
          </a:prstGeom>
          <a:noFill/>
        </p:spPr>
        <p:txBody>
          <a:bodyPr wrap="square" rtlCol="0" anchor="ctr">
            <a:noAutofit/>
          </a:bodyPr>
          <a:lstStyle/>
          <a:p>
            <a:pPr algn="ctr"/>
            <a:r>
              <a:rPr lang="en-US" sz="1200" dirty="0">
                <a:solidFill>
                  <a:schemeClr val="tx2">
                    <a:lumMod val="20000"/>
                    <a:lumOff val="80000"/>
                  </a:schemeClr>
                </a:solidFill>
              </a:rPr>
              <a:t>Sources</a:t>
            </a:r>
          </a:p>
        </p:txBody>
      </p:sp>
      <p:sp>
        <p:nvSpPr>
          <p:cNvPr id="158" name="Terminator 157">
            <a:extLst>
              <a:ext uri="{FF2B5EF4-FFF2-40B4-BE49-F238E27FC236}">
                <a16:creationId xmlns:a16="http://schemas.microsoft.com/office/drawing/2014/main" id="{18A370A2-A27C-5544-BACE-60A39BA427ED}"/>
              </a:ext>
            </a:extLst>
          </p:cNvPr>
          <p:cNvSpPr/>
          <p:nvPr/>
        </p:nvSpPr>
        <p:spPr>
          <a:xfrm>
            <a:off x="5955894" y="2224848"/>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Terminator 158">
            <a:extLst>
              <a:ext uri="{FF2B5EF4-FFF2-40B4-BE49-F238E27FC236}">
                <a16:creationId xmlns:a16="http://schemas.microsoft.com/office/drawing/2014/main" id="{0941C37D-D8EA-D048-A467-AC1FC55DE805}"/>
              </a:ext>
            </a:extLst>
          </p:cNvPr>
          <p:cNvSpPr/>
          <p:nvPr/>
        </p:nvSpPr>
        <p:spPr>
          <a:xfrm>
            <a:off x="5955893" y="2650064"/>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Terminator 159">
            <a:extLst>
              <a:ext uri="{FF2B5EF4-FFF2-40B4-BE49-F238E27FC236}">
                <a16:creationId xmlns:a16="http://schemas.microsoft.com/office/drawing/2014/main" id="{82D567D2-47E9-3549-8F06-3ED6B3A36A13}"/>
              </a:ext>
            </a:extLst>
          </p:cNvPr>
          <p:cNvSpPr/>
          <p:nvPr/>
        </p:nvSpPr>
        <p:spPr>
          <a:xfrm>
            <a:off x="5955896" y="3052497"/>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Terminator 160">
            <a:extLst>
              <a:ext uri="{FF2B5EF4-FFF2-40B4-BE49-F238E27FC236}">
                <a16:creationId xmlns:a16="http://schemas.microsoft.com/office/drawing/2014/main" id="{1F631B41-A986-6847-A151-40EA8B32FD75}"/>
              </a:ext>
            </a:extLst>
          </p:cNvPr>
          <p:cNvSpPr/>
          <p:nvPr/>
        </p:nvSpPr>
        <p:spPr>
          <a:xfrm>
            <a:off x="5955892" y="4357811"/>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2">
                  <a:lumMod val="20000"/>
                  <a:lumOff val="80000"/>
                </a:schemeClr>
              </a:solidFill>
            </a:endParaRPr>
          </a:p>
        </p:txBody>
      </p:sp>
      <p:sp>
        <p:nvSpPr>
          <p:cNvPr id="162" name="Terminator 161">
            <a:extLst>
              <a:ext uri="{FF2B5EF4-FFF2-40B4-BE49-F238E27FC236}">
                <a16:creationId xmlns:a16="http://schemas.microsoft.com/office/drawing/2014/main" id="{F8A6C186-9D90-D441-9E00-A5AE9AD7600C}"/>
              </a:ext>
            </a:extLst>
          </p:cNvPr>
          <p:cNvSpPr/>
          <p:nvPr/>
        </p:nvSpPr>
        <p:spPr>
          <a:xfrm>
            <a:off x="5955891" y="4783027"/>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3" name="Terminator 162">
            <a:extLst>
              <a:ext uri="{FF2B5EF4-FFF2-40B4-BE49-F238E27FC236}">
                <a16:creationId xmlns:a16="http://schemas.microsoft.com/office/drawing/2014/main" id="{FC18CC41-F5B4-DE4C-8D76-0DA27CCE2010}"/>
              </a:ext>
            </a:extLst>
          </p:cNvPr>
          <p:cNvSpPr/>
          <p:nvPr/>
        </p:nvSpPr>
        <p:spPr>
          <a:xfrm>
            <a:off x="5955894" y="5185460"/>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4" name="Terminator 163">
            <a:extLst>
              <a:ext uri="{FF2B5EF4-FFF2-40B4-BE49-F238E27FC236}">
                <a16:creationId xmlns:a16="http://schemas.microsoft.com/office/drawing/2014/main" id="{CCF71D49-89D6-0649-BB17-CF58610C6322}"/>
              </a:ext>
            </a:extLst>
          </p:cNvPr>
          <p:cNvSpPr/>
          <p:nvPr/>
        </p:nvSpPr>
        <p:spPr>
          <a:xfrm>
            <a:off x="8471382" y="2527199"/>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5" name="Terminator 164">
            <a:extLst>
              <a:ext uri="{FF2B5EF4-FFF2-40B4-BE49-F238E27FC236}">
                <a16:creationId xmlns:a16="http://schemas.microsoft.com/office/drawing/2014/main" id="{83A6300B-B551-D244-8F18-EBF03E112CFA}"/>
              </a:ext>
            </a:extLst>
          </p:cNvPr>
          <p:cNvSpPr/>
          <p:nvPr/>
        </p:nvSpPr>
        <p:spPr>
          <a:xfrm>
            <a:off x="8466896" y="2875081"/>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6" name="Terminator 165">
            <a:extLst>
              <a:ext uri="{FF2B5EF4-FFF2-40B4-BE49-F238E27FC236}">
                <a16:creationId xmlns:a16="http://schemas.microsoft.com/office/drawing/2014/main" id="{3591EA30-69B5-CB42-8045-DF17D619BDBE}"/>
              </a:ext>
            </a:extLst>
          </p:cNvPr>
          <p:cNvSpPr/>
          <p:nvPr/>
        </p:nvSpPr>
        <p:spPr>
          <a:xfrm>
            <a:off x="8476465" y="3222431"/>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7" name="Terminator 166">
            <a:extLst>
              <a:ext uri="{FF2B5EF4-FFF2-40B4-BE49-F238E27FC236}">
                <a16:creationId xmlns:a16="http://schemas.microsoft.com/office/drawing/2014/main" id="{902B6FDE-58A7-E047-8C2F-AB462AA8AE79}"/>
              </a:ext>
            </a:extLst>
          </p:cNvPr>
          <p:cNvSpPr/>
          <p:nvPr/>
        </p:nvSpPr>
        <p:spPr>
          <a:xfrm>
            <a:off x="8446045" y="4551798"/>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8" name="Terminator 167">
            <a:extLst>
              <a:ext uri="{FF2B5EF4-FFF2-40B4-BE49-F238E27FC236}">
                <a16:creationId xmlns:a16="http://schemas.microsoft.com/office/drawing/2014/main" id="{1BA6FDD2-F467-0840-9BF9-C082ABBDDD3A}"/>
              </a:ext>
            </a:extLst>
          </p:cNvPr>
          <p:cNvSpPr/>
          <p:nvPr/>
        </p:nvSpPr>
        <p:spPr>
          <a:xfrm>
            <a:off x="8446045" y="4902337"/>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9" name="Terminator 168">
            <a:extLst>
              <a:ext uri="{FF2B5EF4-FFF2-40B4-BE49-F238E27FC236}">
                <a16:creationId xmlns:a16="http://schemas.microsoft.com/office/drawing/2014/main" id="{E3FC5B20-BF4B-F444-B4D9-1DB31ABFC9BB}"/>
              </a:ext>
            </a:extLst>
          </p:cNvPr>
          <p:cNvSpPr/>
          <p:nvPr/>
        </p:nvSpPr>
        <p:spPr>
          <a:xfrm>
            <a:off x="8466896" y="5254991"/>
            <a:ext cx="1904201"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75" name="Terminator 174">
            <a:extLst>
              <a:ext uri="{FF2B5EF4-FFF2-40B4-BE49-F238E27FC236}">
                <a16:creationId xmlns:a16="http://schemas.microsoft.com/office/drawing/2014/main" id="{C12C8187-89C8-3443-90F0-800E1537418A}"/>
              </a:ext>
            </a:extLst>
          </p:cNvPr>
          <p:cNvSpPr/>
          <p:nvPr/>
        </p:nvSpPr>
        <p:spPr>
          <a:xfrm>
            <a:off x="2033496" y="3920342"/>
            <a:ext cx="943479" cy="710257"/>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8" name="TextBox 177">
            <a:extLst>
              <a:ext uri="{FF2B5EF4-FFF2-40B4-BE49-F238E27FC236}">
                <a16:creationId xmlns:a16="http://schemas.microsoft.com/office/drawing/2014/main" id="{B2293906-6180-784A-8C7C-0020E01B9416}"/>
              </a:ext>
            </a:extLst>
          </p:cNvPr>
          <p:cNvSpPr txBox="1"/>
          <p:nvPr/>
        </p:nvSpPr>
        <p:spPr>
          <a:xfrm>
            <a:off x="5820337" y="3824855"/>
            <a:ext cx="2108405" cy="524481"/>
          </a:xfrm>
          <a:prstGeom prst="rect">
            <a:avLst/>
          </a:prstGeom>
          <a:noFill/>
        </p:spPr>
        <p:txBody>
          <a:bodyPr wrap="square" rtlCol="0" anchor="ctr">
            <a:noAutofit/>
          </a:bodyPr>
          <a:lstStyle/>
          <a:p>
            <a:pPr algn="ctr"/>
            <a:r>
              <a:rPr lang="en-US" sz="1400" dirty="0">
                <a:solidFill>
                  <a:schemeClr val="bg1"/>
                </a:solidFill>
              </a:rPr>
              <a:t>Cloud Sandbox</a:t>
            </a:r>
          </a:p>
        </p:txBody>
      </p:sp>
      <p:sp>
        <p:nvSpPr>
          <p:cNvPr id="180" name="TextBox 179">
            <a:extLst>
              <a:ext uri="{FF2B5EF4-FFF2-40B4-BE49-F238E27FC236}">
                <a16:creationId xmlns:a16="http://schemas.microsoft.com/office/drawing/2014/main" id="{91FD5EF7-8632-8547-BDEC-20ABE1F0D2DA}"/>
              </a:ext>
            </a:extLst>
          </p:cNvPr>
          <p:cNvSpPr txBox="1"/>
          <p:nvPr/>
        </p:nvSpPr>
        <p:spPr>
          <a:xfrm>
            <a:off x="412793" y="1314082"/>
            <a:ext cx="1326349" cy="468686"/>
          </a:xfrm>
          <a:prstGeom prst="rect">
            <a:avLst/>
          </a:prstGeom>
          <a:noFill/>
        </p:spPr>
        <p:txBody>
          <a:bodyPr wrap="square" rtlCol="0" anchor="ctr">
            <a:noAutofit/>
          </a:bodyPr>
          <a:lstStyle/>
          <a:p>
            <a:pPr algn="ctr"/>
            <a:r>
              <a:rPr lang="en-US" sz="1600" dirty="0">
                <a:solidFill>
                  <a:schemeClr val="tx2"/>
                </a:solidFill>
              </a:rPr>
              <a:t>ACCESS</a:t>
            </a:r>
          </a:p>
        </p:txBody>
      </p:sp>
      <p:sp>
        <p:nvSpPr>
          <p:cNvPr id="187" name="Terminator 186">
            <a:extLst>
              <a:ext uri="{FF2B5EF4-FFF2-40B4-BE49-F238E27FC236}">
                <a16:creationId xmlns:a16="http://schemas.microsoft.com/office/drawing/2014/main" id="{63473D3F-51D2-1343-91D9-9018D896ECB1}"/>
              </a:ext>
            </a:extLst>
          </p:cNvPr>
          <p:cNvSpPr/>
          <p:nvPr/>
        </p:nvSpPr>
        <p:spPr>
          <a:xfrm>
            <a:off x="10902156" y="3357056"/>
            <a:ext cx="899885"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8" name="Terminator 187">
            <a:extLst>
              <a:ext uri="{FF2B5EF4-FFF2-40B4-BE49-F238E27FC236}">
                <a16:creationId xmlns:a16="http://schemas.microsoft.com/office/drawing/2014/main" id="{E791D038-2868-9040-A397-9F1AAD7F1CD4}"/>
              </a:ext>
            </a:extLst>
          </p:cNvPr>
          <p:cNvSpPr/>
          <p:nvPr/>
        </p:nvSpPr>
        <p:spPr>
          <a:xfrm>
            <a:off x="10898196" y="4429469"/>
            <a:ext cx="899885"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9" name="Terminator 188">
            <a:extLst>
              <a:ext uri="{FF2B5EF4-FFF2-40B4-BE49-F238E27FC236}">
                <a16:creationId xmlns:a16="http://schemas.microsoft.com/office/drawing/2014/main" id="{60F105E7-D9B9-4A4C-A681-83536EB9EC52}"/>
              </a:ext>
            </a:extLst>
          </p:cNvPr>
          <p:cNvSpPr/>
          <p:nvPr/>
        </p:nvSpPr>
        <p:spPr>
          <a:xfrm>
            <a:off x="10891591" y="4786480"/>
            <a:ext cx="899886"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Terminator 189">
            <a:extLst>
              <a:ext uri="{FF2B5EF4-FFF2-40B4-BE49-F238E27FC236}">
                <a16:creationId xmlns:a16="http://schemas.microsoft.com/office/drawing/2014/main" id="{FFA76407-088C-224F-BD05-96F4AD3D00F0}"/>
              </a:ext>
            </a:extLst>
          </p:cNvPr>
          <p:cNvSpPr/>
          <p:nvPr/>
        </p:nvSpPr>
        <p:spPr>
          <a:xfrm>
            <a:off x="10880970" y="5153018"/>
            <a:ext cx="903855"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92" name="Straight Connector 191">
            <a:extLst>
              <a:ext uri="{FF2B5EF4-FFF2-40B4-BE49-F238E27FC236}">
                <a16:creationId xmlns:a16="http://schemas.microsoft.com/office/drawing/2014/main" id="{C25E9159-2FE8-3549-BA73-2FEEF92318D2}"/>
              </a:ext>
            </a:extLst>
          </p:cNvPr>
          <p:cNvCxnSpPr>
            <a:cxnSpLocks/>
          </p:cNvCxnSpPr>
          <p:nvPr/>
        </p:nvCxnSpPr>
        <p:spPr>
          <a:xfrm>
            <a:off x="1600988" y="3707141"/>
            <a:ext cx="358315" cy="0"/>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Terminator 202">
            <a:extLst>
              <a:ext uri="{FF2B5EF4-FFF2-40B4-BE49-F238E27FC236}">
                <a16:creationId xmlns:a16="http://schemas.microsoft.com/office/drawing/2014/main" id="{7836ED8D-1018-084E-A006-06E1BF2709B8}"/>
              </a:ext>
            </a:extLst>
          </p:cNvPr>
          <p:cNvSpPr/>
          <p:nvPr/>
        </p:nvSpPr>
        <p:spPr>
          <a:xfrm>
            <a:off x="10889675" y="3705111"/>
            <a:ext cx="899885"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4" name="Terminator 203">
            <a:extLst>
              <a:ext uri="{FF2B5EF4-FFF2-40B4-BE49-F238E27FC236}">
                <a16:creationId xmlns:a16="http://schemas.microsoft.com/office/drawing/2014/main" id="{307EB6E8-0192-CF4E-9A57-37F0A311A4F0}"/>
              </a:ext>
            </a:extLst>
          </p:cNvPr>
          <p:cNvSpPr/>
          <p:nvPr/>
        </p:nvSpPr>
        <p:spPr>
          <a:xfrm>
            <a:off x="10891592" y="4069160"/>
            <a:ext cx="899885" cy="301752"/>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6" name="TextBox 205">
            <a:extLst>
              <a:ext uri="{FF2B5EF4-FFF2-40B4-BE49-F238E27FC236}">
                <a16:creationId xmlns:a16="http://schemas.microsoft.com/office/drawing/2014/main" id="{4F382100-F17D-B24F-AB2F-949BA2C98CD4}"/>
              </a:ext>
            </a:extLst>
          </p:cNvPr>
          <p:cNvSpPr txBox="1"/>
          <p:nvPr/>
        </p:nvSpPr>
        <p:spPr>
          <a:xfrm>
            <a:off x="5460994" y="1302628"/>
            <a:ext cx="2894000" cy="468686"/>
          </a:xfrm>
          <a:prstGeom prst="rect">
            <a:avLst/>
          </a:prstGeom>
          <a:noFill/>
        </p:spPr>
        <p:txBody>
          <a:bodyPr wrap="square" rtlCol="0" anchor="ctr">
            <a:noAutofit/>
          </a:bodyPr>
          <a:lstStyle/>
          <a:p>
            <a:pPr algn="ctr"/>
            <a:r>
              <a:rPr lang="en-US" sz="1600" dirty="0">
                <a:solidFill>
                  <a:schemeClr val="tx2"/>
                </a:solidFill>
              </a:rPr>
              <a:t>ETL, WAREHOUSING &amp; ANALYSIS</a:t>
            </a:r>
          </a:p>
        </p:txBody>
      </p:sp>
      <p:sp>
        <p:nvSpPr>
          <p:cNvPr id="207" name="TextBox 206">
            <a:extLst>
              <a:ext uri="{FF2B5EF4-FFF2-40B4-BE49-F238E27FC236}">
                <a16:creationId xmlns:a16="http://schemas.microsoft.com/office/drawing/2014/main" id="{FB28D327-9665-2241-8B8C-478029523C82}"/>
              </a:ext>
            </a:extLst>
          </p:cNvPr>
          <p:cNvSpPr txBox="1"/>
          <p:nvPr/>
        </p:nvSpPr>
        <p:spPr>
          <a:xfrm>
            <a:off x="1839856" y="431679"/>
            <a:ext cx="1326349" cy="468686"/>
          </a:xfrm>
          <a:prstGeom prst="rect">
            <a:avLst/>
          </a:prstGeom>
          <a:noFill/>
        </p:spPr>
        <p:txBody>
          <a:bodyPr wrap="square" rtlCol="0" anchor="ctr">
            <a:noAutofit/>
          </a:bodyPr>
          <a:lstStyle/>
          <a:p>
            <a:pPr algn="ctr"/>
            <a:r>
              <a:rPr lang="en-US" sz="1600" dirty="0">
                <a:solidFill>
                  <a:schemeClr val="tx2"/>
                </a:solidFill>
              </a:rPr>
              <a:t>STORAGE</a:t>
            </a:r>
          </a:p>
        </p:txBody>
      </p:sp>
      <p:sp>
        <p:nvSpPr>
          <p:cNvPr id="208" name="TextBox 207">
            <a:extLst>
              <a:ext uri="{FF2B5EF4-FFF2-40B4-BE49-F238E27FC236}">
                <a16:creationId xmlns:a16="http://schemas.microsoft.com/office/drawing/2014/main" id="{3E33D04B-2D1D-CF44-B6D6-0823D17689F9}"/>
              </a:ext>
            </a:extLst>
          </p:cNvPr>
          <p:cNvSpPr txBox="1"/>
          <p:nvPr/>
        </p:nvSpPr>
        <p:spPr>
          <a:xfrm>
            <a:off x="10562665" y="1311373"/>
            <a:ext cx="1539687" cy="468686"/>
          </a:xfrm>
          <a:prstGeom prst="rect">
            <a:avLst/>
          </a:prstGeom>
          <a:noFill/>
        </p:spPr>
        <p:txBody>
          <a:bodyPr wrap="square" rtlCol="0" anchor="ctr">
            <a:noAutofit/>
          </a:bodyPr>
          <a:lstStyle/>
          <a:p>
            <a:pPr algn="ctr"/>
            <a:r>
              <a:rPr lang="en-US" sz="1500" dirty="0">
                <a:solidFill>
                  <a:schemeClr val="tx2"/>
                </a:solidFill>
              </a:rPr>
              <a:t>VISUALIZATION</a:t>
            </a:r>
          </a:p>
        </p:txBody>
      </p:sp>
      <p:sp>
        <p:nvSpPr>
          <p:cNvPr id="209" name="TextBox 208">
            <a:extLst>
              <a:ext uri="{FF2B5EF4-FFF2-40B4-BE49-F238E27FC236}">
                <a16:creationId xmlns:a16="http://schemas.microsoft.com/office/drawing/2014/main" id="{E06501BF-65FE-1B4C-A9E5-64490F2D114B}"/>
              </a:ext>
            </a:extLst>
          </p:cNvPr>
          <p:cNvSpPr txBox="1"/>
          <p:nvPr/>
        </p:nvSpPr>
        <p:spPr>
          <a:xfrm>
            <a:off x="6541847" y="4375901"/>
            <a:ext cx="665384" cy="276999"/>
          </a:xfrm>
          <a:prstGeom prst="rect">
            <a:avLst/>
          </a:prstGeom>
          <a:noFill/>
        </p:spPr>
        <p:txBody>
          <a:bodyPr wrap="square" rtlCol="0" anchor="ctr">
            <a:spAutoFit/>
          </a:bodyPr>
          <a:lstStyle/>
          <a:p>
            <a:pPr algn="ctr"/>
            <a:r>
              <a:rPr lang="en-US" sz="1200" dirty="0">
                <a:solidFill>
                  <a:schemeClr val="tx2">
                    <a:lumMod val="20000"/>
                    <a:lumOff val="80000"/>
                  </a:schemeClr>
                </a:solidFill>
              </a:rPr>
              <a:t>POC 1</a:t>
            </a:r>
          </a:p>
        </p:txBody>
      </p:sp>
      <p:sp>
        <p:nvSpPr>
          <p:cNvPr id="212" name="TextBox 211">
            <a:extLst>
              <a:ext uri="{FF2B5EF4-FFF2-40B4-BE49-F238E27FC236}">
                <a16:creationId xmlns:a16="http://schemas.microsoft.com/office/drawing/2014/main" id="{C1433D50-3321-E749-9FAD-674906E6EE1F}"/>
              </a:ext>
            </a:extLst>
          </p:cNvPr>
          <p:cNvSpPr txBox="1"/>
          <p:nvPr/>
        </p:nvSpPr>
        <p:spPr>
          <a:xfrm>
            <a:off x="2036597" y="4037709"/>
            <a:ext cx="943479" cy="493783"/>
          </a:xfrm>
          <a:prstGeom prst="rect">
            <a:avLst/>
          </a:prstGeom>
          <a:noFill/>
        </p:spPr>
        <p:txBody>
          <a:bodyPr wrap="square" rtlCol="0" anchor="ctr">
            <a:noAutofit/>
          </a:bodyPr>
          <a:lstStyle/>
          <a:p>
            <a:pPr algn="ctr"/>
            <a:r>
              <a:rPr lang="en-US" sz="1200" dirty="0">
                <a:solidFill>
                  <a:schemeClr val="tx2">
                    <a:lumMod val="20000"/>
                    <a:lumOff val="80000"/>
                  </a:schemeClr>
                </a:solidFill>
              </a:rPr>
              <a:t>Structured Data</a:t>
            </a:r>
          </a:p>
        </p:txBody>
      </p:sp>
      <p:sp>
        <p:nvSpPr>
          <p:cNvPr id="213" name="TextBox 212">
            <a:extLst>
              <a:ext uri="{FF2B5EF4-FFF2-40B4-BE49-F238E27FC236}">
                <a16:creationId xmlns:a16="http://schemas.microsoft.com/office/drawing/2014/main" id="{84AF7DEE-7446-4E41-965C-11A498942601}"/>
              </a:ext>
            </a:extLst>
          </p:cNvPr>
          <p:cNvSpPr txBox="1"/>
          <p:nvPr/>
        </p:nvSpPr>
        <p:spPr>
          <a:xfrm>
            <a:off x="6541847" y="4789712"/>
            <a:ext cx="665384" cy="276999"/>
          </a:xfrm>
          <a:prstGeom prst="rect">
            <a:avLst/>
          </a:prstGeom>
          <a:noFill/>
        </p:spPr>
        <p:txBody>
          <a:bodyPr wrap="square" rtlCol="0" anchor="ctr">
            <a:spAutoFit/>
          </a:bodyPr>
          <a:lstStyle/>
          <a:p>
            <a:pPr algn="ctr"/>
            <a:r>
              <a:rPr lang="en-US" sz="1200" dirty="0">
                <a:solidFill>
                  <a:schemeClr val="tx2">
                    <a:lumMod val="20000"/>
                    <a:lumOff val="80000"/>
                  </a:schemeClr>
                </a:solidFill>
              </a:rPr>
              <a:t>POC 2</a:t>
            </a:r>
          </a:p>
        </p:txBody>
      </p:sp>
      <p:sp>
        <p:nvSpPr>
          <p:cNvPr id="214" name="TextBox 213">
            <a:extLst>
              <a:ext uri="{FF2B5EF4-FFF2-40B4-BE49-F238E27FC236}">
                <a16:creationId xmlns:a16="http://schemas.microsoft.com/office/drawing/2014/main" id="{8EC81DB6-7DF0-9F41-AC36-000E2E0F7D5F}"/>
              </a:ext>
            </a:extLst>
          </p:cNvPr>
          <p:cNvSpPr txBox="1"/>
          <p:nvPr/>
        </p:nvSpPr>
        <p:spPr>
          <a:xfrm>
            <a:off x="6541847" y="5196568"/>
            <a:ext cx="665384" cy="276999"/>
          </a:xfrm>
          <a:prstGeom prst="rect">
            <a:avLst/>
          </a:prstGeom>
          <a:noFill/>
        </p:spPr>
        <p:txBody>
          <a:bodyPr wrap="square" rtlCol="0" anchor="ctr">
            <a:spAutoFit/>
          </a:bodyPr>
          <a:lstStyle/>
          <a:p>
            <a:pPr algn="ctr"/>
            <a:r>
              <a:rPr lang="en-US" sz="1200" dirty="0">
                <a:solidFill>
                  <a:schemeClr val="tx2">
                    <a:lumMod val="20000"/>
                    <a:lumOff val="80000"/>
                  </a:schemeClr>
                </a:solidFill>
              </a:rPr>
              <a:t>POC 3</a:t>
            </a:r>
          </a:p>
        </p:txBody>
      </p:sp>
      <p:sp>
        <p:nvSpPr>
          <p:cNvPr id="217" name="TextBox 216">
            <a:extLst>
              <a:ext uri="{FF2B5EF4-FFF2-40B4-BE49-F238E27FC236}">
                <a16:creationId xmlns:a16="http://schemas.microsoft.com/office/drawing/2014/main" id="{32A93A48-FC4F-4F45-B37B-513F1C952603}"/>
              </a:ext>
            </a:extLst>
          </p:cNvPr>
          <p:cNvSpPr txBox="1"/>
          <p:nvPr/>
        </p:nvSpPr>
        <p:spPr>
          <a:xfrm>
            <a:off x="6277923" y="2238263"/>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Enterprise Data</a:t>
            </a:r>
          </a:p>
        </p:txBody>
      </p:sp>
      <p:sp>
        <p:nvSpPr>
          <p:cNvPr id="218" name="TextBox 217">
            <a:extLst>
              <a:ext uri="{FF2B5EF4-FFF2-40B4-BE49-F238E27FC236}">
                <a16:creationId xmlns:a16="http://schemas.microsoft.com/office/drawing/2014/main" id="{E76907A0-7932-3440-BC5B-3999D7293243}"/>
              </a:ext>
            </a:extLst>
          </p:cNvPr>
          <p:cNvSpPr txBox="1"/>
          <p:nvPr/>
        </p:nvSpPr>
        <p:spPr>
          <a:xfrm>
            <a:off x="6096001" y="2649310"/>
            <a:ext cx="1636058" cy="276999"/>
          </a:xfrm>
          <a:prstGeom prst="rect">
            <a:avLst/>
          </a:prstGeom>
          <a:noFill/>
        </p:spPr>
        <p:txBody>
          <a:bodyPr wrap="square" rtlCol="0" anchor="ctr">
            <a:spAutoFit/>
          </a:bodyPr>
          <a:lstStyle/>
          <a:p>
            <a:pPr algn="ctr"/>
            <a:r>
              <a:rPr lang="en-US" sz="1200" dirty="0">
                <a:solidFill>
                  <a:schemeClr val="tx2">
                    <a:lumMod val="20000"/>
                    <a:lumOff val="80000"/>
                  </a:schemeClr>
                </a:solidFill>
              </a:rPr>
              <a:t>Enterprise Context</a:t>
            </a:r>
          </a:p>
        </p:txBody>
      </p:sp>
      <p:sp>
        <p:nvSpPr>
          <p:cNvPr id="219" name="TextBox 218">
            <a:extLst>
              <a:ext uri="{FF2B5EF4-FFF2-40B4-BE49-F238E27FC236}">
                <a16:creationId xmlns:a16="http://schemas.microsoft.com/office/drawing/2014/main" id="{4BBF5975-F887-9641-B7DE-87CD61A483D8}"/>
              </a:ext>
            </a:extLst>
          </p:cNvPr>
          <p:cNvSpPr txBox="1"/>
          <p:nvPr/>
        </p:nvSpPr>
        <p:spPr>
          <a:xfrm>
            <a:off x="6277923" y="3056902"/>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Applications</a:t>
            </a:r>
          </a:p>
        </p:txBody>
      </p:sp>
      <p:sp>
        <p:nvSpPr>
          <p:cNvPr id="220" name="TextBox 219">
            <a:extLst>
              <a:ext uri="{FF2B5EF4-FFF2-40B4-BE49-F238E27FC236}">
                <a16:creationId xmlns:a16="http://schemas.microsoft.com/office/drawing/2014/main" id="{525D5B3F-5FE9-7642-BE02-20CAC1F7C1C1}"/>
              </a:ext>
            </a:extLst>
          </p:cNvPr>
          <p:cNvSpPr txBox="1"/>
          <p:nvPr/>
        </p:nvSpPr>
        <p:spPr>
          <a:xfrm>
            <a:off x="8805950" y="2530759"/>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Model 1</a:t>
            </a:r>
          </a:p>
        </p:txBody>
      </p:sp>
      <p:sp>
        <p:nvSpPr>
          <p:cNvPr id="221" name="TextBox 220">
            <a:extLst>
              <a:ext uri="{FF2B5EF4-FFF2-40B4-BE49-F238E27FC236}">
                <a16:creationId xmlns:a16="http://schemas.microsoft.com/office/drawing/2014/main" id="{BEE133B4-2CD3-3149-97A0-41AB27BF4150}"/>
              </a:ext>
            </a:extLst>
          </p:cNvPr>
          <p:cNvSpPr txBox="1"/>
          <p:nvPr/>
        </p:nvSpPr>
        <p:spPr>
          <a:xfrm>
            <a:off x="8801949" y="2883031"/>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Model 2</a:t>
            </a:r>
          </a:p>
        </p:txBody>
      </p:sp>
      <p:sp>
        <p:nvSpPr>
          <p:cNvPr id="222" name="TextBox 221">
            <a:extLst>
              <a:ext uri="{FF2B5EF4-FFF2-40B4-BE49-F238E27FC236}">
                <a16:creationId xmlns:a16="http://schemas.microsoft.com/office/drawing/2014/main" id="{781023C9-4EE9-034C-B48A-50C8DF1648C5}"/>
              </a:ext>
            </a:extLst>
          </p:cNvPr>
          <p:cNvSpPr txBox="1"/>
          <p:nvPr/>
        </p:nvSpPr>
        <p:spPr>
          <a:xfrm>
            <a:off x="8817248" y="3234747"/>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Model 3</a:t>
            </a:r>
          </a:p>
        </p:txBody>
      </p:sp>
      <p:sp>
        <p:nvSpPr>
          <p:cNvPr id="224" name="Terminator 223">
            <a:extLst>
              <a:ext uri="{FF2B5EF4-FFF2-40B4-BE49-F238E27FC236}">
                <a16:creationId xmlns:a16="http://schemas.microsoft.com/office/drawing/2014/main" id="{FC374675-87A1-1242-BB03-9B7D7B74B048}"/>
              </a:ext>
            </a:extLst>
          </p:cNvPr>
          <p:cNvSpPr/>
          <p:nvPr/>
        </p:nvSpPr>
        <p:spPr>
          <a:xfrm>
            <a:off x="2033496" y="4783679"/>
            <a:ext cx="943479" cy="710257"/>
          </a:xfrm>
          <a:prstGeom prst="flowChartTerminator">
            <a:avLst/>
          </a:prstGeom>
          <a:solidFill>
            <a:srgbClr val="3F7BE2"/>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TextBox 222">
            <a:extLst>
              <a:ext uri="{FF2B5EF4-FFF2-40B4-BE49-F238E27FC236}">
                <a16:creationId xmlns:a16="http://schemas.microsoft.com/office/drawing/2014/main" id="{597C9C6D-C4D2-F94C-BC2E-1257E6E21451}"/>
              </a:ext>
            </a:extLst>
          </p:cNvPr>
          <p:cNvSpPr txBox="1"/>
          <p:nvPr/>
        </p:nvSpPr>
        <p:spPr>
          <a:xfrm>
            <a:off x="1954143" y="4980648"/>
            <a:ext cx="1113744" cy="400775"/>
          </a:xfrm>
          <a:prstGeom prst="rect">
            <a:avLst/>
          </a:prstGeom>
          <a:noFill/>
        </p:spPr>
        <p:txBody>
          <a:bodyPr wrap="square" rtlCol="0" anchor="ctr">
            <a:noAutofit/>
          </a:bodyPr>
          <a:lstStyle/>
          <a:p>
            <a:pPr algn="ctr"/>
            <a:r>
              <a:rPr lang="en-US" sz="1200" dirty="0">
                <a:solidFill>
                  <a:schemeClr val="tx2">
                    <a:lumMod val="20000"/>
                    <a:lumOff val="80000"/>
                  </a:schemeClr>
                </a:solidFill>
              </a:rPr>
              <a:t>Unstructured Data</a:t>
            </a:r>
          </a:p>
        </p:txBody>
      </p:sp>
      <p:sp>
        <p:nvSpPr>
          <p:cNvPr id="227" name="TextBox 226">
            <a:extLst>
              <a:ext uri="{FF2B5EF4-FFF2-40B4-BE49-F238E27FC236}">
                <a16:creationId xmlns:a16="http://schemas.microsoft.com/office/drawing/2014/main" id="{02673C96-2086-3048-B054-09FB8AABCAF6}"/>
              </a:ext>
            </a:extLst>
          </p:cNvPr>
          <p:cNvSpPr txBox="1"/>
          <p:nvPr/>
        </p:nvSpPr>
        <p:spPr>
          <a:xfrm>
            <a:off x="5835033" y="1758258"/>
            <a:ext cx="2108405" cy="524481"/>
          </a:xfrm>
          <a:prstGeom prst="rect">
            <a:avLst/>
          </a:prstGeom>
          <a:noFill/>
        </p:spPr>
        <p:txBody>
          <a:bodyPr wrap="square" rtlCol="0" anchor="ctr">
            <a:noAutofit/>
          </a:bodyPr>
          <a:lstStyle/>
          <a:p>
            <a:pPr algn="ctr"/>
            <a:r>
              <a:rPr lang="en-US" sz="1400" dirty="0">
                <a:solidFill>
                  <a:schemeClr val="bg1"/>
                </a:solidFill>
              </a:rPr>
              <a:t>Cloud Object Store</a:t>
            </a:r>
          </a:p>
        </p:txBody>
      </p:sp>
      <p:sp>
        <p:nvSpPr>
          <p:cNvPr id="110" name="TextBox 109">
            <a:extLst>
              <a:ext uri="{FF2B5EF4-FFF2-40B4-BE49-F238E27FC236}">
                <a16:creationId xmlns:a16="http://schemas.microsoft.com/office/drawing/2014/main" id="{E7ECFFB5-C491-1442-97FB-A5B55EE89869}"/>
              </a:ext>
            </a:extLst>
          </p:cNvPr>
          <p:cNvSpPr txBox="1"/>
          <p:nvPr/>
        </p:nvSpPr>
        <p:spPr>
          <a:xfrm>
            <a:off x="1492249" y="3592179"/>
            <a:ext cx="558276" cy="211810"/>
          </a:xfrm>
          <a:prstGeom prst="rect">
            <a:avLst/>
          </a:prstGeom>
          <a:noFill/>
        </p:spPr>
        <p:txBody>
          <a:bodyPr wrap="square" rtlCol="0" anchor="ctr">
            <a:noAutofit/>
          </a:bodyPr>
          <a:lstStyle/>
          <a:p>
            <a:pPr algn="ctr"/>
            <a:r>
              <a:rPr lang="en-US" sz="1000" dirty="0">
                <a:solidFill>
                  <a:schemeClr val="bg2"/>
                </a:solidFill>
              </a:rPr>
              <a:t>Users</a:t>
            </a:r>
          </a:p>
        </p:txBody>
      </p:sp>
      <p:sp>
        <p:nvSpPr>
          <p:cNvPr id="249" name="TextBox 248">
            <a:extLst>
              <a:ext uri="{FF2B5EF4-FFF2-40B4-BE49-F238E27FC236}">
                <a16:creationId xmlns:a16="http://schemas.microsoft.com/office/drawing/2014/main" id="{C2E07F90-9677-A949-87CF-0480204E0BE8}"/>
              </a:ext>
            </a:extLst>
          </p:cNvPr>
          <p:cNvSpPr txBox="1"/>
          <p:nvPr/>
        </p:nvSpPr>
        <p:spPr>
          <a:xfrm>
            <a:off x="10906087" y="3365661"/>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1</a:t>
            </a:r>
          </a:p>
        </p:txBody>
      </p:sp>
      <p:sp>
        <p:nvSpPr>
          <p:cNvPr id="250" name="TextBox 249">
            <a:extLst>
              <a:ext uri="{FF2B5EF4-FFF2-40B4-BE49-F238E27FC236}">
                <a16:creationId xmlns:a16="http://schemas.microsoft.com/office/drawing/2014/main" id="{60C3642A-1AED-634E-BBD4-932262EAD9A4}"/>
              </a:ext>
            </a:extLst>
          </p:cNvPr>
          <p:cNvSpPr txBox="1"/>
          <p:nvPr/>
        </p:nvSpPr>
        <p:spPr>
          <a:xfrm>
            <a:off x="10875581" y="3702318"/>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2</a:t>
            </a:r>
          </a:p>
        </p:txBody>
      </p:sp>
      <p:sp>
        <p:nvSpPr>
          <p:cNvPr id="251" name="TextBox 250">
            <a:extLst>
              <a:ext uri="{FF2B5EF4-FFF2-40B4-BE49-F238E27FC236}">
                <a16:creationId xmlns:a16="http://schemas.microsoft.com/office/drawing/2014/main" id="{69686EF9-C8FC-4641-A3C7-672AFD1D2C9C}"/>
              </a:ext>
            </a:extLst>
          </p:cNvPr>
          <p:cNvSpPr txBox="1"/>
          <p:nvPr/>
        </p:nvSpPr>
        <p:spPr>
          <a:xfrm>
            <a:off x="10883838" y="4076223"/>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3</a:t>
            </a:r>
          </a:p>
        </p:txBody>
      </p:sp>
      <p:sp>
        <p:nvSpPr>
          <p:cNvPr id="252" name="TextBox 251">
            <a:extLst>
              <a:ext uri="{FF2B5EF4-FFF2-40B4-BE49-F238E27FC236}">
                <a16:creationId xmlns:a16="http://schemas.microsoft.com/office/drawing/2014/main" id="{8FAE8A2B-9575-FC4E-BFA5-BA2DDA26A3A5}"/>
              </a:ext>
            </a:extLst>
          </p:cNvPr>
          <p:cNvSpPr txBox="1"/>
          <p:nvPr/>
        </p:nvSpPr>
        <p:spPr>
          <a:xfrm>
            <a:off x="10906087" y="4436127"/>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4</a:t>
            </a:r>
          </a:p>
        </p:txBody>
      </p:sp>
      <p:sp>
        <p:nvSpPr>
          <p:cNvPr id="253" name="TextBox 252">
            <a:extLst>
              <a:ext uri="{FF2B5EF4-FFF2-40B4-BE49-F238E27FC236}">
                <a16:creationId xmlns:a16="http://schemas.microsoft.com/office/drawing/2014/main" id="{EA16820E-B771-5143-A4CB-AAAAF08A8827}"/>
              </a:ext>
            </a:extLst>
          </p:cNvPr>
          <p:cNvSpPr txBox="1"/>
          <p:nvPr/>
        </p:nvSpPr>
        <p:spPr>
          <a:xfrm>
            <a:off x="10891312" y="4800176"/>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5</a:t>
            </a:r>
          </a:p>
        </p:txBody>
      </p:sp>
      <p:sp>
        <p:nvSpPr>
          <p:cNvPr id="254" name="TextBox 253">
            <a:extLst>
              <a:ext uri="{FF2B5EF4-FFF2-40B4-BE49-F238E27FC236}">
                <a16:creationId xmlns:a16="http://schemas.microsoft.com/office/drawing/2014/main" id="{7930CB45-62F6-1C46-B575-B213F9AA3B87}"/>
              </a:ext>
            </a:extLst>
          </p:cNvPr>
          <p:cNvSpPr txBox="1"/>
          <p:nvPr/>
        </p:nvSpPr>
        <p:spPr>
          <a:xfrm>
            <a:off x="10875581" y="5165904"/>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6</a:t>
            </a:r>
          </a:p>
        </p:txBody>
      </p:sp>
      <p:sp>
        <p:nvSpPr>
          <p:cNvPr id="255" name="TextBox 254">
            <a:extLst>
              <a:ext uri="{FF2B5EF4-FFF2-40B4-BE49-F238E27FC236}">
                <a16:creationId xmlns:a16="http://schemas.microsoft.com/office/drawing/2014/main" id="{A4EF1564-DB12-0A49-84C9-3BE5F5648510}"/>
              </a:ext>
            </a:extLst>
          </p:cNvPr>
          <p:cNvSpPr txBox="1"/>
          <p:nvPr/>
        </p:nvSpPr>
        <p:spPr>
          <a:xfrm>
            <a:off x="8794699" y="4567974"/>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Data Marts</a:t>
            </a:r>
          </a:p>
        </p:txBody>
      </p:sp>
      <p:sp>
        <p:nvSpPr>
          <p:cNvPr id="256" name="TextBox 255">
            <a:extLst>
              <a:ext uri="{FF2B5EF4-FFF2-40B4-BE49-F238E27FC236}">
                <a16:creationId xmlns:a16="http://schemas.microsoft.com/office/drawing/2014/main" id="{695BA2C0-6B4B-0A49-BED4-68C607025417}"/>
              </a:ext>
            </a:extLst>
          </p:cNvPr>
          <p:cNvSpPr txBox="1"/>
          <p:nvPr/>
        </p:nvSpPr>
        <p:spPr>
          <a:xfrm>
            <a:off x="8788833" y="4916511"/>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DW_Final</a:t>
            </a:r>
          </a:p>
        </p:txBody>
      </p:sp>
      <p:sp>
        <p:nvSpPr>
          <p:cNvPr id="257" name="TextBox 256">
            <a:extLst>
              <a:ext uri="{FF2B5EF4-FFF2-40B4-BE49-F238E27FC236}">
                <a16:creationId xmlns:a16="http://schemas.microsoft.com/office/drawing/2014/main" id="{309475B4-1D7C-6242-A593-10EAD931AF1D}"/>
              </a:ext>
            </a:extLst>
          </p:cNvPr>
          <p:cNvSpPr txBox="1"/>
          <p:nvPr/>
        </p:nvSpPr>
        <p:spPr>
          <a:xfrm>
            <a:off x="8809681" y="5261719"/>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DW_Staging</a:t>
            </a:r>
          </a:p>
        </p:txBody>
      </p:sp>
      <p:sp>
        <p:nvSpPr>
          <p:cNvPr id="92" name="TextBox 91">
            <a:extLst>
              <a:ext uri="{FF2B5EF4-FFF2-40B4-BE49-F238E27FC236}">
                <a16:creationId xmlns:a16="http://schemas.microsoft.com/office/drawing/2014/main" id="{FF57CF28-961E-DE4E-B27E-D2CE46F1F93B}"/>
              </a:ext>
            </a:extLst>
          </p:cNvPr>
          <p:cNvSpPr txBox="1"/>
          <p:nvPr/>
        </p:nvSpPr>
        <p:spPr>
          <a:xfrm>
            <a:off x="806226" y="5861952"/>
            <a:ext cx="255494" cy="323165"/>
          </a:xfrm>
          <a:prstGeom prst="rect">
            <a:avLst/>
          </a:prstGeom>
          <a:noFill/>
        </p:spPr>
        <p:txBody>
          <a:bodyPr wrap="square" rtlCol="0">
            <a:spAutoFit/>
          </a:bodyPr>
          <a:lstStyle/>
          <a:p>
            <a:r>
              <a:rPr lang="en-US" sz="1500" dirty="0">
                <a:solidFill>
                  <a:schemeClr val="tx2"/>
                </a:solidFill>
              </a:rPr>
              <a:t>8</a:t>
            </a:r>
          </a:p>
        </p:txBody>
      </p:sp>
      <p:cxnSp>
        <p:nvCxnSpPr>
          <p:cNvPr id="27" name="Straight Arrow Connector 26">
            <a:extLst>
              <a:ext uri="{FF2B5EF4-FFF2-40B4-BE49-F238E27FC236}">
                <a16:creationId xmlns:a16="http://schemas.microsoft.com/office/drawing/2014/main" id="{A6CB866B-55F1-1E46-B3BB-638E3E477423}"/>
              </a:ext>
            </a:extLst>
          </p:cNvPr>
          <p:cNvCxnSpPr>
            <a:cxnSpLocks/>
          </p:cNvCxnSpPr>
          <p:nvPr/>
        </p:nvCxnSpPr>
        <p:spPr>
          <a:xfrm>
            <a:off x="3047987" y="4778622"/>
            <a:ext cx="325848"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D45CFA9-DADB-164B-8A3F-259480DA88F0}"/>
              </a:ext>
            </a:extLst>
          </p:cNvPr>
          <p:cNvCxnSpPr>
            <a:cxnSpLocks/>
            <a:stCxn id="47" idx="2"/>
          </p:cNvCxnSpPr>
          <p:nvPr/>
        </p:nvCxnSpPr>
        <p:spPr>
          <a:xfrm>
            <a:off x="9405137" y="3592179"/>
            <a:ext cx="2000" cy="211810"/>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Picture 106" descr="A close up of a sign&#10;&#10;Description automatically generated">
            <a:extLst>
              <a:ext uri="{FF2B5EF4-FFF2-40B4-BE49-F238E27FC236}">
                <a16:creationId xmlns:a16="http://schemas.microsoft.com/office/drawing/2014/main" id="{F8380286-4063-5149-90F5-B65C1ED46603}"/>
              </a:ext>
            </a:extLst>
          </p:cNvPr>
          <p:cNvPicPr>
            <a:picLocks noChangeAspect="1"/>
          </p:cNvPicPr>
          <p:nvPr/>
        </p:nvPicPr>
        <p:blipFill>
          <a:blip r:embed="rId2"/>
          <a:stretch>
            <a:fillRect/>
          </a:stretch>
        </p:blipFill>
        <p:spPr>
          <a:xfrm>
            <a:off x="10942573" y="2006702"/>
            <a:ext cx="766970" cy="766970"/>
          </a:xfrm>
          <a:prstGeom prst="rect">
            <a:avLst/>
          </a:prstGeom>
        </p:spPr>
      </p:pic>
      <p:sp>
        <p:nvSpPr>
          <p:cNvPr id="108" name="TextBox 107">
            <a:extLst>
              <a:ext uri="{FF2B5EF4-FFF2-40B4-BE49-F238E27FC236}">
                <a16:creationId xmlns:a16="http://schemas.microsoft.com/office/drawing/2014/main" id="{7156CF5B-2379-304E-A9F0-AFBE19723BDC}"/>
              </a:ext>
            </a:extLst>
          </p:cNvPr>
          <p:cNvSpPr txBox="1"/>
          <p:nvPr/>
        </p:nvSpPr>
        <p:spPr>
          <a:xfrm>
            <a:off x="10903963" y="2714756"/>
            <a:ext cx="873157" cy="523220"/>
          </a:xfrm>
          <a:prstGeom prst="rect">
            <a:avLst/>
          </a:prstGeom>
          <a:noFill/>
        </p:spPr>
        <p:txBody>
          <a:bodyPr wrap="square" rtlCol="0">
            <a:spAutoFit/>
          </a:bodyPr>
          <a:lstStyle/>
          <a:p>
            <a:pPr algn="ctr"/>
            <a:r>
              <a:rPr lang="en-US" sz="1400" dirty="0">
                <a:solidFill>
                  <a:schemeClr val="bg1"/>
                </a:solidFill>
              </a:rPr>
              <a:t>Cloud Datalab</a:t>
            </a:r>
          </a:p>
        </p:txBody>
      </p:sp>
      <p:pic>
        <p:nvPicPr>
          <p:cNvPr id="112" name="Picture 111" descr="A close up of a sign&#10;&#10;Description automatically generated">
            <a:extLst>
              <a:ext uri="{FF2B5EF4-FFF2-40B4-BE49-F238E27FC236}">
                <a16:creationId xmlns:a16="http://schemas.microsoft.com/office/drawing/2014/main" id="{7DBF9D22-70C2-7D44-B1E5-18D570850F10}"/>
              </a:ext>
            </a:extLst>
          </p:cNvPr>
          <p:cNvPicPr>
            <a:picLocks noChangeAspect="1"/>
          </p:cNvPicPr>
          <p:nvPr/>
        </p:nvPicPr>
        <p:blipFill>
          <a:blip r:embed="rId3"/>
          <a:stretch>
            <a:fillRect/>
          </a:stretch>
        </p:blipFill>
        <p:spPr>
          <a:xfrm>
            <a:off x="8595670" y="3805814"/>
            <a:ext cx="766970" cy="766970"/>
          </a:xfrm>
          <a:prstGeom prst="rect">
            <a:avLst/>
          </a:prstGeom>
        </p:spPr>
      </p:pic>
      <p:sp>
        <p:nvSpPr>
          <p:cNvPr id="113" name="TextBox 112">
            <a:extLst>
              <a:ext uri="{FF2B5EF4-FFF2-40B4-BE49-F238E27FC236}">
                <a16:creationId xmlns:a16="http://schemas.microsoft.com/office/drawing/2014/main" id="{BBDAD1C3-A155-B446-A19A-088F2955E86F}"/>
              </a:ext>
            </a:extLst>
          </p:cNvPr>
          <p:cNvSpPr txBox="1"/>
          <p:nvPr/>
        </p:nvSpPr>
        <p:spPr>
          <a:xfrm>
            <a:off x="9313661" y="3927689"/>
            <a:ext cx="873157" cy="523220"/>
          </a:xfrm>
          <a:prstGeom prst="rect">
            <a:avLst/>
          </a:prstGeom>
          <a:noFill/>
        </p:spPr>
        <p:txBody>
          <a:bodyPr wrap="square" rtlCol="0">
            <a:spAutoFit/>
          </a:bodyPr>
          <a:lstStyle/>
          <a:p>
            <a:pPr algn="ctr"/>
            <a:r>
              <a:rPr lang="en-US" sz="1400" dirty="0">
                <a:solidFill>
                  <a:schemeClr val="bg1"/>
                </a:solidFill>
              </a:rPr>
              <a:t>Cloud SQL</a:t>
            </a:r>
          </a:p>
        </p:txBody>
      </p:sp>
      <p:pic>
        <p:nvPicPr>
          <p:cNvPr id="114" name="Picture 113">
            <a:extLst>
              <a:ext uri="{FF2B5EF4-FFF2-40B4-BE49-F238E27FC236}">
                <a16:creationId xmlns:a16="http://schemas.microsoft.com/office/drawing/2014/main" id="{4356F8AD-2BA9-AE4F-9189-EA41C4AB7A37}"/>
              </a:ext>
            </a:extLst>
          </p:cNvPr>
          <p:cNvPicPr>
            <a:picLocks noChangeAspect="1"/>
          </p:cNvPicPr>
          <p:nvPr/>
        </p:nvPicPr>
        <p:blipFill>
          <a:blip r:embed="rId4"/>
          <a:stretch>
            <a:fillRect/>
          </a:stretch>
        </p:blipFill>
        <p:spPr>
          <a:xfrm>
            <a:off x="8542329" y="1802942"/>
            <a:ext cx="775478" cy="707454"/>
          </a:xfrm>
          <a:prstGeom prst="rect">
            <a:avLst/>
          </a:prstGeom>
        </p:spPr>
      </p:pic>
      <p:sp>
        <p:nvSpPr>
          <p:cNvPr id="115" name="TextBox 114">
            <a:extLst>
              <a:ext uri="{FF2B5EF4-FFF2-40B4-BE49-F238E27FC236}">
                <a16:creationId xmlns:a16="http://schemas.microsoft.com/office/drawing/2014/main" id="{EDC1F0DC-05F9-7545-8AA9-15346204D986}"/>
              </a:ext>
            </a:extLst>
          </p:cNvPr>
          <p:cNvSpPr txBox="1"/>
          <p:nvPr/>
        </p:nvSpPr>
        <p:spPr>
          <a:xfrm>
            <a:off x="9313662" y="1903090"/>
            <a:ext cx="873157" cy="523220"/>
          </a:xfrm>
          <a:prstGeom prst="rect">
            <a:avLst/>
          </a:prstGeom>
          <a:noFill/>
        </p:spPr>
        <p:txBody>
          <a:bodyPr wrap="square" rtlCol="0">
            <a:spAutoFit/>
          </a:bodyPr>
          <a:lstStyle/>
          <a:p>
            <a:pPr algn="ctr"/>
            <a:r>
              <a:rPr lang="en-US" sz="1400" dirty="0">
                <a:solidFill>
                  <a:schemeClr val="bg1"/>
                </a:solidFill>
              </a:rPr>
              <a:t>Cloud AutoML</a:t>
            </a:r>
          </a:p>
        </p:txBody>
      </p:sp>
      <p:pic>
        <p:nvPicPr>
          <p:cNvPr id="116" name="Picture 115" descr="A close up of a sign&#10;&#10;Description automatically generated">
            <a:extLst>
              <a:ext uri="{FF2B5EF4-FFF2-40B4-BE49-F238E27FC236}">
                <a16:creationId xmlns:a16="http://schemas.microsoft.com/office/drawing/2014/main" id="{B37BF041-9915-4642-8583-AD97737EC420}"/>
              </a:ext>
            </a:extLst>
          </p:cNvPr>
          <p:cNvPicPr>
            <a:picLocks noChangeAspect="1"/>
          </p:cNvPicPr>
          <p:nvPr/>
        </p:nvPicPr>
        <p:blipFill>
          <a:blip r:embed="rId5"/>
          <a:stretch>
            <a:fillRect/>
          </a:stretch>
        </p:blipFill>
        <p:spPr>
          <a:xfrm>
            <a:off x="3974277" y="2254504"/>
            <a:ext cx="766970" cy="766970"/>
          </a:xfrm>
          <a:prstGeom prst="rect">
            <a:avLst/>
          </a:prstGeom>
        </p:spPr>
      </p:pic>
      <p:sp>
        <p:nvSpPr>
          <p:cNvPr id="117" name="TextBox 116">
            <a:extLst>
              <a:ext uri="{FF2B5EF4-FFF2-40B4-BE49-F238E27FC236}">
                <a16:creationId xmlns:a16="http://schemas.microsoft.com/office/drawing/2014/main" id="{6637B86E-4837-AC4A-8CF1-ACA7F3EE9CF0}"/>
              </a:ext>
            </a:extLst>
          </p:cNvPr>
          <p:cNvSpPr txBox="1"/>
          <p:nvPr/>
        </p:nvSpPr>
        <p:spPr>
          <a:xfrm>
            <a:off x="3921183" y="3262573"/>
            <a:ext cx="873157" cy="523220"/>
          </a:xfrm>
          <a:prstGeom prst="rect">
            <a:avLst/>
          </a:prstGeom>
          <a:noFill/>
        </p:spPr>
        <p:txBody>
          <a:bodyPr wrap="square" rtlCol="0">
            <a:spAutoFit/>
          </a:bodyPr>
          <a:lstStyle/>
          <a:p>
            <a:pPr algn="ctr"/>
            <a:r>
              <a:rPr lang="en-US" sz="1400" dirty="0">
                <a:solidFill>
                  <a:schemeClr val="bg1"/>
                </a:solidFill>
              </a:rPr>
              <a:t>Cloud Dataflow</a:t>
            </a:r>
          </a:p>
        </p:txBody>
      </p:sp>
      <p:pic>
        <p:nvPicPr>
          <p:cNvPr id="118" name="Picture 117">
            <a:extLst>
              <a:ext uri="{FF2B5EF4-FFF2-40B4-BE49-F238E27FC236}">
                <a16:creationId xmlns:a16="http://schemas.microsoft.com/office/drawing/2014/main" id="{BEA6316F-8325-EB43-BFC2-10FBBE5C8BF9}"/>
              </a:ext>
            </a:extLst>
          </p:cNvPr>
          <p:cNvPicPr>
            <a:picLocks noChangeAspect="1"/>
          </p:cNvPicPr>
          <p:nvPr/>
        </p:nvPicPr>
        <p:blipFill>
          <a:blip r:embed="rId6"/>
          <a:stretch>
            <a:fillRect/>
          </a:stretch>
        </p:blipFill>
        <p:spPr>
          <a:xfrm>
            <a:off x="2137954" y="2455461"/>
            <a:ext cx="766970" cy="766970"/>
          </a:xfrm>
          <a:prstGeom prst="rect">
            <a:avLst/>
          </a:prstGeom>
        </p:spPr>
      </p:pic>
      <p:sp>
        <p:nvSpPr>
          <p:cNvPr id="119" name="TextBox 118">
            <a:extLst>
              <a:ext uri="{FF2B5EF4-FFF2-40B4-BE49-F238E27FC236}">
                <a16:creationId xmlns:a16="http://schemas.microsoft.com/office/drawing/2014/main" id="{091C58F2-C46B-8D44-847C-7531DB181B80}"/>
              </a:ext>
            </a:extLst>
          </p:cNvPr>
          <p:cNvSpPr txBox="1"/>
          <p:nvPr/>
        </p:nvSpPr>
        <p:spPr>
          <a:xfrm>
            <a:off x="1966696" y="3262573"/>
            <a:ext cx="1072375" cy="523220"/>
          </a:xfrm>
          <a:prstGeom prst="rect">
            <a:avLst/>
          </a:prstGeom>
          <a:noFill/>
        </p:spPr>
        <p:txBody>
          <a:bodyPr wrap="square" rtlCol="0">
            <a:spAutoFit/>
          </a:bodyPr>
          <a:lstStyle/>
          <a:p>
            <a:pPr algn="ctr"/>
            <a:r>
              <a:rPr lang="en-US" sz="1400" dirty="0">
                <a:solidFill>
                  <a:schemeClr val="bg1"/>
                </a:solidFill>
              </a:rPr>
              <a:t>Cloud Datastore</a:t>
            </a:r>
          </a:p>
        </p:txBody>
      </p:sp>
      <p:pic>
        <p:nvPicPr>
          <p:cNvPr id="120" name="Picture 119" descr="A close up of a sign&#10;&#10;Description automatically generated">
            <a:extLst>
              <a:ext uri="{FF2B5EF4-FFF2-40B4-BE49-F238E27FC236}">
                <a16:creationId xmlns:a16="http://schemas.microsoft.com/office/drawing/2014/main" id="{C2E8D1AC-3810-7243-A57E-8B6A8A1C008E}"/>
              </a:ext>
            </a:extLst>
          </p:cNvPr>
          <p:cNvPicPr>
            <a:picLocks noChangeAspect="1"/>
          </p:cNvPicPr>
          <p:nvPr/>
        </p:nvPicPr>
        <p:blipFill>
          <a:blip r:embed="rId7"/>
          <a:stretch>
            <a:fillRect/>
          </a:stretch>
        </p:blipFill>
        <p:spPr>
          <a:xfrm>
            <a:off x="3510974" y="4708203"/>
            <a:ext cx="766970" cy="766970"/>
          </a:xfrm>
          <a:prstGeom prst="rect">
            <a:avLst/>
          </a:prstGeom>
        </p:spPr>
      </p:pic>
      <p:sp>
        <p:nvSpPr>
          <p:cNvPr id="121" name="TextBox 120">
            <a:extLst>
              <a:ext uri="{FF2B5EF4-FFF2-40B4-BE49-F238E27FC236}">
                <a16:creationId xmlns:a16="http://schemas.microsoft.com/office/drawing/2014/main" id="{BC05ACED-716C-7643-87C8-FDA97ACF4CFE}"/>
              </a:ext>
            </a:extLst>
          </p:cNvPr>
          <p:cNvSpPr txBox="1"/>
          <p:nvPr/>
        </p:nvSpPr>
        <p:spPr>
          <a:xfrm>
            <a:off x="4432890" y="4800176"/>
            <a:ext cx="873157" cy="523220"/>
          </a:xfrm>
          <a:prstGeom prst="rect">
            <a:avLst/>
          </a:prstGeom>
          <a:noFill/>
        </p:spPr>
        <p:txBody>
          <a:bodyPr wrap="square" rtlCol="0">
            <a:spAutoFit/>
          </a:bodyPr>
          <a:lstStyle/>
          <a:p>
            <a:pPr algn="ctr"/>
            <a:r>
              <a:rPr lang="en-US" sz="1400" dirty="0">
                <a:solidFill>
                  <a:schemeClr val="bg1"/>
                </a:solidFill>
              </a:rPr>
              <a:t>Cloud Dataprep</a:t>
            </a:r>
          </a:p>
        </p:txBody>
      </p:sp>
      <p:sp>
        <p:nvSpPr>
          <p:cNvPr id="123" name="TextBox 122">
            <a:extLst>
              <a:ext uri="{FF2B5EF4-FFF2-40B4-BE49-F238E27FC236}">
                <a16:creationId xmlns:a16="http://schemas.microsoft.com/office/drawing/2014/main" id="{993F93C2-7E6C-224D-AD90-7692F40DE9F3}"/>
              </a:ext>
            </a:extLst>
          </p:cNvPr>
          <p:cNvSpPr txBox="1"/>
          <p:nvPr/>
        </p:nvSpPr>
        <p:spPr>
          <a:xfrm>
            <a:off x="5925662" y="339649"/>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Tree>
    <p:extLst>
      <p:ext uri="{BB962C8B-B14F-4D97-AF65-F5344CB8AC3E}">
        <p14:creationId xmlns:p14="http://schemas.microsoft.com/office/powerpoint/2010/main" val="378330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32000"/>
          </a:schemeClr>
        </a:solidFill>
        <a:effectLst/>
      </p:bgPr>
    </p:bg>
    <p:spTree>
      <p:nvGrpSpPr>
        <p:cNvPr id="1" name=""/>
        <p:cNvGrpSpPr/>
        <p:nvPr/>
      </p:nvGrpSpPr>
      <p:grpSpPr>
        <a:xfrm>
          <a:off x="0" y="0"/>
          <a:ext cx="0" cy="0"/>
          <a:chOff x="0" y="0"/>
          <a:chExt cx="0" cy="0"/>
        </a:xfrm>
      </p:grpSpPr>
      <p:sp>
        <p:nvSpPr>
          <p:cNvPr id="181" name="Rectangle 180">
            <a:extLst>
              <a:ext uri="{FF2B5EF4-FFF2-40B4-BE49-F238E27FC236}">
                <a16:creationId xmlns:a16="http://schemas.microsoft.com/office/drawing/2014/main" id="{83951BA7-5AFE-EF45-8EAB-E944D83C1F06}"/>
              </a:ext>
            </a:extLst>
          </p:cNvPr>
          <p:cNvSpPr/>
          <p:nvPr/>
        </p:nvSpPr>
        <p:spPr>
          <a:xfrm>
            <a:off x="3251930" y="1301257"/>
            <a:ext cx="7310735" cy="4410620"/>
          </a:xfrm>
          <a:prstGeom prst="rect">
            <a:avLst/>
          </a:prstGeom>
          <a:solidFill>
            <a:schemeClr val="bg2">
              <a:lumMod val="95000"/>
            </a:schemeClr>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9" name="Rectangle 178">
            <a:extLst>
              <a:ext uri="{FF2B5EF4-FFF2-40B4-BE49-F238E27FC236}">
                <a16:creationId xmlns:a16="http://schemas.microsoft.com/office/drawing/2014/main" id="{7FEFB566-36D7-C74B-B7CA-F465D198F15A}"/>
              </a:ext>
            </a:extLst>
          </p:cNvPr>
          <p:cNvSpPr/>
          <p:nvPr/>
        </p:nvSpPr>
        <p:spPr>
          <a:xfrm>
            <a:off x="404959" y="1302624"/>
            <a:ext cx="1334184" cy="4410634"/>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4">
            <a:extLst>
              <a:ext uri="{FF2B5EF4-FFF2-40B4-BE49-F238E27FC236}">
                <a16:creationId xmlns:a16="http://schemas.microsoft.com/office/drawing/2014/main" id="{18748448-7387-6F44-A91F-B0F7753D91D5}"/>
              </a:ext>
            </a:extLst>
          </p:cNvPr>
          <p:cNvSpPr>
            <a:spLocks noGrp="1"/>
          </p:cNvSpPr>
          <p:nvPr/>
        </p:nvSpPr>
        <p:spPr>
          <a:xfrm>
            <a:off x="3402957" y="192622"/>
            <a:ext cx="8493628" cy="569086"/>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800" dirty="0">
                <a:solidFill>
                  <a:schemeClr val="tx2"/>
                </a:solidFill>
              </a:rPr>
              <a:t>Data 3.0 Architecture</a:t>
            </a:r>
            <a:endParaRPr lang="ru-RU" sz="2800" dirty="0">
              <a:solidFill>
                <a:schemeClr val="tx2"/>
              </a:solidFill>
            </a:endParaRPr>
          </a:p>
        </p:txBody>
      </p:sp>
      <p:sp>
        <p:nvSpPr>
          <p:cNvPr id="182" name="Rectangle 181">
            <a:extLst>
              <a:ext uri="{FF2B5EF4-FFF2-40B4-BE49-F238E27FC236}">
                <a16:creationId xmlns:a16="http://schemas.microsoft.com/office/drawing/2014/main" id="{A9C4756C-6758-6746-8C4F-447EF8793F73}"/>
              </a:ext>
            </a:extLst>
          </p:cNvPr>
          <p:cNvSpPr/>
          <p:nvPr/>
        </p:nvSpPr>
        <p:spPr>
          <a:xfrm>
            <a:off x="1834759" y="443762"/>
            <a:ext cx="1332573" cy="5271238"/>
          </a:xfrm>
          <a:prstGeom prst="rect">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5">
            <a:extLst>
              <a:ext uri="{FF2B5EF4-FFF2-40B4-BE49-F238E27FC236}">
                <a16:creationId xmlns:a16="http://schemas.microsoft.com/office/drawing/2014/main" id="{53296519-3183-E040-8086-FE12AB555B6C}"/>
              </a:ext>
            </a:extLst>
          </p:cNvPr>
          <p:cNvSpPr>
            <a:spLocks noGrp="1"/>
          </p:cNvSpPr>
          <p:nvPr/>
        </p:nvSpPr>
        <p:spPr>
          <a:xfrm>
            <a:off x="4491427" y="808701"/>
            <a:ext cx="7405157" cy="277705"/>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005B9E"/>
                </a:solidFill>
              </a:rPr>
              <a:t>AMAZON WEB SERVICES ARCHITECTURE</a:t>
            </a:r>
            <a:endParaRPr lang="ru-RU" dirty="0">
              <a:solidFill>
                <a:srgbClr val="005B9E"/>
              </a:solidFill>
            </a:endParaRPr>
          </a:p>
        </p:txBody>
      </p:sp>
      <p:sp>
        <p:nvSpPr>
          <p:cNvPr id="2" name="Rounded Rectangle 1">
            <a:extLst>
              <a:ext uri="{FF2B5EF4-FFF2-40B4-BE49-F238E27FC236}">
                <a16:creationId xmlns:a16="http://schemas.microsoft.com/office/drawing/2014/main" id="{9AC27E72-4D9F-2545-91E9-78EE4AD97B96}"/>
              </a:ext>
            </a:extLst>
          </p:cNvPr>
          <p:cNvSpPr/>
          <p:nvPr/>
        </p:nvSpPr>
        <p:spPr>
          <a:xfrm>
            <a:off x="551357" y="1784617"/>
            <a:ext cx="1049631" cy="382693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Rounded Rectangle 31">
            <a:extLst>
              <a:ext uri="{FF2B5EF4-FFF2-40B4-BE49-F238E27FC236}">
                <a16:creationId xmlns:a16="http://schemas.microsoft.com/office/drawing/2014/main" id="{253B8221-8296-A14A-B114-CDB5EF1678E3}"/>
              </a:ext>
            </a:extLst>
          </p:cNvPr>
          <p:cNvSpPr/>
          <p:nvPr/>
        </p:nvSpPr>
        <p:spPr>
          <a:xfrm>
            <a:off x="1963440" y="880683"/>
            <a:ext cx="1083597" cy="1147245"/>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ounded Rectangle 32">
            <a:extLst>
              <a:ext uri="{FF2B5EF4-FFF2-40B4-BE49-F238E27FC236}">
                <a16:creationId xmlns:a16="http://schemas.microsoft.com/office/drawing/2014/main" id="{AFACD2DB-C0F9-7E44-AF5F-117052C613C2}"/>
              </a:ext>
            </a:extLst>
          </p:cNvPr>
          <p:cNvSpPr/>
          <p:nvPr/>
        </p:nvSpPr>
        <p:spPr>
          <a:xfrm>
            <a:off x="1954144" y="2328338"/>
            <a:ext cx="1092894" cy="328506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Rounded Rectangle 34">
            <a:extLst>
              <a:ext uri="{FF2B5EF4-FFF2-40B4-BE49-F238E27FC236}">
                <a16:creationId xmlns:a16="http://schemas.microsoft.com/office/drawing/2014/main" id="{721CDFF7-AEC5-234C-96EA-FE56E1AE2621}"/>
              </a:ext>
            </a:extLst>
          </p:cNvPr>
          <p:cNvSpPr/>
          <p:nvPr/>
        </p:nvSpPr>
        <p:spPr>
          <a:xfrm>
            <a:off x="3360718" y="1794939"/>
            <a:ext cx="2100279" cy="381660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Rounded Rectangle 35">
            <a:extLst>
              <a:ext uri="{FF2B5EF4-FFF2-40B4-BE49-F238E27FC236}">
                <a16:creationId xmlns:a16="http://schemas.microsoft.com/office/drawing/2014/main" id="{2C550C0E-FF13-BA4D-BD76-1412A3E742CE}"/>
              </a:ext>
            </a:extLst>
          </p:cNvPr>
          <p:cNvSpPr/>
          <p:nvPr/>
        </p:nvSpPr>
        <p:spPr>
          <a:xfrm>
            <a:off x="5857858" y="1786465"/>
            <a:ext cx="2100279" cy="170304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Rectangle 204">
            <a:extLst>
              <a:ext uri="{FF2B5EF4-FFF2-40B4-BE49-F238E27FC236}">
                <a16:creationId xmlns:a16="http://schemas.microsoft.com/office/drawing/2014/main" id="{933DEE53-F05A-884F-B3C5-7B1D87CFFDE7}"/>
              </a:ext>
            </a:extLst>
          </p:cNvPr>
          <p:cNvSpPr/>
          <p:nvPr/>
        </p:nvSpPr>
        <p:spPr>
          <a:xfrm>
            <a:off x="10670241" y="1301258"/>
            <a:ext cx="1324535" cy="44106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Arrow Connector 7">
            <a:extLst>
              <a:ext uri="{FF2B5EF4-FFF2-40B4-BE49-F238E27FC236}">
                <a16:creationId xmlns:a16="http://schemas.microsoft.com/office/drawing/2014/main" id="{760804A7-8717-434C-BC18-1D01C91FF8DF}"/>
              </a:ext>
            </a:extLst>
          </p:cNvPr>
          <p:cNvCxnSpPr>
            <a:cxnSpLocks/>
          </p:cNvCxnSpPr>
          <p:nvPr/>
        </p:nvCxnSpPr>
        <p:spPr>
          <a:xfrm>
            <a:off x="516943" y="1080361"/>
            <a:ext cx="1446493" cy="1"/>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2414630C-E900-C24A-B581-71F3FFC96295}"/>
              </a:ext>
            </a:extLst>
          </p:cNvPr>
          <p:cNvSpPr/>
          <p:nvPr/>
        </p:nvSpPr>
        <p:spPr>
          <a:xfrm>
            <a:off x="10768957" y="1794940"/>
            <a:ext cx="1127627" cy="3818467"/>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Arrow Connector 11">
            <a:extLst>
              <a:ext uri="{FF2B5EF4-FFF2-40B4-BE49-F238E27FC236}">
                <a16:creationId xmlns:a16="http://schemas.microsoft.com/office/drawing/2014/main" id="{C4108283-B85E-DC4F-914B-1D68AC1FE762}"/>
              </a:ext>
            </a:extLst>
          </p:cNvPr>
          <p:cNvCxnSpPr>
            <a:cxnSpLocks/>
            <a:stCxn id="32" idx="2"/>
            <a:endCxn id="33" idx="0"/>
          </p:cNvCxnSpPr>
          <p:nvPr/>
        </p:nvCxnSpPr>
        <p:spPr>
          <a:xfrm flipH="1">
            <a:off x="2500591" y="2027928"/>
            <a:ext cx="4648" cy="30041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917B883-871D-8049-9018-2708EBA310E2}"/>
              </a:ext>
            </a:extLst>
          </p:cNvPr>
          <p:cNvCxnSpPr>
            <a:cxnSpLocks/>
            <a:stCxn id="36" idx="3"/>
            <a:endCxn id="48" idx="1"/>
          </p:cNvCxnSpPr>
          <p:nvPr/>
        </p:nvCxnSpPr>
        <p:spPr>
          <a:xfrm>
            <a:off x="7958137" y="2637989"/>
            <a:ext cx="396861" cy="2065693"/>
          </a:xfrm>
          <a:prstGeom prst="bentConnector3">
            <a:avLst>
              <a:gd name="adj1" fmla="val 32139"/>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A2DCE359-39EC-5246-9BD2-45861B851849}"/>
              </a:ext>
            </a:extLst>
          </p:cNvPr>
          <p:cNvSpPr/>
          <p:nvPr/>
        </p:nvSpPr>
        <p:spPr>
          <a:xfrm>
            <a:off x="5857857" y="3830776"/>
            <a:ext cx="2100279" cy="1782631"/>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Rounded Rectangle 46">
            <a:extLst>
              <a:ext uri="{FF2B5EF4-FFF2-40B4-BE49-F238E27FC236}">
                <a16:creationId xmlns:a16="http://schemas.microsoft.com/office/drawing/2014/main" id="{739C42BA-22CB-3F49-A870-6C9C2C110BBD}"/>
              </a:ext>
            </a:extLst>
          </p:cNvPr>
          <p:cNvSpPr/>
          <p:nvPr/>
        </p:nvSpPr>
        <p:spPr>
          <a:xfrm>
            <a:off x="8354997" y="1786465"/>
            <a:ext cx="2100279" cy="1805714"/>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ounded Rectangle 47">
            <a:extLst>
              <a:ext uri="{FF2B5EF4-FFF2-40B4-BE49-F238E27FC236}">
                <a16:creationId xmlns:a16="http://schemas.microsoft.com/office/drawing/2014/main" id="{9366753E-511C-044B-A010-68A9D31721D1}"/>
              </a:ext>
            </a:extLst>
          </p:cNvPr>
          <p:cNvSpPr/>
          <p:nvPr/>
        </p:nvSpPr>
        <p:spPr>
          <a:xfrm>
            <a:off x="8354998" y="3793957"/>
            <a:ext cx="2100279" cy="1819450"/>
          </a:xfrm>
          <a:prstGeom prst="round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4" name="Straight Arrow Connector 63">
            <a:extLst>
              <a:ext uri="{FF2B5EF4-FFF2-40B4-BE49-F238E27FC236}">
                <a16:creationId xmlns:a16="http://schemas.microsoft.com/office/drawing/2014/main" id="{4BF78317-60F6-A24A-941A-483641D73281}"/>
              </a:ext>
            </a:extLst>
          </p:cNvPr>
          <p:cNvCxnSpPr>
            <a:cxnSpLocks/>
          </p:cNvCxnSpPr>
          <p:nvPr/>
        </p:nvCxnSpPr>
        <p:spPr>
          <a:xfrm>
            <a:off x="3047037" y="3707141"/>
            <a:ext cx="30555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B339EDA-99B2-7E46-850F-3C1A40308498}"/>
              </a:ext>
            </a:extLst>
          </p:cNvPr>
          <p:cNvCxnSpPr>
            <a:cxnSpLocks/>
          </p:cNvCxnSpPr>
          <p:nvPr/>
        </p:nvCxnSpPr>
        <p:spPr>
          <a:xfrm>
            <a:off x="5460997" y="2650064"/>
            <a:ext cx="396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057CD3F-5AFD-3242-85EA-48B41D3E3347}"/>
              </a:ext>
            </a:extLst>
          </p:cNvPr>
          <p:cNvCxnSpPr>
            <a:cxnSpLocks/>
          </p:cNvCxnSpPr>
          <p:nvPr/>
        </p:nvCxnSpPr>
        <p:spPr>
          <a:xfrm>
            <a:off x="7958131" y="2368738"/>
            <a:ext cx="396865"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722C62-327D-BE48-9EEE-B8CAD00AC382}"/>
              </a:ext>
            </a:extLst>
          </p:cNvPr>
          <p:cNvCxnSpPr>
            <a:cxnSpLocks/>
          </p:cNvCxnSpPr>
          <p:nvPr/>
        </p:nvCxnSpPr>
        <p:spPr>
          <a:xfrm>
            <a:off x="5460994" y="4659563"/>
            <a:ext cx="41040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5F4324A-9F9B-5749-8E93-AD65B1446EDB}"/>
              </a:ext>
            </a:extLst>
          </p:cNvPr>
          <p:cNvCxnSpPr>
            <a:cxnSpLocks/>
            <a:stCxn id="47" idx="3"/>
          </p:cNvCxnSpPr>
          <p:nvPr/>
        </p:nvCxnSpPr>
        <p:spPr>
          <a:xfrm>
            <a:off x="10455276" y="2689322"/>
            <a:ext cx="31368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D6EE144-0CFF-A844-8341-08FE3FBEB17F}"/>
              </a:ext>
            </a:extLst>
          </p:cNvPr>
          <p:cNvCxnSpPr>
            <a:cxnSpLocks/>
            <a:stCxn id="48" idx="3"/>
          </p:cNvCxnSpPr>
          <p:nvPr/>
        </p:nvCxnSpPr>
        <p:spPr>
          <a:xfrm>
            <a:off x="10455277" y="4703682"/>
            <a:ext cx="313679"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0FD2B47-5EDF-B841-BA46-716D299155CE}"/>
              </a:ext>
            </a:extLst>
          </p:cNvPr>
          <p:cNvSpPr txBox="1"/>
          <p:nvPr/>
        </p:nvSpPr>
        <p:spPr>
          <a:xfrm>
            <a:off x="486818" y="3267153"/>
            <a:ext cx="1183036" cy="681778"/>
          </a:xfrm>
          <a:prstGeom prst="rect">
            <a:avLst/>
          </a:prstGeom>
          <a:noFill/>
        </p:spPr>
        <p:txBody>
          <a:bodyPr wrap="square" rtlCol="0" anchor="ctr">
            <a:noAutofit/>
          </a:bodyPr>
          <a:lstStyle/>
          <a:p>
            <a:pPr algn="ctr"/>
            <a:r>
              <a:rPr lang="en-US" sz="1200" dirty="0">
                <a:solidFill>
                  <a:schemeClr val="bg1"/>
                </a:solidFill>
              </a:rPr>
              <a:t>IDENTITY &amp; ACCESS MANAGEMENT</a:t>
            </a:r>
          </a:p>
        </p:txBody>
      </p:sp>
      <p:sp>
        <p:nvSpPr>
          <p:cNvPr id="111" name="TextBox 110">
            <a:extLst>
              <a:ext uri="{FF2B5EF4-FFF2-40B4-BE49-F238E27FC236}">
                <a16:creationId xmlns:a16="http://schemas.microsoft.com/office/drawing/2014/main" id="{3DE66965-E2B1-DD47-8E0D-E91B4E761211}"/>
              </a:ext>
            </a:extLst>
          </p:cNvPr>
          <p:cNvSpPr txBox="1"/>
          <p:nvPr/>
        </p:nvSpPr>
        <p:spPr>
          <a:xfrm>
            <a:off x="933973" y="834465"/>
            <a:ext cx="558276" cy="331425"/>
          </a:xfrm>
          <a:prstGeom prst="rect">
            <a:avLst/>
          </a:prstGeom>
          <a:noFill/>
        </p:spPr>
        <p:txBody>
          <a:bodyPr wrap="square" rtlCol="0" anchor="ctr">
            <a:noAutofit/>
          </a:bodyPr>
          <a:lstStyle/>
          <a:p>
            <a:pPr algn="ctr"/>
            <a:r>
              <a:rPr lang="en-US" sz="1050" b="1" dirty="0">
                <a:solidFill>
                  <a:schemeClr val="tx2"/>
                </a:solidFill>
              </a:rPr>
              <a:t>Data</a:t>
            </a:r>
          </a:p>
        </p:txBody>
      </p:sp>
      <p:cxnSp>
        <p:nvCxnSpPr>
          <p:cNvPr id="132" name="Elbow Connector 131">
            <a:extLst>
              <a:ext uri="{FF2B5EF4-FFF2-40B4-BE49-F238E27FC236}">
                <a16:creationId xmlns:a16="http://schemas.microsoft.com/office/drawing/2014/main" id="{2CD454DF-CD89-0546-9EC0-7E5E9E655020}"/>
              </a:ext>
            </a:extLst>
          </p:cNvPr>
          <p:cNvCxnSpPr>
            <a:cxnSpLocks/>
          </p:cNvCxnSpPr>
          <p:nvPr/>
        </p:nvCxnSpPr>
        <p:spPr>
          <a:xfrm flipV="1">
            <a:off x="5460995" y="3192460"/>
            <a:ext cx="2894001" cy="415582"/>
          </a:xfrm>
          <a:prstGeom prst="bentConnector3">
            <a:avLst>
              <a:gd name="adj1" fmla="val 94268"/>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EBEAE6B7-0F09-0047-B34D-D0C1B8D53058}"/>
              </a:ext>
            </a:extLst>
          </p:cNvPr>
          <p:cNvCxnSpPr>
            <a:cxnSpLocks/>
          </p:cNvCxnSpPr>
          <p:nvPr/>
        </p:nvCxnSpPr>
        <p:spPr>
          <a:xfrm>
            <a:off x="5460995" y="3707141"/>
            <a:ext cx="2894001" cy="433857"/>
          </a:xfrm>
          <a:prstGeom prst="bentConnector3">
            <a:avLst>
              <a:gd name="adj1" fmla="val 94023"/>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D610952-8160-BA41-8415-16A8061A3CAB}"/>
              </a:ext>
            </a:extLst>
          </p:cNvPr>
          <p:cNvSpPr txBox="1"/>
          <p:nvPr/>
        </p:nvSpPr>
        <p:spPr>
          <a:xfrm>
            <a:off x="1975776" y="1024505"/>
            <a:ext cx="1049629" cy="254138"/>
          </a:xfrm>
          <a:prstGeom prst="rect">
            <a:avLst/>
          </a:prstGeom>
          <a:noFill/>
        </p:spPr>
        <p:txBody>
          <a:bodyPr wrap="square" rtlCol="0" anchor="ctr">
            <a:noAutofit/>
          </a:bodyPr>
          <a:lstStyle/>
          <a:p>
            <a:pPr algn="ctr"/>
            <a:r>
              <a:rPr lang="en-US" sz="1400" dirty="0">
                <a:solidFill>
                  <a:schemeClr val="bg1"/>
                </a:solidFill>
              </a:rPr>
              <a:t>Landing</a:t>
            </a:r>
          </a:p>
        </p:txBody>
      </p:sp>
      <p:sp>
        <p:nvSpPr>
          <p:cNvPr id="153" name="Terminator 152">
            <a:extLst>
              <a:ext uri="{FF2B5EF4-FFF2-40B4-BE49-F238E27FC236}">
                <a16:creationId xmlns:a16="http://schemas.microsoft.com/office/drawing/2014/main" id="{93EF4A50-E286-024E-AC51-052B6C70C708}"/>
              </a:ext>
            </a:extLst>
          </p:cNvPr>
          <p:cNvSpPr/>
          <p:nvPr/>
        </p:nvSpPr>
        <p:spPr>
          <a:xfrm>
            <a:off x="2048038" y="1353843"/>
            <a:ext cx="914400" cy="301752"/>
          </a:xfrm>
          <a:prstGeom prst="flowChartTerminator">
            <a:avLst/>
          </a:prstGeom>
          <a:solidFill>
            <a:srgbClr val="5294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TextBox 154">
            <a:extLst>
              <a:ext uri="{FF2B5EF4-FFF2-40B4-BE49-F238E27FC236}">
                <a16:creationId xmlns:a16="http://schemas.microsoft.com/office/drawing/2014/main" id="{8D3C24DE-B67B-0247-9609-E282DE792EBA}"/>
              </a:ext>
            </a:extLst>
          </p:cNvPr>
          <p:cNvSpPr txBox="1"/>
          <p:nvPr/>
        </p:nvSpPr>
        <p:spPr>
          <a:xfrm>
            <a:off x="2133811" y="1364376"/>
            <a:ext cx="742847" cy="301750"/>
          </a:xfrm>
          <a:prstGeom prst="rect">
            <a:avLst/>
          </a:prstGeom>
          <a:noFill/>
        </p:spPr>
        <p:txBody>
          <a:bodyPr wrap="square" rtlCol="0" anchor="ctr">
            <a:noAutofit/>
          </a:bodyPr>
          <a:lstStyle/>
          <a:p>
            <a:pPr algn="ctr"/>
            <a:r>
              <a:rPr lang="en-US" sz="1200" dirty="0">
                <a:solidFill>
                  <a:schemeClr val="tx2">
                    <a:lumMod val="20000"/>
                    <a:lumOff val="80000"/>
                  </a:schemeClr>
                </a:solidFill>
              </a:rPr>
              <a:t>Sources</a:t>
            </a:r>
          </a:p>
        </p:txBody>
      </p:sp>
      <p:sp>
        <p:nvSpPr>
          <p:cNvPr id="158" name="Terminator 157">
            <a:extLst>
              <a:ext uri="{FF2B5EF4-FFF2-40B4-BE49-F238E27FC236}">
                <a16:creationId xmlns:a16="http://schemas.microsoft.com/office/drawing/2014/main" id="{18A370A2-A27C-5544-BACE-60A39BA427ED}"/>
              </a:ext>
            </a:extLst>
          </p:cNvPr>
          <p:cNvSpPr/>
          <p:nvPr/>
        </p:nvSpPr>
        <p:spPr>
          <a:xfrm>
            <a:off x="5955894" y="2224848"/>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Terminator 158">
            <a:extLst>
              <a:ext uri="{FF2B5EF4-FFF2-40B4-BE49-F238E27FC236}">
                <a16:creationId xmlns:a16="http://schemas.microsoft.com/office/drawing/2014/main" id="{0941C37D-D8EA-D048-A467-AC1FC55DE805}"/>
              </a:ext>
            </a:extLst>
          </p:cNvPr>
          <p:cNvSpPr/>
          <p:nvPr/>
        </p:nvSpPr>
        <p:spPr>
          <a:xfrm>
            <a:off x="5955893" y="2650064"/>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Terminator 159">
            <a:extLst>
              <a:ext uri="{FF2B5EF4-FFF2-40B4-BE49-F238E27FC236}">
                <a16:creationId xmlns:a16="http://schemas.microsoft.com/office/drawing/2014/main" id="{82D567D2-47E9-3549-8F06-3ED6B3A36A13}"/>
              </a:ext>
            </a:extLst>
          </p:cNvPr>
          <p:cNvSpPr/>
          <p:nvPr/>
        </p:nvSpPr>
        <p:spPr>
          <a:xfrm>
            <a:off x="5955896" y="3052497"/>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Terminator 160">
            <a:extLst>
              <a:ext uri="{FF2B5EF4-FFF2-40B4-BE49-F238E27FC236}">
                <a16:creationId xmlns:a16="http://schemas.microsoft.com/office/drawing/2014/main" id="{1F631B41-A986-6847-A151-40EA8B32FD75}"/>
              </a:ext>
            </a:extLst>
          </p:cNvPr>
          <p:cNvSpPr/>
          <p:nvPr/>
        </p:nvSpPr>
        <p:spPr>
          <a:xfrm>
            <a:off x="5955892" y="4357811"/>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2">
                  <a:lumMod val="20000"/>
                  <a:lumOff val="80000"/>
                </a:schemeClr>
              </a:solidFill>
            </a:endParaRPr>
          </a:p>
        </p:txBody>
      </p:sp>
      <p:sp>
        <p:nvSpPr>
          <p:cNvPr id="162" name="Terminator 161">
            <a:extLst>
              <a:ext uri="{FF2B5EF4-FFF2-40B4-BE49-F238E27FC236}">
                <a16:creationId xmlns:a16="http://schemas.microsoft.com/office/drawing/2014/main" id="{F8A6C186-9D90-D441-9E00-A5AE9AD7600C}"/>
              </a:ext>
            </a:extLst>
          </p:cNvPr>
          <p:cNvSpPr/>
          <p:nvPr/>
        </p:nvSpPr>
        <p:spPr>
          <a:xfrm>
            <a:off x="5955891" y="4783027"/>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3" name="Terminator 162">
            <a:extLst>
              <a:ext uri="{FF2B5EF4-FFF2-40B4-BE49-F238E27FC236}">
                <a16:creationId xmlns:a16="http://schemas.microsoft.com/office/drawing/2014/main" id="{FC18CC41-F5B4-DE4C-8D76-0DA27CCE2010}"/>
              </a:ext>
            </a:extLst>
          </p:cNvPr>
          <p:cNvSpPr/>
          <p:nvPr/>
        </p:nvSpPr>
        <p:spPr>
          <a:xfrm>
            <a:off x="5955894" y="5185460"/>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4" name="Terminator 163">
            <a:extLst>
              <a:ext uri="{FF2B5EF4-FFF2-40B4-BE49-F238E27FC236}">
                <a16:creationId xmlns:a16="http://schemas.microsoft.com/office/drawing/2014/main" id="{CCF71D49-89D6-0649-BB17-CF58610C6322}"/>
              </a:ext>
            </a:extLst>
          </p:cNvPr>
          <p:cNvSpPr/>
          <p:nvPr/>
        </p:nvSpPr>
        <p:spPr>
          <a:xfrm>
            <a:off x="8471382" y="2527199"/>
            <a:ext cx="1904201" cy="301752"/>
          </a:xfrm>
          <a:prstGeom prst="flowChartTerminator">
            <a:avLst/>
          </a:prstGeom>
          <a:solidFill>
            <a:srgbClr val="5294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5" name="Terminator 164">
            <a:extLst>
              <a:ext uri="{FF2B5EF4-FFF2-40B4-BE49-F238E27FC236}">
                <a16:creationId xmlns:a16="http://schemas.microsoft.com/office/drawing/2014/main" id="{83A6300B-B551-D244-8F18-EBF03E112CFA}"/>
              </a:ext>
            </a:extLst>
          </p:cNvPr>
          <p:cNvSpPr/>
          <p:nvPr/>
        </p:nvSpPr>
        <p:spPr>
          <a:xfrm>
            <a:off x="8466896" y="2875081"/>
            <a:ext cx="1904201" cy="301752"/>
          </a:xfrm>
          <a:prstGeom prst="flowChartTerminator">
            <a:avLst/>
          </a:prstGeom>
          <a:solidFill>
            <a:srgbClr val="5294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6" name="Terminator 165">
            <a:extLst>
              <a:ext uri="{FF2B5EF4-FFF2-40B4-BE49-F238E27FC236}">
                <a16:creationId xmlns:a16="http://schemas.microsoft.com/office/drawing/2014/main" id="{3591EA30-69B5-CB42-8045-DF17D619BDBE}"/>
              </a:ext>
            </a:extLst>
          </p:cNvPr>
          <p:cNvSpPr/>
          <p:nvPr/>
        </p:nvSpPr>
        <p:spPr>
          <a:xfrm>
            <a:off x="8476465" y="3222431"/>
            <a:ext cx="1904201" cy="301752"/>
          </a:xfrm>
          <a:prstGeom prst="flowChartTerminator">
            <a:avLst/>
          </a:prstGeom>
          <a:solidFill>
            <a:srgbClr val="5294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7" name="Terminator 166">
            <a:extLst>
              <a:ext uri="{FF2B5EF4-FFF2-40B4-BE49-F238E27FC236}">
                <a16:creationId xmlns:a16="http://schemas.microsoft.com/office/drawing/2014/main" id="{902B6FDE-58A7-E047-8C2F-AB462AA8AE79}"/>
              </a:ext>
            </a:extLst>
          </p:cNvPr>
          <p:cNvSpPr/>
          <p:nvPr/>
        </p:nvSpPr>
        <p:spPr>
          <a:xfrm>
            <a:off x="8446045" y="4551798"/>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8" name="Terminator 167">
            <a:extLst>
              <a:ext uri="{FF2B5EF4-FFF2-40B4-BE49-F238E27FC236}">
                <a16:creationId xmlns:a16="http://schemas.microsoft.com/office/drawing/2014/main" id="{1BA6FDD2-F467-0840-9BF9-C082ABBDDD3A}"/>
              </a:ext>
            </a:extLst>
          </p:cNvPr>
          <p:cNvSpPr/>
          <p:nvPr/>
        </p:nvSpPr>
        <p:spPr>
          <a:xfrm>
            <a:off x="8446045" y="4902337"/>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9" name="Terminator 168">
            <a:extLst>
              <a:ext uri="{FF2B5EF4-FFF2-40B4-BE49-F238E27FC236}">
                <a16:creationId xmlns:a16="http://schemas.microsoft.com/office/drawing/2014/main" id="{E3FC5B20-BF4B-F444-B4D9-1DB31ABFC9BB}"/>
              </a:ext>
            </a:extLst>
          </p:cNvPr>
          <p:cNvSpPr/>
          <p:nvPr/>
        </p:nvSpPr>
        <p:spPr>
          <a:xfrm>
            <a:off x="8466896" y="5254991"/>
            <a:ext cx="1904201" cy="301752"/>
          </a:xfrm>
          <a:prstGeom prst="flowChartTerminator">
            <a:avLst/>
          </a:prstGeom>
          <a:solidFill>
            <a:srgbClr val="E15243"/>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75" name="Terminator 174">
            <a:extLst>
              <a:ext uri="{FF2B5EF4-FFF2-40B4-BE49-F238E27FC236}">
                <a16:creationId xmlns:a16="http://schemas.microsoft.com/office/drawing/2014/main" id="{C12C8187-89C8-3443-90F0-800E1537418A}"/>
              </a:ext>
            </a:extLst>
          </p:cNvPr>
          <p:cNvSpPr/>
          <p:nvPr/>
        </p:nvSpPr>
        <p:spPr>
          <a:xfrm>
            <a:off x="2033496" y="3920342"/>
            <a:ext cx="943479" cy="710257"/>
          </a:xfrm>
          <a:prstGeom prst="flowChartTerminator">
            <a:avLst/>
          </a:prstGeom>
          <a:solidFill>
            <a:srgbClr val="5294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8" name="TextBox 177">
            <a:extLst>
              <a:ext uri="{FF2B5EF4-FFF2-40B4-BE49-F238E27FC236}">
                <a16:creationId xmlns:a16="http://schemas.microsoft.com/office/drawing/2014/main" id="{B2293906-6180-784A-8C7C-0020E01B9416}"/>
              </a:ext>
            </a:extLst>
          </p:cNvPr>
          <p:cNvSpPr txBox="1"/>
          <p:nvPr/>
        </p:nvSpPr>
        <p:spPr>
          <a:xfrm>
            <a:off x="5820337" y="3824855"/>
            <a:ext cx="2108405" cy="524481"/>
          </a:xfrm>
          <a:prstGeom prst="rect">
            <a:avLst/>
          </a:prstGeom>
          <a:noFill/>
        </p:spPr>
        <p:txBody>
          <a:bodyPr wrap="square" rtlCol="0" anchor="ctr">
            <a:noAutofit/>
          </a:bodyPr>
          <a:lstStyle/>
          <a:p>
            <a:pPr algn="ctr"/>
            <a:r>
              <a:rPr lang="en-US" sz="1400" dirty="0">
                <a:solidFill>
                  <a:schemeClr val="bg1"/>
                </a:solidFill>
              </a:rPr>
              <a:t>Sandbox</a:t>
            </a:r>
          </a:p>
        </p:txBody>
      </p:sp>
      <p:sp>
        <p:nvSpPr>
          <p:cNvPr id="180" name="TextBox 179">
            <a:extLst>
              <a:ext uri="{FF2B5EF4-FFF2-40B4-BE49-F238E27FC236}">
                <a16:creationId xmlns:a16="http://schemas.microsoft.com/office/drawing/2014/main" id="{91FD5EF7-8632-8547-BDEC-20ABE1F0D2DA}"/>
              </a:ext>
            </a:extLst>
          </p:cNvPr>
          <p:cNvSpPr txBox="1"/>
          <p:nvPr/>
        </p:nvSpPr>
        <p:spPr>
          <a:xfrm>
            <a:off x="412793" y="1314082"/>
            <a:ext cx="1326349" cy="468686"/>
          </a:xfrm>
          <a:prstGeom prst="rect">
            <a:avLst/>
          </a:prstGeom>
          <a:noFill/>
        </p:spPr>
        <p:txBody>
          <a:bodyPr wrap="square" rtlCol="0" anchor="ctr">
            <a:noAutofit/>
          </a:bodyPr>
          <a:lstStyle/>
          <a:p>
            <a:pPr algn="ctr"/>
            <a:r>
              <a:rPr lang="en-US" sz="1600" dirty="0">
                <a:solidFill>
                  <a:schemeClr val="tx2"/>
                </a:solidFill>
              </a:rPr>
              <a:t>ACCESS</a:t>
            </a:r>
          </a:p>
        </p:txBody>
      </p:sp>
      <p:sp>
        <p:nvSpPr>
          <p:cNvPr id="187" name="Terminator 186">
            <a:extLst>
              <a:ext uri="{FF2B5EF4-FFF2-40B4-BE49-F238E27FC236}">
                <a16:creationId xmlns:a16="http://schemas.microsoft.com/office/drawing/2014/main" id="{63473D3F-51D2-1343-91D9-9018D896ECB1}"/>
              </a:ext>
            </a:extLst>
          </p:cNvPr>
          <p:cNvSpPr/>
          <p:nvPr/>
        </p:nvSpPr>
        <p:spPr>
          <a:xfrm>
            <a:off x="10902156" y="3357056"/>
            <a:ext cx="899885" cy="301752"/>
          </a:xfrm>
          <a:prstGeom prst="flowChartTerminator">
            <a:avLst/>
          </a:prstGeom>
          <a:solidFill>
            <a:srgbClr val="F68535"/>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8" name="Terminator 187">
            <a:extLst>
              <a:ext uri="{FF2B5EF4-FFF2-40B4-BE49-F238E27FC236}">
                <a16:creationId xmlns:a16="http://schemas.microsoft.com/office/drawing/2014/main" id="{E791D038-2868-9040-A397-9F1AAD7F1CD4}"/>
              </a:ext>
            </a:extLst>
          </p:cNvPr>
          <p:cNvSpPr/>
          <p:nvPr/>
        </p:nvSpPr>
        <p:spPr>
          <a:xfrm>
            <a:off x="10898196" y="4429469"/>
            <a:ext cx="899885" cy="301752"/>
          </a:xfrm>
          <a:prstGeom prst="flowChartTerminator">
            <a:avLst/>
          </a:prstGeom>
          <a:solidFill>
            <a:srgbClr val="F68535"/>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9" name="Terminator 188">
            <a:extLst>
              <a:ext uri="{FF2B5EF4-FFF2-40B4-BE49-F238E27FC236}">
                <a16:creationId xmlns:a16="http://schemas.microsoft.com/office/drawing/2014/main" id="{60F105E7-D9B9-4A4C-A681-83536EB9EC52}"/>
              </a:ext>
            </a:extLst>
          </p:cNvPr>
          <p:cNvSpPr/>
          <p:nvPr/>
        </p:nvSpPr>
        <p:spPr>
          <a:xfrm>
            <a:off x="10891591" y="4786480"/>
            <a:ext cx="899886" cy="301752"/>
          </a:xfrm>
          <a:prstGeom prst="flowChartTerminator">
            <a:avLst/>
          </a:prstGeom>
          <a:solidFill>
            <a:srgbClr val="F68535"/>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Terminator 189">
            <a:extLst>
              <a:ext uri="{FF2B5EF4-FFF2-40B4-BE49-F238E27FC236}">
                <a16:creationId xmlns:a16="http://schemas.microsoft.com/office/drawing/2014/main" id="{FFA76407-088C-224F-BD05-96F4AD3D00F0}"/>
              </a:ext>
            </a:extLst>
          </p:cNvPr>
          <p:cNvSpPr/>
          <p:nvPr/>
        </p:nvSpPr>
        <p:spPr>
          <a:xfrm>
            <a:off x="10880970" y="5153018"/>
            <a:ext cx="903855" cy="301752"/>
          </a:xfrm>
          <a:prstGeom prst="flowChartTerminator">
            <a:avLst/>
          </a:prstGeom>
          <a:solidFill>
            <a:srgbClr val="F68535"/>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92" name="Straight Connector 191">
            <a:extLst>
              <a:ext uri="{FF2B5EF4-FFF2-40B4-BE49-F238E27FC236}">
                <a16:creationId xmlns:a16="http://schemas.microsoft.com/office/drawing/2014/main" id="{C25E9159-2FE8-3549-BA73-2FEEF92318D2}"/>
              </a:ext>
            </a:extLst>
          </p:cNvPr>
          <p:cNvCxnSpPr>
            <a:cxnSpLocks/>
          </p:cNvCxnSpPr>
          <p:nvPr/>
        </p:nvCxnSpPr>
        <p:spPr>
          <a:xfrm>
            <a:off x="1600988" y="3707141"/>
            <a:ext cx="358315" cy="0"/>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Terminator 202">
            <a:extLst>
              <a:ext uri="{FF2B5EF4-FFF2-40B4-BE49-F238E27FC236}">
                <a16:creationId xmlns:a16="http://schemas.microsoft.com/office/drawing/2014/main" id="{7836ED8D-1018-084E-A006-06E1BF2709B8}"/>
              </a:ext>
            </a:extLst>
          </p:cNvPr>
          <p:cNvSpPr/>
          <p:nvPr/>
        </p:nvSpPr>
        <p:spPr>
          <a:xfrm>
            <a:off x="10889675" y="3705111"/>
            <a:ext cx="899885" cy="301752"/>
          </a:xfrm>
          <a:prstGeom prst="flowChartTerminator">
            <a:avLst/>
          </a:prstGeom>
          <a:solidFill>
            <a:srgbClr val="F68535"/>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4" name="Terminator 203">
            <a:extLst>
              <a:ext uri="{FF2B5EF4-FFF2-40B4-BE49-F238E27FC236}">
                <a16:creationId xmlns:a16="http://schemas.microsoft.com/office/drawing/2014/main" id="{307EB6E8-0192-CF4E-9A57-37F0A311A4F0}"/>
              </a:ext>
            </a:extLst>
          </p:cNvPr>
          <p:cNvSpPr/>
          <p:nvPr/>
        </p:nvSpPr>
        <p:spPr>
          <a:xfrm>
            <a:off x="10891592" y="4069160"/>
            <a:ext cx="899885" cy="301752"/>
          </a:xfrm>
          <a:prstGeom prst="flowChartTerminator">
            <a:avLst/>
          </a:prstGeom>
          <a:solidFill>
            <a:srgbClr val="F68535"/>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6" name="TextBox 205">
            <a:extLst>
              <a:ext uri="{FF2B5EF4-FFF2-40B4-BE49-F238E27FC236}">
                <a16:creationId xmlns:a16="http://schemas.microsoft.com/office/drawing/2014/main" id="{4F382100-F17D-B24F-AB2F-949BA2C98CD4}"/>
              </a:ext>
            </a:extLst>
          </p:cNvPr>
          <p:cNvSpPr txBox="1"/>
          <p:nvPr/>
        </p:nvSpPr>
        <p:spPr>
          <a:xfrm>
            <a:off x="5460994" y="1302628"/>
            <a:ext cx="2894000" cy="468686"/>
          </a:xfrm>
          <a:prstGeom prst="rect">
            <a:avLst/>
          </a:prstGeom>
          <a:noFill/>
        </p:spPr>
        <p:txBody>
          <a:bodyPr wrap="square" rtlCol="0" anchor="ctr">
            <a:noAutofit/>
          </a:bodyPr>
          <a:lstStyle/>
          <a:p>
            <a:pPr algn="ctr"/>
            <a:r>
              <a:rPr lang="en-US" sz="1600" dirty="0">
                <a:solidFill>
                  <a:schemeClr val="tx2"/>
                </a:solidFill>
              </a:rPr>
              <a:t>ETL, WAREHOUSING &amp; ANALYSIS</a:t>
            </a:r>
          </a:p>
        </p:txBody>
      </p:sp>
      <p:sp>
        <p:nvSpPr>
          <p:cNvPr id="207" name="TextBox 206">
            <a:extLst>
              <a:ext uri="{FF2B5EF4-FFF2-40B4-BE49-F238E27FC236}">
                <a16:creationId xmlns:a16="http://schemas.microsoft.com/office/drawing/2014/main" id="{FB28D327-9665-2241-8B8C-478029523C82}"/>
              </a:ext>
            </a:extLst>
          </p:cNvPr>
          <p:cNvSpPr txBox="1"/>
          <p:nvPr/>
        </p:nvSpPr>
        <p:spPr>
          <a:xfrm>
            <a:off x="1839856" y="431679"/>
            <a:ext cx="1326349" cy="468686"/>
          </a:xfrm>
          <a:prstGeom prst="rect">
            <a:avLst/>
          </a:prstGeom>
          <a:noFill/>
        </p:spPr>
        <p:txBody>
          <a:bodyPr wrap="square" rtlCol="0" anchor="ctr">
            <a:noAutofit/>
          </a:bodyPr>
          <a:lstStyle/>
          <a:p>
            <a:pPr algn="ctr"/>
            <a:r>
              <a:rPr lang="en-US" sz="1600" dirty="0">
                <a:solidFill>
                  <a:schemeClr val="tx2"/>
                </a:solidFill>
              </a:rPr>
              <a:t>STORAGE</a:t>
            </a:r>
          </a:p>
        </p:txBody>
      </p:sp>
      <p:sp>
        <p:nvSpPr>
          <p:cNvPr id="208" name="TextBox 207">
            <a:extLst>
              <a:ext uri="{FF2B5EF4-FFF2-40B4-BE49-F238E27FC236}">
                <a16:creationId xmlns:a16="http://schemas.microsoft.com/office/drawing/2014/main" id="{3E33D04B-2D1D-CF44-B6D6-0823D17689F9}"/>
              </a:ext>
            </a:extLst>
          </p:cNvPr>
          <p:cNvSpPr txBox="1"/>
          <p:nvPr/>
        </p:nvSpPr>
        <p:spPr>
          <a:xfrm>
            <a:off x="10562665" y="1311373"/>
            <a:ext cx="1539687" cy="468686"/>
          </a:xfrm>
          <a:prstGeom prst="rect">
            <a:avLst/>
          </a:prstGeom>
          <a:noFill/>
        </p:spPr>
        <p:txBody>
          <a:bodyPr wrap="square" rtlCol="0" anchor="ctr">
            <a:noAutofit/>
          </a:bodyPr>
          <a:lstStyle/>
          <a:p>
            <a:pPr algn="ctr"/>
            <a:r>
              <a:rPr lang="en-US" sz="1500" dirty="0">
                <a:solidFill>
                  <a:schemeClr val="tx2"/>
                </a:solidFill>
              </a:rPr>
              <a:t>VISUALIZATION</a:t>
            </a:r>
          </a:p>
        </p:txBody>
      </p:sp>
      <p:sp>
        <p:nvSpPr>
          <p:cNvPr id="209" name="TextBox 208">
            <a:extLst>
              <a:ext uri="{FF2B5EF4-FFF2-40B4-BE49-F238E27FC236}">
                <a16:creationId xmlns:a16="http://schemas.microsoft.com/office/drawing/2014/main" id="{E06501BF-65FE-1B4C-A9E5-64490F2D114B}"/>
              </a:ext>
            </a:extLst>
          </p:cNvPr>
          <p:cNvSpPr txBox="1"/>
          <p:nvPr/>
        </p:nvSpPr>
        <p:spPr>
          <a:xfrm>
            <a:off x="6541847" y="4375901"/>
            <a:ext cx="665384" cy="276999"/>
          </a:xfrm>
          <a:prstGeom prst="rect">
            <a:avLst/>
          </a:prstGeom>
          <a:noFill/>
        </p:spPr>
        <p:txBody>
          <a:bodyPr wrap="square" rtlCol="0" anchor="ctr">
            <a:spAutoFit/>
          </a:bodyPr>
          <a:lstStyle/>
          <a:p>
            <a:pPr algn="ctr"/>
            <a:r>
              <a:rPr lang="en-US" sz="1200" dirty="0">
                <a:solidFill>
                  <a:schemeClr val="tx2">
                    <a:lumMod val="20000"/>
                    <a:lumOff val="80000"/>
                  </a:schemeClr>
                </a:solidFill>
              </a:rPr>
              <a:t>POC 1</a:t>
            </a:r>
          </a:p>
        </p:txBody>
      </p:sp>
      <p:sp>
        <p:nvSpPr>
          <p:cNvPr id="212" name="TextBox 211">
            <a:extLst>
              <a:ext uri="{FF2B5EF4-FFF2-40B4-BE49-F238E27FC236}">
                <a16:creationId xmlns:a16="http://schemas.microsoft.com/office/drawing/2014/main" id="{C1433D50-3321-E749-9FAD-674906E6EE1F}"/>
              </a:ext>
            </a:extLst>
          </p:cNvPr>
          <p:cNvSpPr txBox="1"/>
          <p:nvPr/>
        </p:nvSpPr>
        <p:spPr>
          <a:xfrm>
            <a:off x="2036597" y="4037709"/>
            <a:ext cx="943479" cy="493783"/>
          </a:xfrm>
          <a:prstGeom prst="rect">
            <a:avLst/>
          </a:prstGeom>
          <a:noFill/>
        </p:spPr>
        <p:txBody>
          <a:bodyPr wrap="square" rtlCol="0" anchor="ctr">
            <a:noAutofit/>
          </a:bodyPr>
          <a:lstStyle/>
          <a:p>
            <a:pPr algn="ctr"/>
            <a:r>
              <a:rPr lang="en-US" sz="1200" dirty="0">
                <a:solidFill>
                  <a:schemeClr val="tx2">
                    <a:lumMod val="20000"/>
                    <a:lumOff val="80000"/>
                  </a:schemeClr>
                </a:solidFill>
              </a:rPr>
              <a:t>Structured Data</a:t>
            </a:r>
          </a:p>
        </p:txBody>
      </p:sp>
      <p:sp>
        <p:nvSpPr>
          <p:cNvPr id="213" name="TextBox 212">
            <a:extLst>
              <a:ext uri="{FF2B5EF4-FFF2-40B4-BE49-F238E27FC236}">
                <a16:creationId xmlns:a16="http://schemas.microsoft.com/office/drawing/2014/main" id="{84AF7DEE-7446-4E41-965C-11A498942601}"/>
              </a:ext>
            </a:extLst>
          </p:cNvPr>
          <p:cNvSpPr txBox="1"/>
          <p:nvPr/>
        </p:nvSpPr>
        <p:spPr>
          <a:xfrm>
            <a:off x="6541847" y="4789712"/>
            <a:ext cx="665384" cy="276999"/>
          </a:xfrm>
          <a:prstGeom prst="rect">
            <a:avLst/>
          </a:prstGeom>
          <a:noFill/>
        </p:spPr>
        <p:txBody>
          <a:bodyPr wrap="square" rtlCol="0" anchor="ctr">
            <a:spAutoFit/>
          </a:bodyPr>
          <a:lstStyle/>
          <a:p>
            <a:pPr algn="ctr"/>
            <a:r>
              <a:rPr lang="en-US" sz="1200" dirty="0">
                <a:solidFill>
                  <a:schemeClr val="tx2">
                    <a:lumMod val="20000"/>
                    <a:lumOff val="80000"/>
                  </a:schemeClr>
                </a:solidFill>
              </a:rPr>
              <a:t>POC 2</a:t>
            </a:r>
          </a:p>
        </p:txBody>
      </p:sp>
      <p:sp>
        <p:nvSpPr>
          <p:cNvPr id="214" name="TextBox 213">
            <a:extLst>
              <a:ext uri="{FF2B5EF4-FFF2-40B4-BE49-F238E27FC236}">
                <a16:creationId xmlns:a16="http://schemas.microsoft.com/office/drawing/2014/main" id="{8EC81DB6-7DF0-9F41-AC36-000E2E0F7D5F}"/>
              </a:ext>
            </a:extLst>
          </p:cNvPr>
          <p:cNvSpPr txBox="1"/>
          <p:nvPr/>
        </p:nvSpPr>
        <p:spPr>
          <a:xfrm>
            <a:off x="6541847" y="5196568"/>
            <a:ext cx="665384" cy="276999"/>
          </a:xfrm>
          <a:prstGeom prst="rect">
            <a:avLst/>
          </a:prstGeom>
          <a:noFill/>
        </p:spPr>
        <p:txBody>
          <a:bodyPr wrap="square" rtlCol="0" anchor="ctr">
            <a:spAutoFit/>
          </a:bodyPr>
          <a:lstStyle/>
          <a:p>
            <a:pPr algn="ctr"/>
            <a:r>
              <a:rPr lang="en-US" sz="1200" dirty="0">
                <a:solidFill>
                  <a:schemeClr val="tx2">
                    <a:lumMod val="20000"/>
                    <a:lumOff val="80000"/>
                  </a:schemeClr>
                </a:solidFill>
              </a:rPr>
              <a:t>POC 3</a:t>
            </a:r>
          </a:p>
        </p:txBody>
      </p:sp>
      <p:sp>
        <p:nvSpPr>
          <p:cNvPr id="217" name="TextBox 216">
            <a:extLst>
              <a:ext uri="{FF2B5EF4-FFF2-40B4-BE49-F238E27FC236}">
                <a16:creationId xmlns:a16="http://schemas.microsoft.com/office/drawing/2014/main" id="{32A93A48-FC4F-4F45-B37B-513F1C952603}"/>
              </a:ext>
            </a:extLst>
          </p:cNvPr>
          <p:cNvSpPr txBox="1"/>
          <p:nvPr/>
        </p:nvSpPr>
        <p:spPr>
          <a:xfrm>
            <a:off x="6277923" y="2238263"/>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Enterprise Data</a:t>
            </a:r>
          </a:p>
        </p:txBody>
      </p:sp>
      <p:sp>
        <p:nvSpPr>
          <p:cNvPr id="218" name="TextBox 217">
            <a:extLst>
              <a:ext uri="{FF2B5EF4-FFF2-40B4-BE49-F238E27FC236}">
                <a16:creationId xmlns:a16="http://schemas.microsoft.com/office/drawing/2014/main" id="{E76907A0-7932-3440-BC5B-3999D7293243}"/>
              </a:ext>
            </a:extLst>
          </p:cNvPr>
          <p:cNvSpPr txBox="1"/>
          <p:nvPr/>
        </p:nvSpPr>
        <p:spPr>
          <a:xfrm>
            <a:off x="6096001" y="2649310"/>
            <a:ext cx="1636058" cy="276999"/>
          </a:xfrm>
          <a:prstGeom prst="rect">
            <a:avLst/>
          </a:prstGeom>
          <a:noFill/>
        </p:spPr>
        <p:txBody>
          <a:bodyPr wrap="square" rtlCol="0" anchor="ctr">
            <a:spAutoFit/>
          </a:bodyPr>
          <a:lstStyle/>
          <a:p>
            <a:pPr algn="ctr"/>
            <a:r>
              <a:rPr lang="en-US" sz="1200" dirty="0">
                <a:solidFill>
                  <a:schemeClr val="tx2">
                    <a:lumMod val="20000"/>
                    <a:lumOff val="80000"/>
                  </a:schemeClr>
                </a:solidFill>
              </a:rPr>
              <a:t>Enterprise Context</a:t>
            </a:r>
          </a:p>
        </p:txBody>
      </p:sp>
      <p:sp>
        <p:nvSpPr>
          <p:cNvPr id="219" name="TextBox 218">
            <a:extLst>
              <a:ext uri="{FF2B5EF4-FFF2-40B4-BE49-F238E27FC236}">
                <a16:creationId xmlns:a16="http://schemas.microsoft.com/office/drawing/2014/main" id="{4BBF5975-F887-9641-B7DE-87CD61A483D8}"/>
              </a:ext>
            </a:extLst>
          </p:cNvPr>
          <p:cNvSpPr txBox="1"/>
          <p:nvPr/>
        </p:nvSpPr>
        <p:spPr>
          <a:xfrm>
            <a:off x="6277923" y="3056902"/>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Applications</a:t>
            </a:r>
          </a:p>
        </p:txBody>
      </p:sp>
      <p:sp>
        <p:nvSpPr>
          <p:cNvPr id="220" name="TextBox 219">
            <a:extLst>
              <a:ext uri="{FF2B5EF4-FFF2-40B4-BE49-F238E27FC236}">
                <a16:creationId xmlns:a16="http://schemas.microsoft.com/office/drawing/2014/main" id="{525D5B3F-5FE9-7642-BE02-20CAC1F7C1C1}"/>
              </a:ext>
            </a:extLst>
          </p:cNvPr>
          <p:cNvSpPr txBox="1"/>
          <p:nvPr/>
        </p:nvSpPr>
        <p:spPr>
          <a:xfrm>
            <a:off x="8805950" y="2530759"/>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Model 1</a:t>
            </a:r>
          </a:p>
        </p:txBody>
      </p:sp>
      <p:sp>
        <p:nvSpPr>
          <p:cNvPr id="221" name="TextBox 220">
            <a:extLst>
              <a:ext uri="{FF2B5EF4-FFF2-40B4-BE49-F238E27FC236}">
                <a16:creationId xmlns:a16="http://schemas.microsoft.com/office/drawing/2014/main" id="{BEE133B4-2CD3-3149-97A0-41AB27BF4150}"/>
              </a:ext>
            </a:extLst>
          </p:cNvPr>
          <p:cNvSpPr txBox="1"/>
          <p:nvPr/>
        </p:nvSpPr>
        <p:spPr>
          <a:xfrm>
            <a:off x="8801949" y="2883031"/>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Model 2</a:t>
            </a:r>
          </a:p>
        </p:txBody>
      </p:sp>
      <p:sp>
        <p:nvSpPr>
          <p:cNvPr id="222" name="TextBox 221">
            <a:extLst>
              <a:ext uri="{FF2B5EF4-FFF2-40B4-BE49-F238E27FC236}">
                <a16:creationId xmlns:a16="http://schemas.microsoft.com/office/drawing/2014/main" id="{781023C9-4EE9-034C-B48A-50C8DF1648C5}"/>
              </a:ext>
            </a:extLst>
          </p:cNvPr>
          <p:cNvSpPr txBox="1"/>
          <p:nvPr/>
        </p:nvSpPr>
        <p:spPr>
          <a:xfrm>
            <a:off x="8817248" y="3234747"/>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Model 3</a:t>
            </a:r>
          </a:p>
        </p:txBody>
      </p:sp>
      <p:sp>
        <p:nvSpPr>
          <p:cNvPr id="224" name="Terminator 223">
            <a:extLst>
              <a:ext uri="{FF2B5EF4-FFF2-40B4-BE49-F238E27FC236}">
                <a16:creationId xmlns:a16="http://schemas.microsoft.com/office/drawing/2014/main" id="{FC374675-87A1-1242-BB03-9B7D7B74B048}"/>
              </a:ext>
            </a:extLst>
          </p:cNvPr>
          <p:cNvSpPr/>
          <p:nvPr/>
        </p:nvSpPr>
        <p:spPr>
          <a:xfrm>
            <a:off x="2033496" y="4783679"/>
            <a:ext cx="943479" cy="710257"/>
          </a:xfrm>
          <a:prstGeom prst="flowChartTerminator">
            <a:avLst/>
          </a:prstGeom>
          <a:solidFill>
            <a:srgbClr val="5294D0"/>
          </a:solidFill>
          <a:ln>
            <a:solidFill>
              <a:schemeClr val="tx2"/>
            </a:solidFill>
          </a:ln>
          <a:effectLst>
            <a:outerShdw blurRad="50800" dist="38100" dir="8100000" algn="tr"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TextBox 222">
            <a:extLst>
              <a:ext uri="{FF2B5EF4-FFF2-40B4-BE49-F238E27FC236}">
                <a16:creationId xmlns:a16="http://schemas.microsoft.com/office/drawing/2014/main" id="{597C9C6D-C4D2-F94C-BC2E-1257E6E21451}"/>
              </a:ext>
            </a:extLst>
          </p:cNvPr>
          <p:cNvSpPr txBox="1"/>
          <p:nvPr/>
        </p:nvSpPr>
        <p:spPr>
          <a:xfrm>
            <a:off x="1954143" y="4980648"/>
            <a:ext cx="1113744" cy="400775"/>
          </a:xfrm>
          <a:prstGeom prst="rect">
            <a:avLst/>
          </a:prstGeom>
          <a:noFill/>
        </p:spPr>
        <p:txBody>
          <a:bodyPr wrap="square" rtlCol="0" anchor="ctr">
            <a:noAutofit/>
          </a:bodyPr>
          <a:lstStyle/>
          <a:p>
            <a:pPr algn="ctr"/>
            <a:r>
              <a:rPr lang="en-US" sz="1200" dirty="0">
                <a:solidFill>
                  <a:schemeClr val="tx2">
                    <a:lumMod val="20000"/>
                    <a:lumOff val="80000"/>
                  </a:schemeClr>
                </a:solidFill>
              </a:rPr>
              <a:t>Unstructured Data</a:t>
            </a:r>
          </a:p>
        </p:txBody>
      </p:sp>
      <p:sp>
        <p:nvSpPr>
          <p:cNvPr id="227" name="TextBox 226">
            <a:extLst>
              <a:ext uri="{FF2B5EF4-FFF2-40B4-BE49-F238E27FC236}">
                <a16:creationId xmlns:a16="http://schemas.microsoft.com/office/drawing/2014/main" id="{02673C96-2086-3048-B054-09FB8AABCAF6}"/>
              </a:ext>
            </a:extLst>
          </p:cNvPr>
          <p:cNvSpPr txBox="1"/>
          <p:nvPr/>
        </p:nvSpPr>
        <p:spPr>
          <a:xfrm>
            <a:off x="5835033" y="1758258"/>
            <a:ext cx="2108405" cy="524481"/>
          </a:xfrm>
          <a:prstGeom prst="rect">
            <a:avLst/>
          </a:prstGeom>
          <a:noFill/>
        </p:spPr>
        <p:txBody>
          <a:bodyPr wrap="square" rtlCol="0" anchor="ctr">
            <a:noAutofit/>
          </a:bodyPr>
          <a:lstStyle/>
          <a:p>
            <a:pPr algn="ctr"/>
            <a:r>
              <a:rPr lang="en-US" sz="1400" dirty="0">
                <a:solidFill>
                  <a:schemeClr val="bg1"/>
                </a:solidFill>
              </a:rPr>
              <a:t>S3 Object Store</a:t>
            </a:r>
          </a:p>
        </p:txBody>
      </p:sp>
      <p:sp>
        <p:nvSpPr>
          <p:cNvPr id="110" name="TextBox 109">
            <a:extLst>
              <a:ext uri="{FF2B5EF4-FFF2-40B4-BE49-F238E27FC236}">
                <a16:creationId xmlns:a16="http://schemas.microsoft.com/office/drawing/2014/main" id="{E7ECFFB5-C491-1442-97FB-A5B55EE89869}"/>
              </a:ext>
            </a:extLst>
          </p:cNvPr>
          <p:cNvSpPr txBox="1"/>
          <p:nvPr/>
        </p:nvSpPr>
        <p:spPr>
          <a:xfrm>
            <a:off x="1492249" y="3592179"/>
            <a:ext cx="558276" cy="211810"/>
          </a:xfrm>
          <a:prstGeom prst="rect">
            <a:avLst/>
          </a:prstGeom>
          <a:noFill/>
        </p:spPr>
        <p:txBody>
          <a:bodyPr wrap="square" rtlCol="0" anchor="ctr">
            <a:noAutofit/>
          </a:bodyPr>
          <a:lstStyle/>
          <a:p>
            <a:pPr algn="ctr"/>
            <a:r>
              <a:rPr lang="en-US" sz="1000" dirty="0">
                <a:solidFill>
                  <a:schemeClr val="bg2"/>
                </a:solidFill>
              </a:rPr>
              <a:t>Users</a:t>
            </a:r>
          </a:p>
        </p:txBody>
      </p:sp>
      <p:sp>
        <p:nvSpPr>
          <p:cNvPr id="249" name="TextBox 248">
            <a:extLst>
              <a:ext uri="{FF2B5EF4-FFF2-40B4-BE49-F238E27FC236}">
                <a16:creationId xmlns:a16="http://schemas.microsoft.com/office/drawing/2014/main" id="{C2E07F90-9677-A949-87CF-0480204E0BE8}"/>
              </a:ext>
            </a:extLst>
          </p:cNvPr>
          <p:cNvSpPr txBox="1"/>
          <p:nvPr/>
        </p:nvSpPr>
        <p:spPr>
          <a:xfrm>
            <a:off x="10893790" y="3380167"/>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1</a:t>
            </a:r>
          </a:p>
        </p:txBody>
      </p:sp>
      <p:sp>
        <p:nvSpPr>
          <p:cNvPr id="250" name="TextBox 249">
            <a:extLst>
              <a:ext uri="{FF2B5EF4-FFF2-40B4-BE49-F238E27FC236}">
                <a16:creationId xmlns:a16="http://schemas.microsoft.com/office/drawing/2014/main" id="{60C3642A-1AED-634E-BBD4-932262EAD9A4}"/>
              </a:ext>
            </a:extLst>
          </p:cNvPr>
          <p:cNvSpPr txBox="1"/>
          <p:nvPr/>
        </p:nvSpPr>
        <p:spPr>
          <a:xfrm>
            <a:off x="10863284" y="3716824"/>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2</a:t>
            </a:r>
          </a:p>
        </p:txBody>
      </p:sp>
      <p:sp>
        <p:nvSpPr>
          <p:cNvPr id="251" name="TextBox 250">
            <a:extLst>
              <a:ext uri="{FF2B5EF4-FFF2-40B4-BE49-F238E27FC236}">
                <a16:creationId xmlns:a16="http://schemas.microsoft.com/office/drawing/2014/main" id="{69686EF9-C8FC-4641-A3C7-672AFD1D2C9C}"/>
              </a:ext>
            </a:extLst>
          </p:cNvPr>
          <p:cNvSpPr txBox="1"/>
          <p:nvPr/>
        </p:nvSpPr>
        <p:spPr>
          <a:xfrm>
            <a:off x="10871541" y="4090729"/>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3</a:t>
            </a:r>
          </a:p>
        </p:txBody>
      </p:sp>
      <p:sp>
        <p:nvSpPr>
          <p:cNvPr id="252" name="TextBox 251">
            <a:extLst>
              <a:ext uri="{FF2B5EF4-FFF2-40B4-BE49-F238E27FC236}">
                <a16:creationId xmlns:a16="http://schemas.microsoft.com/office/drawing/2014/main" id="{8FAE8A2B-9575-FC4E-BFA5-BA2DDA26A3A5}"/>
              </a:ext>
            </a:extLst>
          </p:cNvPr>
          <p:cNvSpPr txBox="1"/>
          <p:nvPr/>
        </p:nvSpPr>
        <p:spPr>
          <a:xfrm>
            <a:off x="10893790" y="4450633"/>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4</a:t>
            </a:r>
          </a:p>
        </p:txBody>
      </p:sp>
      <p:sp>
        <p:nvSpPr>
          <p:cNvPr id="253" name="TextBox 252">
            <a:extLst>
              <a:ext uri="{FF2B5EF4-FFF2-40B4-BE49-F238E27FC236}">
                <a16:creationId xmlns:a16="http://schemas.microsoft.com/office/drawing/2014/main" id="{EA16820E-B771-5143-A4CB-AAAAF08A8827}"/>
              </a:ext>
            </a:extLst>
          </p:cNvPr>
          <p:cNvSpPr txBox="1"/>
          <p:nvPr/>
        </p:nvSpPr>
        <p:spPr>
          <a:xfrm>
            <a:off x="10879015" y="4814682"/>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5</a:t>
            </a:r>
          </a:p>
        </p:txBody>
      </p:sp>
      <p:sp>
        <p:nvSpPr>
          <p:cNvPr id="254" name="TextBox 253">
            <a:extLst>
              <a:ext uri="{FF2B5EF4-FFF2-40B4-BE49-F238E27FC236}">
                <a16:creationId xmlns:a16="http://schemas.microsoft.com/office/drawing/2014/main" id="{7930CB45-62F6-1C46-B575-B213F9AA3B87}"/>
              </a:ext>
            </a:extLst>
          </p:cNvPr>
          <p:cNvSpPr txBox="1"/>
          <p:nvPr/>
        </p:nvSpPr>
        <p:spPr>
          <a:xfrm>
            <a:off x="10863284" y="5180410"/>
            <a:ext cx="893282" cy="274360"/>
          </a:xfrm>
          <a:prstGeom prst="rect">
            <a:avLst/>
          </a:prstGeom>
          <a:noFill/>
        </p:spPr>
        <p:txBody>
          <a:bodyPr wrap="square" rtlCol="0" anchor="ctr">
            <a:noAutofit/>
          </a:bodyPr>
          <a:lstStyle/>
          <a:p>
            <a:pPr algn="ctr"/>
            <a:r>
              <a:rPr lang="en-US" sz="1000" dirty="0">
                <a:solidFill>
                  <a:schemeClr val="tx2">
                    <a:lumMod val="20000"/>
                    <a:lumOff val="80000"/>
                  </a:schemeClr>
                </a:solidFill>
              </a:rPr>
              <a:t>Workspace 6</a:t>
            </a:r>
          </a:p>
        </p:txBody>
      </p:sp>
      <p:sp>
        <p:nvSpPr>
          <p:cNvPr id="255" name="TextBox 254">
            <a:extLst>
              <a:ext uri="{FF2B5EF4-FFF2-40B4-BE49-F238E27FC236}">
                <a16:creationId xmlns:a16="http://schemas.microsoft.com/office/drawing/2014/main" id="{A4EF1564-DB12-0A49-84C9-3BE5F5648510}"/>
              </a:ext>
            </a:extLst>
          </p:cNvPr>
          <p:cNvSpPr txBox="1"/>
          <p:nvPr/>
        </p:nvSpPr>
        <p:spPr>
          <a:xfrm>
            <a:off x="8794699" y="4567974"/>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Data Marts</a:t>
            </a:r>
          </a:p>
        </p:txBody>
      </p:sp>
      <p:sp>
        <p:nvSpPr>
          <p:cNvPr id="256" name="TextBox 255">
            <a:extLst>
              <a:ext uri="{FF2B5EF4-FFF2-40B4-BE49-F238E27FC236}">
                <a16:creationId xmlns:a16="http://schemas.microsoft.com/office/drawing/2014/main" id="{695BA2C0-6B4B-0A49-BED4-68C607025417}"/>
              </a:ext>
            </a:extLst>
          </p:cNvPr>
          <p:cNvSpPr txBox="1"/>
          <p:nvPr/>
        </p:nvSpPr>
        <p:spPr>
          <a:xfrm>
            <a:off x="8788833" y="4916511"/>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DW_Final</a:t>
            </a:r>
          </a:p>
        </p:txBody>
      </p:sp>
      <p:sp>
        <p:nvSpPr>
          <p:cNvPr id="257" name="TextBox 256">
            <a:extLst>
              <a:ext uri="{FF2B5EF4-FFF2-40B4-BE49-F238E27FC236}">
                <a16:creationId xmlns:a16="http://schemas.microsoft.com/office/drawing/2014/main" id="{309475B4-1D7C-6242-A593-10EAD931AF1D}"/>
              </a:ext>
            </a:extLst>
          </p:cNvPr>
          <p:cNvSpPr txBox="1"/>
          <p:nvPr/>
        </p:nvSpPr>
        <p:spPr>
          <a:xfrm>
            <a:off x="8809681" y="5261719"/>
            <a:ext cx="1222627" cy="276999"/>
          </a:xfrm>
          <a:prstGeom prst="rect">
            <a:avLst/>
          </a:prstGeom>
          <a:noFill/>
        </p:spPr>
        <p:txBody>
          <a:bodyPr wrap="square" rtlCol="0" anchor="ctr">
            <a:spAutoFit/>
          </a:bodyPr>
          <a:lstStyle/>
          <a:p>
            <a:pPr algn="ctr"/>
            <a:r>
              <a:rPr lang="en-US" sz="1200" dirty="0">
                <a:solidFill>
                  <a:schemeClr val="tx2">
                    <a:lumMod val="20000"/>
                    <a:lumOff val="80000"/>
                  </a:schemeClr>
                </a:solidFill>
              </a:rPr>
              <a:t>DW_Staging</a:t>
            </a:r>
          </a:p>
        </p:txBody>
      </p:sp>
      <p:sp>
        <p:nvSpPr>
          <p:cNvPr id="92" name="TextBox 91">
            <a:extLst>
              <a:ext uri="{FF2B5EF4-FFF2-40B4-BE49-F238E27FC236}">
                <a16:creationId xmlns:a16="http://schemas.microsoft.com/office/drawing/2014/main" id="{FF57CF28-961E-DE4E-B27E-D2CE46F1F93B}"/>
              </a:ext>
            </a:extLst>
          </p:cNvPr>
          <p:cNvSpPr txBox="1"/>
          <p:nvPr/>
        </p:nvSpPr>
        <p:spPr>
          <a:xfrm>
            <a:off x="806226" y="5861952"/>
            <a:ext cx="255494" cy="323165"/>
          </a:xfrm>
          <a:prstGeom prst="rect">
            <a:avLst/>
          </a:prstGeom>
          <a:noFill/>
        </p:spPr>
        <p:txBody>
          <a:bodyPr wrap="square" rtlCol="0">
            <a:spAutoFit/>
          </a:bodyPr>
          <a:lstStyle/>
          <a:p>
            <a:r>
              <a:rPr lang="en-US" sz="1500" dirty="0">
                <a:solidFill>
                  <a:schemeClr val="tx2"/>
                </a:solidFill>
              </a:rPr>
              <a:t>9</a:t>
            </a:r>
          </a:p>
        </p:txBody>
      </p:sp>
      <p:cxnSp>
        <p:nvCxnSpPr>
          <p:cNvPr id="37" name="Straight Arrow Connector 36">
            <a:extLst>
              <a:ext uri="{FF2B5EF4-FFF2-40B4-BE49-F238E27FC236}">
                <a16:creationId xmlns:a16="http://schemas.microsoft.com/office/drawing/2014/main" id="{DD45CFA9-DADB-164B-8A3F-259480DA88F0}"/>
              </a:ext>
            </a:extLst>
          </p:cNvPr>
          <p:cNvCxnSpPr>
            <a:cxnSpLocks/>
            <a:stCxn id="47" idx="2"/>
          </p:cNvCxnSpPr>
          <p:nvPr/>
        </p:nvCxnSpPr>
        <p:spPr>
          <a:xfrm>
            <a:off x="9405137" y="3592179"/>
            <a:ext cx="2000" cy="211810"/>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8E21B87-52D2-414D-B8A1-8EC3AB9C7F7C}"/>
              </a:ext>
            </a:extLst>
          </p:cNvPr>
          <p:cNvSpPr txBox="1"/>
          <p:nvPr/>
        </p:nvSpPr>
        <p:spPr>
          <a:xfrm>
            <a:off x="9381296" y="4027479"/>
            <a:ext cx="873157" cy="307777"/>
          </a:xfrm>
          <a:prstGeom prst="rect">
            <a:avLst/>
          </a:prstGeom>
          <a:noFill/>
        </p:spPr>
        <p:txBody>
          <a:bodyPr wrap="square" rtlCol="0">
            <a:spAutoFit/>
          </a:bodyPr>
          <a:lstStyle/>
          <a:p>
            <a:pPr algn="ctr"/>
            <a:r>
              <a:rPr lang="en-US" sz="1400" dirty="0">
                <a:solidFill>
                  <a:schemeClr val="bg1"/>
                </a:solidFill>
              </a:rPr>
              <a:t>AWS S3</a:t>
            </a:r>
          </a:p>
        </p:txBody>
      </p:sp>
      <p:pic>
        <p:nvPicPr>
          <p:cNvPr id="101" name="Picture 100">
            <a:extLst>
              <a:ext uri="{FF2B5EF4-FFF2-40B4-BE49-F238E27FC236}">
                <a16:creationId xmlns:a16="http://schemas.microsoft.com/office/drawing/2014/main" id="{1936FE63-2B1F-FE4E-A341-618A7DC1D47C}"/>
              </a:ext>
            </a:extLst>
          </p:cNvPr>
          <p:cNvPicPr>
            <a:picLocks noChangeAspect="1"/>
          </p:cNvPicPr>
          <p:nvPr/>
        </p:nvPicPr>
        <p:blipFill>
          <a:blip r:embed="rId2"/>
          <a:stretch>
            <a:fillRect/>
          </a:stretch>
        </p:blipFill>
        <p:spPr>
          <a:xfrm>
            <a:off x="8611730" y="3838316"/>
            <a:ext cx="695357" cy="695357"/>
          </a:xfrm>
          <a:prstGeom prst="rect">
            <a:avLst/>
          </a:prstGeom>
        </p:spPr>
      </p:pic>
      <p:sp>
        <p:nvSpPr>
          <p:cNvPr id="103" name="TextBox 102">
            <a:extLst>
              <a:ext uri="{FF2B5EF4-FFF2-40B4-BE49-F238E27FC236}">
                <a16:creationId xmlns:a16="http://schemas.microsoft.com/office/drawing/2014/main" id="{522C872D-1ED6-8941-A08F-5AEA2FEB3313}"/>
              </a:ext>
            </a:extLst>
          </p:cNvPr>
          <p:cNvSpPr txBox="1"/>
          <p:nvPr/>
        </p:nvSpPr>
        <p:spPr>
          <a:xfrm>
            <a:off x="9143428" y="1890229"/>
            <a:ext cx="1307326" cy="523220"/>
          </a:xfrm>
          <a:prstGeom prst="rect">
            <a:avLst/>
          </a:prstGeom>
          <a:noFill/>
        </p:spPr>
        <p:txBody>
          <a:bodyPr wrap="square" rtlCol="0">
            <a:spAutoFit/>
          </a:bodyPr>
          <a:lstStyle/>
          <a:p>
            <a:pPr algn="ctr"/>
            <a:r>
              <a:rPr lang="en-US" sz="1400" dirty="0">
                <a:solidFill>
                  <a:schemeClr val="bg1"/>
                </a:solidFill>
              </a:rPr>
              <a:t>AWS Machine Learning</a:t>
            </a:r>
          </a:p>
        </p:txBody>
      </p:sp>
      <p:pic>
        <p:nvPicPr>
          <p:cNvPr id="104" name="Picture 103" descr="A picture containing building&#10;&#10;Description automatically generated">
            <a:extLst>
              <a:ext uri="{FF2B5EF4-FFF2-40B4-BE49-F238E27FC236}">
                <a16:creationId xmlns:a16="http://schemas.microsoft.com/office/drawing/2014/main" id="{6E405AE0-5645-2842-A1A8-C5B9C1021563}"/>
              </a:ext>
            </a:extLst>
          </p:cNvPr>
          <p:cNvPicPr>
            <a:picLocks noChangeAspect="1"/>
          </p:cNvPicPr>
          <p:nvPr/>
        </p:nvPicPr>
        <p:blipFill>
          <a:blip r:embed="rId3"/>
          <a:stretch>
            <a:fillRect/>
          </a:stretch>
        </p:blipFill>
        <p:spPr>
          <a:xfrm>
            <a:off x="8559699" y="1823653"/>
            <a:ext cx="682353" cy="682353"/>
          </a:xfrm>
          <a:prstGeom prst="rect">
            <a:avLst/>
          </a:prstGeom>
        </p:spPr>
      </p:pic>
      <p:sp>
        <p:nvSpPr>
          <p:cNvPr id="105" name="TextBox 104">
            <a:extLst>
              <a:ext uri="{FF2B5EF4-FFF2-40B4-BE49-F238E27FC236}">
                <a16:creationId xmlns:a16="http://schemas.microsoft.com/office/drawing/2014/main" id="{24759D93-811B-2E43-9A0B-4D40397CC834}"/>
              </a:ext>
            </a:extLst>
          </p:cNvPr>
          <p:cNvSpPr txBox="1"/>
          <p:nvPr/>
        </p:nvSpPr>
        <p:spPr>
          <a:xfrm>
            <a:off x="10867672" y="2757370"/>
            <a:ext cx="873157" cy="523220"/>
          </a:xfrm>
          <a:prstGeom prst="rect">
            <a:avLst/>
          </a:prstGeom>
          <a:noFill/>
        </p:spPr>
        <p:txBody>
          <a:bodyPr wrap="square" rtlCol="0">
            <a:spAutoFit/>
          </a:bodyPr>
          <a:lstStyle/>
          <a:p>
            <a:pPr algn="ctr"/>
            <a:r>
              <a:rPr lang="en-US" sz="1400" dirty="0">
                <a:solidFill>
                  <a:schemeClr val="bg1"/>
                </a:solidFill>
              </a:rPr>
              <a:t>AWS Kinesis</a:t>
            </a:r>
          </a:p>
        </p:txBody>
      </p:sp>
      <p:pic>
        <p:nvPicPr>
          <p:cNvPr id="106" name="Picture 105">
            <a:extLst>
              <a:ext uri="{FF2B5EF4-FFF2-40B4-BE49-F238E27FC236}">
                <a16:creationId xmlns:a16="http://schemas.microsoft.com/office/drawing/2014/main" id="{FCF1D812-8158-9D4D-8FC7-3B14819DD226}"/>
              </a:ext>
            </a:extLst>
          </p:cNvPr>
          <p:cNvPicPr>
            <a:picLocks noChangeAspect="1"/>
          </p:cNvPicPr>
          <p:nvPr/>
        </p:nvPicPr>
        <p:blipFill>
          <a:blip r:embed="rId4"/>
          <a:stretch>
            <a:fillRect/>
          </a:stretch>
        </p:blipFill>
        <p:spPr>
          <a:xfrm>
            <a:off x="10917028" y="1950302"/>
            <a:ext cx="800675" cy="800675"/>
          </a:xfrm>
          <a:prstGeom prst="rect">
            <a:avLst/>
          </a:prstGeom>
        </p:spPr>
      </p:pic>
      <p:sp>
        <p:nvSpPr>
          <p:cNvPr id="109" name="TextBox 108">
            <a:extLst>
              <a:ext uri="{FF2B5EF4-FFF2-40B4-BE49-F238E27FC236}">
                <a16:creationId xmlns:a16="http://schemas.microsoft.com/office/drawing/2014/main" id="{648EEBD5-B3E8-2B40-AA94-25BD045DD1D8}"/>
              </a:ext>
            </a:extLst>
          </p:cNvPr>
          <p:cNvSpPr txBox="1"/>
          <p:nvPr/>
        </p:nvSpPr>
        <p:spPr>
          <a:xfrm>
            <a:off x="3908491" y="3872574"/>
            <a:ext cx="873157" cy="523220"/>
          </a:xfrm>
          <a:prstGeom prst="rect">
            <a:avLst/>
          </a:prstGeom>
          <a:noFill/>
        </p:spPr>
        <p:txBody>
          <a:bodyPr wrap="square" rtlCol="0">
            <a:spAutoFit/>
          </a:bodyPr>
          <a:lstStyle/>
          <a:p>
            <a:pPr algn="ctr"/>
            <a:r>
              <a:rPr lang="en-US" sz="1400" dirty="0">
                <a:solidFill>
                  <a:schemeClr val="bg1"/>
                </a:solidFill>
              </a:rPr>
              <a:t>AWS EMR</a:t>
            </a:r>
          </a:p>
        </p:txBody>
      </p:sp>
      <p:pic>
        <p:nvPicPr>
          <p:cNvPr id="122" name="Picture 121">
            <a:extLst>
              <a:ext uri="{FF2B5EF4-FFF2-40B4-BE49-F238E27FC236}">
                <a16:creationId xmlns:a16="http://schemas.microsoft.com/office/drawing/2014/main" id="{4DAE56E1-5C8A-7540-8003-EDA5E4A47228}"/>
              </a:ext>
            </a:extLst>
          </p:cNvPr>
          <p:cNvPicPr>
            <a:picLocks noChangeAspect="1"/>
          </p:cNvPicPr>
          <p:nvPr/>
        </p:nvPicPr>
        <p:blipFill>
          <a:blip r:embed="rId5"/>
          <a:stretch>
            <a:fillRect/>
          </a:stretch>
        </p:blipFill>
        <p:spPr>
          <a:xfrm>
            <a:off x="3877584" y="2794960"/>
            <a:ext cx="944386" cy="944386"/>
          </a:xfrm>
          <a:prstGeom prst="rect">
            <a:avLst/>
          </a:prstGeom>
        </p:spPr>
      </p:pic>
      <p:sp>
        <p:nvSpPr>
          <p:cNvPr id="123" name="TextBox 122">
            <a:extLst>
              <a:ext uri="{FF2B5EF4-FFF2-40B4-BE49-F238E27FC236}">
                <a16:creationId xmlns:a16="http://schemas.microsoft.com/office/drawing/2014/main" id="{DC0BE8D2-9E77-A04F-9A94-B19DA51BED37}"/>
              </a:ext>
            </a:extLst>
          </p:cNvPr>
          <p:cNvSpPr txBox="1"/>
          <p:nvPr/>
        </p:nvSpPr>
        <p:spPr>
          <a:xfrm>
            <a:off x="2059469" y="3405260"/>
            <a:ext cx="873157" cy="307777"/>
          </a:xfrm>
          <a:prstGeom prst="rect">
            <a:avLst/>
          </a:prstGeom>
          <a:noFill/>
        </p:spPr>
        <p:txBody>
          <a:bodyPr wrap="square" rtlCol="0">
            <a:spAutoFit/>
          </a:bodyPr>
          <a:lstStyle/>
          <a:p>
            <a:pPr algn="ctr"/>
            <a:r>
              <a:rPr lang="en-US" sz="1400" dirty="0">
                <a:solidFill>
                  <a:schemeClr val="bg1"/>
                </a:solidFill>
              </a:rPr>
              <a:t>AWS RDS</a:t>
            </a:r>
          </a:p>
        </p:txBody>
      </p:sp>
      <p:pic>
        <p:nvPicPr>
          <p:cNvPr id="124" name="Picture 123" descr="A close up of a logo&#10;&#10;Description automatically generated">
            <a:extLst>
              <a:ext uri="{FF2B5EF4-FFF2-40B4-BE49-F238E27FC236}">
                <a16:creationId xmlns:a16="http://schemas.microsoft.com/office/drawing/2014/main" id="{A31BE276-588D-994D-8798-A8BDFA07BF58}"/>
              </a:ext>
            </a:extLst>
          </p:cNvPr>
          <p:cNvPicPr>
            <a:picLocks noChangeAspect="1"/>
          </p:cNvPicPr>
          <p:nvPr/>
        </p:nvPicPr>
        <p:blipFill>
          <a:blip r:embed="rId6"/>
          <a:stretch>
            <a:fillRect/>
          </a:stretch>
        </p:blipFill>
        <p:spPr>
          <a:xfrm>
            <a:off x="2133811" y="2491423"/>
            <a:ext cx="767316" cy="767316"/>
          </a:xfrm>
          <a:prstGeom prst="rect">
            <a:avLst/>
          </a:prstGeom>
        </p:spPr>
      </p:pic>
      <p:sp>
        <p:nvSpPr>
          <p:cNvPr id="126" name="TextBox 125">
            <a:extLst>
              <a:ext uri="{FF2B5EF4-FFF2-40B4-BE49-F238E27FC236}">
                <a16:creationId xmlns:a16="http://schemas.microsoft.com/office/drawing/2014/main" id="{5D0EF212-363B-684B-B322-F63D97CAD6E5}"/>
              </a:ext>
            </a:extLst>
          </p:cNvPr>
          <p:cNvSpPr txBox="1"/>
          <p:nvPr/>
        </p:nvSpPr>
        <p:spPr>
          <a:xfrm>
            <a:off x="5925662" y="339649"/>
            <a:ext cx="1232369" cy="604595"/>
          </a:xfrm>
          <a:prstGeom prst="rect">
            <a:avLst/>
          </a:prstGeom>
          <a:noFill/>
          <a:ln w="12700">
            <a:solidFill>
              <a:schemeClr val="tx2"/>
            </a:solidFill>
          </a:ln>
        </p:spPr>
        <p:txBody>
          <a:bodyPr wrap="square" rtlCol="0">
            <a:noAutofit/>
          </a:bodyPr>
          <a:lstStyle/>
          <a:p>
            <a:pPr algn="ctr"/>
            <a:r>
              <a:rPr lang="en-US" b="1" dirty="0">
                <a:solidFill>
                  <a:srgbClr val="005B9E"/>
                </a:solidFill>
                <a:latin typeface="Gill Sans MT" panose="020B0502020104020203" pitchFamily="34" charset="77"/>
                <a:cs typeface="Bradley Hand ITC" panose="020F0502020204030204" pitchFamily="34" charset="0"/>
              </a:rPr>
              <a:t>DATA</a:t>
            </a:r>
          </a:p>
          <a:p>
            <a:pPr algn="ctr"/>
            <a:r>
              <a:rPr lang="en-US" sz="1400" dirty="0">
                <a:solidFill>
                  <a:schemeClr val="tx2"/>
                </a:solidFill>
                <a:latin typeface="Gill Sans MT" panose="020B0502020104020203" pitchFamily="34" charset="77"/>
                <a:cs typeface="Bradley Hand ITC" panose="020F0502020204030204" pitchFamily="34" charset="0"/>
              </a:rPr>
              <a:t>ANALYTICS</a:t>
            </a:r>
          </a:p>
        </p:txBody>
      </p:sp>
    </p:spTree>
    <p:extLst>
      <p:ext uri="{BB962C8B-B14F-4D97-AF65-F5344CB8AC3E}">
        <p14:creationId xmlns:p14="http://schemas.microsoft.com/office/powerpoint/2010/main" val="2672089815"/>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Words>
  <Application>Microsoft Macintosh PowerPoint</Application>
  <PresentationFormat>Widescreen</PresentationFormat>
  <Paragraphs>351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Gill Sans MT</vt:lpstr>
      <vt:lpstr>Segoe UI Light</vt:lpstr>
      <vt:lpstr>Office Theme</vt:lpstr>
      <vt:lpstr>DATA ANALYTICS PRESENTATION SLIDE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 Sutherland</dc:creator>
  <cp:lastModifiedBy/>
  <cp:revision>1</cp:revision>
  <dcterms:created xsi:type="dcterms:W3CDTF">2019-04-08T20:43:10Z</dcterms:created>
  <dcterms:modified xsi:type="dcterms:W3CDTF">2019-04-13T13:14:18Z</dcterms:modified>
</cp:coreProperties>
</file>