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90" r:id="rId4"/>
    <p:sldId id="264" r:id="rId5"/>
    <p:sldId id="292" r:id="rId6"/>
    <p:sldId id="293" r:id="rId7"/>
    <p:sldId id="294" r:id="rId8"/>
    <p:sldId id="295" r:id="rId9"/>
    <p:sldId id="291" r:id="rId10"/>
    <p:sldId id="297" r:id="rId11"/>
    <p:sldId id="296" r:id="rId12"/>
    <p:sldId id="298" r:id="rId13"/>
    <p:sldId id="284" r:id="rId14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8C2"/>
    <a:srgbClr val="C0C5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0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msy%20Singh\Documents\Consulting\Projects\E%20commerce\Ecommerce%20Data%20Clean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imsy%20Singh\Documents\Consulting\Projects\E%20commerce\Ecommerce%20Data%20Clean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[Ecommerce Data Cleaned.xlsx]EDA!PivotTable11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Customer Journey By</a:t>
            </a:r>
            <a:r>
              <a:rPr lang="en-US" b="1" baseline="0" dirty="0"/>
              <a:t> </a:t>
            </a:r>
            <a:r>
              <a:rPr lang="en-US" b="1" dirty="0"/>
              <a:t>CustomerID</a:t>
            </a:r>
            <a:r>
              <a:rPr lang="en-US" b="1" baseline="0" dirty="0"/>
              <a:t> 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EDA!$N$4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EDA!$M$5:$M$10</c:f>
              <c:strCache>
                <c:ptCount val="5"/>
                <c:pt idx="0">
                  <c:v>03-01-2011</c:v>
                </c:pt>
                <c:pt idx="1">
                  <c:v>11-03-2011</c:v>
                </c:pt>
                <c:pt idx="2">
                  <c:v>11-04-2011</c:v>
                </c:pt>
                <c:pt idx="3">
                  <c:v>10-06-2011</c:v>
                </c:pt>
                <c:pt idx="4">
                  <c:v>06-08-2011</c:v>
                </c:pt>
              </c:strCache>
            </c:strRef>
          </c:cat>
          <c:val>
            <c:numRef>
              <c:f>EDA!$N$5:$N$10</c:f>
              <c:numCache>
                <c:formatCode>General</c:formatCode>
                <c:ptCount val="5"/>
                <c:pt idx="0">
                  <c:v>104.35000000000001</c:v>
                </c:pt>
                <c:pt idx="1">
                  <c:v>231.72999999999996</c:v>
                </c:pt>
                <c:pt idx="2">
                  <c:v>286.75000000000011</c:v>
                </c:pt>
                <c:pt idx="3">
                  <c:v>174.77</c:v>
                </c:pt>
                <c:pt idx="4">
                  <c:v>539.10000000000014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BC-49DA-9372-8E30BE07FD48}"/>
            </c:ext>
          </c:extLst>
        </c:ser>
        <c:dLbls>
          <c:dLblPos val="b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423973455"/>
        <c:axId val="1667263952"/>
      </c:lineChart>
      <c:catAx>
        <c:axId val="1423973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7263952"/>
        <c:crosses val="autoZero"/>
        <c:auto val="1"/>
        <c:lblAlgn val="ctr"/>
        <c:lblOffset val="100"/>
        <c:noMultiLvlLbl val="0"/>
      </c:catAx>
      <c:valAx>
        <c:axId val="166726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39734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[Ecommerce Data Cleaned.xlsx]EDA!PivotTable6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Country</a:t>
            </a:r>
            <a:r>
              <a:rPr lang="en-US" b="1" baseline="0" dirty="0"/>
              <a:t> &amp; Their Average Sales 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EDA!$B$3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EDA!$A$4:$A$41</c:f>
              <c:strCache>
                <c:ptCount val="37"/>
                <c:pt idx="0">
                  <c:v>Australia</c:v>
                </c:pt>
                <c:pt idx="1">
                  <c:v>Austria</c:v>
                </c:pt>
                <c:pt idx="2">
                  <c:v>Bahrain</c:v>
                </c:pt>
                <c:pt idx="3">
                  <c:v>Belgium</c:v>
                </c:pt>
                <c:pt idx="4">
                  <c:v>Brazil</c:v>
                </c:pt>
                <c:pt idx="5">
                  <c:v>Canada</c:v>
                </c:pt>
                <c:pt idx="6">
                  <c:v>Channel Islands</c:v>
                </c:pt>
                <c:pt idx="7">
                  <c:v>Cyprus</c:v>
                </c:pt>
                <c:pt idx="8">
                  <c:v>Czech Republic</c:v>
                </c:pt>
                <c:pt idx="9">
                  <c:v>Denmark</c:v>
                </c:pt>
                <c:pt idx="10">
                  <c:v>EIRE</c:v>
                </c:pt>
                <c:pt idx="11">
                  <c:v>European Community</c:v>
                </c:pt>
                <c:pt idx="12">
                  <c:v>Finland</c:v>
                </c:pt>
                <c:pt idx="13">
                  <c:v>France</c:v>
                </c:pt>
                <c:pt idx="14">
                  <c:v>Germany</c:v>
                </c:pt>
                <c:pt idx="15">
                  <c:v>Greece</c:v>
                </c:pt>
                <c:pt idx="16">
                  <c:v>Iceland</c:v>
                </c:pt>
                <c:pt idx="17">
                  <c:v>Israel</c:v>
                </c:pt>
                <c:pt idx="18">
                  <c:v>Italy</c:v>
                </c:pt>
                <c:pt idx="19">
                  <c:v>Japan</c:v>
                </c:pt>
                <c:pt idx="20">
                  <c:v>Lebanon</c:v>
                </c:pt>
                <c:pt idx="21">
                  <c:v>Lithuania</c:v>
                </c:pt>
                <c:pt idx="22">
                  <c:v>Malta</c:v>
                </c:pt>
                <c:pt idx="23">
                  <c:v>Netherlands</c:v>
                </c:pt>
                <c:pt idx="24">
                  <c:v>Norway</c:v>
                </c:pt>
                <c:pt idx="25">
                  <c:v>Poland</c:v>
                </c:pt>
                <c:pt idx="26">
                  <c:v>Portugal</c:v>
                </c:pt>
                <c:pt idx="27">
                  <c:v>RSA</c:v>
                </c:pt>
                <c:pt idx="28">
                  <c:v>Saudi Arabia</c:v>
                </c:pt>
                <c:pt idx="29">
                  <c:v>Singapore</c:v>
                </c:pt>
                <c:pt idx="30">
                  <c:v>Spain</c:v>
                </c:pt>
                <c:pt idx="31">
                  <c:v>Sweden</c:v>
                </c:pt>
                <c:pt idx="32">
                  <c:v>Switzerland</c:v>
                </c:pt>
                <c:pt idx="33">
                  <c:v>United Arab Emirates</c:v>
                </c:pt>
                <c:pt idx="34">
                  <c:v>United Kingdom</c:v>
                </c:pt>
                <c:pt idx="35">
                  <c:v>Unspecified</c:v>
                </c:pt>
                <c:pt idx="36">
                  <c:v>USA</c:v>
                </c:pt>
              </c:strCache>
            </c:strRef>
          </c:cat>
          <c:val>
            <c:numRef>
              <c:f>EDA!$B$4:$B$41</c:f>
              <c:numCache>
                <c:formatCode>General</c:formatCode>
                <c:ptCount val="37"/>
                <c:pt idx="0">
                  <c:v>119.64564285714255</c:v>
                </c:pt>
                <c:pt idx="1">
                  <c:v>21.344094707520892</c:v>
                </c:pt>
                <c:pt idx="2">
                  <c:v>34.776923076923076</c:v>
                </c:pt>
                <c:pt idx="3">
                  <c:v>19.377408231368165</c:v>
                </c:pt>
                <c:pt idx="4">
                  <c:v>38.20178571428572</c:v>
                </c:pt>
                <c:pt idx="5">
                  <c:v>21.663968253968264</c:v>
                </c:pt>
                <c:pt idx="6">
                  <c:v>25.961349431818125</c:v>
                </c:pt>
                <c:pt idx="7">
                  <c:v>20.925935828877005</c:v>
                </c:pt>
                <c:pt idx="8">
                  <c:v>31.646666666666668</c:v>
                </c:pt>
                <c:pt idx="9">
                  <c:v>50.578249258160213</c:v>
                </c:pt>
                <c:pt idx="10">
                  <c:v>36.998611111110883</c:v>
                </c:pt>
                <c:pt idx="11">
                  <c:v>18.865094339622644</c:v>
                </c:pt>
                <c:pt idx="12">
                  <c:v>22.581819887429617</c:v>
                </c:pt>
                <c:pt idx="13">
                  <c:v>22.698911137285688</c:v>
                </c:pt>
                <c:pt idx="14">
                  <c:v>23.478709996292938</c:v>
                </c:pt>
                <c:pt idx="15">
                  <c:v>31.113185185185184</c:v>
                </c:pt>
                <c:pt idx="16">
                  <c:v>22.55216049382717</c:v>
                </c:pt>
                <c:pt idx="17">
                  <c:v>30.836244343891408</c:v>
                </c:pt>
                <c:pt idx="18">
                  <c:v>21.161467625899295</c:v>
                </c:pt>
                <c:pt idx="19">
                  <c:v>117.95137704918035</c:v>
                </c:pt>
                <c:pt idx="20">
                  <c:v>38.687906976744195</c:v>
                </c:pt>
                <c:pt idx="21">
                  <c:v>46.421290322580646</c:v>
                </c:pt>
                <c:pt idx="22">
                  <c:v>19.863483146067423</c:v>
                </c:pt>
                <c:pt idx="23">
                  <c:v>121.0472719101122</c:v>
                </c:pt>
                <c:pt idx="24">
                  <c:v>29.490470347648294</c:v>
                </c:pt>
                <c:pt idx="25">
                  <c:v>21.632366666666663</c:v>
                </c:pt>
                <c:pt idx="26">
                  <c:v>18.788782673637048</c:v>
                </c:pt>
                <c:pt idx="27">
                  <c:v>17.584444444444443</c:v>
                </c:pt>
                <c:pt idx="28">
                  <c:v>16.213333333333331</c:v>
                </c:pt>
                <c:pt idx="29">
                  <c:v>43.806884422110564</c:v>
                </c:pt>
                <c:pt idx="30">
                  <c:v>19.478718877320077</c:v>
                </c:pt>
                <c:pt idx="31">
                  <c:v>85.861980440097824</c:v>
                </c:pt>
                <c:pt idx="32">
                  <c:v>28.825242660275663</c:v>
                </c:pt>
                <c:pt idx="33">
                  <c:v>27.263333333333343</c:v>
                </c:pt>
                <c:pt idx="34">
                  <c:v>20.706082729341201</c:v>
                </c:pt>
                <c:pt idx="35">
                  <c:v>11.652201834862389</c:v>
                </c:pt>
                <c:pt idx="36">
                  <c:v>19.843652694610789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80-4B40-9C3C-8D1C1E7B0F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3526847"/>
        <c:axId val="1993532607"/>
      </c:barChart>
      <c:catAx>
        <c:axId val="1993526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532607"/>
        <c:crosses val="autoZero"/>
        <c:auto val="1"/>
        <c:lblAlgn val="ctr"/>
        <c:lblOffset val="100"/>
        <c:noMultiLvlLbl val="0"/>
      </c:catAx>
      <c:valAx>
        <c:axId val="1993532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526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8T23:21:22.2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8T23:24:02.7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8T23:24:06.6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10796 31 23898,'-10796'-30'0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8T23:24:12.5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2231 75 24012,'-2230'-75'0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8T23:24:15.0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0 23891,'0'1389'0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8T23:24:18.5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2319 17 24375,'-2318'-16'0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8T23:24:20.3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8T23:21:52.2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8T23:23:34.6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24323,'43'4327'0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8T23:23:40.2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44 24443,'9511'-44'0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8T23:23:42.2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75 1358 24575,'0'-114'0,"-20"-158"0,14 214 0,3-87 0,2 129 0,-1-1 0,-4-22 0,0 10 0,-7-34 0,8 44 0,0-1 0,2 0 0,-2-25 0,5-266 103,1 134-1571,-1 164-5358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8T23:23:42.6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8T23:23:54.3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5732 24245,'0'-5731'0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8T23:24:01.4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8T23:24:02.3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641a476e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641a476e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661d16799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661d16799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765d7774d_3_1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765d7774d_3_1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>
          <a:extLst>
            <a:ext uri="{FF2B5EF4-FFF2-40B4-BE49-F238E27FC236}">
              <a16:creationId xmlns:a16="http://schemas.microsoft.com/office/drawing/2014/main" id="{666FDD17-4114-A3B2-3AA1-3883EF0A3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765d7774d_3_1633:notes">
            <a:extLst>
              <a:ext uri="{FF2B5EF4-FFF2-40B4-BE49-F238E27FC236}">
                <a16:creationId xmlns:a16="http://schemas.microsoft.com/office/drawing/2014/main" id="{B22E91A3-7225-12F2-2768-5FB3EE5DE8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765d7774d_3_1633:notes">
            <a:extLst>
              <a:ext uri="{FF2B5EF4-FFF2-40B4-BE49-F238E27FC236}">
                <a16:creationId xmlns:a16="http://schemas.microsoft.com/office/drawing/2014/main" id="{41E620D5-56F9-F542-FE4D-273A33B155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024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>
          <a:extLst>
            <a:ext uri="{FF2B5EF4-FFF2-40B4-BE49-F238E27FC236}">
              <a16:creationId xmlns:a16="http://schemas.microsoft.com/office/drawing/2014/main" id="{1474997D-5DCD-B6CB-0416-ECDDB8222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765d7774d_3_1633:notes">
            <a:extLst>
              <a:ext uri="{FF2B5EF4-FFF2-40B4-BE49-F238E27FC236}">
                <a16:creationId xmlns:a16="http://schemas.microsoft.com/office/drawing/2014/main" id="{E048D4E2-A40B-38FF-9AD6-8BC9633345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765d7774d_3_1633:notes">
            <a:extLst>
              <a:ext uri="{FF2B5EF4-FFF2-40B4-BE49-F238E27FC236}">
                <a16:creationId xmlns:a16="http://schemas.microsoft.com/office/drawing/2014/main" id="{6DCB3641-A5E4-D6A1-1088-AE563318ED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8937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>
          <a:extLst>
            <a:ext uri="{FF2B5EF4-FFF2-40B4-BE49-F238E27FC236}">
              <a16:creationId xmlns:a16="http://schemas.microsoft.com/office/drawing/2014/main" id="{4DF464A7-0196-AAC8-03F3-E7BA27752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765d7774d_3_1633:notes">
            <a:extLst>
              <a:ext uri="{FF2B5EF4-FFF2-40B4-BE49-F238E27FC236}">
                <a16:creationId xmlns:a16="http://schemas.microsoft.com/office/drawing/2014/main" id="{73C4E133-8FEC-2F2B-9874-5A8FD24AC8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765d7774d_3_1633:notes">
            <a:extLst>
              <a:ext uri="{FF2B5EF4-FFF2-40B4-BE49-F238E27FC236}">
                <a16:creationId xmlns:a16="http://schemas.microsoft.com/office/drawing/2014/main" id="{0E4ADFB0-F0B3-0D0A-7A4A-2E95B0639A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7407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>
          <a:extLst>
            <a:ext uri="{FF2B5EF4-FFF2-40B4-BE49-F238E27FC236}">
              <a16:creationId xmlns:a16="http://schemas.microsoft.com/office/drawing/2014/main" id="{24B3558A-B200-ECE8-7C09-31D79E613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765d7774d_3_1633:notes">
            <a:extLst>
              <a:ext uri="{FF2B5EF4-FFF2-40B4-BE49-F238E27FC236}">
                <a16:creationId xmlns:a16="http://schemas.microsoft.com/office/drawing/2014/main" id="{03183886-D297-0961-901C-FEABB1238B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765d7774d_3_1633:notes">
            <a:extLst>
              <a:ext uri="{FF2B5EF4-FFF2-40B4-BE49-F238E27FC236}">
                <a16:creationId xmlns:a16="http://schemas.microsoft.com/office/drawing/2014/main" id="{69431F5A-94CB-76F6-60E3-9230DE49EF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482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660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9765d7774d_3_3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9765d7774d_3_3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175" y="1584238"/>
            <a:ext cx="3461400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175" y="3231075"/>
            <a:ext cx="3338400" cy="3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4176">
          <p15:clr>
            <a:srgbClr val="EA4335"/>
          </p15:clr>
        </p15:guide>
        <p15:guide id="8" pos="158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3.png"/><Relationship Id="rId18" Type="http://schemas.openxmlformats.org/officeDocument/2006/relationships/customXml" Target="../ink/ink10.xml"/><Relationship Id="rId26" Type="http://schemas.openxmlformats.org/officeDocument/2006/relationships/image" Target="../media/image18.png"/><Relationship Id="rId3" Type="http://schemas.openxmlformats.org/officeDocument/2006/relationships/customXml" Target="../ink/ink1.xml"/><Relationship Id="rId21" Type="http://schemas.openxmlformats.org/officeDocument/2006/relationships/customXml" Target="../ink/ink12.xml"/><Relationship Id="rId7" Type="http://schemas.openxmlformats.org/officeDocument/2006/relationships/image" Target="../media/image10.png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5" Type="http://schemas.openxmlformats.org/officeDocument/2006/relationships/customXml" Target="../ink/ink14.xml"/><Relationship Id="rId2" Type="http://schemas.openxmlformats.org/officeDocument/2006/relationships/image" Target="../media/image8.png"/><Relationship Id="rId16" Type="http://schemas.openxmlformats.org/officeDocument/2006/relationships/customXml" Target="../ink/ink8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3.xml"/><Relationship Id="rId11" Type="http://schemas.openxmlformats.org/officeDocument/2006/relationships/image" Target="../media/image12.png"/><Relationship Id="rId24" Type="http://schemas.openxmlformats.org/officeDocument/2006/relationships/image" Target="../media/image17.png"/><Relationship Id="rId5" Type="http://schemas.openxmlformats.org/officeDocument/2006/relationships/customXml" Target="../ink/ink2.xml"/><Relationship Id="rId15" Type="http://schemas.openxmlformats.org/officeDocument/2006/relationships/image" Target="../media/image14.png"/><Relationship Id="rId23" Type="http://schemas.openxmlformats.org/officeDocument/2006/relationships/customXml" Target="../ink/ink13.xml"/><Relationship Id="rId10" Type="http://schemas.openxmlformats.org/officeDocument/2006/relationships/customXml" Target="../ink/ink5.xml"/><Relationship Id="rId19" Type="http://schemas.openxmlformats.org/officeDocument/2006/relationships/customXml" Target="../ink/ink11.xml"/><Relationship Id="rId4" Type="http://schemas.openxmlformats.org/officeDocument/2006/relationships/image" Target="../media/image9.png"/><Relationship Id="rId9" Type="http://schemas.openxmlformats.org/officeDocument/2006/relationships/image" Target="../media/image11.png"/><Relationship Id="rId14" Type="http://schemas.openxmlformats.org/officeDocument/2006/relationships/customXml" Target="../ink/ink7.xml"/><Relationship Id="rId22" Type="http://schemas.openxmlformats.org/officeDocument/2006/relationships/image" Target="../media/image16.png"/><Relationship Id="rId27" Type="http://schemas.openxmlformats.org/officeDocument/2006/relationships/customXml" Target="../ink/ink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98336" y="1746929"/>
            <a:ext cx="3461400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Segmentation Using RFM Analysis In E-Commerce</a:t>
            </a:r>
            <a:endParaRPr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6817238" y="4789971"/>
            <a:ext cx="2251729" cy="24167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By- Timsy Singh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57" name="Google Shape;57;p15"/>
          <p:cNvSpPr/>
          <p:nvPr/>
        </p:nvSpPr>
        <p:spPr>
          <a:xfrm>
            <a:off x="5429232" y="2833908"/>
            <a:ext cx="2402283" cy="251053"/>
          </a:xfrm>
          <a:custGeom>
            <a:avLst/>
            <a:gdLst/>
            <a:ahLst/>
            <a:cxnLst/>
            <a:rect l="l" t="t" r="r" b="b"/>
            <a:pathLst>
              <a:path w="43098" h="4504" extrusionOk="0">
                <a:moveTo>
                  <a:pt x="21549" y="0"/>
                </a:moveTo>
                <a:cubicBezTo>
                  <a:pt x="9640" y="0"/>
                  <a:pt x="0" y="1001"/>
                  <a:pt x="0" y="2235"/>
                </a:cubicBezTo>
                <a:cubicBezTo>
                  <a:pt x="0" y="3470"/>
                  <a:pt x="9640" y="4504"/>
                  <a:pt x="21549" y="4504"/>
                </a:cubicBezTo>
                <a:cubicBezTo>
                  <a:pt x="33457" y="4504"/>
                  <a:pt x="43097" y="3470"/>
                  <a:pt x="43097" y="2235"/>
                </a:cubicBezTo>
                <a:cubicBezTo>
                  <a:pt x="43097" y="1001"/>
                  <a:pt x="33457" y="0"/>
                  <a:pt x="21549" y="0"/>
                </a:cubicBezTo>
                <a:close/>
              </a:path>
            </a:pathLst>
          </a:custGeom>
          <a:solidFill>
            <a:srgbClr val="142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5"/>
          <p:cNvSpPr/>
          <p:nvPr/>
        </p:nvSpPr>
        <p:spPr>
          <a:xfrm rot="10800000" flipH="1">
            <a:off x="5990725" y="3577682"/>
            <a:ext cx="1277449" cy="667643"/>
          </a:xfrm>
          <a:custGeom>
            <a:avLst/>
            <a:gdLst/>
            <a:ahLst/>
            <a:cxnLst/>
            <a:rect l="l" t="t" r="r" b="b"/>
            <a:pathLst>
              <a:path w="22918" h="9574" extrusionOk="0">
                <a:moveTo>
                  <a:pt x="1" y="0"/>
                </a:moveTo>
                <a:lnTo>
                  <a:pt x="1" y="9574"/>
                </a:lnTo>
                <a:lnTo>
                  <a:pt x="22917" y="9574"/>
                </a:lnTo>
                <a:lnTo>
                  <a:pt x="22917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5499858" y="4111296"/>
            <a:ext cx="2251729" cy="148826"/>
          </a:xfrm>
          <a:custGeom>
            <a:avLst/>
            <a:gdLst/>
            <a:ahLst/>
            <a:cxnLst/>
            <a:rect l="l" t="t" r="r" b="b"/>
            <a:pathLst>
              <a:path w="40397" h="2670" extrusionOk="0">
                <a:moveTo>
                  <a:pt x="1" y="1"/>
                </a:moveTo>
                <a:lnTo>
                  <a:pt x="1" y="2669"/>
                </a:lnTo>
                <a:lnTo>
                  <a:pt x="40396" y="2669"/>
                </a:lnTo>
                <a:lnTo>
                  <a:pt x="40396" y="1"/>
                </a:ln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4572025" y="883378"/>
            <a:ext cx="4114727" cy="2880142"/>
          </a:xfrm>
          <a:custGeom>
            <a:avLst/>
            <a:gdLst/>
            <a:ahLst/>
            <a:cxnLst/>
            <a:rect l="l" t="t" r="r" b="b"/>
            <a:pathLst>
              <a:path w="73820" h="51671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cubicBezTo>
                  <a:pt x="0" y="48469"/>
                  <a:pt x="3236" y="51671"/>
                  <a:pt x="7206" y="51671"/>
                </a:cubicBezTo>
                <a:lnTo>
                  <a:pt x="66648" y="51671"/>
                </a:lnTo>
                <a:cubicBezTo>
                  <a:pt x="70617" y="51671"/>
                  <a:pt x="73820" y="48469"/>
                  <a:pt x="73820" y="44499"/>
                </a:cubicBez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4572025" y="883378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6552274" y="3430796"/>
            <a:ext cx="150665" cy="150609"/>
          </a:xfrm>
          <a:custGeom>
            <a:avLst/>
            <a:gdLst/>
            <a:ahLst/>
            <a:cxnLst/>
            <a:rect l="l" t="t" r="r" b="b"/>
            <a:pathLst>
              <a:path w="2703" h="2702" extrusionOk="0">
                <a:moveTo>
                  <a:pt x="1335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02"/>
                  <a:pt x="601" y="2702"/>
                  <a:pt x="1335" y="2702"/>
                </a:cubicBezTo>
                <a:cubicBezTo>
                  <a:pt x="2069" y="2702"/>
                  <a:pt x="2703" y="2102"/>
                  <a:pt x="2703" y="1368"/>
                </a:cubicBezTo>
                <a:cubicBezTo>
                  <a:pt x="2703" y="634"/>
                  <a:pt x="2069" y="33"/>
                  <a:pt x="1335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/>
          <p:nvPr/>
        </p:nvSpPr>
        <p:spPr>
          <a:xfrm>
            <a:off x="4572025" y="883378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66648" y="2136"/>
                </a:moveTo>
                <a:cubicBezTo>
                  <a:pt x="69417" y="2136"/>
                  <a:pt x="71685" y="4404"/>
                  <a:pt x="71685" y="7172"/>
                </a:cubicBezTo>
                <a:lnTo>
                  <a:pt x="71685" y="42331"/>
                </a:lnTo>
                <a:lnTo>
                  <a:pt x="2169" y="42331"/>
                </a:lnTo>
                <a:lnTo>
                  <a:pt x="2169" y="7172"/>
                </a:lnTo>
                <a:cubicBezTo>
                  <a:pt x="2169" y="4404"/>
                  <a:pt x="4437" y="2136"/>
                  <a:pt x="7206" y="2136"/>
                </a:cubicBezTo>
                <a:close/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5617028" y="1504402"/>
            <a:ext cx="2022972" cy="1340658"/>
          </a:xfrm>
          <a:custGeom>
            <a:avLst/>
            <a:gdLst/>
            <a:ahLst/>
            <a:cxnLst/>
            <a:rect l="l" t="t" r="r" b="b"/>
            <a:pathLst>
              <a:path w="36293" h="24052" extrusionOk="0">
                <a:moveTo>
                  <a:pt x="0" y="1"/>
                </a:moveTo>
                <a:lnTo>
                  <a:pt x="0" y="24052"/>
                </a:lnTo>
                <a:lnTo>
                  <a:pt x="36293" y="24052"/>
                </a:lnTo>
                <a:lnTo>
                  <a:pt x="3629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5782472" y="1881888"/>
            <a:ext cx="1054322" cy="814417"/>
          </a:xfrm>
          <a:custGeom>
            <a:avLst/>
            <a:gdLst/>
            <a:ahLst/>
            <a:cxnLst/>
            <a:rect l="l" t="t" r="r" b="b"/>
            <a:pathLst>
              <a:path w="18915" h="14611" extrusionOk="0">
                <a:moveTo>
                  <a:pt x="1" y="0"/>
                </a:moveTo>
                <a:lnTo>
                  <a:pt x="1" y="14611"/>
                </a:lnTo>
                <a:lnTo>
                  <a:pt x="18914" y="14611"/>
                </a:lnTo>
                <a:lnTo>
                  <a:pt x="189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5828961" y="1928377"/>
            <a:ext cx="961348" cy="721443"/>
          </a:xfrm>
          <a:custGeom>
            <a:avLst/>
            <a:gdLst/>
            <a:ahLst/>
            <a:cxnLst/>
            <a:rect l="l" t="t" r="r" b="b"/>
            <a:pathLst>
              <a:path w="17247" h="12943" extrusionOk="0">
                <a:moveTo>
                  <a:pt x="1" y="0"/>
                </a:moveTo>
                <a:lnTo>
                  <a:pt x="1" y="12943"/>
                </a:lnTo>
                <a:lnTo>
                  <a:pt x="17246" y="12943"/>
                </a:lnTo>
                <a:lnTo>
                  <a:pt x="17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5875450" y="1976705"/>
            <a:ext cx="868373" cy="626685"/>
          </a:xfrm>
          <a:custGeom>
            <a:avLst/>
            <a:gdLst/>
            <a:ahLst/>
            <a:cxnLst/>
            <a:rect l="l" t="t" r="r" b="b"/>
            <a:pathLst>
              <a:path w="15579" h="11243" extrusionOk="0">
                <a:moveTo>
                  <a:pt x="1" y="1"/>
                </a:moveTo>
                <a:lnTo>
                  <a:pt x="1" y="11242"/>
                </a:lnTo>
                <a:lnTo>
                  <a:pt x="15579" y="11242"/>
                </a:lnTo>
                <a:lnTo>
                  <a:pt x="155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5847579" y="2289084"/>
            <a:ext cx="924113" cy="56"/>
          </a:xfrm>
          <a:custGeom>
            <a:avLst/>
            <a:gdLst/>
            <a:ahLst/>
            <a:cxnLst/>
            <a:rect l="l" t="t" r="r" b="b"/>
            <a:pathLst>
              <a:path w="16579" h="1" fill="none" extrusionOk="0">
                <a:moveTo>
                  <a:pt x="16579" y="1"/>
                </a:moveTo>
                <a:lnTo>
                  <a:pt x="0" y="1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6068820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550435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0" y="13210"/>
                </a:moveTo>
                <a:lnTo>
                  <a:pt x="0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308680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617028" y="2649848"/>
            <a:ext cx="2022972" cy="195257"/>
          </a:xfrm>
          <a:custGeom>
            <a:avLst/>
            <a:gdLst/>
            <a:ahLst/>
            <a:cxnLst/>
            <a:rect l="l" t="t" r="r" b="b"/>
            <a:pathLst>
              <a:path w="36293" h="3503" extrusionOk="0">
                <a:moveTo>
                  <a:pt x="0" y="0"/>
                </a:moveTo>
                <a:lnTo>
                  <a:pt x="0" y="3503"/>
                </a:lnTo>
                <a:lnTo>
                  <a:pt x="36293" y="3503"/>
                </a:lnTo>
                <a:lnTo>
                  <a:pt x="36293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899995" y="1788910"/>
            <a:ext cx="548537" cy="1056162"/>
          </a:xfrm>
          <a:custGeom>
            <a:avLst/>
            <a:gdLst/>
            <a:ahLst/>
            <a:cxnLst/>
            <a:rect l="l" t="t" r="r" b="b"/>
            <a:pathLst>
              <a:path w="9841" h="18948" extrusionOk="0">
                <a:moveTo>
                  <a:pt x="1" y="1"/>
                </a:moveTo>
                <a:lnTo>
                  <a:pt x="1" y="18948"/>
                </a:lnTo>
                <a:lnTo>
                  <a:pt x="9841" y="18948"/>
                </a:lnTo>
                <a:lnTo>
                  <a:pt x="98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950219" y="1770348"/>
            <a:ext cx="448150" cy="1076562"/>
          </a:xfrm>
          <a:custGeom>
            <a:avLst/>
            <a:gdLst/>
            <a:ahLst/>
            <a:cxnLst/>
            <a:rect l="l" t="t" r="r" b="b"/>
            <a:pathLst>
              <a:path w="8040" h="19314" extrusionOk="0">
                <a:moveTo>
                  <a:pt x="0" y="0"/>
                </a:moveTo>
                <a:lnTo>
                  <a:pt x="0" y="19314"/>
                </a:lnTo>
                <a:lnTo>
                  <a:pt x="8039" y="19314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6996708" y="1816781"/>
            <a:ext cx="355175" cy="981804"/>
          </a:xfrm>
          <a:custGeom>
            <a:avLst/>
            <a:gdLst/>
            <a:ahLst/>
            <a:cxnLst/>
            <a:rect l="l" t="t" r="r" b="b"/>
            <a:pathLst>
              <a:path w="6372" h="17614" extrusionOk="0">
                <a:moveTo>
                  <a:pt x="0" y="1"/>
                </a:moveTo>
                <a:lnTo>
                  <a:pt x="0" y="17614"/>
                </a:lnTo>
                <a:lnTo>
                  <a:pt x="6371" y="17614"/>
                </a:lnTo>
                <a:lnTo>
                  <a:pt x="63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5617028" y="2103128"/>
            <a:ext cx="2026706" cy="148826"/>
          </a:xfrm>
          <a:custGeom>
            <a:avLst/>
            <a:gdLst/>
            <a:ahLst/>
            <a:cxnLst/>
            <a:rect l="l" t="t" r="r" b="b"/>
            <a:pathLst>
              <a:path w="36360" h="2670" extrusionOk="0">
                <a:moveTo>
                  <a:pt x="0" y="1"/>
                </a:moveTo>
                <a:lnTo>
                  <a:pt x="0" y="2303"/>
                </a:lnTo>
                <a:cubicBezTo>
                  <a:pt x="267" y="2536"/>
                  <a:pt x="567" y="2670"/>
                  <a:pt x="934" y="2670"/>
                </a:cubicBezTo>
                <a:cubicBezTo>
                  <a:pt x="1735" y="2670"/>
                  <a:pt x="2368" y="2036"/>
                  <a:pt x="2368" y="1235"/>
                </a:cubicBezTo>
                <a:cubicBezTo>
                  <a:pt x="2368" y="2036"/>
                  <a:pt x="3036" y="2670"/>
                  <a:pt x="3803" y="2670"/>
                </a:cubicBezTo>
                <a:cubicBezTo>
                  <a:pt x="4603" y="2670"/>
                  <a:pt x="5271" y="2036"/>
                  <a:pt x="5271" y="1235"/>
                </a:cubicBezTo>
                <a:cubicBezTo>
                  <a:pt x="5271" y="2036"/>
                  <a:pt x="5904" y="2670"/>
                  <a:pt x="6705" y="2670"/>
                </a:cubicBezTo>
                <a:cubicBezTo>
                  <a:pt x="7472" y="2670"/>
                  <a:pt x="8139" y="2036"/>
                  <a:pt x="8139" y="1235"/>
                </a:cubicBezTo>
                <a:cubicBezTo>
                  <a:pt x="8139" y="2036"/>
                  <a:pt x="8773" y="2670"/>
                  <a:pt x="9574" y="2670"/>
                </a:cubicBezTo>
                <a:cubicBezTo>
                  <a:pt x="10374" y="2670"/>
                  <a:pt x="11008" y="2036"/>
                  <a:pt x="11008" y="1235"/>
                </a:cubicBezTo>
                <a:cubicBezTo>
                  <a:pt x="11008" y="2036"/>
                  <a:pt x="11642" y="2670"/>
                  <a:pt x="12442" y="2670"/>
                </a:cubicBezTo>
                <a:cubicBezTo>
                  <a:pt x="13243" y="2670"/>
                  <a:pt x="13877" y="2036"/>
                  <a:pt x="13877" y="1235"/>
                </a:cubicBezTo>
                <a:cubicBezTo>
                  <a:pt x="13877" y="2036"/>
                  <a:pt x="14544" y="2670"/>
                  <a:pt x="15311" y="2670"/>
                </a:cubicBezTo>
                <a:cubicBezTo>
                  <a:pt x="16112" y="2670"/>
                  <a:pt x="16779" y="2036"/>
                  <a:pt x="16779" y="1235"/>
                </a:cubicBezTo>
                <a:cubicBezTo>
                  <a:pt x="16779" y="2036"/>
                  <a:pt x="17413" y="2670"/>
                  <a:pt x="18213" y="2670"/>
                </a:cubicBezTo>
                <a:cubicBezTo>
                  <a:pt x="18980" y="2670"/>
                  <a:pt x="19647" y="2036"/>
                  <a:pt x="19647" y="1235"/>
                </a:cubicBezTo>
                <a:cubicBezTo>
                  <a:pt x="19647" y="2036"/>
                  <a:pt x="20281" y="2670"/>
                  <a:pt x="21082" y="2670"/>
                </a:cubicBezTo>
                <a:cubicBezTo>
                  <a:pt x="21882" y="2670"/>
                  <a:pt x="22516" y="2036"/>
                  <a:pt x="22516" y="1235"/>
                </a:cubicBezTo>
                <a:cubicBezTo>
                  <a:pt x="22516" y="2036"/>
                  <a:pt x="23150" y="2670"/>
                  <a:pt x="23951" y="2670"/>
                </a:cubicBezTo>
                <a:cubicBezTo>
                  <a:pt x="24751" y="2670"/>
                  <a:pt x="25385" y="2036"/>
                  <a:pt x="25385" y="1235"/>
                </a:cubicBezTo>
                <a:cubicBezTo>
                  <a:pt x="25385" y="2036"/>
                  <a:pt x="26052" y="2670"/>
                  <a:pt x="26819" y="2670"/>
                </a:cubicBezTo>
                <a:cubicBezTo>
                  <a:pt x="27620" y="2670"/>
                  <a:pt x="28254" y="2036"/>
                  <a:pt x="28254" y="1235"/>
                </a:cubicBezTo>
                <a:cubicBezTo>
                  <a:pt x="28254" y="2036"/>
                  <a:pt x="28921" y="2670"/>
                  <a:pt x="29721" y="2670"/>
                </a:cubicBezTo>
                <a:cubicBezTo>
                  <a:pt x="30489" y="2670"/>
                  <a:pt x="31156" y="2036"/>
                  <a:pt x="31156" y="1235"/>
                </a:cubicBezTo>
                <a:cubicBezTo>
                  <a:pt x="31156" y="2036"/>
                  <a:pt x="31789" y="2670"/>
                  <a:pt x="32590" y="2670"/>
                </a:cubicBezTo>
                <a:cubicBezTo>
                  <a:pt x="33391" y="2670"/>
                  <a:pt x="34024" y="2036"/>
                  <a:pt x="34024" y="1235"/>
                </a:cubicBezTo>
                <a:cubicBezTo>
                  <a:pt x="34024" y="2036"/>
                  <a:pt x="34658" y="2670"/>
                  <a:pt x="35459" y="2670"/>
                </a:cubicBezTo>
                <a:cubicBezTo>
                  <a:pt x="35792" y="2670"/>
                  <a:pt x="36093" y="2536"/>
                  <a:pt x="36359" y="2369"/>
                </a:cubicBezTo>
                <a:lnTo>
                  <a:pt x="3635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6950219" y="2343043"/>
            <a:ext cx="448150" cy="92974"/>
          </a:xfrm>
          <a:custGeom>
            <a:avLst/>
            <a:gdLst/>
            <a:ahLst/>
            <a:cxnLst/>
            <a:rect l="l" t="t" r="r" b="b"/>
            <a:pathLst>
              <a:path w="8040" h="1668" extrusionOk="0">
                <a:moveTo>
                  <a:pt x="0" y="0"/>
                </a:moveTo>
                <a:lnTo>
                  <a:pt x="0" y="1668"/>
                </a:lnTo>
                <a:lnTo>
                  <a:pt x="8039" y="1668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6978090" y="2376488"/>
            <a:ext cx="115326" cy="20512"/>
          </a:xfrm>
          <a:custGeom>
            <a:avLst/>
            <a:gdLst/>
            <a:ahLst/>
            <a:cxnLst/>
            <a:rect l="l" t="t" r="r" b="b"/>
            <a:pathLst>
              <a:path w="2069" h="368" extrusionOk="0">
                <a:moveTo>
                  <a:pt x="201" y="0"/>
                </a:moveTo>
                <a:cubicBezTo>
                  <a:pt x="101" y="0"/>
                  <a:pt x="1" y="67"/>
                  <a:pt x="1" y="201"/>
                </a:cubicBezTo>
                <a:cubicBezTo>
                  <a:pt x="1" y="301"/>
                  <a:pt x="101" y="367"/>
                  <a:pt x="201" y="367"/>
                </a:cubicBezTo>
                <a:lnTo>
                  <a:pt x="1869" y="367"/>
                </a:lnTo>
                <a:cubicBezTo>
                  <a:pt x="1969" y="367"/>
                  <a:pt x="2069" y="301"/>
                  <a:pt x="2069" y="201"/>
                </a:cubicBezTo>
                <a:cubicBezTo>
                  <a:pt x="2069" y="67"/>
                  <a:pt x="1969" y="0"/>
                  <a:pt x="18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5617028" y="1575083"/>
            <a:ext cx="2022972" cy="167387"/>
          </a:xfrm>
          <a:custGeom>
            <a:avLst/>
            <a:gdLst/>
            <a:ahLst/>
            <a:cxnLst/>
            <a:rect l="l" t="t" r="r" b="b"/>
            <a:pathLst>
              <a:path w="36293" h="3003" extrusionOk="0">
                <a:moveTo>
                  <a:pt x="0" y="1"/>
                </a:moveTo>
                <a:lnTo>
                  <a:pt x="0" y="3003"/>
                </a:lnTo>
                <a:lnTo>
                  <a:pt x="36293" y="3003"/>
                </a:lnTo>
                <a:lnTo>
                  <a:pt x="362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5561230" y="1504402"/>
            <a:ext cx="2134563" cy="197152"/>
          </a:xfrm>
          <a:custGeom>
            <a:avLst/>
            <a:gdLst/>
            <a:ahLst/>
            <a:cxnLst/>
            <a:rect l="l" t="t" r="r" b="b"/>
            <a:pathLst>
              <a:path w="38295" h="3537" extrusionOk="0">
                <a:moveTo>
                  <a:pt x="0" y="1"/>
                </a:moveTo>
                <a:lnTo>
                  <a:pt x="0" y="3537"/>
                </a:lnTo>
                <a:lnTo>
                  <a:pt x="38294" y="3537"/>
                </a:lnTo>
                <a:lnTo>
                  <a:pt x="382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6052098" y="1242246"/>
            <a:ext cx="1156549" cy="360749"/>
          </a:xfrm>
          <a:custGeom>
            <a:avLst/>
            <a:gdLst/>
            <a:ahLst/>
            <a:cxnLst/>
            <a:rect l="l" t="t" r="r" b="b"/>
            <a:pathLst>
              <a:path w="20749" h="6472" extrusionOk="0">
                <a:moveTo>
                  <a:pt x="1" y="1"/>
                </a:moveTo>
                <a:lnTo>
                  <a:pt x="1" y="6472"/>
                </a:lnTo>
                <a:lnTo>
                  <a:pt x="20749" y="6472"/>
                </a:lnTo>
                <a:lnTo>
                  <a:pt x="207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6037221" y="1231098"/>
            <a:ext cx="1180685" cy="383101"/>
          </a:xfrm>
          <a:custGeom>
            <a:avLst/>
            <a:gdLst/>
            <a:ahLst/>
            <a:cxnLst/>
            <a:rect l="l" t="t" r="r" b="b"/>
            <a:pathLst>
              <a:path w="21182" h="6873" extrusionOk="0">
                <a:moveTo>
                  <a:pt x="20782" y="401"/>
                </a:moveTo>
                <a:lnTo>
                  <a:pt x="20782" y="6472"/>
                </a:lnTo>
                <a:lnTo>
                  <a:pt x="434" y="6472"/>
                </a:lnTo>
                <a:lnTo>
                  <a:pt x="434" y="401"/>
                </a:lnTo>
                <a:close/>
                <a:moveTo>
                  <a:pt x="0" y="0"/>
                </a:moveTo>
                <a:lnTo>
                  <a:pt x="0" y="6872"/>
                </a:lnTo>
                <a:lnTo>
                  <a:pt x="21182" y="6872"/>
                </a:lnTo>
                <a:lnTo>
                  <a:pt x="21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429232" y="1770348"/>
            <a:ext cx="2398548" cy="260362"/>
          </a:xfrm>
          <a:custGeom>
            <a:avLst/>
            <a:gdLst/>
            <a:ahLst/>
            <a:cxnLst/>
            <a:rect l="l" t="t" r="r" b="b"/>
            <a:pathLst>
              <a:path w="43031" h="4671" extrusionOk="0">
                <a:moveTo>
                  <a:pt x="6104" y="0"/>
                </a:moveTo>
                <a:lnTo>
                  <a:pt x="0" y="4670"/>
                </a:lnTo>
                <a:lnTo>
                  <a:pt x="43031" y="4670"/>
                </a:lnTo>
                <a:lnTo>
                  <a:pt x="36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372301" y="1770348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0" y="0"/>
                </a:moveTo>
                <a:lnTo>
                  <a:pt x="5304" y="4670"/>
                </a:lnTo>
                <a:lnTo>
                  <a:pt x="8173" y="4670"/>
                </a:lnTo>
                <a:lnTo>
                  <a:pt x="20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7143590" y="1770348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0" y="0"/>
                </a:moveTo>
                <a:lnTo>
                  <a:pt x="3670" y="4670"/>
                </a:lnTo>
                <a:lnTo>
                  <a:pt x="6538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6914879" y="1770348"/>
            <a:ext cx="273349" cy="260362"/>
          </a:xfrm>
          <a:custGeom>
            <a:avLst/>
            <a:gdLst/>
            <a:ahLst/>
            <a:cxnLst/>
            <a:rect l="l" t="t" r="r" b="b"/>
            <a:pathLst>
              <a:path w="4904" h="4671" extrusionOk="0">
                <a:moveTo>
                  <a:pt x="0" y="0"/>
                </a:moveTo>
                <a:lnTo>
                  <a:pt x="2035" y="4670"/>
                </a:lnTo>
                <a:lnTo>
                  <a:pt x="4904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686168" y="1770348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0" y="0"/>
                </a:moveTo>
                <a:lnTo>
                  <a:pt x="401" y="4670"/>
                </a:lnTo>
                <a:lnTo>
                  <a:pt x="3269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6388670" y="1770348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1235" y="0"/>
                </a:moveTo>
                <a:lnTo>
                  <a:pt x="0" y="4670"/>
                </a:lnTo>
                <a:lnTo>
                  <a:pt x="2869" y="4670"/>
                </a:lnTo>
                <a:lnTo>
                  <a:pt x="32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6068820" y="1770348"/>
            <a:ext cx="273405" cy="260362"/>
          </a:xfrm>
          <a:custGeom>
            <a:avLst/>
            <a:gdLst/>
            <a:ahLst/>
            <a:cxnLst/>
            <a:rect l="l" t="t" r="r" b="b"/>
            <a:pathLst>
              <a:path w="4905" h="4671" extrusionOk="0">
                <a:moveTo>
                  <a:pt x="2870" y="0"/>
                </a:moveTo>
                <a:lnTo>
                  <a:pt x="1" y="4670"/>
                </a:lnTo>
                <a:lnTo>
                  <a:pt x="2870" y="4670"/>
                </a:lnTo>
                <a:lnTo>
                  <a:pt x="49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5749026" y="1770348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4470" y="0"/>
                </a:moveTo>
                <a:lnTo>
                  <a:pt x="0" y="4670"/>
                </a:lnTo>
                <a:lnTo>
                  <a:pt x="2869" y="4670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429232" y="1770348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6104" y="0"/>
                </a:moveTo>
                <a:lnTo>
                  <a:pt x="0" y="4670"/>
                </a:lnTo>
                <a:lnTo>
                  <a:pt x="2869" y="4670"/>
                </a:lnTo>
                <a:lnTo>
                  <a:pt x="81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5427337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8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5589101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5749026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5908951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068820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6228745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6388670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68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902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6550435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6710360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6870229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7030154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7190079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35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7349948" y="2030664"/>
            <a:ext cx="161869" cy="146931"/>
          </a:xfrm>
          <a:custGeom>
            <a:avLst/>
            <a:gdLst/>
            <a:ahLst/>
            <a:cxnLst/>
            <a:rect l="l" t="t" r="r" b="b"/>
            <a:pathLst>
              <a:path w="2904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9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7511768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02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7671638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7943103" y="2748344"/>
            <a:ext cx="245535" cy="245535"/>
          </a:xfrm>
          <a:custGeom>
            <a:avLst/>
            <a:gdLst/>
            <a:ahLst/>
            <a:cxnLst/>
            <a:rect l="l" t="t" r="r" b="b"/>
            <a:pathLst>
              <a:path w="4405" h="4405" extrusionOk="0">
                <a:moveTo>
                  <a:pt x="1" y="1"/>
                </a:moveTo>
                <a:lnTo>
                  <a:pt x="1902" y="4237"/>
                </a:lnTo>
                <a:lnTo>
                  <a:pt x="2770" y="3370"/>
                </a:lnTo>
                <a:lnTo>
                  <a:pt x="3770" y="4404"/>
                </a:lnTo>
                <a:lnTo>
                  <a:pt x="4404" y="3804"/>
                </a:lnTo>
                <a:lnTo>
                  <a:pt x="3370" y="2770"/>
                </a:lnTo>
                <a:lnTo>
                  <a:pt x="4237" y="190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6037164" y="1242309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</a:rPr>
              <a:t>SHOP</a:t>
            </a:r>
            <a:endParaRPr sz="250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031 L -0.09601 -0.0580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7" y="-29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 build="p"/>
      <p:bldP spid="10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278D4-CFF2-4B6C-7857-E75B1193D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21CCFF-C0D3-499D-B3D8-7D5DFA8F22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535"/>
          <a:stretch/>
        </p:blipFill>
        <p:spPr>
          <a:xfrm>
            <a:off x="942636" y="43250"/>
            <a:ext cx="7258727" cy="393893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0385D83-8D35-A200-556D-BF570B6F350F}"/>
              </a:ext>
            </a:extLst>
          </p:cNvPr>
          <p:cNvSpPr/>
          <p:nvPr/>
        </p:nvSpPr>
        <p:spPr>
          <a:xfrm>
            <a:off x="5853223" y="3306724"/>
            <a:ext cx="1063256" cy="45720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B8B967-9A3E-428A-E856-44D6941F4368}"/>
              </a:ext>
            </a:extLst>
          </p:cNvPr>
          <p:cNvSpPr/>
          <p:nvPr/>
        </p:nvSpPr>
        <p:spPr>
          <a:xfrm>
            <a:off x="6943062" y="3306725"/>
            <a:ext cx="946297" cy="47314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C6150D-69CC-90E8-2B5E-72D6BB215BA9}"/>
              </a:ext>
            </a:extLst>
          </p:cNvPr>
          <p:cNvSpPr txBox="1"/>
          <p:nvPr/>
        </p:nvSpPr>
        <p:spPr>
          <a:xfrm>
            <a:off x="3421912" y="4243613"/>
            <a:ext cx="914400" cy="467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80180A-6641-C299-447E-7126F0CDFA90}"/>
              </a:ext>
            </a:extLst>
          </p:cNvPr>
          <p:cNvSpPr txBox="1"/>
          <p:nvPr/>
        </p:nvSpPr>
        <p:spPr>
          <a:xfrm>
            <a:off x="1385777" y="4214036"/>
            <a:ext cx="1148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ira Sans Extra Condensed Medium" panose="020B0604020202020204" charset="0"/>
              </a:rPr>
              <a:t>Dormant</a:t>
            </a:r>
            <a:endParaRPr lang="en-IN" sz="2000" dirty="0">
              <a:latin typeface="Fira Sans Extra Condensed Medium" panose="020B060402020202020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822C22-58F9-3A5A-2049-CF6B8D2DA736}"/>
              </a:ext>
            </a:extLst>
          </p:cNvPr>
          <p:cNvSpPr txBox="1"/>
          <p:nvPr/>
        </p:nvSpPr>
        <p:spPr>
          <a:xfrm>
            <a:off x="3572538" y="425722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ira Sans Extra Condensed Medium" panose="020B0604020202020204" charset="0"/>
              </a:rPr>
              <a:t>At Risk</a:t>
            </a:r>
            <a:endParaRPr lang="en-IN" sz="2000" dirty="0">
              <a:latin typeface="Fira Sans Extra Condensed Medium" panose="020B060402020202020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B74C70-B6AE-C63B-A84A-983DB182CFE2}"/>
              </a:ext>
            </a:extLst>
          </p:cNvPr>
          <p:cNvSpPr txBox="1"/>
          <p:nvPr/>
        </p:nvSpPr>
        <p:spPr>
          <a:xfrm>
            <a:off x="5853222" y="4124061"/>
            <a:ext cx="1495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ira Sans Extra Condensed Medium" panose="020B0604020202020204" charset="0"/>
              </a:rPr>
              <a:t>Loyal Customer</a:t>
            </a:r>
            <a:endParaRPr lang="en-IN" sz="2000" dirty="0">
              <a:latin typeface="Fira Sans Extra Condensed Medium" panose="020B060402020202020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89D4EA-63A7-6B51-307B-CF4DD213FEBD}"/>
              </a:ext>
            </a:extLst>
          </p:cNvPr>
          <p:cNvSpPr txBox="1"/>
          <p:nvPr/>
        </p:nvSpPr>
        <p:spPr>
          <a:xfrm>
            <a:off x="7827333" y="4243613"/>
            <a:ext cx="1151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ira Sans Extra Condensed Medium" panose="020B0604020202020204" charset="0"/>
              </a:rPr>
              <a:t>Champion</a:t>
            </a:r>
            <a:endParaRPr lang="en-IN" sz="2000" dirty="0">
              <a:latin typeface="Fira Sans Extra Condensed Medium" panose="020B060402020202020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15CD82-3440-0E00-8C5D-03A953E3B86D}"/>
              </a:ext>
            </a:extLst>
          </p:cNvPr>
          <p:cNvSpPr/>
          <p:nvPr/>
        </p:nvSpPr>
        <p:spPr>
          <a:xfrm>
            <a:off x="2397642" y="1249326"/>
            <a:ext cx="834656" cy="9994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430E19-BC2F-4AB3-2349-037089335E09}"/>
              </a:ext>
            </a:extLst>
          </p:cNvPr>
          <p:cNvSpPr/>
          <p:nvPr/>
        </p:nvSpPr>
        <p:spPr>
          <a:xfrm>
            <a:off x="2397642" y="1249326"/>
            <a:ext cx="1621465" cy="4678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A7D0211-FF73-9414-430F-6C5318495D99}"/>
                  </a:ext>
                </a:extLst>
              </p14:cNvPr>
              <p14:cNvContentPartPr/>
              <p14:nvPr/>
            </p14:nvContentPartPr>
            <p14:xfrm>
              <a:off x="2418873" y="3774332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A7D0211-FF73-9414-430F-6C5318495D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2753" y="376821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47FB83CA-4443-A6A8-2E97-EC0A02773EFB}"/>
                  </a:ext>
                </a:extLst>
              </p14:cNvPr>
              <p14:cNvContentPartPr/>
              <p14:nvPr/>
            </p14:nvContentPartPr>
            <p14:xfrm>
              <a:off x="8910033" y="2907812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47FB83CA-4443-A6A8-2E97-EC0A02773E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03913" y="2901692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75B5558-2BDD-F3C8-6781-9EF6DC23B2F6}"/>
                  </a:ext>
                </a:extLst>
              </p14:cNvPr>
              <p14:cNvContentPartPr/>
              <p14:nvPr/>
            </p14:nvContentPartPr>
            <p14:xfrm>
              <a:off x="2413473" y="2248292"/>
              <a:ext cx="16200" cy="15580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75B5558-2BDD-F3C8-6781-9EF6DC23B2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07353" y="2242172"/>
                <a:ext cx="28440" cy="157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87894AB-0553-D5B5-39C9-4FAC59F2D9C4}"/>
                  </a:ext>
                </a:extLst>
              </p14:cNvPr>
              <p14:cNvContentPartPr/>
              <p14:nvPr/>
            </p14:nvContentPartPr>
            <p14:xfrm>
              <a:off x="2429313" y="3790532"/>
              <a:ext cx="3424320" cy="16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87894AB-0553-D5B5-39C9-4FAC59F2D9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23193" y="3784412"/>
                <a:ext cx="3436560" cy="2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E8F67F58-F2D0-E098-812B-354ED3B1D263}"/>
              </a:ext>
            </a:extLst>
          </p:cNvPr>
          <p:cNvGrpSpPr/>
          <p:nvPr/>
        </p:nvGrpSpPr>
        <p:grpSpPr>
          <a:xfrm>
            <a:off x="5826273" y="3295892"/>
            <a:ext cx="27360" cy="495000"/>
            <a:chOff x="5826273" y="3295892"/>
            <a:chExt cx="27360" cy="49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CE0D4CA-A9C5-B221-7B78-E25B11471DD5}"/>
                    </a:ext>
                  </a:extLst>
                </p14:cNvPr>
                <p14:cNvContentPartPr/>
                <p14:nvPr/>
              </p14:nvContentPartPr>
              <p14:xfrm>
                <a:off x="5826273" y="3301652"/>
                <a:ext cx="27360" cy="489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CE0D4CA-A9C5-B221-7B78-E25B11471D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20153" y="3295532"/>
                  <a:ext cx="3960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255CD58-79B8-2A0D-7683-B748DC69EF1C}"/>
                    </a:ext>
                  </a:extLst>
                </p14:cNvPr>
                <p14:cNvContentPartPr/>
                <p14:nvPr/>
              </p14:nvContentPartPr>
              <p14:xfrm>
                <a:off x="5826633" y="3295892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255CD58-79B8-2A0D-7683-B748DC69EF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20513" y="328977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A6D27ED-FC1B-EC7B-5257-2251B53AFBF1}"/>
                  </a:ext>
                </a:extLst>
              </p14:cNvPr>
              <p14:cNvContentPartPr/>
              <p14:nvPr/>
            </p14:nvContentPartPr>
            <p14:xfrm>
              <a:off x="7884033" y="1227332"/>
              <a:ext cx="720" cy="20635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A6D27ED-FC1B-EC7B-5257-2251B53AFBF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71793" y="1221212"/>
                <a:ext cx="25200" cy="207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CEAE958B-D76F-8514-633C-93F76837AE01}"/>
              </a:ext>
            </a:extLst>
          </p:cNvPr>
          <p:cNvGrpSpPr/>
          <p:nvPr/>
        </p:nvGrpSpPr>
        <p:grpSpPr>
          <a:xfrm>
            <a:off x="7915713" y="1233452"/>
            <a:ext cx="360" cy="360"/>
            <a:chOff x="7915713" y="123345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3E5E428-68D0-39BA-5DC4-9CE35C794A5E}"/>
                    </a:ext>
                  </a:extLst>
                </p14:cNvPr>
                <p14:cNvContentPartPr/>
                <p14:nvPr/>
              </p14:nvContentPartPr>
              <p14:xfrm>
                <a:off x="7915713" y="1233452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3E5E428-68D0-39BA-5DC4-9CE35C794A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09593" y="122733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270EDC7-8DEA-7F8E-83BF-2D414C187217}"/>
                    </a:ext>
                  </a:extLst>
                </p14:cNvPr>
                <p14:cNvContentPartPr/>
                <p14:nvPr/>
              </p14:nvContentPartPr>
              <p14:xfrm>
                <a:off x="7915713" y="1233452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270EDC7-8DEA-7F8E-83BF-2D414C1872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09593" y="122733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8E605E1-6A75-D80F-EC25-28E96FF8625E}"/>
                    </a:ext>
                  </a:extLst>
                </p14:cNvPr>
                <p14:cNvContentPartPr/>
                <p14:nvPr/>
              </p14:nvContentPartPr>
              <p14:xfrm>
                <a:off x="7915713" y="1233452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8E605E1-6A75-D80F-EC25-28E96FF862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09593" y="122733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CF01C30-99A5-8168-6EEE-DFBB855173FE}"/>
                  </a:ext>
                </a:extLst>
              </p14:cNvPr>
              <p14:cNvContentPartPr/>
              <p14:nvPr/>
            </p14:nvContentPartPr>
            <p14:xfrm>
              <a:off x="4029513" y="1227692"/>
              <a:ext cx="3886920" cy="111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CF01C30-99A5-8168-6EEE-DFBB855173F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023393" y="1221572"/>
                <a:ext cx="38991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2940867-3CF9-A9BC-B8B7-B7AF225D867D}"/>
                  </a:ext>
                </a:extLst>
              </p14:cNvPr>
              <p14:cNvContentPartPr/>
              <p14:nvPr/>
            </p14:nvContentPartPr>
            <p14:xfrm>
              <a:off x="3253353" y="1738172"/>
              <a:ext cx="803520" cy="27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2940867-3CF9-A9BC-B8B7-B7AF225D867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47233" y="1732052"/>
                <a:ext cx="815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526A0E0-A038-B03E-18E2-A5A56BAC4A97}"/>
                  </a:ext>
                </a:extLst>
              </p14:cNvPr>
              <p14:cNvContentPartPr/>
              <p14:nvPr/>
            </p14:nvContentPartPr>
            <p14:xfrm>
              <a:off x="3253353" y="1738172"/>
              <a:ext cx="720" cy="5004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526A0E0-A038-B03E-18E2-A5A56BAC4A9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41113" y="1732052"/>
                <a:ext cx="2520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02569537-3A72-3C1E-F6B6-3E88F00961F9}"/>
                  </a:ext>
                </a:extLst>
              </p14:cNvPr>
              <p14:cNvContentPartPr/>
              <p14:nvPr/>
            </p14:nvContentPartPr>
            <p14:xfrm>
              <a:off x="2423913" y="2248292"/>
              <a:ext cx="835200" cy="61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02569537-3A72-3C1E-F6B6-3E88F00961F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417793" y="2242172"/>
                <a:ext cx="8474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5211C67-EF7A-61AF-0E6C-3639C25AEA2D}"/>
                  </a:ext>
                </a:extLst>
              </p14:cNvPr>
              <p14:cNvContentPartPr/>
              <p14:nvPr/>
            </p14:nvContentPartPr>
            <p14:xfrm>
              <a:off x="8989593" y="2418932"/>
              <a:ext cx="3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5211C67-EF7A-61AF-0E6C-3639C25AEA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83473" y="2412812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567AE69-18B4-88B5-3E9E-E38215A65D5D}"/>
              </a:ext>
            </a:extLst>
          </p:cNvPr>
          <p:cNvCxnSpPr>
            <a:cxnSpLocks/>
          </p:cNvCxnSpPr>
          <p:nvPr/>
        </p:nvCxnSpPr>
        <p:spPr>
          <a:xfrm flipV="1">
            <a:off x="2046767" y="1832290"/>
            <a:ext cx="987700" cy="2291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4AF5F4-A212-B020-278B-7EF49885B5C7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4029738" y="2131828"/>
            <a:ext cx="1495765" cy="2125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3C02FD2-B671-343C-D8DE-F5864D820851}"/>
              </a:ext>
            </a:extLst>
          </p:cNvPr>
          <p:cNvCxnSpPr>
            <a:cxnSpLocks/>
          </p:cNvCxnSpPr>
          <p:nvPr/>
        </p:nvCxnSpPr>
        <p:spPr>
          <a:xfrm flipV="1">
            <a:off x="6273264" y="3646967"/>
            <a:ext cx="135800" cy="477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44BEB4-8B4B-C519-1A2B-020E287913DE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788319" y="3677261"/>
            <a:ext cx="614945" cy="566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23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/>
      <p:bldP spid="22" grpId="0"/>
      <p:bldP spid="23" grpId="0"/>
      <p:bldP spid="24" grpId="0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9DD3D1-2C9D-70E2-3DC0-222A78E54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01150" cy="5191346"/>
          </a:xfrm>
          <a:prstGeom prst="rect">
            <a:avLst/>
          </a:prstGeom>
        </p:spPr>
      </p:pic>
      <p:pic>
        <p:nvPicPr>
          <p:cNvPr id="6" name="Graphic 5" descr="Shopping cart with solid fill">
            <a:extLst>
              <a:ext uri="{FF2B5EF4-FFF2-40B4-BE49-F238E27FC236}">
                <a16:creationId xmlns:a16="http://schemas.microsoft.com/office/drawing/2014/main" id="{CDEBD260-52E1-7A38-53A3-3CE1911B6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8380" y="0"/>
            <a:ext cx="409353" cy="4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6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EC671C-27B7-B1E1-134A-8A7E41EF1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28821"/>
              </p:ext>
            </p:extLst>
          </p:nvPr>
        </p:nvGraphicFramePr>
        <p:xfrm>
          <a:off x="709612" y="482841"/>
          <a:ext cx="7724776" cy="344424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931194">
                  <a:extLst>
                    <a:ext uri="{9D8B030D-6E8A-4147-A177-3AD203B41FA5}">
                      <a16:colId xmlns:a16="http://schemas.microsoft.com/office/drawing/2014/main" val="4177937049"/>
                    </a:ext>
                  </a:extLst>
                </a:gridCol>
                <a:gridCol w="1931194">
                  <a:extLst>
                    <a:ext uri="{9D8B030D-6E8A-4147-A177-3AD203B41FA5}">
                      <a16:colId xmlns:a16="http://schemas.microsoft.com/office/drawing/2014/main" val="787263930"/>
                    </a:ext>
                  </a:extLst>
                </a:gridCol>
                <a:gridCol w="1931194">
                  <a:extLst>
                    <a:ext uri="{9D8B030D-6E8A-4147-A177-3AD203B41FA5}">
                      <a16:colId xmlns:a16="http://schemas.microsoft.com/office/drawing/2014/main" val="1697794631"/>
                    </a:ext>
                  </a:extLst>
                </a:gridCol>
                <a:gridCol w="1931194">
                  <a:extLst>
                    <a:ext uri="{9D8B030D-6E8A-4147-A177-3AD203B41FA5}">
                      <a16:colId xmlns:a16="http://schemas.microsoft.com/office/drawing/2014/main" val="2523437667"/>
                    </a:ext>
                  </a:extLst>
                </a:gridCol>
              </a:tblGrid>
              <a:tr h="161096">
                <a:tc>
                  <a:txBody>
                    <a:bodyPr/>
                    <a:lstStyle/>
                    <a:p>
                      <a:r>
                        <a:rPr lang="en-IN" sz="1400" b="1" dirty="0"/>
                        <a:t>Heatmap Zone</a:t>
                      </a:r>
                      <a:endParaRPr lang="en-IN" sz="1400" b="1" dirty="0">
                        <a:latin typeface="Fira Sans Extra Condensed Mediu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Characteristics</a:t>
                      </a:r>
                      <a:endParaRPr lang="en-IN" sz="1400" b="1" dirty="0">
                        <a:latin typeface="Fira Sans Extra Condensed Mediu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Segment</a:t>
                      </a:r>
                      <a:endParaRPr lang="en-IN" sz="1400" b="1" dirty="0">
                        <a:latin typeface="Fira Sans Extra Condensed Mediu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Recommended Action</a:t>
                      </a:r>
                      <a:endParaRPr lang="en-IN" sz="1400" b="1" dirty="0">
                        <a:latin typeface="Fira Sans Extra Condensed Mediu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99428"/>
                  </a:ext>
                </a:extLst>
              </a:tr>
              <a:tr h="273863">
                <a:tc>
                  <a:txBody>
                    <a:bodyPr/>
                    <a:lstStyle/>
                    <a:p>
                      <a:r>
                        <a:rPr lang="en-IN" sz="1400" b="0" dirty="0"/>
                        <a:t>Bottom-Right</a:t>
                      </a:r>
                      <a:endParaRPr lang="en-IN" sz="1400" b="0" dirty="0">
                        <a:latin typeface="Fira Sans Extra Condensed Mediu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High F, High R, High RFM score</a:t>
                      </a:r>
                      <a:endParaRPr lang="en-US" sz="1400" dirty="0">
                        <a:latin typeface="Fira Sans Extra Condensed Mediu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dirty="0"/>
                        <a:t>Champions</a:t>
                      </a:r>
                      <a:endParaRPr lang="en-IN" sz="1400" b="0" dirty="0">
                        <a:latin typeface="Fira Sans Extra Condensed Mediu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Retain, First access to sale items, Special discounts and reward, upsell</a:t>
                      </a:r>
                      <a:endParaRPr lang="en-IN" sz="1400" dirty="0">
                        <a:latin typeface="Fira Sans Extra Condensed Mediu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938975"/>
                  </a:ext>
                </a:extLst>
              </a:tr>
              <a:tr h="273863">
                <a:tc>
                  <a:txBody>
                    <a:bodyPr/>
                    <a:lstStyle/>
                    <a:p>
                      <a:r>
                        <a:rPr lang="en-IN" sz="1400" b="0" dirty="0"/>
                        <a:t>Bottom-Mid</a:t>
                      </a:r>
                      <a:endParaRPr lang="en-IN" sz="1400" b="0" dirty="0">
                        <a:latin typeface="Fira Sans Extra Condensed Mediu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High F, High R</a:t>
                      </a:r>
                      <a:endParaRPr lang="en-IN" sz="1400" dirty="0">
                        <a:latin typeface="Fira Sans Extra Condensed Mediu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dirty="0"/>
                        <a:t>Loyal Customers</a:t>
                      </a:r>
                      <a:endParaRPr lang="en-IN" sz="1400" b="0" dirty="0">
                        <a:latin typeface="Fira Sans Extra Condensed Mediu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Re-engage with personalized offers, cross-sell</a:t>
                      </a:r>
                      <a:endParaRPr lang="en-IN" sz="1400" dirty="0">
                        <a:latin typeface="Fira Sans Extra Condensed Mediu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600566"/>
                  </a:ext>
                </a:extLst>
              </a:tr>
              <a:tr h="273863">
                <a:tc>
                  <a:txBody>
                    <a:bodyPr/>
                    <a:lstStyle/>
                    <a:p>
                      <a:r>
                        <a:rPr lang="en-IN" sz="1400" b="0" dirty="0"/>
                        <a:t>Middle-Middle</a:t>
                      </a:r>
                      <a:endParaRPr lang="en-IN" sz="1400" b="0" dirty="0">
                        <a:latin typeface="Fira Sans Extra Condensed Mediu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Moderate F &amp; R</a:t>
                      </a:r>
                      <a:endParaRPr lang="en-IN" sz="1400" dirty="0">
                        <a:latin typeface="Fira Sans Extra Condensed Mediu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dirty="0"/>
                        <a:t>At Risk (Potential Loyalists)</a:t>
                      </a:r>
                      <a:endParaRPr lang="en-IN" sz="1400" b="0" dirty="0">
                        <a:latin typeface="Fira Sans Extra Condensed Mediu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Encourage repeat purchases, Points-based discounts</a:t>
                      </a:r>
                      <a:endParaRPr lang="en-IN" sz="1400" dirty="0">
                        <a:latin typeface="Fira Sans Extra Condensed Mediu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526483"/>
                  </a:ext>
                </a:extLst>
              </a:tr>
              <a:tr h="273863">
                <a:tc>
                  <a:txBody>
                    <a:bodyPr/>
                    <a:lstStyle/>
                    <a:p>
                      <a:r>
                        <a:rPr lang="en-IN" sz="1400" b="0" dirty="0"/>
                        <a:t>Top-Left</a:t>
                      </a:r>
                      <a:endParaRPr lang="en-IN" sz="1400" b="0" dirty="0">
                        <a:latin typeface="Fira Sans Extra Condensed Mediu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Low F, Low R</a:t>
                      </a:r>
                      <a:endParaRPr lang="en-IN" sz="1400" dirty="0">
                        <a:latin typeface="Fira Sans Extra Condensed Mediu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dirty="0"/>
                        <a:t>Dormant (Lost Customers)</a:t>
                      </a:r>
                      <a:endParaRPr lang="en-IN" sz="1400" b="0" dirty="0">
                        <a:latin typeface="Fira Sans Extra Condensed Mediu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Consider win-back or pause outreach</a:t>
                      </a:r>
                      <a:endParaRPr lang="en-US" sz="1400" dirty="0">
                        <a:latin typeface="Fira Sans Extra Condensed Mediu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07754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1F6C3E-A080-501C-4098-839A902EF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325054"/>
              </p:ext>
            </p:extLst>
          </p:nvPr>
        </p:nvGraphicFramePr>
        <p:xfrm>
          <a:off x="709612" y="4059584"/>
          <a:ext cx="7724776" cy="103632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1921946">
                  <a:extLst>
                    <a:ext uri="{9D8B030D-6E8A-4147-A177-3AD203B41FA5}">
                      <a16:colId xmlns:a16="http://schemas.microsoft.com/office/drawing/2014/main" val="1521196114"/>
                    </a:ext>
                  </a:extLst>
                </a:gridCol>
                <a:gridCol w="1940442">
                  <a:extLst>
                    <a:ext uri="{9D8B030D-6E8A-4147-A177-3AD203B41FA5}">
                      <a16:colId xmlns:a16="http://schemas.microsoft.com/office/drawing/2014/main" val="4223409721"/>
                    </a:ext>
                  </a:extLst>
                </a:gridCol>
                <a:gridCol w="1931194">
                  <a:extLst>
                    <a:ext uri="{9D8B030D-6E8A-4147-A177-3AD203B41FA5}">
                      <a16:colId xmlns:a16="http://schemas.microsoft.com/office/drawing/2014/main" val="376749089"/>
                    </a:ext>
                  </a:extLst>
                </a:gridCol>
                <a:gridCol w="1931194">
                  <a:extLst>
                    <a:ext uri="{9D8B030D-6E8A-4147-A177-3AD203B41FA5}">
                      <a16:colId xmlns:a16="http://schemas.microsoft.com/office/drawing/2014/main" val="3131256928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en-IN" sz="1400" b="1"/>
                        <a:t>High RFM Score (&gt;10)</a:t>
                      </a:r>
                      <a:endParaRPr lang="en-IN" sz="1400">
                        <a:latin typeface="Fira Sans Extra Condensed Mediu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High value overall</a:t>
                      </a:r>
                      <a:endParaRPr lang="en-IN" sz="1400">
                        <a:latin typeface="Fira Sans Extra Condensed Mediu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dirty="0"/>
                        <a:t>High-Value Segments</a:t>
                      </a:r>
                      <a:endParaRPr lang="en-IN" sz="1400" b="0" dirty="0">
                        <a:latin typeface="Fira Sans Extra Condensed Mediu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Focus investment and retention efforts</a:t>
                      </a:r>
                      <a:endParaRPr lang="en-US" sz="1400" dirty="0">
                        <a:latin typeface="Fira Sans Extra Condensed Mediu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97631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IN" sz="1400" b="1"/>
                        <a:t>Low RFM Score (&lt;5)</a:t>
                      </a:r>
                      <a:endParaRPr lang="en-IN" sz="1400">
                        <a:latin typeface="Fira Sans Extra Condensed Mediu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Low value overall</a:t>
                      </a:r>
                      <a:endParaRPr lang="en-IN" sz="1400" dirty="0">
                        <a:latin typeface="Fira Sans Extra Condensed Mediu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dirty="0"/>
                        <a:t>Low-Value Segments</a:t>
                      </a:r>
                      <a:endParaRPr lang="en-IN" sz="1400" b="0" dirty="0">
                        <a:latin typeface="Fira Sans Extra Condensed Mediu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Minimal investment, cleanup</a:t>
                      </a:r>
                      <a:endParaRPr lang="en-IN" sz="1400" dirty="0">
                        <a:latin typeface="Fira Sans Extra Condensed Medium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9147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2EFCECC-B163-92CD-E298-A9AF70E23DF4}"/>
              </a:ext>
            </a:extLst>
          </p:cNvPr>
          <p:cNvSpPr txBox="1"/>
          <p:nvPr/>
        </p:nvSpPr>
        <p:spPr>
          <a:xfrm>
            <a:off x="2241365" y="-40379"/>
            <a:ext cx="3737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ira Sans Extra Condensed Medium" panose="020B0604020202020204" charset="0"/>
              </a:rPr>
              <a:t>Analysis With Action Plan</a:t>
            </a:r>
            <a:endParaRPr lang="en-IN" sz="2800" dirty="0">
              <a:latin typeface="Fira Sans Extra Condensed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07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43"/>
          <p:cNvSpPr txBox="1">
            <a:spLocks noGrp="1"/>
          </p:cNvSpPr>
          <p:nvPr>
            <p:ph type="title"/>
          </p:nvPr>
        </p:nvSpPr>
        <p:spPr>
          <a:xfrm>
            <a:off x="405554" y="1572329"/>
            <a:ext cx="2993851" cy="12228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Thank You</a:t>
            </a:r>
            <a:endParaRPr sz="6600" dirty="0"/>
          </a:p>
        </p:txBody>
      </p:sp>
      <p:grpSp>
        <p:nvGrpSpPr>
          <p:cNvPr id="1464" name="Google Shape;1464;p43"/>
          <p:cNvGrpSpPr/>
          <p:nvPr/>
        </p:nvGrpSpPr>
        <p:grpSpPr>
          <a:xfrm>
            <a:off x="3928731" y="886870"/>
            <a:ext cx="4937317" cy="3456530"/>
            <a:chOff x="2417144" y="973112"/>
            <a:chExt cx="4309754" cy="2524988"/>
          </a:xfrm>
        </p:grpSpPr>
        <p:sp>
          <p:nvSpPr>
            <p:cNvPr id="1465" name="Google Shape;1465;p43"/>
            <p:cNvSpPr/>
            <p:nvPr/>
          </p:nvSpPr>
          <p:spPr>
            <a:xfrm>
              <a:off x="2595475" y="973112"/>
              <a:ext cx="3976733" cy="2282654"/>
            </a:xfrm>
            <a:custGeom>
              <a:avLst/>
              <a:gdLst/>
              <a:ahLst/>
              <a:cxnLst/>
              <a:rect l="l" t="t" r="r" b="b"/>
              <a:pathLst>
                <a:path w="49468" h="35826" extrusionOk="0">
                  <a:moveTo>
                    <a:pt x="666" y="1"/>
                  </a:moveTo>
                  <a:cubicBezTo>
                    <a:pt x="297" y="1"/>
                    <a:pt x="1" y="297"/>
                    <a:pt x="1" y="629"/>
                  </a:cubicBezTo>
                  <a:lnTo>
                    <a:pt x="1" y="35197"/>
                  </a:lnTo>
                  <a:cubicBezTo>
                    <a:pt x="1" y="35530"/>
                    <a:pt x="297" y="35826"/>
                    <a:pt x="666" y="35826"/>
                  </a:cubicBezTo>
                  <a:lnTo>
                    <a:pt x="48839" y="35826"/>
                  </a:lnTo>
                  <a:cubicBezTo>
                    <a:pt x="49172" y="35826"/>
                    <a:pt x="49468" y="35530"/>
                    <a:pt x="49468" y="35197"/>
                  </a:cubicBezTo>
                  <a:lnTo>
                    <a:pt x="49468" y="629"/>
                  </a:lnTo>
                  <a:cubicBezTo>
                    <a:pt x="49468" y="297"/>
                    <a:pt x="49172" y="1"/>
                    <a:pt x="48839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3"/>
            <p:cNvSpPr/>
            <p:nvPr/>
          </p:nvSpPr>
          <p:spPr>
            <a:xfrm>
              <a:off x="2726275" y="1046650"/>
              <a:ext cx="3715143" cy="2120315"/>
            </a:xfrm>
            <a:custGeom>
              <a:avLst/>
              <a:gdLst/>
              <a:ahLst/>
              <a:cxnLst/>
              <a:rect l="l" t="t" r="r" b="b"/>
              <a:pathLst>
                <a:path w="46214" h="32868" extrusionOk="0">
                  <a:moveTo>
                    <a:pt x="0" y="1"/>
                  </a:moveTo>
                  <a:lnTo>
                    <a:pt x="0" y="32868"/>
                  </a:lnTo>
                  <a:lnTo>
                    <a:pt x="46214" y="32868"/>
                  </a:lnTo>
                  <a:lnTo>
                    <a:pt x="462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3"/>
            <p:cNvSpPr/>
            <p:nvPr/>
          </p:nvSpPr>
          <p:spPr>
            <a:xfrm>
              <a:off x="4268803" y="3251277"/>
              <a:ext cx="630197" cy="242170"/>
            </a:xfrm>
            <a:custGeom>
              <a:avLst/>
              <a:gdLst/>
              <a:ahLst/>
              <a:cxnLst/>
              <a:rect l="l" t="t" r="r" b="b"/>
              <a:pathLst>
                <a:path w="7839" h="4622" extrusionOk="0">
                  <a:moveTo>
                    <a:pt x="0" y="1"/>
                  </a:moveTo>
                  <a:lnTo>
                    <a:pt x="0" y="4622"/>
                  </a:lnTo>
                  <a:lnTo>
                    <a:pt x="7838" y="4622"/>
                  </a:lnTo>
                  <a:lnTo>
                    <a:pt x="7838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3"/>
            <p:cNvSpPr/>
            <p:nvPr/>
          </p:nvSpPr>
          <p:spPr>
            <a:xfrm>
              <a:off x="2726269" y="1777297"/>
              <a:ext cx="3715143" cy="285314"/>
            </a:xfrm>
            <a:custGeom>
              <a:avLst/>
              <a:gdLst/>
              <a:ahLst/>
              <a:cxnLst/>
              <a:rect l="l" t="t" r="r" b="b"/>
              <a:pathLst>
                <a:path w="46214" h="6249" extrusionOk="0">
                  <a:moveTo>
                    <a:pt x="0" y="1"/>
                  </a:moveTo>
                  <a:lnTo>
                    <a:pt x="0" y="6212"/>
                  </a:lnTo>
                  <a:cubicBezTo>
                    <a:pt x="1147" y="6064"/>
                    <a:pt x="2071" y="5103"/>
                    <a:pt x="2071" y="3883"/>
                  </a:cubicBezTo>
                  <a:lnTo>
                    <a:pt x="6729" y="3883"/>
                  </a:lnTo>
                  <a:cubicBezTo>
                    <a:pt x="6729" y="5177"/>
                    <a:pt x="7801" y="6249"/>
                    <a:pt x="9095" y="6249"/>
                  </a:cubicBezTo>
                  <a:cubicBezTo>
                    <a:pt x="10352" y="6249"/>
                    <a:pt x="11424" y="5177"/>
                    <a:pt x="11424" y="3883"/>
                  </a:cubicBezTo>
                  <a:lnTo>
                    <a:pt x="16083" y="3883"/>
                  </a:lnTo>
                  <a:cubicBezTo>
                    <a:pt x="16083" y="5177"/>
                    <a:pt x="17155" y="6249"/>
                    <a:pt x="18449" y="6249"/>
                  </a:cubicBezTo>
                  <a:cubicBezTo>
                    <a:pt x="19706" y="6249"/>
                    <a:pt x="20778" y="5177"/>
                    <a:pt x="20778" y="3883"/>
                  </a:cubicBezTo>
                  <a:lnTo>
                    <a:pt x="25436" y="3883"/>
                  </a:lnTo>
                  <a:cubicBezTo>
                    <a:pt x="25436" y="5177"/>
                    <a:pt x="26508" y="6249"/>
                    <a:pt x="27802" y="6249"/>
                  </a:cubicBezTo>
                  <a:cubicBezTo>
                    <a:pt x="29059" y="6249"/>
                    <a:pt x="30132" y="5177"/>
                    <a:pt x="30132" y="3883"/>
                  </a:cubicBezTo>
                  <a:lnTo>
                    <a:pt x="34790" y="3883"/>
                  </a:lnTo>
                  <a:cubicBezTo>
                    <a:pt x="34790" y="5177"/>
                    <a:pt x="35862" y="6249"/>
                    <a:pt x="37156" y="6249"/>
                  </a:cubicBezTo>
                  <a:cubicBezTo>
                    <a:pt x="38450" y="6249"/>
                    <a:pt x="39485" y="5177"/>
                    <a:pt x="39485" y="3883"/>
                  </a:cubicBezTo>
                  <a:lnTo>
                    <a:pt x="44144" y="3883"/>
                  </a:lnTo>
                  <a:cubicBezTo>
                    <a:pt x="44144" y="5103"/>
                    <a:pt x="45068" y="6064"/>
                    <a:pt x="46214" y="6212"/>
                  </a:cubicBezTo>
                  <a:lnTo>
                    <a:pt x="4621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3"/>
            <p:cNvSpPr/>
            <p:nvPr/>
          </p:nvSpPr>
          <p:spPr>
            <a:xfrm>
              <a:off x="4396643" y="1616945"/>
              <a:ext cx="374537" cy="298828"/>
            </a:xfrm>
            <a:custGeom>
              <a:avLst/>
              <a:gdLst/>
              <a:ahLst/>
              <a:cxnLst/>
              <a:rect l="l" t="t" r="r" b="b"/>
              <a:pathLst>
                <a:path w="4659" h="6545" extrusionOk="0">
                  <a:moveTo>
                    <a:pt x="0" y="1"/>
                  </a:moveTo>
                  <a:lnTo>
                    <a:pt x="0" y="6544"/>
                  </a:lnTo>
                  <a:lnTo>
                    <a:pt x="4658" y="6544"/>
                  </a:lnTo>
                  <a:lnTo>
                    <a:pt x="4658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3"/>
            <p:cNvSpPr/>
            <p:nvPr/>
          </p:nvSpPr>
          <p:spPr>
            <a:xfrm>
              <a:off x="3644661" y="1616945"/>
              <a:ext cx="374537" cy="298828"/>
            </a:xfrm>
            <a:custGeom>
              <a:avLst/>
              <a:gdLst/>
              <a:ahLst/>
              <a:cxnLst/>
              <a:rect l="l" t="t" r="r" b="b"/>
              <a:pathLst>
                <a:path w="4659" h="6545" extrusionOk="0">
                  <a:moveTo>
                    <a:pt x="0" y="1"/>
                  </a:moveTo>
                  <a:lnTo>
                    <a:pt x="0" y="6544"/>
                  </a:lnTo>
                  <a:lnTo>
                    <a:pt x="4659" y="6544"/>
                  </a:lnTo>
                  <a:lnTo>
                    <a:pt x="4659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3"/>
            <p:cNvSpPr/>
            <p:nvPr/>
          </p:nvSpPr>
          <p:spPr>
            <a:xfrm>
              <a:off x="2892679" y="1616945"/>
              <a:ext cx="374617" cy="298828"/>
            </a:xfrm>
            <a:custGeom>
              <a:avLst/>
              <a:gdLst/>
              <a:ahLst/>
              <a:cxnLst/>
              <a:rect l="l" t="t" r="r" b="b"/>
              <a:pathLst>
                <a:path w="4660" h="6545" extrusionOk="0">
                  <a:moveTo>
                    <a:pt x="1" y="1"/>
                  </a:moveTo>
                  <a:lnTo>
                    <a:pt x="1" y="6544"/>
                  </a:lnTo>
                  <a:lnTo>
                    <a:pt x="4659" y="6544"/>
                  </a:lnTo>
                  <a:lnTo>
                    <a:pt x="4659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3"/>
            <p:cNvSpPr/>
            <p:nvPr/>
          </p:nvSpPr>
          <p:spPr>
            <a:xfrm>
              <a:off x="2892679" y="1512297"/>
              <a:ext cx="624228" cy="104693"/>
            </a:xfrm>
            <a:custGeom>
              <a:avLst/>
              <a:gdLst/>
              <a:ahLst/>
              <a:cxnLst/>
              <a:rect l="l" t="t" r="r" b="b"/>
              <a:pathLst>
                <a:path w="7765" h="2293" extrusionOk="0">
                  <a:moveTo>
                    <a:pt x="3920" y="0"/>
                  </a:moveTo>
                  <a:lnTo>
                    <a:pt x="1" y="2293"/>
                  </a:lnTo>
                  <a:lnTo>
                    <a:pt x="4659" y="2293"/>
                  </a:lnTo>
                  <a:lnTo>
                    <a:pt x="7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3"/>
            <p:cNvSpPr/>
            <p:nvPr/>
          </p:nvSpPr>
          <p:spPr>
            <a:xfrm>
              <a:off x="3644661" y="1512297"/>
              <a:ext cx="490459" cy="104693"/>
            </a:xfrm>
            <a:custGeom>
              <a:avLst/>
              <a:gdLst/>
              <a:ahLst/>
              <a:cxnLst/>
              <a:rect l="l" t="t" r="r" b="b"/>
              <a:pathLst>
                <a:path w="6101" h="2293" extrusionOk="0">
                  <a:moveTo>
                    <a:pt x="2256" y="0"/>
                  </a:moveTo>
                  <a:lnTo>
                    <a:pt x="0" y="2293"/>
                  </a:lnTo>
                  <a:lnTo>
                    <a:pt x="4659" y="2293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3"/>
            <p:cNvSpPr/>
            <p:nvPr/>
          </p:nvSpPr>
          <p:spPr>
            <a:xfrm>
              <a:off x="4396643" y="1512297"/>
              <a:ext cx="374537" cy="104693"/>
            </a:xfrm>
            <a:custGeom>
              <a:avLst/>
              <a:gdLst/>
              <a:ahLst/>
              <a:cxnLst/>
              <a:rect l="l" t="t" r="r" b="b"/>
              <a:pathLst>
                <a:path w="4659" h="2293" extrusionOk="0">
                  <a:moveTo>
                    <a:pt x="592" y="0"/>
                  </a:moveTo>
                  <a:lnTo>
                    <a:pt x="0" y="2293"/>
                  </a:lnTo>
                  <a:lnTo>
                    <a:pt x="4658" y="2293"/>
                  </a:lnTo>
                  <a:lnTo>
                    <a:pt x="44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3"/>
            <p:cNvSpPr/>
            <p:nvPr/>
          </p:nvSpPr>
          <p:spPr>
            <a:xfrm>
              <a:off x="5062365" y="1512297"/>
              <a:ext cx="460715" cy="104693"/>
            </a:xfrm>
            <a:custGeom>
              <a:avLst/>
              <a:gdLst/>
              <a:ahLst/>
              <a:cxnLst/>
              <a:rect l="l" t="t" r="r" b="b"/>
              <a:pathLst>
                <a:path w="5731" h="2293" extrusionOk="0">
                  <a:moveTo>
                    <a:pt x="0" y="0"/>
                  </a:moveTo>
                  <a:lnTo>
                    <a:pt x="1073" y="2293"/>
                  </a:lnTo>
                  <a:lnTo>
                    <a:pt x="5731" y="2293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3"/>
            <p:cNvSpPr/>
            <p:nvPr/>
          </p:nvSpPr>
          <p:spPr>
            <a:xfrm>
              <a:off x="5680575" y="1512297"/>
              <a:ext cx="594484" cy="104693"/>
            </a:xfrm>
            <a:custGeom>
              <a:avLst/>
              <a:gdLst/>
              <a:ahLst/>
              <a:cxnLst/>
              <a:rect l="l" t="t" r="r" b="b"/>
              <a:pathLst>
                <a:path w="7395" h="2293" extrusionOk="0">
                  <a:moveTo>
                    <a:pt x="0" y="0"/>
                  </a:moveTo>
                  <a:lnTo>
                    <a:pt x="2736" y="2293"/>
                  </a:lnTo>
                  <a:lnTo>
                    <a:pt x="7395" y="2293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3"/>
            <p:cNvSpPr/>
            <p:nvPr/>
          </p:nvSpPr>
          <p:spPr>
            <a:xfrm>
              <a:off x="2515241" y="1512297"/>
              <a:ext cx="692560" cy="104693"/>
            </a:xfrm>
            <a:custGeom>
              <a:avLst/>
              <a:gdLst/>
              <a:ahLst/>
              <a:cxnLst/>
              <a:rect l="l" t="t" r="r" b="b"/>
              <a:pathLst>
                <a:path w="8615" h="2293" extrusionOk="0">
                  <a:moveTo>
                    <a:pt x="4807" y="0"/>
                  </a:moveTo>
                  <a:lnTo>
                    <a:pt x="1" y="2293"/>
                  </a:lnTo>
                  <a:lnTo>
                    <a:pt x="4696" y="2293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rgbClr val="6CF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3"/>
            <p:cNvSpPr/>
            <p:nvPr/>
          </p:nvSpPr>
          <p:spPr>
            <a:xfrm>
              <a:off x="3267223" y="1512297"/>
              <a:ext cx="558791" cy="104693"/>
            </a:xfrm>
            <a:custGeom>
              <a:avLst/>
              <a:gdLst/>
              <a:ahLst/>
              <a:cxnLst/>
              <a:rect l="l" t="t" r="r" b="b"/>
              <a:pathLst>
                <a:path w="6951" h="2293" extrusionOk="0">
                  <a:moveTo>
                    <a:pt x="3106" y="0"/>
                  </a:moveTo>
                  <a:lnTo>
                    <a:pt x="0" y="2293"/>
                  </a:lnTo>
                  <a:lnTo>
                    <a:pt x="4695" y="2293"/>
                  </a:lnTo>
                  <a:lnTo>
                    <a:pt x="6951" y="0"/>
                  </a:lnTo>
                  <a:close/>
                </a:path>
              </a:pathLst>
            </a:custGeom>
            <a:solidFill>
              <a:srgbClr val="6CF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3"/>
            <p:cNvSpPr/>
            <p:nvPr/>
          </p:nvSpPr>
          <p:spPr>
            <a:xfrm>
              <a:off x="4019125" y="1512297"/>
              <a:ext cx="425102" cy="104693"/>
            </a:xfrm>
            <a:custGeom>
              <a:avLst/>
              <a:gdLst/>
              <a:ahLst/>
              <a:cxnLst/>
              <a:rect l="l" t="t" r="r" b="b"/>
              <a:pathLst>
                <a:path w="5288" h="2293" extrusionOk="0">
                  <a:moveTo>
                    <a:pt x="1443" y="0"/>
                  </a:moveTo>
                  <a:lnTo>
                    <a:pt x="1" y="2293"/>
                  </a:lnTo>
                  <a:lnTo>
                    <a:pt x="4696" y="2293"/>
                  </a:lnTo>
                  <a:lnTo>
                    <a:pt x="5288" y="0"/>
                  </a:lnTo>
                  <a:close/>
                </a:path>
              </a:pathLst>
            </a:custGeom>
            <a:solidFill>
              <a:srgbClr val="6CF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3"/>
            <p:cNvSpPr/>
            <p:nvPr/>
          </p:nvSpPr>
          <p:spPr>
            <a:xfrm>
              <a:off x="4753260" y="1512297"/>
              <a:ext cx="395358" cy="104693"/>
            </a:xfrm>
            <a:custGeom>
              <a:avLst/>
              <a:gdLst/>
              <a:ahLst/>
              <a:cxnLst/>
              <a:rect l="l" t="t" r="r" b="b"/>
              <a:pathLst>
                <a:path w="4918" h="2293" extrusionOk="0">
                  <a:moveTo>
                    <a:pt x="1" y="0"/>
                  </a:moveTo>
                  <a:lnTo>
                    <a:pt x="222" y="2293"/>
                  </a:lnTo>
                  <a:lnTo>
                    <a:pt x="4918" y="2293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rgbClr val="6CF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3"/>
            <p:cNvSpPr/>
            <p:nvPr/>
          </p:nvSpPr>
          <p:spPr>
            <a:xfrm>
              <a:off x="5371470" y="1512297"/>
              <a:ext cx="529127" cy="104693"/>
            </a:xfrm>
            <a:custGeom>
              <a:avLst/>
              <a:gdLst/>
              <a:ahLst/>
              <a:cxnLst/>
              <a:rect l="l" t="t" r="r" b="b"/>
              <a:pathLst>
                <a:path w="6582" h="2293" extrusionOk="0">
                  <a:moveTo>
                    <a:pt x="0" y="0"/>
                  </a:moveTo>
                  <a:lnTo>
                    <a:pt x="1886" y="2293"/>
                  </a:lnTo>
                  <a:lnTo>
                    <a:pt x="6581" y="2293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rgbClr val="6CF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3"/>
            <p:cNvSpPr/>
            <p:nvPr/>
          </p:nvSpPr>
          <p:spPr>
            <a:xfrm>
              <a:off x="5989680" y="1512297"/>
              <a:ext cx="662816" cy="104693"/>
            </a:xfrm>
            <a:custGeom>
              <a:avLst/>
              <a:gdLst/>
              <a:ahLst/>
              <a:cxnLst/>
              <a:rect l="l" t="t" r="r" b="b"/>
              <a:pathLst>
                <a:path w="8245" h="2293" extrusionOk="0">
                  <a:moveTo>
                    <a:pt x="0" y="0"/>
                  </a:moveTo>
                  <a:lnTo>
                    <a:pt x="3550" y="2293"/>
                  </a:lnTo>
                  <a:lnTo>
                    <a:pt x="8245" y="2293"/>
                  </a:lnTo>
                  <a:lnTo>
                    <a:pt x="3845" y="0"/>
                  </a:lnTo>
                  <a:close/>
                </a:path>
              </a:pathLst>
            </a:custGeom>
            <a:solidFill>
              <a:srgbClr val="6CF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3"/>
            <p:cNvSpPr/>
            <p:nvPr/>
          </p:nvSpPr>
          <p:spPr>
            <a:xfrm>
              <a:off x="2515241" y="1616945"/>
              <a:ext cx="377511" cy="405165"/>
            </a:xfrm>
            <a:custGeom>
              <a:avLst/>
              <a:gdLst/>
              <a:ahLst/>
              <a:cxnLst/>
              <a:rect l="l" t="t" r="r" b="b"/>
              <a:pathLst>
                <a:path w="4696" h="8874" extrusionOk="0">
                  <a:moveTo>
                    <a:pt x="1" y="1"/>
                  </a:moveTo>
                  <a:lnTo>
                    <a:pt x="1" y="6544"/>
                  </a:lnTo>
                  <a:cubicBezTo>
                    <a:pt x="1" y="7838"/>
                    <a:pt x="1073" y="8874"/>
                    <a:pt x="2367" y="8874"/>
                  </a:cubicBezTo>
                  <a:cubicBezTo>
                    <a:pt x="3661" y="8874"/>
                    <a:pt x="4696" y="7838"/>
                    <a:pt x="4696" y="6544"/>
                  </a:cubicBezTo>
                  <a:lnTo>
                    <a:pt x="4696" y="1"/>
                  </a:lnTo>
                  <a:close/>
                </a:path>
              </a:pathLst>
            </a:custGeom>
            <a:solidFill>
              <a:srgbClr val="2882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3"/>
            <p:cNvSpPr/>
            <p:nvPr/>
          </p:nvSpPr>
          <p:spPr>
            <a:xfrm>
              <a:off x="3267223" y="1616945"/>
              <a:ext cx="377511" cy="405165"/>
            </a:xfrm>
            <a:custGeom>
              <a:avLst/>
              <a:gdLst/>
              <a:ahLst/>
              <a:cxnLst/>
              <a:rect l="l" t="t" r="r" b="b"/>
              <a:pathLst>
                <a:path w="4696" h="8874" extrusionOk="0">
                  <a:moveTo>
                    <a:pt x="0" y="1"/>
                  </a:moveTo>
                  <a:lnTo>
                    <a:pt x="0" y="6544"/>
                  </a:lnTo>
                  <a:cubicBezTo>
                    <a:pt x="0" y="7838"/>
                    <a:pt x="1072" y="8874"/>
                    <a:pt x="2366" y="8874"/>
                  </a:cubicBezTo>
                  <a:cubicBezTo>
                    <a:pt x="3623" y="8874"/>
                    <a:pt x="4695" y="7838"/>
                    <a:pt x="4695" y="6544"/>
                  </a:cubicBezTo>
                  <a:lnTo>
                    <a:pt x="4695" y="1"/>
                  </a:lnTo>
                  <a:close/>
                </a:path>
              </a:pathLst>
            </a:custGeom>
            <a:solidFill>
              <a:srgbClr val="2882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3"/>
            <p:cNvSpPr/>
            <p:nvPr/>
          </p:nvSpPr>
          <p:spPr>
            <a:xfrm>
              <a:off x="4019125" y="1616945"/>
              <a:ext cx="377592" cy="405165"/>
            </a:xfrm>
            <a:custGeom>
              <a:avLst/>
              <a:gdLst/>
              <a:ahLst/>
              <a:cxnLst/>
              <a:rect l="l" t="t" r="r" b="b"/>
              <a:pathLst>
                <a:path w="4697" h="8874" extrusionOk="0">
                  <a:moveTo>
                    <a:pt x="1" y="1"/>
                  </a:moveTo>
                  <a:lnTo>
                    <a:pt x="1" y="6544"/>
                  </a:lnTo>
                  <a:cubicBezTo>
                    <a:pt x="1" y="7838"/>
                    <a:pt x="1073" y="8874"/>
                    <a:pt x="2367" y="8874"/>
                  </a:cubicBezTo>
                  <a:cubicBezTo>
                    <a:pt x="3661" y="8874"/>
                    <a:pt x="4696" y="7838"/>
                    <a:pt x="4696" y="6544"/>
                  </a:cubicBezTo>
                  <a:lnTo>
                    <a:pt x="4696" y="1"/>
                  </a:lnTo>
                  <a:close/>
                </a:path>
              </a:pathLst>
            </a:custGeom>
            <a:solidFill>
              <a:srgbClr val="2882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3"/>
            <p:cNvSpPr/>
            <p:nvPr/>
          </p:nvSpPr>
          <p:spPr>
            <a:xfrm>
              <a:off x="5148544" y="1616945"/>
              <a:ext cx="374537" cy="298828"/>
            </a:xfrm>
            <a:custGeom>
              <a:avLst/>
              <a:gdLst/>
              <a:ahLst/>
              <a:cxnLst/>
              <a:rect l="l" t="t" r="r" b="b"/>
              <a:pathLst>
                <a:path w="4659" h="6545" extrusionOk="0">
                  <a:moveTo>
                    <a:pt x="1" y="1"/>
                  </a:moveTo>
                  <a:lnTo>
                    <a:pt x="1" y="6544"/>
                  </a:lnTo>
                  <a:lnTo>
                    <a:pt x="4659" y="6544"/>
                  </a:lnTo>
                  <a:lnTo>
                    <a:pt x="4659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3"/>
            <p:cNvSpPr/>
            <p:nvPr/>
          </p:nvSpPr>
          <p:spPr>
            <a:xfrm>
              <a:off x="5900526" y="1616945"/>
              <a:ext cx="374537" cy="298828"/>
            </a:xfrm>
            <a:custGeom>
              <a:avLst/>
              <a:gdLst/>
              <a:ahLst/>
              <a:cxnLst/>
              <a:rect l="l" t="t" r="r" b="b"/>
              <a:pathLst>
                <a:path w="4659" h="6545" extrusionOk="0">
                  <a:moveTo>
                    <a:pt x="0" y="1"/>
                  </a:moveTo>
                  <a:lnTo>
                    <a:pt x="0" y="6544"/>
                  </a:lnTo>
                  <a:lnTo>
                    <a:pt x="4659" y="6544"/>
                  </a:lnTo>
                  <a:lnTo>
                    <a:pt x="4659" y="1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3"/>
            <p:cNvSpPr/>
            <p:nvPr/>
          </p:nvSpPr>
          <p:spPr>
            <a:xfrm>
              <a:off x="6274990" y="1616945"/>
              <a:ext cx="377511" cy="405165"/>
            </a:xfrm>
            <a:custGeom>
              <a:avLst/>
              <a:gdLst/>
              <a:ahLst/>
              <a:cxnLst/>
              <a:rect l="l" t="t" r="r" b="b"/>
              <a:pathLst>
                <a:path w="4696" h="8874" extrusionOk="0">
                  <a:moveTo>
                    <a:pt x="1" y="1"/>
                  </a:moveTo>
                  <a:lnTo>
                    <a:pt x="1" y="6544"/>
                  </a:lnTo>
                  <a:cubicBezTo>
                    <a:pt x="1" y="7838"/>
                    <a:pt x="1073" y="8874"/>
                    <a:pt x="2367" y="8874"/>
                  </a:cubicBezTo>
                  <a:cubicBezTo>
                    <a:pt x="3661" y="8874"/>
                    <a:pt x="4696" y="7838"/>
                    <a:pt x="4696" y="6544"/>
                  </a:cubicBezTo>
                  <a:lnTo>
                    <a:pt x="4696" y="1"/>
                  </a:lnTo>
                  <a:close/>
                </a:path>
              </a:pathLst>
            </a:custGeom>
            <a:solidFill>
              <a:srgbClr val="2882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3"/>
            <p:cNvSpPr/>
            <p:nvPr/>
          </p:nvSpPr>
          <p:spPr>
            <a:xfrm>
              <a:off x="5523008" y="1616945"/>
              <a:ext cx="377592" cy="405165"/>
            </a:xfrm>
            <a:custGeom>
              <a:avLst/>
              <a:gdLst/>
              <a:ahLst/>
              <a:cxnLst/>
              <a:rect l="l" t="t" r="r" b="b"/>
              <a:pathLst>
                <a:path w="4697" h="8874" extrusionOk="0">
                  <a:moveTo>
                    <a:pt x="1" y="1"/>
                  </a:moveTo>
                  <a:lnTo>
                    <a:pt x="1" y="6544"/>
                  </a:lnTo>
                  <a:cubicBezTo>
                    <a:pt x="1" y="7838"/>
                    <a:pt x="1073" y="8874"/>
                    <a:pt x="2367" y="8874"/>
                  </a:cubicBezTo>
                  <a:cubicBezTo>
                    <a:pt x="3661" y="8874"/>
                    <a:pt x="4696" y="7838"/>
                    <a:pt x="4696" y="6544"/>
                  </a:cubicBezTo>
                  <a:lnTo>
                    <a:pt x="4696" y="1"/>
                  </a:lnTo>
                  <a:close/>
                </a:path>
              </a:pathLst>
            </a:custGeom>
            <a:solidFill>
              <a:srgbClr val="2882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3"/>
            <p:cNvSpPr/>
            <p:nvPr/>
          </p:nvSpPr>
          <p:spPr>
            <a:xfrm>
              <a:off x="4771106" y="1616945"/>
              <a:ext cx="377511" cy="405165"/>
            </a:xfrm>
            <a:custGeom>
              <a:avLst/>
              <a:gdLst/>
              <a:ahLst/>
              <a:cxnLst/>
              <a:rect l="l" t="t" r="r" b="b"/>
              <a:pathLst>
                <a:path w="4696" h="8874" extrusionOk="0">
                  <a:moveTo>
                    <a:pt x="0" y="1"/>
                  </a:moveTo>
                  <a:lnTo>
                    <a:pt x="0" y="6544"/>
                  </a:lnTo>
                  <a:cubicBezTo>
                    <a:pt x="0" y="7838"/>
                    <a:pt x="1072" y="8874"/>
                    <a:pt x="2366" y="8874"/>
                  </a:cubicBezTo>
                  <a:cubicBezTo>
                    <a:pt x="3660" y="8874"/>
                    <a:pt x="4696" y="7838"/>
                    <a:pt x="4696" y="6544"/>
                  </a:cubicBezTo>
                  <a:lnTo>
                    <a:pt x="4696" y="1"/>
                  </a:lnTo>
                  <a:close/>
                </a:path>
              </a:pathLst>
            </a:custGeom>
            <a:solidFill>
              <a:srgbClr val="2882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3"/>
            <p:cNvSpPr/>
            <p:nvPr/>
          </p:nvSpPr>
          <p:spPr>
            <a:xfrm>
              <a:off x="2892679" y="1103794"/>
              <a:ext cx="3403150" cy="408543"/>
            </a:xfrm>
            <a:custGeom>
              <a:avLst/>
              <a:gdLst/>
              <a:ahLst/>
              <a:cxnLst/>
              <a:rect l="l" t="t" r="r" b="b"/>
              <a:pathLst>
                <a:path w="42333" h="8948" extrusionOk="0">
                  <a:moveTo>
                    <a:pt x="1" y="0"/>
                  </a:moveTo>
                  <a:lnTo>
                    <a:pt x="1" y="8947"/>
                  </a:lnTo>
                  <a:lnTo>
                    <a:pt x="42332" y="8947"/>
                  </a:lnTo>
                  <a:lnTo>
                    <a:pt x="42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492" name="Google Shape;1492;p43"/>
            <p:cNvGrpSpPr/>
            <p:nvPr/>
          </p:nvGrpSpPr>
          <p:grpSpPr>
            <a:xfrm>
              <a:off x="3556975" y="1169775"/>
              <a:ext cx="2030050" cy="285301"/>
              <a:chOff x="3556975" y="1112625"/>
              <a:chExt cx="2030050" cy="285301"/>
            </a:xfrm>
          </p:grpSpPr>
          <p:sp>
            <p:nvSpPr>
              <p:cNvPr id="1493" name="Google Shape;1493;p43"/>
              <p:cNvSpPr/>
              <p:nvPr/>
            </p:nvSpPr>
            <p:spPr>
              <a:xfrm>
                <a:off x="3556975" y="1112625"/>
                <a:ext cx="154590" cy="285301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4142" extrusionOk="0">
                    <a:moveTo>
                      <a:pt x="961" y="629"/>
                    </a:moveTo>
                    <a:cubicBezTo>
                      <a:pt x="1072" y="629"/>
                      <a:pt x="1146" y="666"/>
                      <a:pt x="1220" y="740"/>
                    </a:cubicBezTo>
                    <a:cubicBezTo>
                      <a:pt x="1257" y="777"/>
                      <a:pt x="1294" y="888"/>
                      <a:pt x="1294" y="962"/>
                    </a:cubicBezTo>
                    <a:lnTo>
                      <a:pt x="1294" y="3180"/>
                    </a:lnTo>
                    <a:cubicBezTo>
                      <a:pt x="1294" y="3291"/>
                      <a:pt x="1257" y="3365"/>
                      <a:pt x="1220" y="3439"/>
                    </a:cubicBezTo>
                    <a:cubicBezTo>
                      <a:pt x="1146" y="3513"/>
                      <a:pt x="1072" y="3513"/>
                      <a:pt x="961" y="3513"/>
                    </a:cubicBezTo>
                    <a:cubicBezTo>
                      <a:pt x="850" y="3513"/>
                      <a:pt x="776" y="3513"/>
                      <a:pt x="703" y="3439"/>
                    </a:cubicBezTo>
                    <a:cubicBezTo>
                      <a:pt x="629" y="3365"/>
                      <a:pt x="592" y="3291"/>
                      <a:pt x="592" y="3180"/>
                    </a:cubicBezTo>
                    <a:lnTo>
                      <a:pt x="592" y="962"/>
                    </a:lnTo>
                    <a:cubicBezTo>
                      <a:pt x="592" y="888"/>
                      <a:pt x="629" y="777"/>
                      <a:pt x="703" y="740"/>
                    </a:cubicBezTo>
                    <a:cubicBezTo>
                      <a:pt x="776" y="666"/>
                      <a:pt x="850" y="629"/>
                      <a:pt x="961" y="629"/>
                    </a:cubicBezTo>
                    <a:close/>
                    <a:moveTo>
                      <a:pt x="961" y="1"/>
                    </a:moveTo>
                    <a:cubicBezTo>
                      <a:pt x="703" y="1"/>
                      <a:pt x="481" y="112"/>
                      <a:pt x="296" y="297"/>
                    </a:cubicBezTo>
                    <a:cubicBezTo>
                      <a:pt x="111" y="481"/>
                      <a:pt x="0" y="703"/>
                      <a:pt x="0" y="962"/>
                    </a:cubicBezTo>
                    <a:lnTo>
                      <a:pt x="0" y="3180"/>
                    </a:lnTo>
                    <a:cubicBezTo>
                      <a:pt x="0" y="3439"/>
                      <a:pt x="111" y="3661"/>
                      <a:pt x="296" y="3883"/>
                    </a:cubicBezTo>
                    <a:cubicBezTo>
                      <a:pt x="481" y="4068"/>
                      <a:pt x="703" y="4141"/>
                      <a:pt x="961" y="4141"/>
                    </a:cubicBezTo>
                    <a:cubicBezTo>
                      <a:pt x="1257" y="4141"/>
                      <a:pt x="1479" y="4068"/>
                      <a:pt x="1664" y="3883"/>
                    </a:cubicBezTo>
                    <a:cubicBezTo>
                      <a:pt x="1849" y="3698"/>
                      <a:pt x="1923" y="3439"/>
                      <a:pt x="1923" y="3180"/>
                    </a:cubicBezTo>
                    <a:lnTo>
                      <a:pt x="1923" y="962"/>
                    </a:lnTo>
                    <a:cubicBezTo>
                      <a:pt x="1923" y="703"/>
                      <a:pt x="1849" y="481"/>
                      <a:pt x="1664" y="297"/>
                    </a:cubicBezTo>
                    <a:cubicBezTo>
                      <a:pt x="1479" y="112"/>
                      <a:pt x="1257" y="1"/>
                      <a:pt x="9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43"/>
              <p:cNvSpPr/>
              <p:nvPr/>
            </p:nvSpPr>
            <p:spPr>
              <a:xfrm>
                <a:off x="3756105" y="1117723"/>
                <a:ext cx="169462" cy="27765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4031" extrusionOk="0">
                    <a:moveTo>
                      <a:pt x="0" y="1"/>
                    </a:moveTo>
                    <a:lnTo>
                      <a:pt x="0" y="4031"/>
                    </a:lnTo>
                    <a:lnTo>
                      <a:pt x="592" y="4031"/>
                    </a:lnTo>
                    <a:lnTo>
                      <a:pt x="592" y="1443"/>
                    </a:lnTo>
                    <a:lnTo>
                      <a:pt x="1442" y="4031"/>
                    </a:lnTo>
                    <a:lnTo>
                      <a:pt x="2107" y="4031"/>
                    </a:lnTo>
                    <a:lnTo>
                      <a:pt x="2107" y="1"/>
                    </a:lnTo>
                    <a:lnTo>
                      <a:pt x="1479" y="1"/>
                    </a:lnTo>
                    <a:lnTo>
                      <a:pt x="1479" y="2700"/>
                    </a:lnTo>
                    <a:lnTo>
                      <a:pt x="66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43"/>
              <p:cNvSpPr/>
              <p:nvPr/>
            </p:nvSpPr>
            <p:spPr>
              <a:xfrm>
                <a:off x="3981926" y="1117723"/>
                <a:ext cx="133849" cy="277655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4031" extrusionOk="0">
                    <a:moveTo>
                      <a:pt x="1" y="1"/>
                    </a:moveTo>
                    <a:lnTo>
                      <a:pt x="1" y="4031"/>
                    </a:lnTo>
                    <a:lnTo>
                      <a:pt x="1665" y="4031"/>
                    </a:lnTo>
                    <a:lnTo>
                      <a:pt x="1665" y="3439"/>
                    </a:lnTo>
                    <a:lnTo>
                      <a:pt x="592" y="3439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43"/>
              <p:cNvSpPr/>
              <p:nvPr/>
            </p:nvSpPr>
            <p:spPr>
              <a:xfrm>
                <a:off x="4148417" y="1117723"/>
                <a:ext cx="47591" cy="27765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4031" extrusionOk="0">
                    <a:moveTo>
                      <a:pt x="0" y="1"/>
                    </a:moveTo>
                    <a:lnTo>
                      <a:pt x="0" y="4031"/>
                    </a:lnTo>
                    <a:lnTo>
                      <a:pt x="592" y="4031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43"/>
              <p:cNvSpPr/>
              <p:nvPr/>
            </p:nvSpPr>
            <p:spPr>
              <a:xfrm>
                <a:off x="4240546" y="1117723"/>
                <a:ext cx="169462" cy="277655"/>
              </a:xfrm>
              <a:custGeom>
                <a:avLst/>
                <a:gdLst/>
                <a:ahLst/>
                <a:cxnLst/>
                <a:rect l="l" t="t" r="r" b="b"/>
                <a:pathLst>
                  <a:path w="2108" h="4031" extrusionOk="0">
                    <a:moveTo>
                      <a:pt x="0" y="1"/>
                    </a:moveTo>
                    <a:lnTo>
                      <a:pt x="0" y="4031"/>
                    </a:lnTo>
                    <a:lnTo>
                      <a:pt x="629" y="4031"/>
                    </a:lnTo>
                    <a:lnTo>
                      <a:pt x="629" y="1443"/>
                    </a:lnTo>
                    <a:lnTo>
                      <a:pt x="1442" y="4031"/>
                    </a:lnTo>
                    <a:lnTo>
                      <a:pt x="2108" y="4031"/>
                    </a:lnTo>
                    <a:lnTo>
                      <a:pt x="2108" y="1"/>
                    </a:lnTo>
                    <a:lnTo>
                      <a:pt x="1479" y="1"/>
                    </a:lnTo>
                    <a:lnTo>
                      <a:pt x="1479" y="2700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43"/>
              <p:cNvSpPr/>
              <p:nvPr/>
            </p:nvSpPr>
            <p:spPr>
              <a:xfrm>
                <a:off x="4454549" y="1117723"/>
                <a:ext cx="139718" cy="27765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4031" extrusionOk="0">
                    <a:moveTo>
                      <a:pt x="0" y="1"/>
                    </a:moveTo>
                    <a:lnTo>
                      <a:pt x="0" y="4031"/>
                    </a:lnTo>
                    <a:lnTo>
                      <a:pt x="1738" y="4031"/>
                    </a:lnTo>
                    <a:lnTo>
                      <a:pt x="1738" y="3439"/>
                    </a:lnTo>
                    <a:lnTo>
                      <a:pt x="592" y="3439"/>
                    </a:lnTo>
                    <a:lnTo>
                      <a:pt x="592" y="2330"/>
                    </a:lnTo>
                    <a:lnTo>
                      <a:pt x="1405" y="2330"/>
                    </a:lnTo>
                    <a:lnTo>
                      <a:pt x="1405" y="1701"/>
                    </a:lnTo>
                    <a:lnTo>
                      <a:pt x="592" y="1701"/>
                    </a:lnTo>
                    <a:lnTo>
                      <a:pt x="592" y="592"/>
                    </a:lnTo>
                    <a:lnTo>
                      <a:pt x="1738" y="592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43"/>
              <p:cNvSpPr/>
              <p:nvPr/>
            </p:nvSpPr>
            <p:spPr>
              <a:xfrm>
                <a:off x="4659629" y="1112625"/>
                <a:ext cx="163513" cy="285301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4142" extrusionOk="0">
                    <a:moveTo>
                      <a:pt x="998" y="1"/>
                    </a:moveTo>
                    <a:cubicBezTo>
                      <a:pt x="777" y="1"/>
                      <a:pt x="592" y="75"/>
                      <a:pt x="444" y="186"/>
                    </a:cubicBezTo>
                    <a:cubicBezTo>
                      <a:pt x="185" y="370"/>
                      <a:pt x="74" y="666"/>
                      <a:pt x="74" y="1036"/>
                    </a:cubicBezTo>
                    <a:cubicBezTo>
                      <a:pt x="74" y="1221"/>
                      <a:pt x="111" y="1406"/>
                      <a:pt x="222" y="1590"/>
                    </a:cubicBezTo>
                    <a:cubicBezTo>
                      <a:pt x="296" y="1738"/>
                      <a:pt x="444" y="1923"/>
                      <a:pt x="629" y="2108"/>
                    </a:cubicBezTo>
                    <a:cubicBezTo>
                      <a:pt x="888" y="2330"/>
                      <a:pt x="1072" y="2515"/>
                      <a:pt x="1183" y="2626"/>
                    </a:cubicBezTo>
                    <a:cubicBezTo>
                      <a:pt x="1331" y="2811"/>
                      <a:pt x="1405" y="2958"/>
                      <a:pt x="1405" y="3143"/>
                    </a:cubicBezTo>
                    <a:cubicBezTo>
                      <a:pt x="1405" y="3254"/>
                      <a:pt x="1405" y="3328"/>
                      <a:pt x="1368" y="3402"/>
                    </a:cubicBezTo>
                    <a:cubicBezTo>
                      <a:pt x="1257" y="3513"/>
                      <a:pt x="1183" y="3587"/>
                      <a:pt x="1035" y="3587"/>
                    </a:cubicBezTo>
                    <a:cubicBezTo>
                      <a:pt x="924" y="3587"/>
                      <a:pt x="851" y="3550"/>
                      <a:pt x="777" y="3476"/>
                    </a:cubicBezTo>
                    <a:cubicBezTo>
                      <a:pt x="703" y="3365"/>
                      <a:pt x="629" y="3217"/>
                      <a:pt x="592" y="2958"/>
                    </a:cubicBezTo>
                    <a:lnTo>
                      <a:pt x="0" y="2995"/>
                    </a:lnTo>
                    <a:cubicBezTo>
                      <a:pt x="37" y="3217"/>
                      <a:pt x="74" y="3402"/>
                      <a:pt x="148" y="3587"/>
                    </a:cubicBezTo>
                    <a:cubicBezTo>
                      <a:pt x="222" y="3735"/>
                      <a:pt x="333" y="3883"/>
                      <a:pt x="444" y="3994"/>
                    </a:cubicBezTo>
                    <a:cubicBezTo>
                      <a:pt x="629" y="4105"/>
                      <a:pt x="814" y="4141"/>
                      <a:pt x="1035" y="4141"/>
                    </a:cubicBezTo>
                    <a:cubicBezTo>
                      <a:pt x="1183" y="4141"/>
                      <a:pt x="1294" y="4141"/>
                      <a:pt x="1405" y="4105"/>
                    </a:cubicBezTo>
                    <a:cubicBezTo>
                      <a:pt x="1553" y="4068"/>
                      <a:pt x="1701" y="3957"/>
                      <a:pt x="1812" y="3809"/>
                    </a:cubicBezTo>
                    <a:cubicBezTo>
                      <a:pt x="1960" y="3624"/>
                      <a:pt x="2034" y="3365"/>
                      <a:pt x="2034" y="3106"/>
                    </a:cubicBezTo>
                    <a:cubicBezTo>
                      <a:pt x="2034" y="2995"/>
                      <a:pt x="1997" y="2847"/>
                      <a:pt x="1960" y="2700"/>
                    </a:cubicBezTo>
                    <a:cubicBezTo>
                      <a:pt x="1923" y="2663"/>
                      <a:pt x="1886" y="2589"/>
                      <a:pt x="1849" y="2515"/>
                    </a:cubicBezTo>
                    <a:cubicBezTo>
                      <a:pt x="1775" y="2367"/>
                      <a:pt x="1664" y="2219"/>
                      <a:pt x="1516" y="2071"/>
                    </a:cubicBezTo>
                    <a:cubicBezTo>
                      <a:pt x="1442" y="2034"/>
                      <a:pt x="1368" y="1923"/>
                      <a:pt x="1220" y="1812"/>
                    </a:cubicBezTo>
                    <a:cubicBezTo>
                      <a:pt x="1109" y="1701"/>
                      <a:pt x="998" y="1627"/>
                      <a:pt x="961" y="1554"/>
                    </a:cubicBezTo>
                    <a:cubicBezTo>
                      <a:pt x="777" y="1369"/>
                      <a:pt x="703" y="1184"/>
                      <a:pt x="703" y="999"/>
                    </a:cubicBezTo>
                    <a:cubicBezTo>
                      <a:pt x="703" y="888"/>
                      <a:pt x="740" y="777"/>
                      <a:pt x="777" y="703"/>
                    </a:cubicBezTo>
                    <a:cubicBezTo>
                      <a:pt x="851" y="592"/>
                      <a:pt x="924" y="555"/>
                      <a:pt x="1035" y="555"/>
                    </a:cubicBezTo>
                    <a:cubicBezTo>
                      <a:pt x="1146" y="555"/>
                      <a:pt x="1220" y="592"/>
                      <a:pt x="1257" y="666"/>
                    </a:cubicBezTo>
                    <a:cubicBezTo>
                      <a:pt x="1368" y="740"/>
                      <a:pt x="1405" y="888"/>
                      <a:pt x="1405" y="1036"/>
                    </a:cubicBezTo>
                    <a:lnTo>
                      <a:pt x="1997" y="925"/>
                    </a:lnTo>
                    <a:cubicBezTo>
                      <a:pt x="1997" y="777"/>
                      <a:pt x="1923" y="592"/>
                      <a:pt x="1849" y="481"/>
                    </a:cubicBezTo>
                    <a:cubicBezTo>
                      <a:pt x="1775" y="333"/>
                      <a:pt x="1701" y="223"/>
                      <a:pt x="1590" y="149"/>
                    </a:cubicBezTo>
                    <a:cubicBezTo>
                      <a:pt x="1405" y="75"/>
                      <a:pt x="1220" y="1"/>
                      <a:pt x="9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43"/>
              <p:cNvSpPr/>
              <p:nvPr/>
            </p:nvSpPr>
            <p:spPr>
              <a:xfrm>
                <a:off x="4855784" y="1117723"/>
                <a:ext cx="154590" cy="277655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4031" extrusionOk="0">
                    <a:moveTo>
                      <a:pt x="0" y="1"/>
                    </a:moveTo>
                    <a:lnTo>
                      <a:pt x="0" y="592"/>
                    </a:lnTo>
                    <a:lnTo>
                      <a:pt x="666" y="592"/>
                    </a:lnTo>
                    <a:lnTo>
                      <a:pt x="666" y="4031"/>
                    </a:lnTo>
                    <a:lnTo>
                      <a:pt x="1257" y="4031"/>
                    </a:lnTo>
                    <a:lnTo>
                      <a:pt x="1257" y="592"/>
                    </a:lnTo>
                    <a:lnTo>
                      <a:pt x="1923" y="592"/>
                    </a:lnTo>
                    <a:lnTo>
                      <a:pt x="19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43"/>
              <p:cNvSpPr/>
              <p:nvPr/>
            </p:nvSpPr>
            <p:spPr>
              <a:xfrm>
                <a:off x="5043017" y="1112625"/>
                <a:ext cx="154590" cy="285301"/>
              </a:xfrm>
              <a:custGeom>
                <a:avLst/>
                <a:gdLst/>
                <a:ahLst/>
                <a:cxnLst/>
                <a:rect l="l" t="t" r="r" b="b"/>
                <a:pathLst>
                  <a:path w="1923" h="4142" extrusionOk="0">
                    <a:moveTo>
                      <a:pt x="962" y="629"/>
                    </a:moveTo>
                    <a:cubicBezTo>
                      <a:pt x="1036" y="629"/>
                      <a:pt x="1110" y="666"/>
                      <a:pt x="1184" y="740"/>
                    </a:cubicBezTo>
                    <a:cubicBezTo>
                      <a:pt x="1257" y="777"/>
                      <a:pt x="1294" y="888"/>
                      <a:pt x="1294" y="962"/>
                    </a:cubicBezTo>
                    <a:lnTo>
                      <a:pt x="1294" y="3180"/>
                    </a:lnTo>
                    <a:cubicBezTo>
                      <a:pt x="1294" y="3291"/>
                      <a:pt x="1257" y="3365"/>
                      <a:pt x="1184" y="3439"/>
                    </a:cubicBezTo>
                    <a:cubicBezTo>
                      <a:pt x="1147" y="3513"/>
                      <a:pt x="1036" y="3513"/>
                      <a:pt x="962" y="3513"/>
                    </a:cubicBezTo>
                    <a:cubicBezTo>
                      <a:pt x="851" y="3513"/>
                      <a:pt x="777" y="3513"/>
                      <a:pt x="703" y="3439"/>
                    </a:cubicBezTo>
                    <a:cubicBezTo>
                      <a:pt x="629" y="3365"/>
                      <a:pt x="592" y="3291"/>
                      <a:pt x="592" y="3180"/>
                    </a:cubicBezTo>
                    <a:lnTo>
                      <a:pt x="592" y="962"/>
                    </a:lnTo>
                    <a:cubicBezTo>
                      <a:pt x="592" y="888"/>
                      <a:pt x="629" y="777"/>
                      <a:pt x="703" y="740"/>
                    </a:cubicBezTo>
                    <a:cubicBezTo>
                      <a:pt x="777" y="666"/>
                      <a:pt x="851" y="629"/>
                      <a:pt x="962" y="629"/>
                    </a:cubicBezTo>
                    <a:close/>
                    <a:moveTo>
                      <a:pt x="962" y="1"/>
                    </a:moveTo>
                    <a:cubicBezTo>
                      <a:pt x="703" y="1"/>
                      <a:pt x="481" y="112"/>
                      <a:pt x="296" y="297"/>
                    </a:cubicBezTo>
                    <a:cubicBezTo>
                      <a:pt x="74" y="481"/>
                      <a:pt x="0" y="703"/>
                      <a:pt x="0" y="962"/>
                    </a:cubicBezTo>
                    <a:lnTo>
                      <a:pt x="0" y="3180"/>
                    </a:lnTo>
                    <a:cubicBezTo>
                      <a:pt x="0" y="3439"/>
                      <a:pt x="111" y="3661"/>
                      <a:pt x="296" y="3883"/>
                    </a:cubicBezTo>
                    <a:cubicBezTo>
                      <a:pt x="481" y="4068"/>
                      <a:pt x="703" y="4141"/>
                      <a:pt x="962" y="4141"/>
                    </a:cubicBezTo>
                    <a:cubicBezTo>
                      <a:pt x="1220" y="4141"/>
                      <a:pt x="1442" y="4068"/>
                      <a:pt x="1664" y="3883"/>
                    </a:cubicBezTo>
                    <a:cubicBezTo>
                      <a:pt x="1849" y="3698"/>
                      <a:pt x="1923" y="3439"/>
                      <a:pt x="1923" y="3180"/>
                    </a:cubicBezTo>
                    <a:lnTo>
                      <a:pt x="1923" y="962"/>
                    </a:lnTo>
                    <a:cubicBezTo>
                      <a:pt x="1923" y="703"/>
                      <a:pt x="1849" y="481"/>
                      <a:pt x="1664" y="297"/>
                    </a:cubicBezTo>
                    <a:cubicBezTo>
                      <a:pt x="1479" y="112"/>
                      <a:pt x="1220" y="1"/>
                      <a:pt x="9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43"/>
              <p:cNvSpPr/>
              <p:nvPr/>
            </p:nvSpPr>
            <p:spPr>
              <a:xfrm>
                <a:off x="5242147" y="1117723"/>
                <a:ext cx="163513" cy="277655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4031" extrusionOk="0">
                    <a:moveTo>
                      <a:pt x="962" y="629"/>
                    </a:moveTo>
                    <a:cubicBezTo>
                      <a:pt x="1221" y="629"/>
                      <a:pt x="1331" y="740"/>
                      <a:pt x="1331" y="962"/>
                    </a:cubicBezTo>
                    <a:lnTo>
                      <a:pt x="1331" y="1553"/>
                    </a:lnTo>
                    <a:cubicBezTo>
                      <a:pt x="1331" y="1664"/>
                      <a:pt x="1294" y="1738"/>
                      <a:pt x="1221" y="1812"/>
                    </a:cubicBezTo>
                    <a:cubicBezTo>
                      <a:pt x="1147" y="1886"/>
                      <a:pt x="1073" y="1923"/>
                      <a:pt x="962" y="1923"/>
                    </a:cubicBezTo>
                    <a:lnTo>
                      <a:pt x="592" y="1923"/>
                    </a:lnTo>
                    <a:lnTo>
                      <a:pt x="592" y="629"/>
                    </a:lnTo>
                    <a:close/>
                    <a:moveTo>
                      <a:pt x="0" y="1"/>
                    </a:moveTo>
                    <a:lnTo>
                      <a:pt x="0" y="4031"/>
                    </a:lnTo>
                    <a:lnTo>
                      <a:pt x="592" y="4031"/>
                    </a:lnTo>
                    <a:lnTo>
                      <a:pt x="592" y="2515"/>
                    </a:lnTo>
                    <a:lnTo>
                      <a:pt x="999" y="2515"/>
                    </a:lnTo>
                    <a:lnTo>
                      <a:pt x="1368" y="4031"/>
                    </a:lnTo>
                    <a:lnTo>
                      <a:pt x="2034" y="4031"/>
                    </a:lnTo>
                    <a:lnTo>
                      <a:pt x="1590" y="2256"/>
                    </a:lnTo>
                    <a:cubicBezTo>
                      <a:pt x="1812" y="2071"/>
                      <a:pt x="1923" y="1849"/>
                      <a:pt x="1923" y="1553"/>
                    </a:cubicBezTo>
                    <a:lnTo>
                      <a:pt x="1923" y="962"/>
                    </a:lnTo>
                    <a:cubicBezTo>
                      <a:pt x="1923" y="666"/>
                      <a:pt x="1849" y="444"/>
                      <a:pt x="1701" y="259"/>
                    </a:cubicBezTo>
                    <a:cubicBezTo>
                      <a:pt x="1553" y="75"/>
                      <a:pt x="1294" y="1"/>
                      <a:pt x="9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43"/>
              <p:cNvSpPr/>
              <p:nvPr/>
            </p:nvSpPr>
            <p:spPr>
              <a:xfrm>
                <a:off x="5447227" y="1117723"/>
                <a:ext cx="139798" cy="277655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4031" extrusionOk="0">
                    <a:moveTo>
                      <a:pt x="0" y="1"/>
                    </a:moveTo>
                    <a:lnTo>
                      <a:pt x="0" y="4031"/>
                    </a:lnTo>
                    <a:lnTo>
                      <a:pt x="1738" y="4031"/>
                    </a:lnTo>
                    <a:lnTo>
                      <a:pt x="1738" y="3439"/>
                    </a:lnTo>
                    <a:lnTo>
                      <a:pt x="629" y="3439"/>
                    </a:lnTo>
                    <a:lnTo>
                      <a:pt x="629" y="2330"/>
                    </a:lnTo>
                    <a:lnTo>
                      <a:pt x="1442" y="2330"/>
                    </a:lnTo>
                    <a:lnTo>
                      <a:pt x="1442" y="1701"/>
                    </a:lnTo>
                    <a:lnTo>
                      <a:pt x="629" y="1701"/>
                    </a:lnTo>
                    <a:lnTo>
                      <a:pt x="629" y="592"/>
                    </a:lnTo>
                    <a:lnTo>
                      <a:pt x="1738" y="592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4" name="Google Shape;1504;p43"/>
            <p:cNvGrpSpPr/>
            <p:nvPr/>
          </p:nvGrpSpPr>
          <p:grpSpPr>
            <a:xfrm>
              <a:off x="4001315" y="2072612"/>
              <a:ext cx="1141370" cy="999312"/>
              <a:chOff x="4066716" y="2025080"/>
              <a:chExt cx="1141370" cy="877822"/>
            </a:xfrm>
          </p:grpSpPr>
          <p:sp>
            <p:nvSpPr>
              <p:cNvPr id="1505" name="Google Shape;1505;p43"/>
              <p:cNvSpPr/>
              <p:nvPr/>
            </p:nvSpPr>
            <p:spPr>
              <a:xfrm>
                <a:off x="4066716" y="2325556"/>
                <a:ext cx="1141370" cy="509802"/>
              </a:xfrm>
              <a:custGeom>
                <a:avLst/>
                <a:gdLst/>
                <a:ahLst/>
                <a:cxnLst/>
                <a:rect l="l" t="t" r="r" b="b"/>
                <a:pathLst>
                  <a:path w="14198" h="11166" extrusionOk="0">
                    <a:moveTo>
                      <a:pt x="0" y="0"/>
                    </a:moveTo>
                    <a:lnTo>
                      <a:pt x="1590" y="11166"/>
                    </a:lnTo>
                    <a:lnTo>
                      <a:pt x="12570" y="11166"/>
                    </a:lnTo>
                    <a:lnTo>
                      <a:pt x="141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43"/>
              <p:cNvSpPr/>
              <p:nvPr/>
            </p:nvSpPr>
            <p:spPr>
              <a:xfrm>
                <a:off x="4194539" y="2835329"/>
                <a:ext cx="882757" cy="15249"/>
              </a:xfrm>
              <a:custGeom>
                <a:avLst/>
                <a:gdLst/>
                <a:ahLst/>
                <a:cxnLst/>
                <a:rect l="l" t="t" r="r" b="b"/>
                <a:pathLst>
                  <a:path w="10981" h="334" extrusionOk="0">
                    <a:moveTo>
                      <a:pt x="0" y="1"/>
                    </a:moveTo>
                    <a:lnTo>
                      <a:pt x="111" y="333"/>
                    </a:lnTo>
                    <a:lnTo>
                      <a:pt x="10906" y="333"/>
                    </a:lnTo>
                    <a:lnTo>
                      <a:pt x="10980" y="1"/>
                    </a:lnTo>
                    <a:close/>
                  </a:path>
                </a:pathLst>
              </a:custGeom>
              <a:solidFill>
                <a:srgbClr val="DEE1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43"/>
              <p:cNvSpPr/>
              <p:nvPr/>
            </p:nvSpPr>
            <p:spPr>
              <a:xfrm>
                <a:off x="4203382" y="2850533"/>
                <a:ext cx="867965" cy="13560"/>
              </a:xfrm>
              <a:custGeom>
                <a:avLst/>
                <a:gdLst/>
                <a:ahLst/>
                <a:cxnLst/>
                <a:rect l="l" t="t" r="r" b="b"/>
                <a:pathLst>
                  <a:path w="10797" h="297" extrusionOk="0">
                    <a:moveTo>
                      <a:pt x="1" y="0"/>
                    </a:moveTo>
                    <a:lnTo>
                      <a:pt x="75" y="296"/>
                    </a:lnTo>
                    <a:lnTo>
                      <a:pt x="10722" y="296"/>
                    </a:lnTo>
                    <a:lnTo>
                      <a:pt x="107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43"/>
              <p:cNvSpPr/>
              <p:nvPr/>
            </p:nvSpPr>
            <p:spPr>
              <a:xfrm>
                <a:off x="4209331" y="2864048"/>
                <a:ext cx="856068" cy="38854"/>
              </a:xfrm>
              <a:custGeom>
                <a:avLst/>
                <a:gdLst/>
                <a:ahLst/>
                <a:cxnLst/>
                <a:rect l="l" t="t" r="r" b="b"/>
                <a:pathLst>
                  <a:path w="10649" h="851" extrusionOk="0">
                    <a:moveTo>
                      <a:pt x="1" y="0"/>
                    </a:moveTo>
                    <a:lnTo>
                      <a:pt x="223" y="850"/>
                    </a:lnTo>
                    <a:lnTo>
                      <a:pt x="10427" y="850"/>
                    </a:lnTo>
                    <a:lnTo>
                      <a:pt x="10648" y="0"/>
                    </a:lnTo>
                    <a:close/>
                  </a:path>
                </a:pathLst>
              </a:custGeom>
              <a:solidFill>
                <a:srgbClr val="A9AE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43"/>
              <p:cNvSpPr/>
              <p:nvPr/>
            </p:nvSpPr>
            <p:spPr>
              <a:xfrm>
                <a:off x="4289642" y="2325556"/>
                <a:ext cx="86258" cy="111448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2441" extrusionOk="0">
                    <a:moveTo>
                      <a:pt x="0" y="0"/>
                    </a:moveTo>
                    <a:lnTo>
                      <a:pt x="333" y="2441"/>
                    </a:lnTo>
                    <a:lnTo>
                      <a:pt x="1072" y="2441"/>
                    </a:lnTo>
                    <a:lnTo>
                      <a:pt x="813" y="0"/>
                    </a:lnTo>
                    <a:close/>
                  </a:path>
                </a:pathLst>
              </a:custGeom>
              <a:solidFill>
                <a:srgbClr val="A9AE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43"/>
              <p:cNvSpPr/>
              <p:nvPr/>
            </p:nvSpPr>
            <p:spPr>
              <a:xfrm>
                <a:off x="4230152" y="2025080"/>
                <a:ext cx="124925" cy="300512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6582" extrusionOk="0">
                    <a:moveTo>
                      <a:pt x="851" y="1"/>
                    </a:moveTo>
                    <a:lnTo>
                      <a:pt x="1" y="999"/>
                    </a:lnTo>
                    <a:lnTo>
                      <a:pt x="740" y="6581"/>
                    </a:lnTo>
                    <a:lnTo>
                      <a:pt x="1553" y="658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43"/>
              <p:cNvSpPr/>
              <p:nvPr/>
            </p:nvSpPr>
            <p:spPr>
              <a:xfrm>
                <a:off x="4898929" y="2325556"/>
                <a:ext cx="86258" cy="111448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2441" extrusionOk="0">
                    <a:moveTo>
                      <a:pt x="259" y="0"/>
                    </a:moveTo>
                    <a:lnTo>
                      <a:pt x="0" y="2441"/>
                    </a:lnTo>
                    <a:lnTo>
                      <a:pt x="739" y="2441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rgbClr val="A9AE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43"/>
              <p:cNvSpPr/>
              <p:nvPr/>
            </p:nvSpPr>
            <p:spPr>
              <a:xfrm>
                <a:off x="4919670" y="2025080"/>
                <a:ext cx="124925" cy="300512"/>
              </a:xfrm>
              <a:custGeom>
                <a:avLst/>
                <a:gdLst/>
                <a:ahLst/>
                <a:cxnLst/>
                <a:rect l="l" t="t" r="r" b="b"/>
                <a:pathLst>
                  <a:path w="1554" h="6582" extrusionOk="0">
                    <a:moveTo>
                      <a:pt x="703" y="1"/>
                    </a:moveTo>
                    <a:lnTo>
                      <a:pt x="1" y="6581"/>
                    </a:lnTo>
                    <a:lnTo>
                      <a:pt x="814" y="6581"/>
                    </a:lnTo>
                    <a:lnTo>
                      <a:pt x="1554" y="999"/>
                    </a:ln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43"/>
              <p:cNvSpPr/>
              <p:nvPr/>
            </p:nvSpPr>
            <p:spPr>
              <a:xfrm>
                <a:off x="4298485" y="2025080"/>
                <a:ext cx="677764" cy="76018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1665" extrusionOk="0">
                    <a:moveTo>
                      <a:pt x="1" y="1"/>
                    </a:moveTo>
                    <a:lnTo>
                      <a:pt x="186" y="1664"/>
                    </a:lnTo>
                    <a:lnTo>
                      <a:pt x="8245" y="1664"/>
                    </a:lnTo>
                    <a:lnTo>
                      <a:pt x="8430" y="1"/>
                    </a:lnTo>
                    <a:close/>
                  </a:path>
                </a:pathLst>
              </a:custGeom>
              <a:solidFill>
                <a:srgbClr val="A9AE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4" name="Google Shape;1514;p43"/>
            <p:cNvGrpSpPr/>
            <p:nvPr/>
          </p:nvGrpSpPr>
          <p:grpSpPr>
            <a:xfrm>
              <a:off x="5585544" y="2116612"/>
              <a:ext cx="1141355" cy="999310"/>
              <a:chOff x="5261494" y="2204014"/>
              <a:chExt cx="1465342" cy="864306"/>
            </a:xfrm>
          </p:grpSpPr>
          <p:sp>
            <p:nvSpPr>
              <p:cNvPr id="1515" name="Google Shape;1515;p43"/>
              <p:cNvSpPr/>
              <p:nvPr/>
            </p:nvSpPr>
            <p:spPr>
              <a:xfrm>
                <a:off x="5561676" y="2204014"/>
                <a:ext cx="820375" cy="347767"/>
              </a:xfrm>
              <a:custGeom>
                <a:avLst/>
                <a:gdLst/>
                <a:ahLst/>
                <a:cxnLst/>
                <a:rect l="l" t="t" r="r" b="b"/>
                <a:pathLst>
                  <a:path w="10205" h="7617" extrusionOk="0">
                    <a:moveTo>
                      <a:pt x="5103" y="1"/>
                    </a:moveTo>
                    <a:cubicBezTo>
                      <a:pt x="38" y="1"/>
                      <a:pt x="1" y="7432"/>
                      <a:pt x="1" y="7506"/>
                    </a:cubicBezTo>
                    <a:cubicBezTo>
                      <a:pt x="1" y="7543"/>
                      <a:pt x="38" y="7617"/>
                      <a:pt x="111" y="7617"/>
                    </a:cubicBezTo>
                    <a:cubicBezTo>
                      <a:pt x="185" y="7617"/>
                      <a:pt x="222" y="7543"/>
                      <a:pt x="222" y="7506"/>
                    </a:cubicBezTo>
                    <a:cubicBezTo>
                      <a:pt x="222" y="7432"/>
                      <a:pt x="296" y="222"/>
                      <a:pt x="5103" y="222"/>
                    </a:cubicBezTo>
                    <a:cubicBezTo>
                      <a:pt x="9909" y="222"/>
                      <a:pt x="9946" y="7432"/>
                      <a:pt x="9946" y="7506"/>
                    </a:cubicBezTo>
                    <a:cubicBezTo>
                      <a:pt x="9946" y="7543"/>
                      <a:pt x="10020" y="7617"/>
                      <a:pt x="10094" y="7617"/>
                    </a:cubicBezTo>
                    <a:cubicBezTo>
                      <a:pt x="10167" y="7617"/>
                      <a:pt x="10204" y="7543"/>
                      <a:pt x="10204" y="7506"/>
                    </a:cubicBezTo>
                    <a:cubicBezTo>
                      <a:pt x="10204" y="7395"/>
                      <a:pt x="10167" y="1"/>
                      <a:pt x="5103" y="1"/>
                    </a:cubicBezTo>
                    <a:close/>
                  </a:path>
                </a:pathLst>
              </a:custGeom>
              <a:solidFill>
                <a:srgbClr val="4524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43"/>
              <p:cNvSpPr/>
              <p:nvPr/>
            </p:nvSpPr>
            <p:spPr>
              <a:xfrm>
                <a:off x="5630009" y="2204014"/>
                <a:ext cx="823349" cy="347767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7617" extrusionOk="0">
                    <a:moveTo>
                      <a:pt x="5140" y="1"/>
                    </a:moveTo>
                    <a:cubicBezTo>
                      <a:pt x="75" y="1"/>
                      <a:pt x="1" y="7432"/>
                      <a:pt x="1" y="7506"/>
                    </a:cubicBezTo>
                    <a:cubicBezTo>
                      <a:pt x="1" y="7543"/>
                      <a:pt x="75" y="7617"/>
                      <a:pt x="149" y="7617"/>
                    </a:cubicBezTo>
                    <a:cubicBezTo>
                      <a:pt x="223" y="7617"/>
                      <a:pt x="260" y="7543"/>
                      <a:pt x="260" y="7506"/>
                    </a:cubicBezTo>
                    <a:cubicBezTo>
                      <a:pt x="260" y="7432"/>
                      <a:pt x="334" y="222"/>
                      <a:pt x="5140" y="222"/>
                    </a:cubicBezTo>
                    <a:cubicBezTo>
                      <a:pt x="9946" y="222"/>
                      <a:pt x="9983" y="7432"/>
                      <a:pt x="9983" y="7506"/>
                    </a:cubicBezTo>
                    <a:cubicBezTo>
                      <a:pt x="9983" y="7543"/>
                      <a:pt x="10057" y="7617"/>
                      <a:pt x="10094" y="7617"/>
                    </a:cubicBezTo>
                    <a:cubicBezTo>
                      <a:pt x="10168" y="7617"/>
                      <a:pt x="10242" y="7543"/>
                      <a:pt x="10242" y="7506"/>
                    </a:cubicBezTo>
                    <a:cubicBezTo>
                      <a:pt x="10242" y="7395"/>
                      <a:pt x="10205" y="1"/>
                      <a:pt x="51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43"/>
              <p:cNvSpPr/>
              <p:nvPr/>
            </p:nvSpPr>
            <p:spPr>
              <a:xfrm>
                <a:off x="5356598" y="2477461"/>
                <a:ext cx="1370239" cy="590842"/>
              </a:xfrm>
              <a:custGeom>
                <a:avLst/>
                <a:gdLst/>
                <a:ahLst/>
                <a:cxnLst/>
                <a:rect l="l" t="t" r="r" b="b"/>
                <a:pathLst>
                  <a:path w="17045" h="12941" extrusionOk="0">
                    <a:moveTo>
                      <a:pt x="1" y="1"/>
                    </a:moveTo>
                    <a:lnTo>
                      <a:pt x="1" y="12941"/>
                    </a:lnTo>
                    <a:lnTo>
                      <a:pt x="17044" y="12941"/>
                    </a:lnTo>
                    <a:lnTo>
                      <a:pt x="1704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43"/>
              <p:cNvSpPr/>
              <p:nvPr/>
            </p:nvSpPr>
            <p:spPr>
              <a:xfrm>
                <a:off x="5261494" y="2477461"/>
                <a:ext cx="95181" cy="590842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2941" extrusionOk="0">
                    <a:moveTo>
                      <a:pt x="1184" y="1"/>
                    </a:moveTo>
                    <a:lnTo>
                      <a:pt x="1" y="518"/>
                    </a:lnTo>
                    <a:lnTo>
                      <a:pt x="1" y="12090"/>
                    </a:lnTo>
                    <a:lnTo>
                      <a:pt x="1184" y="12941"/>
                    </a:lnTo>
                    <a:lnTo>
                      <a:pt x="11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43"/>
              <p:cNvSpPr/>
              <p:nvPr/>
            </p:nvSpPr>
            <p:spPr>
              <a:xfrm>
                <a:off x="5621085" y="2477461"/>
                <a:ext cx="41722" cy="135098"/>
              </a:xfrm>
              <a:custGeom>
                <a:avLst/>
                <a:gdLst/>
                <a:ahLst/>
                <a:cxnLst/>
                <a:rect l="l" t="t" r="r" b="b"/>
                <a:pathLst>
                  <a:path w="519" h="2959" extrusionOk="0">
                    <a:moveTo>
                      <a:pt x="1" y="1"/>
                    </a:moveTo>
                    <a:lnTo>
                      <a:pt x="1" y="2958"/>
                    </a:lnTo>
                    <a:lnTo>
                      <a:pt x="519" y="2958"/>
                    </a:lnTo>
                    <a:lnTo>
                      <a:pt x="519" y="1"/>
                    </a:lnTo>
                    <a:close/>
                  </a:path>
                </a:pathLst>
              </a:custGeom>
              <a:solidFill>
                <a:srgbClr val="C7BB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43"/>
              <p:cNvSpPr/>
              <p:nvPr/>
            </p:nvSpPr>
            <p:spPr>
              <a:xfrm>
                <a:off x="6423634" y="2477461"/>
                <a:ext cx="38667" cy="135098"/>
              </a:xfrm>
              <a:custGeom>
                <a:avLst/>
                <a:gdLst/>
                <a:ahLst/>
                <a:cxnLst/>
                <a:rect l="l" t="t" r="r" b="b"/>
                <a:pathLst>
                  <a:path w="481" h="2959" extrusionOk="0">
                    <a:moveTo>
                      <a:pt x="0" y="1"/>
                    </a:moveTo>
                    <a:lnTo>
                      <a:pt x="0" y="2958"/>
                    </a:lnTo>
                    <a:lnTo>
                      <a:pt x="481" y="2958"/>
                    </a:lnTo>
                    <a:lnTo>
                      <a:pt x="481" y="1"/>
                    </a:lnTo>
                    <a:close/>
                  </a:path>
                </a:pathLst>
              </a:custGeom>
              <a:solidFill>
                <a:srgbClr val="C7BB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43"/>
              <p:cNvSpPr/>
              <p:nvPr/>
            </p:nvSpPr>
            <p:spPr>
              <a:xfrm>
                <a:off x="5261494" y="2985590"/>
                <a:ext cx="95181" cy="82730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812" extrusionOk="0">
                    <a:moveTo>
                      <a:pt x="592" y="0"/>
                    </a:moveTo>
                    <a:lnTo>
                      <a:pt x="1" y="961"/>
                    </a:lnTo>
                    <a:lnTo>
                      <a:pt x="1184" y="1812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rgbClr val="B6A3E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43"/>
              <p:cNvSpPr/>
              <p:nvPr/>
            </p:nvSpPr>
            <p:spPr>
              <a:xfrm>
                <a:off x="5309086" y="2477461"/>
                <a:ext cx="47591" cy="590842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2941" extrusionOk="0">
                    <a:moveTo>
                      <a:pt x="592" y="1"/>
                    </a:moveTo>
                    <a:lnTo>
                      <a:pt x="0" y="260"/>
                    </a:lnTo>
                    <a:lnTo>
                      <a:pt x="0" y="11129"/>
                    </a:lnTo>
                    <a:lnTo>
                      <a:pt x="592" y="12941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3" name="Google Shape;1523;p43"/>
            <p:cNvGrpSpPr/>
            <p:nvPr/>
          </p:nvGrpSpPr>
          <p:grpSpPr>
            <a:xfrm>
              <a:off x="2417144" y="2062542"/>
              <a:ext cx="1141319" cy="1048230"/>
              <a:chOff x="2417164" y="2063889"/>
              <a:chExt cx="1512883" cy="999362"/>
            </a:xfrm>
          </p:grpSpPr>
          <p:sp>
            <p:nvSpPr>
              <p:cNvPr id="1524" name="Google Shape;1524;p43"/>
              <p:cNvSpPr/>
              <p:nvPr/>
            </p:nvSpPr>
            <p:spPr>
              <a:xfrm>
                <a:off x="2854091" y="2063889"/>
                <a:ext cx="754938" cy="322473"/>
              </a:xfrm>
              <a:custGeom>
                <a:avLst/>
                <a:gdLst/>
                <a:ahLst/>
                <a:cxnLst/>
                <a:rect l="l" t="t" r="r" b="b"/>
                <a:pathLst>
                  <a:path w="9391" h="7063" extrusionOk="0">
                    <a:moveTo>
                      <a:pt x="4696" y="1"/>
                    </a:moveTo>
                    <a:cubicBezTo>
                      <a:pt x="37" y="1"/>
                      <a:pt x="0" y="6767"/>
                      <a:pt x="0" y="6841"/>
                    </a:cubicBezTo>
                    <a:cubicBezTo>
                      <a:pt x="0" y="6951"/>
                      <a:pt x="111" y="7062"/>
                      <a:pt x="222" y="7062"/>
                    </a:cubicBezTo>
                    <a:cubicBezTo>
                      <a:pt x="333" y="7062"/>
                      <a:pt x="407" y="6951"/>
                      <a:pt x="407" y="6841"/>
                    </a:cubicBezTo>
                    <a:cubicBezTo>
                      <a:pt x="407" y="6767"/>
                      <a:pt x="444" y="408"/>
                      <a:pt x="4696" y="408"/>
                    </a:cubicBezTo>
                    <a:cubicBezTo>
                      <a:pt x="8910" y="408"/>
                      <a:pt x="8984" y="6767"/>
                      <a:pt x="8984" y="6841"/>
                    </a:cubicBezTo>
                    <a:cubicBezTo>
                      <a:pt x="8984" y="6951"/>
                      <a:pt x="9058" y="7062"/>
                      <a:pt x="9169" y="7062"/>
                    </a:cubicBezTo>
                    <a:cubicBezTo>
                      <a:pt x="9317" y="7062"/>
                      <a:pt x="9391" y="6951"/>
                      <a:pt x="9391" y="6841"/>
                    </a:cubicBezTo>
                    <a:cubicBezTo>
                      <a:pt x="9391" y="6767"/>
                      <a:pt x="9354" y="1"/>
                      <a:pt x="4696" y="1"/>
                    </a:cubicBezTo>
                    <a:close/>
                  </a:path>
                </a:pathLst>
              </a:custGeom>
              <a:solidFill>
                <a:srgbClr val="965E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43"/>
              <p:cNvSpPr/>
              <p:nvPr/>
            </p:nvSpPr>
            <p:spPr>
              <a:xfrm>
                <a:off x="2455832" y="2305284"/>
                <a:ext cx="1352312" cy="654990"/>
              </a:xfrm>
              <a:custGeom>
                <a:avLst/>
                <a:gdLst/>
                <a:ahLst/>
                <a:cxnLst/>
                <a:rect l="l" t="t" r="r" b="b"/>
                <a:pathLst>
                  <a:path w="16822" h="14346" extrusionOk="0">
                    <a:moveTo>
                      <a:pt x="0" y="1"/>
                    </a:moveTo>
                    <a:lnTo>
                      <a:pt x="0" y="14345"/>
                    </a:lnTo>
                    <a:lnTo>
                      <a:pt x="16822" y="14345"/>
                    </a:lnTo>
                    <a:lnTo>
                      <a:pt x="168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43"/>
              <p:cNvSpPr/>
              <p:nvPr/>
            </p:nvSpPr>
            <p:spPr>
              <a:xfrm>
                <a:off x="3808097" y="2305284"/>
                <a:ext cx="92207" cy="654990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4346" extrusionOk="0">
                    <a:moveTo>
                      <a:pt x="1" y="1"/>
                    </a:moveTo>
                    <a:lnTo>
                      <a:pt x="1" y="14345"/>
                    </a:lnTo>
                    <a:lnTo>
                      <a:pt x="1147" y="14345"/>
                    </a:lnTo>
                    <a:lnTo>
                      <a:pt x="1147" y="51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965E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43"/>
              <p:cNvSpPr/>
              <p:nvPr/>
            </p:nvSpPr>
            <p:spPr>
              <a:xfrm>
                <a:off x="3769509" y="2960249"/>
                <a:ext cx="160538" cy="103001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2256" extrusionOk="0">
                    <a:moveTo>
                      <a:pt x="481" y="0"/>
                    </a:moveTo>
                    <a:lnTo>
                      <a:pt x="0" y="2256"/>
                    </a:lnTo>
                    <a:lnTo>
                      <a:pt x="0" y="2256"/>
                    </a:lnTo>
                    <a:lnTo>
                      <a:pt x="1997" y="1849"/>
                    </a:lnTo>
                    <a:lnTo>
                      <a:pt x="1627" y="0"/>
                    </a:lnTo>
                    <a:close/>
                  </a:path>
                </a:pathLst>
              </a:custGeom>
              <a:solidFill>
                <a:srgbClr val="995C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43"/>
              <p:cNvSpPr/>
              <p:nvPr/>
            </p:nvSpPr>
            <p:spPr>
              <a:xfrm>
                <a:off x="2417164" y="2960249"/>
                <a:ext cx="1390979" cy="103001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256" extrusionOk="0">
                    <a:moveTo>
                      <a:pt x="481" y="0"/>
                    </a:moveTo>
                    <a:lnTo>
                      <a:pt x="1" y="2256"/>
                    </a:lnTo>
                    <a:lnTo>
                      <a:pt x="16822" y="2256"/>
                    </a:lnTo>
                    <a:lnTo>
                      <a:pt x="17303" y="0"/>
                    </a:lnTo>
                    <a:close/>
                  </a:path>
                </a:pathLst>
              </a:custGeom>
              <a:solidFill>
                <a:srgbClr val="C795C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43"/>
              <p:cNvSpPr/>
              <p:nvPr/>
            </p:nvSpPr>
            <p:spPr>
              <a:xfrm>
                <a:off x="2720320" y="2347517"/>
                <a:ext cx="101130" cy="57436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1258" extrusionOk="0">
                    <a:moveTo>
                      <a:pt x="629" y="370"/>
                    </a:moveTo>
                    <a:cubicBezTo>
                      <a:pt x="777" y="370"/>
                      <a:pt x="888" y="481"/>
                      <a:pt x="888" y="629"/>
                    </a:cubicBezTo>
                    <a:cubicBezTo>
                      <a:pt x="888" y="776"/>
                      <a:pt x="777" y="887"/>
                      <a:pt x="629" y="887"/>
                    </a:cubicBezTo>
                    <a:cubicBezTo>
                      <a:pt x="481" y="887"/>
                      <a:pt x="370" y="776"/>
                      <a:pt x="370" y="629"/>
                    </a:cubicBezTo>
                    <a:cubicBezTo>
                      <a:pt x="370" y="481"/>
                      <a:pt x="481" y="370"/>
                      <a:pt x="629" y="370"/>
                    </a:cubicBezTo>
                    <a:close/>
                    <a:moveTo>
                      <a:pt x="629" y="0"/>
                    </a:moveTo>
                    <a:cubicBezTo>
                      <a:pt x="296" y="0"/>
                      <a:pt x="1" y="296"/>
                      <a:pt x="1" y="629"/>
                    </a:cubicBezTo>
                    <a:cubicBezTo>
                      <a:pt x="1" y="998"/>
                      <a:pt x="296" y="1257"/>
                      <a:pt x="629" y="1257"/>
                    </a:cubicBezTo>
                    <a:cubicBezTo>
                      <a:pt x="999" y="1257"/>
                      <a:pt x="1258" y="998"/>
                      <a:pt x="1258" y="629"/>
                    </a:cubicBezTo>
                    <a:cubicBezTo>
                      <a:pt x="1258" y="296"/>
                      <a:pt x="999" y="0"/>
                      <a:pt x="629" y="0"/>
                    </a:cubicBez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43"/>
              <p:cNvSpPr/>
              <p:nvPr/>
            </p:nvSpPr>
            <p:spPr>
              <a:xfrm>
                <a:off x="3442557" y="2347517"/>
                <a:ext cx="101130" cy="57436"/>
              </a:xfrm>
              <a:custGeom>
                <a:avLst/>
                <a:gdLst/>
                <a:ahLst/>
                <a:cxnLst/>
                <a:rect l="l" t="t" r="r" b="b"/>
                <a:pathLst>
                  <a:path w="1258" h="1258" extrusionOk="0">
                    <a:moveTo>
                      <a:pt x="629" y="370"/>
                    </a:moveTo>
                    <a:cubicBezTo>
                      <a:pt x="777" y="370"/>
                      <a:pt x="888" y="481"/>
                      <a:pt x="888" y="629"/>
                    </a:cubicBezTo>
                    <a:cubicBezTo>
                      <a:pt x="888" y="776"/>
                      <a:pt x="777" y="887"/>
                      <a:pt x="629" y="887"/>
                    </a:cubicBezTo>
                    <a:cubicBezTo>
                      <a:pt x="481" y="887"/>
                      <a:pt x="370" y="776"/>
                      <a:pt x="370" y="629"/>
                    </a:cubicBezTo>
                    <a:cubicBezTo>
                      <a:pt x="370" y="481"/>
                      <a:pt x="481" y="370"/>
                      <a:pt x="629" y="370"/>
                    </a:cubicBezTo>
                    <a:close/>
                    <a:moveTo>
                      <a:pt x="629" y="0"/>
                    </a:moveTo>
                    <a:cubicBezTo>
                      <a:pt x="296" y="0"/>
                      <a:pt x="0" y="296"/>
                      <a:pt x="0" y="629"/>
                    </a:cubicBezTo>
                    <a:cubicBezTo>
                      <a:pt x="0" y="998"/>
                      <a:pt x="296" y="1257"/>
                      <a:pt x="629" y="1257"/>
                    </a:cubicBezTo>
                    <a:cubicBezTo>
                      <a:pt x="999" y="1257"/>
                      <a:pt x="1257" y="998"/>
                      <a:pt x="1257" y="629"/>
                    </a:cubicBezTo>
                    <a:cubicBezTo>
                      <a:pt x="1257" y="296"/>
                      <a:pt x="999" y="0"/>
                      <a:pt x="629" y="0"/>
                    </a:cubicBez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43"/>
              <p:cNvSpPr/>
              <p:nvPr/>
            </p:nvSpPr>
            <p:spPr>
              <a:xfrm>
                <a:off x="2753039" y="2063889"/>
                <a:ext cx="757912" cy="322473"/>
              </a:xfrm>
              <a:custGeom>
                <a:avLst/>
                <a:gdLst/>
                <a:ahLst/>
                <a:cxnLst/>
                <a:rect l="l" t="t" r="r" b="b"/>
                <a:pathLst>
                  <a:path w="9428" h="7063" extrusionOk="0">
                    <a:moveTo>
                      <a:pt x="4696" y="1"/>
                    </a:moveTo>
                    <a:cubicBezTo>
                      <a:pt x="74" y="1"/>
                      <a:pt x="0" y="6767"/>
                      <a:pt x="0" y="6841"/>
                    </a:cubicBezTo>
                    <a:cubicBezTo>
                      <a:pt x="0" y="6951"/>
                      <a:pt x="111" y="7062"/>
                      <a:pt x="222" y="7062"/>
                    </a:cubicBezTo>
                    <a:cubicBezTo>
                      <a:pt x="333" y="7062"/>
                      <a:pt x="444" y="6951"/>
                      <a:pt x="444" y="6841"/>
                    </a:cubicBezTo>
                    <a:cubicBezTo>
                      <a:pt x="444" y="6767"/>
                      <a:pt x="481" y="408"/>
                      <a:pt x="4696" y="408"/>
                    </a:cubicBezTo>
                    <a:cubicBezTo>
                      <a:pt x="8947" y="408"/>
                      <a:pt x="8984" y="6767"/>
                      <a:pt x="8984" y="6841"/>
                    </a:cubicBezTo>
                    <a:cubicBezTo>
                      <a:pt x="8984" y="6951"/>
                      <a:pt x="9095" y="7062"/>
                      <a:pt x="9206" y="7062"/>
                    </a:cubicBezTo>
                    <a:cubicBezTo>
                      <a:pt x="9317" y="7062"/>
                      <a:pt x="9428" y="6951"/>
                      <a:pt x="9428" y="6841"/>
                    </a:cubicBezTo>
                    <a:cubicBezTo>
                      <a:pt x="9428" y="6767"/>
                      <a:pt x="9354" y="1"/>
                      <a:pt x="4696" y="1"/>
                    </a:cubicBezTo>
                    <a:close/>
                  </a:path>
                </a:pathLst>
              </a:custGeom>
              <a:solidFill>
                <a:srgbClr val="D8B1D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43"/>
            <p:cNvSpPr/>
            <p:nvPr/>
          </p:nvSpPr>
          <p:spPr>
            <a:xfrm>
              <a:off x="3829500" y="3393400"/>
              <a:ext cx="1485000" cy="1047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3"/>
            <p:cNvSpPr txBox="1"/>
            <p:nvPr/>
          </p:nvSpPr>
          <p:spPr>
            <a:xfrm>
              <a:off x="2704163" y="2550493"/>
              <a:ext cx="529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4" name="Google Shape;1534;p43"/>
            <p:cNvSpPr txBox="1"/>
            <p:nvPr/>
          </p:nvSpPr>
          <p:spPr>
            <a:xfrm>
              <a:off x="4329650" y="2550493"/>
              <a:ext cx="529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B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5" name="Google Shape;1535;p43"/>
            <p:cNvSpPr txBox="1"/>
            <p:nvPr/>
          </p:nvSpPr>
          <p:spPr>
            <a:xfrm>
              <a:off x="5910625" y="2550493"/>
              <a:ext cx="529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</a:t>
              </a:r>
              <a:endParaRPr sz="30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pic>
        <p:nvPicPr>
          <p:cNvPr id="3" name="Graphic 6" descr="Envelope with solid fill">
            <a:extLst>
              <a:ext uri="{FF2B5EF4-FFF2-40B4-BE49-F238E27FC236}">
                <a16:creationId xmlns:a16="http://schemas.microsoft.com/office/drawing/2014/main" id="{2905D9DF-3280-2BAD-0988-F169EA69B8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593" y="4308122"/>
            <a:ext cx="220093" cy="220093"/>
          </a:xfrm>
          <a:prstGeom prst="rect">
            <a:avLst/>
          </a:prstGeom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BCF9AFF8-8759-9C91-1874-323E589F52A6}"/>
              </a:ext>
            </a:extLst>
          </p:cNvPr>
          <p:cNvSpPr txBox="1"/>
          <p:nvPr/>
        </p:nvSpPr>
        <p:spPr>
          <a:xfrm>
            <a:off x="438003" y="4243096"/>
            <a:ext cx="2530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singhtimsy33@gmail.com</a:t>
            </a:r>
            <a:endParaRPr lang="en-IN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2AC2DAC4-E5AE-3D20-DD34-DB4CC951CEA4}"/>
              </a:ext>
            </a:extLst>
          </p:cNvPr>
          <p:cNvSpPr txBox="1"/>
          <p:nvPr/>
        </p:nvSpPr>
        <p:spPr>
          <a:xfrm>
            <a:off x="168312" y="3944570"/>
            <a:ext cx="184752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 dirty="0">
                <a:solidFill>
                  <a:srgbClr val="474F85"/>
                </a:solidFill>
              </a:rPr>
              <a:t>Timsy Singh</a:t>
            </a:r>
            <a:endParaRPr lang="en-IN" sz="1700" dirty="0">
              <a:solidFill>
                <a:srgbClr val="474F8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2129694" y="414252"/>
            <a:ext cx="5451276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 And Objectives</a:t>
            </a:r>
            <a:endParaRPr dirty="0"/>
          </a:p>
        </p:txBody>
      </p:sp>
      <p:sp>
        <p:nvSpPr>
          <p:cNvPr id="114" name="Google Shape;114;p16"/>
          <p:cNvSpPr txBox="1"/>
          <p:nvPr/>
        </p:nvSpPr>
        <p:spPr>
          <a:xfrm>
            <a:off x="6110571" y="1041987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Problem Statement</a:t>
            </a:r>
            <a:endParaRPr sz="2200" dirty="0">
              <a:solidFill>
                <a:schemeClr val="accen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5424792" y="1274641"/>
            <a:ext cx="3041964" cy="889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sz="1000" dirty="0"/>
              <a:t>E-commerce businesses need a structured approach to turn vast transactional data into actionable insights for effective customer segmentation and targeted marketing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064820" y="3960476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Objective 3</a:t>
            </a:r>
            <a:endParaRPr sz="2200" dirty="0">
              <a:solidFill>
                <a:schemeClr val="accent4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6064820" y="4324909"/>
            <a:ext cx="2361509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"/>
                <a:ea typeface="Roboto"/>
                <a:cs typeface="Roboto"/>
                <a:sym typeface="Roboto"/>
              </a:rPr>
              <a:t>Suggesting implementable actions for different segments to ensure better customer retention and statsifaction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6064820" y="2960907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Objective 2</a:t>
            </a:r>
            <a:endParaRPr sz="2200" dirty="0">
              <a:solidFill>
                <a:schemeClr val="accent3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6064820" y="3323693"/>
            <a:ext cx="2361509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"/>
                <a:ea typeface="Roboto"/>
                <a:cs typeface="Roboto"/>
                <a:sym typeface="Roboto"/>
              </a:rPr>
              <a:t>Performing analysis to determine high paying segment as well as at risk segment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3505398" y="1086883"/>
            <a:ext cx="2343219" cy="3301882"/>
            <a:chOff x="3514681" y="1088618"/>
            <a:chExt cx="2343219" cy="3301882"/>
          </a:xfrm>
        </p:grpSpPr>
        <p:grpSp>
          <p:nvGrpSpPr>
            <p:cNvPr id="121" name="Google Shape;121;p16"/>
            <p:cNvGrpSpPr/>
            <p:nvPr/>
          </p:nvGrpSpPr>
          <p:grpSpPr>
            <a:xfrm>
              <a:off x="3514681" y="1194845"/>
              <a:ext cx="1567540" cy="3104651"/>
              <a:chOff x="2678318" y="1487495"/>
              <a:chExt cx="1567540" cy="3104651"/>
            </a:xfrm>
          </p:grpSpPr>
          <p:sp>
            <p:nvSpPr>
              <p:cNvPr id="122" name="Google Shape;122;p16"/>
              <p:cNvSpPr/>
              <p:nvPr/>
            </p:nvSpPr>
            <p:spPr>
              <a:xfrm>
                <a:off x="2703018" y="1512454"/>
                <a:ext cx="1542840" cy="3054501"/>
              </a:xfrm>
              <a:custGeom>
                <a:avLst/>
                <a:gdLst/>
                <a:ahLst/>
                <a:cxnLst/>
                <a:rect l="l" t="t" r="r" b="b"/>
                <a:pathLst>
                  <a:path w="71403" h="141363" extrusionOk="0">
                    <a:moveTo>
                      <a:pt x="727" y="0"/>
                    </a:moveTo>
                    <a:cubicBezTo>
                      <a:pt x="322" y="0"/>
                      <a:pt x="1" y="322"/>
                      <a:pt x="1" y="714"/>
                    </a:cubicBezTo>
                    <a:cubicBezTo>
                      <a:pt x="1" y="1107"/>
                      <a:pt x="322" y="1429"/>
                      <a:pt x="727" y="1429"/>
                    </a:cubicBezTo>
                    <a:cubicBezTo>
                      <a:pt x="10074" y="1429"/>
                      <a:pt x="19134" y="3262"/>
                      <a:pt x="27683" y="6870"/>
                    </a:cubicBezTo>
                    <a:cubicBezTo>
                      <a:pt x="35922" y="10359"/>
                      <a:pt x="43328" y="15359"/>
                      <a:pt x="49686" y="21717"/>
                    </a:cubicBezTo>
                    <a:cubicBezTo>
                      <a:pt x="56044" y="28075"/>
                      <a:pt x="61044" y="35481"/>
                      <a:pt x="64533" y="43732"/>
                    </a:cubicBezTo>
                    <a:cubicBezTo>
                      <a:pt x="68140" y="52268"/>
                      <a:pt x="69974" y="61329"/>
                      <a:pt x="69974" y="70675"/>
                    </a:cubicBezTo>
                    <a:cubicBezTo>
                      <a:pt x="69974" y="80034"/>
                      <a:pt x="68140" y="89094"/>
                      <a:pt x="64533" y="97631"/>
                    </a:cubicBezTo>
                    <a:cubicBezTo>
                      <a:pt x="61044" y="105882"/>
                      <a:pt x="56044" y="113288"/>
                      <a:pt x="49686" y="119646"/>
                    </a:cubicBezTo>
                    <a:cubicBezTo>
                      <a:pt x="43328" y="126004"/>
                      <a:pt x="35922" y="131004"/>
                      <a:pt x="27683" y="134493"/>
                    </a:cubicBezTo>
                    <a:cubicBezTo>
                      <a:pt x="19134" y="138100"/>
                      <a:pt x="10074" y="139934"/>
                      <a:pt x="727" y="139934"/>
                    </a:cubicBezTo>
                    <a:cubicBezTo>
                      <a:pt x="322" y="139934"/>
                      <a:pt x="1" y="140255"/>
                      <a:pt x="1" y="140648"/>
                    </a:cubicBezTo>
                    <a:cubicBezTo>
                      <a:pt x="1" y="141041"/>
                      <a:pt x="322" y="141363"/>
                      <a:pt x="727" y="141363"/>
                    </a:cubicBezTo>
                    <a:cubicBezTo>
                      <a:pt x="10264" y="141363"/>
                      <a:pt x="19515" y="139493"/>
                      <a:pt x="28231" y="135802"/>
                    </a:cubicBezTo>
                    <a:cubicBezTo>
                      <a:pt x="36648" y="132243"/>
                      <a:pt x="44209" y="127147"/>
                      <a:pt x="50698" y="120658"/>
                    </a:cubicBezTo>
                    <a:cubicBezTo>
                      <a:pt x="57187" y="114169"/>
                      <a:pt x="62294" y="106608"/>
                      <a:pt x="65854" y="98191"/>
                    </a:cubicBezTo>
                    <a:cubicBezTo>
                      <a:pt x="69533" y="89475"/>
                      <a:pt x="71403" y="80224"/>
                      <a:pt x="71403" y="70675"/>
                    </a:cubicBezTo>
                    <a:cubicBezTo>
                      <a:pt x="71403" y="61139"/>
                      <a:pt x="69533" y="51887"/>
                      <a:pt x="65854" y="43172"/>
                    </a:cubicBezTo>
                    <a:cubicBezTo>
                      <a:pt x="62294" y="34754"/>
                      <a:pt x="57187" y="27194"/>
                      <a:pt x="50698" y="20705"/>
                    </a:cubicBezTo>
                    <a:cubicBezTo>
                      <a:pt x="44209" y="14216"/>
                      <a:pt x="36648" y="9120"/>
                      <a:pt x="28231" y="5560"/>
                    </a:cubicBezTo>
                    <a:cubicBezTo>
                      <a:pt x="19515" y="1869"/>
                      <a:pt x="10264" y="0"/>
                      <a:pt x="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2678318" y="1487495"/>
                <a:ext cx="80553" cy="80790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3739" extrusionOk="0">
                    <a:moveTo>
                      <a:pt x="1870" y="0"/>
                    </a:moveTo>
                    <a:cubicBezTo>
                      <a:pt x="834" y="0"/>
                      <a:pt x="1" y="834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4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2678318" y="4511356"/>
                <a:ext cx="80553" cy="80790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3739" extrusionOk="0">
                    <a:moveTo>
                      <a:pt x="1870" y="0"/>
                    </a:moveTo>
                    <a:cubicBezTo>
                      <a:pt x="834" y="0"/>
                      <a:pt x="1" y="833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3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5" name="Google Shape;125;p16"/>
            <p:cNvCxnSpPr/>
            <p:nvPr/>
          </p:nvCxnSpPr>
          <p:spPr>
            <a:xfrm>
              <a:off x="4267875" y="1309250"/>
              <a:ext cx="1590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26" name="Google Shape;126;p16"/>
            <p:cNvSpPr/>
            <p:nvPr/>
          </p:nvSpPr>
          <p:spPr>
            <a:xfrm>
              <a:off x="4001915" y="1088618"/>
              <a:ext cx="511068" cy="480611"/>
            </a:xfrm>
            <a:custGeom>
              <a:avLst/>
              <a:gdLst/>
              <a:ahLst/>
              <a:cxnLst/>
              <a:rect l="l" t="t" r="r" b="b"/>
              <a:pathLst>
                <a:path w="14146" h="14134" extrusionOk="0">
                  <a:moveTo>
                    <a:pt x="7073" y="0"/>
                  </a:moveTo>
                  <a:cubicBezTo>
                    <a:pt x="3168" y="0"/>
                    <a:pt x="1" y="3167"/>
                    <a:pt x="1" y="7073"/>
                  </a:cubicBezTo>
                  <a:cubicBezTo>
                    <a:pt x="1" y="10978"/>
                    <a:pt x="3168" y="14133"/>
                    <a:pt x="7073" y="14133"/>
                  </a:cubicBezTo>
                  <a:cubicBezTo>
                    <a:pt x="10978" y="14133"/>
                    <a:pt x="14145" y="10978"/>
                    <a:pt x="14145" y="7073"/>
                  </a:cubicBezTo>
                  <a:cubicBezTo>
                    <a:pt x="14145" y="3167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 dirty="0">
                <a:solidFill>
                  <a:srgbClr val="FFFFFF"/>
                </a:solidFill>
              </a:endParaRPr>
            </a:p>
          </p:txBody>
        </p:sp>
        <p:cxnSp>
          <p:nvCxnSpPr>
            <p:cNvPr id="127" name="Google Shape;127;p16"/>
            <p:cNvCxnSpPr/>
            <p:nvPr/>
          </p:nvCxnSpPr>
          <p:spPr>
            <a:xfrm>
              <a:off x="4267875" y="4188625"/>
              <a:ext cx="1590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28" name="Google Shape;128;p16"/>
            <p:cNvSpPr/>
            <p:nvPr/>
          </p:nvSpPr>
          <p:spPr>
            <a:xfrm>
              <a:off x="3928708" y="3986762"/>
              <a:ext cx="403702" cy="403738"/>
            </a:xfrm>
            <a:custGeom>
              <a:avLst/>
              <a:gdLst/>
              <a:ahLst/>
              <a:cxnLst/>
              <a:rect l="l" t="t" r="r" b="b"/>
              <a:pathLst>
                <a:path w="14134" h="14134" extrusionOk="0">
                  <a:moveTo>
                    <a:pt x="7073" y="0"/>
                  </a:moveTo>
                  <a:cubicBezTo>
                    <a:pt x="3168" y="0"/>
                    <a:pt x="1" y="3168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78" y="14133"/>
                    <a:pt x="14133" y="10966"/>
                    <a:pt x="14133" y="7061"/>
                  </a:cubicBezTo>
                  <a:cubicBezTo>
                    <a:pt x="14133" y="3168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 dirty="0">
                <a:solidFill>
                  <a:srgbClr val="FFFFFF"/>
                </a:solidFill>
              </a:endParaRPr>
            </a:p>
          </p:txBody>
        </p:sp>
        <p:cxnSp>
          <p:nvCxnSpPr>
            <p:cNvPr id="129" name="Google Shape;129;p16"/>
            <p:cNvCxnSpPr/>
            <p:nvPr/>
          </p:nvCxnSpPr>
          <p:spPr>
            <a:xfrm>
              <a:off x="4995700" y="3228850"/>
              <a:ext cx="862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30" name="Google Shape;130;p16"/>
            <p:cNvSpPr/>
            <p:nvPr/>
          </p:nvSpPr>
          <p:spPr>
            <a:xfrm>
              <a:off x="4768391" y="3026968"/>
              <a:ext cx="403709" cy="403744"/>
            </a:xfrm>
            <a:custGeom>
              <a:avLst/>
              <a:gdLst/>
              <a:ahLst/>
              <a:cxnLst/>
              <a:rect l="l" t="t" r="r" b="b"/>
              <a:pathLst>
                <a:path w="14133" h="14133" extrusionOk="0">
                  <a:moveTo>
                    <a:pt x="7072" y="0"/>
                  </a:moveTo>
                  <a:cubicBezTo>
                    <a:pt x="3167" y="0"/>
                    <a:pt x="0" y="3167"/>
                    <a:pt x="0" y="7060"/>
                  </a:cubicBezTo>
                  <a:cubicBezTo>
                    <a:pt x="0" y="10966"/>
                    <a:pt x="3167" y="14133"/>
                    <a:pt x="7072" y="14133"/>
                  </a:cubicBezTo>
                  <a:cubicBezTo>
                    <a:pt x="10978" y="14133"/>
                    <a:pt x="14133" y="10966"/>
                    <a:pt x="14133" y="7060"/>
                  </a:cubicBezTo>
                  <a:cubicBezTo>
                    <a:pt x="14133" y="3167"/>
                    <a:pt x="10978" y="0"/>
                    <a:pt x="7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 dirty="0">
                <a:solidFill>
                  <a:srgbClr val="FFFFFF"/>
                </a:solidFill>
              </a:endParaRPr>
            </a:p>
          </p:txBody>
        </p:sp>
        <p:cxnSp>
          <p:nvCxnSpPr>
            <p:cNvPr id="131" name="Google Shape;131;p16"/>
            <p:cNvCxnSpPr/>
            <p:nvPr/>
          </p:nvCxnSpPr>
          <p:spPr>
            <a:xfrm>
              <a:off x="5010475" y="2269050"/>
              <a:ext cx="8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32" name="Google Shape;132;p16"/>
            <p:cNvSpPr/>
            <p:nvPr/>
          </p:nvSpPr>
          <p:spPr>
            <a:xfrm>
              <a:off x="4768394" y="2067181"/>
              <a:ext cx="403702" cy="403738"/>
            </a:xfrm>
            <a:custGeom>
              <a:avLst/>
              <a:gdLst/>
              <a:ahLst/>
              <a:cxnLst/>
              <a:rect l="l" t="t" r="r" b="b"/>
              <a:pathLst>
                <a:path w="14134" h="14134" extrusionOk="0">
                  <a:moveTo>
                    <a:pt x="7073" y="1"/>
                  </a:moveTo>
                  <a:cubicBezTo>
                    <a:pt x="3168" y="1"/>
                    <a:pt x="1" y="3156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66" y="14133"/>
                    <a:pt x="14133" y="10966"/>
                    <a:pt x="14133" y="7061"/>
                  </a:cubicBezTo>
                  <a:cubicBezTo>
                    <a:pt x="14133" y="3156"/>
                    <a:pt x="10966" y="1"/>
                    <a:pt x="7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 dirty="0">
                <a:solidFill>
                  <a:srgbClr val="FFFFFF"/>
                </a:solidFill>
              </a:endParaRPr>
            </a:p>
          </p:txBody>
        </p:sp>
      </p:grpSp>
      <p:sp>
        <p:nvSpPr>
          <p:cNvPr id="133" name="Google Shape;133;p16"/>
          <p:cNvSpPr txBox="1"/>
          <p:nvPr/>
        </p:nvSpPr>
        <p:spPr>
          <a:xfrm>
            <a:off x="6064820" y="2029695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Objective 1</a:t>
            </a:r>
            <a:endParaRPr sz="2200" dirty="0">
              <a:solidFill>
                <a:schemeClr val="accen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6064820" y="2435352"/>
            <a:ext cx="2361509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"/>
                <a:ea typeface="Roboto"/>
                <a:cs typeface="Roboto"/>
                <a:sym typeface="Roboto"/>
              </a:rPr>
              <a:t>Using different segment techniques like RFM to perform customer segmentation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3458250" y="2514000"/>
            <a:ext cx="19200" cy="36700"/>
          </a:xfrm>
          <a:custGeom>
            <a:avLst/>
            <a:gdLst/>
            <a:ahLst/>
            <a:cxnLst/>
            <a:rect l="l" t="t" r="r" b="b"/>
            <a:pathLst>
              <a:path w="768" h="1468" fill="none" extrusionOk="0">
                <a:moveTo>
                  <a:pt x="768" y="1468"/>
                </a:moveTo>
                <a:cubicBezTo>
                  <a:pt x="534" y="968"/>
                  <a:pt x="267" y="467"/>
                  <a:pt x="0" y="0"/>
                </a:cubicBezTo>
              </a:path>
            </a:pathLst>
          </a:custGeom>
          <a:noFill/>
          <a:ln w="417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458438" y="2381966"/>
            <a:ext cx="1831569" cy="2761480"/>
          </a:xfrm>
          <a:custGeom>
            <a:avLst/>
            <a:gdLst/>
            <a:ahLst/>
            <a:cxnLst/>
            <a:rect l="l" t="t" r="r" b="b"/>
            <a:pathLst>
              <a:path w="50304" h="75844" extrusionOk="0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2129694" y="2351891"/>
            <a:ext cx="521064" cy="555070"/>
          </a:xfrm>
          <a:custGeom>
            <a:avLst/>
            <a:gdLst/>
            <a:ahLst/>
            <a:cxnLst/>
            <a:rect l="l" t="t" r="r" b="b"/>
            <a:pathLst>
              <a:path w="14311" h="15245" extrusionOk="0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/>
          <p:nvPr/>
        </p:nvSpPr>
        <p:spPr>
          <a:xfrm>
            <a:off x="963711" y="1702615"/>
            <a:ext cx="1473258" cy="2699947"/>
          </a:xfrm>
          <a:custGeom>
            <a:avLst/>
            <a:gdLst/>
            <a:ahLst/>
            <a:cxnLst/>
            <a:rect l="l" t="t" r="r" b="b"/>
            <a:pathLst>
              <a:path w="40463" h="74154" extrusionOk="0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964912" y="1926104"/>
            <a:ext cx="1470855" cy="2034372"/>
          </a:xfrm>
          <a:custGeom>
            <a:avLst/>
            <a:gdLst/>
            <a:ahLst/>
            <a:cxnLst/>
            <a:rect l="l" t="t" r="r" b="b"/>
            <a:pathLst>
              <a:path w="40397" h="55874" extrusionOk="0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1100943" y="2076699"/>
            <a:ext cx="1065175" cy="765193"/>
          </a:xfrm>
          <a:custGeom>
            <a:avLst/>
            <a:gdLst/>
            <a:ahLst/>
            <a:cxnLst/>
            <a:rect l="l" t="t" r="r" b="b"/>
            <a:pathLst>
              <a:path w="29255" h="21016" extrusionOk="0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1517555" y="2302518"/>
            <a:ext cx="112980" cy="539378"/>
          </a:xfrm>
          <a:custGeom>
            <a:avLst/>
            <a:gdLst/>
            <a:ahLst/>
            <a:cxnLst/>
            <a:rect l="l" t="t" r="r" b="b"/>
            <a:pathLst>
              <a:path w="3103" h="14814" extrusionOk="0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1784738" y="2302518"/>
            <a:ext cx="106936" cy="539378"/>
          </a:xfrm>
          <a:custGeom>
            <a:avLst/>
            <a:gdLst/>
            <a:ahLst/>
            <a:cxnLst/>
            <a:rect l="l" t="t" r="r" b="b"/>
            <a:pathLst>
              <a:path w="2937" h="14814" extrusionOk="0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1325634" y="2459302"/>
            <a:ext cx="772475" cy="58329"/>
          </a:xfrm>
          <a:custGeom>
            <a:avLst/>
            <a:gdLst/>
            <a:ahLst/>
            <a:cxnLst/>
            <a:rect l="l" t="t" r="r" b="b"/>
            <a:pathLst>
              <a:path w="21216" h="1602" extrusionOk="0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1345077" y="2617179"/>
            <a:ext cx="733625" cy="58329"/>
          </a:xfrm>
          <a:custGeom>
            <a:avLst/>
            <a:gdLst/>
            <a:ahLst/>
            <a:cxnLst/>
            <a:rect l="l" t="t" r="r" b="b"/>
            <a:pathLst>
              <a:path w="20149" h="1602" extrusionOk="0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1453181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/>
          <p:nvPr/>
        </p:nvSpPr>
        <p:spPr>
          <a:xfrm>
            <a:off x="1790818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1100943" y="3333779"/>
            <a:ext cx="1200001" cy="414200"/>
          </a:xfrm>
          <a:custGeom>
            <a:avLst/>
            <a:gdLst/>
            <a:ahLst/>
            <a:cxnLst/>
            <a:rect l="l" t="t" r="r" b="b"/>
            <a:pathLst>
              <a:path w="32958" h="11376" extrusionOk="0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1510237" y="1796154"/>
            <a:ext cx="400838" cy="32805"/>
          </a:xfrm>
          <a:custGeom>
            <a:avLst/>
            <a:gdLst/>
            <a:ahLst/>
            <a:cxnLst/>
            <a:rect l="l" t="t" r="r" b="b"/>
            <a:pathLst>
              <a:path w="11009" h="901" extrusionOk="0">
                <a:moveTo>
                  <a:pt x="401" y="0"/>
                </a:moveTo>
                <a:cubicBezTo>
                  <a:pt x="168" y="0"/>
                  <a:pt x="1" y="200"/>
                  <a:pt x="1" y="434"/>
                </a:cubicBezTo>
                <a:cubicBezTo>
                  <a:pt x="1" y="667"/>
                  <a:pt x="168" y="867"/>
                  <a:pt x="401" y="867"/>
                </a:cubicBezTo>
                <a:lnTo>
                  <a:pt x="10575" y="901"/>
                </a:lnTo>
                <a:cubicBezTo>
                  <a:pt x="10809" y="901"/>
                  <a:pt x="11009" y="701"/>
                  <a:pt x="11009" y="467"/>
                </a:cubicBezTo>
                <a:cubicBezTo>
                  <a:pt x="11009" y="234"/>
                  <a:pt x="10809" y="67"/>
                  <a:pt x="10575" y="33"/>
                </a:cubicBezTo>
                <a:lnTo>
                  <a:pt x="4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1586772" y="4069785"/>
            <a:ext cx="219880" cy="218678"/>
          </a:xfrm>
          <a:custGeom>
            <a:avLst/>
            <a:gdLst/>
            <a:ahLst/>
            <a:cxnLst/>
            <a:rect l="l" t="t" r="r" b="b"/>
            <a:pathLst>
              <a:path w="6039" h="6006" extrusionOk="0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2155181" y="2727358"/>
            <a:ext cx="598799" cy="500201"/>
          </a:xfrm>
          <a:custGeom>
            <a:avLst/>
            <a:gdLst/>
            <a:ahLst/>
            <a:cxnLst/>
            <a:rect l="l" t="t" r="r" b="b"/>
            <a:pathLst>
              <a:path w="16446" h="13738" extrusionOk="0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6"/>
          <p:cNvSpPr/>
          <p:nvPr/>
        </p:nvSpPr>
        <p:spPr>
          <a:xfrm>
            <a:off x="2201350" y="3027382"/>
            <a:ext cx="597561" cy="500164"/>
          </a:xfrm>
          <a:custGeom>
            <a:avLst/>
            <a:gdLst/>
            <a:ahLst/>
            <a:cxnLst/>
            <a:rect l="l" t="t" r="r" b="b"/>
            <a:pathLst>
              <a:path w="16412" h="13737" extrusionOk="0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/>
          <p:nvPr/>
        </p:nvSpPr>
        <p:spPr>
          <a:xfrm>
            <a:off x="2253563" y="3390507"/>
            <a:ext cx="518660" cy="445185"/>
          </a:xfrm>
          <a:custGeom>
            <a:avLst/>
            <a:gdLst/>
            <a:ahLst/>
            <a:cxnLst/>
            <a:rect l="l" t="t" r="r" b="b"/>
            <a:pathLst>
              <a:path w="14245" h="12227" extrusionOk="0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2157621" y="2346575"/>
            <a:ext cx="489496" cy="420353"/>
          </a:xfrm>
          <a:custGeom>
            <a:avLst/>
            <a:gdLst/>
            <a:ahLst/>
            <a:cxnLst/>
            <a:rect l="l" t="t" r="r" b="b"/>
            <a:pathLst>
              <a:path w="13444" h="11545" extrusionOk="0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919981" y="2424057"/>
            <a:ext cx="174914" cy="642527"/>
          </a:xfrm>
          <a:custGeom>
            <a:avLst/>
            <a:gdLst/>
            <a:ahLst/>
            <a:cxnLst/>
            <a:rect l="l" t="t" r="r" b="b"/>
            <a:pathLst>
              <a:path w="4804" h="17647" extrusionOk="0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1524843" y="1504504"/>
            <a:ext cx="342509" cy="124049"/>
          </a:xfrm>
          <a:custGeom>
            <a:avLst/>
            <a:gdLst/>
            <a:ahLst/>
            <a:cxnLst/>
            <a:rect l="l" t="t" r="r" b="b"/>
            <a:pathLst>
              <a:path w="9407" h="3407" extrusionOk="0">
                <a:moveTo>
                  <a:pt x="4707" y="0"/>
                </a:moveTo>
                <a:cubicBezTo>
                  <a:pt x="3130" y="0"/>
                  <a:pt x="1555" y="601"/>
                  <a:pt x="367" y="1806"/>
                </a:cubicBezTo>
                <a:cubicBezTo>
                  <a:pt x="0" y="2173"/>
                  <a:pt x="0" y="2773"/>
                  <a:pt x="367" y="3140"/>
                </a:cubicBezTo>
                <a:cubicBezTo>
                  <a:pt x="567" y="3307"/>
                  <a:pt x="801" y="3407"/>
                  <a:pt x="1034" y="3407"/>
                </a:cubicBezTo>
                <a:cubicBezTo>
                  <a:pt x="1268" y="3407"/>
                  <a:pt x="1535" y="3307"/>
                  <a:pt x="1701" y="3140"/>
                </a:cubicBezTo>
                <a:cubicBezTo>
                  <a:pt x="2523" y="2302"/>
                  <a:pt x="3614" y="1885"/>
                  <a:pt x="4707" y="1885"/>
                </a:cubicBezTo>
                <a:cubicBezTo>
                  <a:pt x="5790" y="1885"/>
                  <a:pt x="6876" y="2293"/>
                  <a:pt x="7706" y="3107"/>
                </a:cubicBezTo>
                <a:cubicBezTo>
                  <a:pt x="7889" y="3290"/>
                  <a:pt x="8131" y="3382"/>
                  <a:pt x="8373" y="3382"/>
                </a:cubicBezTo>
                <a:cubicBezTo>
                  <a:pt x="8615" y="3382"/>
                  <a:pt x="8856" y="3290"/>
                  <a:pt x="9040" y="3107"/>
                </a:cubicBezTo>
                <a:cubicBezTo>
                  <a:pt x="9407" y="2740"/>
                  <a:pt x="9407" y="2139"/>
                  <a:pt x="9040" y="1772"/>
                </a:cubicBezTo>
                <a:cubicBezTo>
                  <a:pt x="7843" y="592"/>
                  <a:pt x="6274" y="0"/>
                  <a:pt x="4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1162901" y="1106280"/>
            <a:ext cx="1066376" cy="275733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1346903" y="1305447"/>
            <a:ext cx="698380" cy="198034"/>
          </a:xfrm>
          <a:custGeom>
            <a:avLst/>
            <a:gdLst/>
            <a:ahLst/>
            <a:cxnLst/>
            <a:rect l="l" t="t" r="r" b="b"/>
            <a:pathLst>
              <a:path w="19181" h="5439" extrusionOk="0">
                <a:moveTo>
                  <a:pt x="9611" y="1"/>
                </a:moveTo>
                <a:cubicBezTo>
                  <a:pt x="6260" y="1"/>
                  <a:pt x="2911" y="1277"/>
                  <a:pt x="368" y="3837"/>
                </a:cubicBezTo>
                <a:cubicBezTo>
                  <a:pt x="1" y="4204"/>
                  <a:pt x="1" y="4804"/>
                  <a:pt x="368" y="5171"/>
                </a:cubicBezTo>
                <a:cubicBezTo>
                  <a:pt x="568" y="5371"/>
                  <a:pt x="801" y="5438"/>
                  <a:pt x="1035" y="5438"/>
                </a:cubicBezTo>
                <a:cubicBezTo>
                  <a:pt x="1302" y="5438"/>
                  <a:pt x="1535" y="5371"/>
                  <a:pt x="1735" y="5171"/>
                </a:cubicBezTo>
                <a:cubicBezTo>
                  <a:pt x="3895" y="2995"/>
                  <a:pt x="6752" y="1902"/>
                  <a:pt x="9611" y="1902"/>
                </a:cubicBezTo>
                <a:cubicBezTo>
                  <a:pt x="12448" y="1902"/>
                  <a:pt x="15287" y="2978"/>
                  <a:pt x="17446" y="5138"/>
                </a:cubicBezTo>
                <a:cubicBezTo>
                  <a:pt x="17647" y="5321"/>
                  <a:pt x="17897" y="5413"/>
                  <a:pt x="18143" y="5413"/>
                </a:cubicBezTo>
                <a:cubicBezTo>
                  <a:pt x="18389" y="5413"/>
                  <a:pt x="18631" y="5321"/>
                  <a:pt x="18814" y="5138"/>
                </a:cubicBezTo>
                <a:cubicBezTo>
                  <a:pt x="19181" y="4771"/>
                  <a:pt x="19181" y="4170"/>
                  <a:pt x="18814" y="3770"/>
                </a:cubicBezTo>
                <a:cubicBezTo>
                  <a:pt x="16271" y="1260"/>
                  <a:pt x="12940" y="1"/>
                  <a:pt x="9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1803588" y="4010069"/>
            <a:ext cx="1900784" cy="1535919"/>
          </a:xfrm>
          <a:custGeom>
            <a:avLst/>
            <a:gdLst/>
            <a:ahLst/>
            <a:cxnLst/>
            <a:rect l="l" t="t" r="r" b="b"/>
            <a:pathLst>
              <a:path w="52205" h="42184" extrusionOk="0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960672" y="862825"/>
            <a:ext cx="1470843" cy="380316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ctrTitle" idx="4294967295"/>
          </p:nvPr>
        </p:nvSpPr>
        <p:spPr>
          <a:xfrm>
            <a:off x="1105677" y="3355722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</a:rPr>
              <a:t>PAY</a:t>
            </a:r>
            <a:endParaRPr sz="25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34568E-6 L -0.02135 -0.1126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" y="-564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  <p:bldP spid="116" grpId="0"/>
      <p:bldP spid="117" grpId="0"/>
      <p:bldP spid="118" grpId="0"/>
      <p:bldP spid="119" grpId="0"/>
      <p:bldP spid="133" grpId="0"/>
      <p:bldP spid="134" grpId="0"/>
      <p:bldP spid="160" grpId="0" animBg="1"/>
      <p:bldP spid="1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835B2C-CE3B-77B7-59D8-A2716251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Set Overview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00711-434C-ABDB-92C5-EF787E1F0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34239"/>
            <a:ext cx="3999900" cy="481200"/>
          </a:xfrm>
          <a:solidFill>
            <a:srgbClr val="B878C2"/>
          </a:solidFill>
        </p:spPr>
        <p:txBody>
          <a:bodyPr/>
          <a:lstStyle/>
          <a:p>
            <a:pPr marL="139700" indent="0">
              <a:lnSpc>
                <a:spcPct val="100000"/>
              </a:lnSpc>
              <a:buSzPts val="2800"/>
              <a:buNone/>
            </a:pPr>
            <a:r>
              <a:rPr lang="en-US" sz="2000" dirty="0">
                <a:latin typeface="Fira Sans Extra Condensed Medium"/>
                <a:sym typeface="Fira Sans Extra Condensed Medium"/>
              </a:rPr>
              <a:t>General Information: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E63CC0-A2E4-0C1A-5C57-6CA515C0476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334239"/>
            <a:ext cx="3999900" cy="3416400"/>
          </a:xfrm>
          <a:solidFill>
            <a:srgbClr val="C0C55F"/>
          </a:solidFill>
        </p:spPr>
        <p:txBody>
          <a:bodyPr/>
          <a:lstStyle/>
          <a:p>
            <a:pPr marL="139700" indent="0">
              <a:buNone/>
            </a:pPr>
            <a:r>
              <a:rPr lang="en-US" sz="2000" dirty="0">
                <a:latin typeface="Fira Sans Extra Condensed Medium"/>
                <a:sym typeface="Fira Sans Extra Condensed Medium"/>
              </a:rPr>
              <a:t>Key Variables:</a:t>
            </a:r>
            <a:endParaRPr lang="en-IN" sz="2000" dirty="0">
              <a:latin typeface="Fira Sans Extra Condensed Medium"/>
              <a:sym typeface="Fira Sans Extra Condensed Medium"/>
            </a:endParaRPr>
          </a:p>
          <a:p>
            <a:pPr marL="431800" indent="-285750">
              <a:spcBef>
                <a:spcPts val="1500"/>
              </a:spcBef>
              <a:buClr>
                <a:schemeClr val="lt2"/>
              </a:buClr>
              <a:buSzPts val="1300"/>
            </a:pPr>
            <a:r>
              <a:rPr lang="en-US" sz="1400" b="1" dirty="0">
                <a:solidFill>
                  <a:schemeClr val="tx1"/>
                </a:solidFill>
              </a:rPr>
              <a:t>InvoiceNo: </a:t>
            </a:r>
            <a:r>
              <a:rPr lang="en-US" sz="1400" dirty="0">
                <a:solidFill>
                  <a:schemeClr val="tx1"/>
                </a:solidFill>
              </a:rPr>
              <a:t>Unique transaction ID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</a:pPr>
            <a:r>
              <a:rPr lang="en-US" sz="1400" b="1" dirty="0">
                <a:solidFill>
                  <a:schemeClr val="tx1"/>
                </a:solidFill>
              </a:rPr>
              <a:t>StockCode: </a:t>
            </a:r>
            <a:r>
              <a:rPr lang="en-US" sz="1400" dirty="0">
                <a:solidFill>
                  <a:schemeClr val="tx1"/>
                </a:solidFill>
              </a:rPr>
              <a:t>Unique product identifier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</a:pPr>
            <a:r>
              <a:rPr lang="en-US" sz="1400" b="1" dirty="0">
                <a:solidFill>
                  <a:schemeClr val="tx1"/>
                </a:solidFill>
              </a:rPr>
              <a:t>Description: </a:t>
            </a:r>
            <a:r>
              <a:rPr lang="en-US" sz="1400" dirty="0">
                <a:solidFill>
                  <a:schemeClr val="tx1"/>
                </a:solidFill>
              </a:rPr>
              <a:t>Product description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</a:pPr>
            <a:r>
              <a:rPr lang="en-US" sz="1400" b="1" dirty="0">
                <a:solidFill>
                  <a:schemeClr val="tx1"/>
                </a:solidFill>
              </a:rPr>
              <a:t>Quantity: </a:t>
            </a:r>
            <a:r>
              <a:rPr lang="en-US" sz="1400" dirty="0">
                <a:solidFill>
                  <a:schemeClr val="tx1"/>
                </a:solidFill>
              </a:rPr>
              <a:t>Number of items purchased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</a:pPr>
            <a:r>
              <a:rPr lang="en-US" sz="1400" b="1" dirty="0">
                <a:solidFill>
                  <a:schemeClr val="tx1"/>
                </a:solidFill>
              </a:rPr>
              <a:t>InvoiceDate: </a:t>
            </a:r>
            <a:r>
              <a:rPr lang="en-US" sz="1400" dirty="0">
                <a:solidFill>
                  <a:schemeClr val="tx1"/>
                </a:solidFill>
              </a:rPr>
              <a:t>Timestamp of purchase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</a:pPr>
            <a:r>
              <a:rPr lang="en-US" sz="1400" b="1" dirty="0">
                <a:solidFill>
                  <a:schemeClr val="tx1"/>
                </a:solidFill>
              </a:rPr>
              <a:t>UnitPrice: </a:t>
            </a:r>
            <a:r>
              <a:rPr lang="en-US" sz="1400" dirty="0">
                <a:solidFill>
                  <a:schemeClr val="tx1"/>
                </a:solidFill>
              </a:rPr>
              <a:t>Price per unit in GBP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</a:pPr>
            <a:r>
              <a:rPr lang="en-US" sz="1400" b="1" dirty="0">
                <a:solidFill>
                  <a:schemeClr val="tx1"/>
                </a:solidFill>
              </a:rPr>
              <a:t>CustomerID: </a:t>
            </a:r>
            <a:r>
              <a:rPr lang="en-US" sz="1400" dirty="0">
                <a:solidFill>
                  <a:schemeClr val="tx1"/>
                </a:solidFill>
              </a:rPr>
              <a:t>Unique customer identifier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rial"/>
              <a:buChar char="●"/>
            </a:pPr>
            <a:r>
              <a:rPr lang="en-US" sz="1400" b="1" dirty="0">
                <a:solidFill>
                  <a:schemeClr val="tx1"/>
                </a:solidFill>
              </a:rPr>
              <a:t>Country: </a:t>
            </a:r>
            <a:r>
              <a:rPr lang="en-US" sz="1400" dirty="0">
                <a:solidFill>
                  <a:schemeClr val="tx1"/>
                </a:solidFill>
              </a:rPr>
              <a:t>Location of the customer</a:t>
            </a:r>
          </a:p>
          <a:p>
            <a:pPr marL="139700" indent="0">
              <a:buNone/>
            </a:pPr>
            <a:endParaRPr lang="en-US" dirty="0">
              <a:latin typeface="Fira Sans Extra Condensed Medium"/>
              <a:sym typeface="Fira Sans Extra Condensed Medium"/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6E0011D7-6E81-C0A4-57B8-E0DAC8C7BFAC}"/>
              </a:ext>
            </a:extLst>
          </p:cNvPr>
          <p:cNvSpPr/>
          <p:nvPr/>
        </p:nvSpPr>
        <p:spPr>
          <a:xfrm>
            <a:off x="557355" y="2131828"/>
            <a:ext cx="305839" cy="298561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DC902-E3A2-D1B2-C5D5-0F26386FE2C5}"/>
              </a:ext>
            </a:extLst>
          </p:cNvPr>
          <p:cNvSpPr txBox="1"/>
          <p:nvPr/>
        </p:nvSpPr>
        <p:spPr>
          <a:xfrm>
            <a:off x="1025110" y="2131828"/>
            <a:ext cx="2573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: Kaggle</a:t>
            </a:r>
            <a:endParaRPr lang="en-IN" dirty="0"/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896A91D-9DF1-EDA0-DD96-652A8596A2A9}"/>
              </a:ext>
            </a:extLst>
          </p:cNvPr>
          <p:cNvSpPr/>
          <p:nvPr/>
        </p:nvSpPr>
        <p:spPr>
          <a:xfrm>
            <a:off x="557355" y="2672317"/>
            <a:ext cx="305839" cy="298561"/>
          </a:xfrm>
          <a:prstGeom prst="chevro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2A4B5-8788-C065-6717-4B8FB9B9C70B}"/>
              </a:ext>
            </a:extLst>
          </p:cNvPr>
          <p:cNvSpPr txBox="1"/>
          <p:nvPr/>
        </p:nvSpPr>
        <p:spPr>
          <a:xfrm>
            <a:off x="1025110" y="2672317"/>
            <a:ext cx="2999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Size</a:t>
            </a:r>
            <a:r>
              <a:rPr lang="en-US" dirty="0"/>
              <a:t>: 541909 Rows and 8 Columns</a:t>
            </a:r>
            <a:endParaRPr lang="en-IN" dirty="0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B2117B43-AC8F-844D-D2EB-3A66606385B8}"/>
              </a:ext>
            </a:extLst>
          </p:cNvPr>
          <p:cNvSpPr/>
          <p:nvPr/>
        </p:nvSpPr>
        <p:spPr>
          <a:xfrm>
            <a:off x="557355" y="3287267"/>
            <a:ext cx="305839" cy="298561"/>
          </a:xfrm>
          <a:prstGeom prst="chevro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FBF48-2EEB-8E11-2E1B-9CD2AFA7DCF9}"/>
              </a:ext>
            </a:extLst>
          </p:cNvPr>
          <p:cNvSpPr txBox="1"/>
          <p:nvPr/>
        </p:nvSpPr>
        <p:spPr>
          <a:xfrm>
            <a:off x="1025110" y="3278051"/>
            <a:ext cx="3382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Timeframe</a:t>
            </a:r>
            <a:r>
              <a:rPr lang="en-US" dirty="0"/>
              <a:t>: 01/12/2010 to 09/12/2011</a:t>
            </a:r>
            <a:endParaRPr lang="en-IN" dirty="0"/>
          </a:p>
        </p:txBody>
      </p:sp>
      <p:grpSp>
        <p:nvGrpSpPr>
          <p:cNvPr id="12" name="Google Shape;946;p33">
            <a:extLst>
              <a:ext uri="{FF2B5EF4-FFF2-40B4-BE49-F238E27FC236}">
                <a16:creationId xmlns:a16="http://schemas.microsoft.com/office/drawing/2014/main" id="{5586222B-222F-37BF-8087-7BC5D9CB922A}"/>
              </a:ext>
            </a:extLst>
          </p:cNvPr>
          <p:cNvGrpSpPr/>
          <p:nvPr/>
        </p:nvGrpSpPr>
        <p:grpSpPr>
          <a:xfrm flipH="1">
            <a:off x="5949669" y="551044"/>
            <a:ext cx="461764" cy="416667"/>
            <a:chOff x="-1333200" y="2770450"/>
            <a:chExt cx="291450" cy="292225"/>
          </a:xfrm>
          <a:solidFill>
            <a:schemeClr val="tx1"/>
          </a:solidFill>
        </p:grpSpPr>
        <p:sp>
          <p:nvSpPr>
            <p:cNvPr id="13" name="Google Shape;947;p33">
              <a:extLst>
                <a:ext uri="{FF2B5EF4-FFF2-40B4-BE49-F238E27FC236}">
                  <a16:creationId xmlns:a16="http://schemas.microsoft.com/office/drawing/2014/main" id="{C8ABF2CE-18A6-FDF9-E755-347E9CDFBBBD}"/>
                </a:ext>
              </a:extLst>
            </p:cNvPr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48;p33">
              <a:extLst>
                <a:ext uri="{FF2B5EF4-FFF2-40B4-BE49-F238E27FC236}">
                  <a16:creationId xmlns:a16="http://schemas.microsoft.com/office/drawing/2014/main" id="{F9FD891D-DDC8-5979-7F1E-4A4179877BA1}"/>
                </a:ext>
              </a:extLst>
            </p:cNvPr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7197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 animBg="1"/>
      <p:bldP spid="5" grpId="0" build="p" animBg="1"/>
      <p:bldP spid="6" grpId="0" animBg="1"/>
      <p:bldP spid="7" grpId="0"/>
      <p:bldP spid="8" grpId="0" animBg="1"/>
      <p:bldP spid="9" grpId="0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3"/>
          <p:cNvSpPr txBox="1">
            <a:spLocks noGrp="1"/>
          </p:cNvSpPr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Cleaning Process</a:t>
            </a:r>
            <a:endParaRPr dirty="0"/>
          </a:p>
        </p:txBody>
      </p:sp>
      <p:sp>
        <p:nvSpPr>
          <p:cNvPr id="420" name="Google Shape;420;p23"/>
          <p:cNvSpPr/>
          <p:nvPr/>
        </p:nvSpPr>
        <p:spPr>
          <a:xfrm>
            <a:off x="3690913" y="3570575"/>
            <a:ext cx="1762125" cy="1145025"/>
          </a:xfrm>
          <a:custGeom>
            <a:avLst/>
            <a:gdLst/>
            <a:ahLst/>
            <a:cxnLst/>
            <a:rect l="l" t="t" r="r" b="b"/>
            <a:pathLst>
              <a:path w="70485" h="45801" extrusionOk="0">
                <a:moveTo>
                  <a:pt x="2435" y="1"/>
                </a:moveTo>
                <a:cubicBezTo>
                  <a:pt x="1101" y="1"/>
                  <a:pt x="0" y="1068"/>
                  <a:pt x="0" y="2436"/>
                </a:cubicBezTo>
                <a:lnTo>
                  <a:pt x="0" y="43365"/>
                </a:lnTo>
                <a:cubicBezTo>
                  <a:pt x="0" y="44733"/>
                  <a:pt x="1101" y="45800"/>
                  <a:pt x="2435" y="45800"/>
                </a:cubicBezTo>
                <a:lnTo>
                  <a:pt x="68049" y="45800"/>
                </a:lnTo>
                <a:cubicBezTo>
                  <a:pt x="69417" y="45800"/>
                  <a:pt x="70484" y="44733"/>
                  <a:pt x="70484" y="43365"/>
                </a:cubicBezTo>
                <a:lnTo>
                  <a:pt x="70484" y="2436"/>
                </a:lnTo>
                <a:cubicBezTo>
                  <a:pt x="70484" y="1068"/>
                  <a:pt x="69417" y="1"/>
                  <a:pt x="68049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3"/>
          <p:cNvSpPr/>
          <p:nvPr/>
        </p:nvSpPr>
        <p:spPr>
          <a:xfrm>
            <a:off x="3505375" y="4636350"/>
            <a:ext cx="2133200" cy="97575"/>
          </a:xfrm>
          <a:custGeom>
            <a:avLst/>
            <a:gdLst/>
            <a:ahLst/>
            <a:cxnLst/>
            <a:rect l="l" t="t" r="r" b="b"/>
            <a:pathLst>
              <a:path w="85328" h="3903" extrusionOk="0">
                <a:moveTo>
                  <a:pt x="0" y="0"/>
                </a:moveTo>
                <a:lnTo>
                  <a:pt x="0" y="1468"/>
                </a:lnTo>
                <a:cubicBezTo>
                  <a:pt x="0" y="2802"/>
                  <a:pt x="1068" y="3903"/>
                  <a:pt x="2402" y="3903"/>
                </a:cubicBezTo>
                <a:lnTo>
                  <a:pt x="82893" y="3903"/>
                </a:lnTo>
                <a:cubicBezTo>
                  <a:pt x="84227" y="3903"/>
                  <a:pt x="85328" y="2802"/>
                  <a:pt x="85328" y="1468"/>
                </a:cubicBezTo>
                <a:lnTo>
                  <a:pt x="85328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3"/>
          <p:cNvSpPr/>
          <p:nvPr/>
        </p:nvSpPr>
        <p:spPr>
          <a:xfrm>
            <a:off x="3505375" y="4636350"/>
            <a:ext cx="2133200" cy="49225"/>
          </a:xfrm>
          <a:custGeom>
            <a:avLst/>
            <a:gdLst/>
            <a:ahLst/>
            <a:cxnLst/>
            <a:rect l="l" t="t" r="r" b="b"/>
            <a:pathLst>
              <a:path w="85328" h="1969" extrusionOk="0">
                <a:moveTo>
                  <a:pt x="0" y="0"/>
                </a:moveTo>
                <a:lnTo>
                  <a:pt x="0" y="1468"/>
                </a:lnTo>
                <a:cubicBezTo>
                  <a:pt x="0" y="1635"/>
                  <a:pt x="0" y="1801"/>
                  <a:pt x="33" y="1968"/>
                </a:cubicBezTo>
                <a:lnTo>
                  <a:pt x="85294" y="1968"/>
                </a:lnTo>
                <a:cubicBezTo>
                  <a:pt x="85328" y="1801"/>
                  <a:pt x="85328" y="1635"/>
                  <a:pt x="85328" y="1468"/>
                </a:cubicBezTo>
                <a:lnTo>
                  <a:pt x="85328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3"/>
          <p:cNvSpPr/>
          <p:nvPr/>
        </p:nvSpPr>
        <p:spPr>
          <a:xfrm>
            <a:off x="3773050" y="3685650"/>
            <a:ext cx="1597850" cy="774750"/>
          </a:xfrm>
          <a:custGeom>
            <a:avLst/>
            <a:gdLst/>
            <a:ahLst/>
            <a:cxnLst/>
            <a:rect l="l" t="t" r="r" b="b"/>
            <a:pathLst>
              <a:path w="63914" h="30990" extrusionOk="0">
                <a:moveTo>
                  <a:pt x="1" y="1"/>
                </a:moveTo>
                <a:lnTo>
                  <a:pt x="1" y="30990"/>
                </a:lnTo>
                <a:lnTo>
                  <a:pt x="63913" y="30990"/>
                </a:lnTo>
                <a:lnTo>
                  <a:pt x="63913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SHOP</a:t>
            </a:r>
            <a:endParaRPr sz="29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24" name="Google Shape;424;p23"/>
          <p:cNvSpPr/>
          <p:nvPr/>
        </p:nvSpPr>
        <p:spPr>
          <a:xfrm rot="-1120430">
            <a:off x="4924113" y="4115882"/>
            <a:ext cx="173946" cy="295882"/>
          </a:xfrm>
          <a:custGeom>
            <a:avLst/>
            <a:gdLst/>
            <a:ahLst/>
            <a:cxnLst/>
            <a:rect l="l" t="t" r="r" b="b"/>
            <a:pathLst>
              <a:path w="2903" h="4938" extrusionOk="0">
                <a:moveTo>
                  <a:pt x="1" y="1"/>
                </a:moveTo>
                <a:lnTo>
                  <a:pt x="1" y="1202"/>
                </a:lnTo>
                <a:lnTo>
                  <a:pt x="1" y="1235"/>
                </a:lnTo>
                <a:lnTo>
                  <a:pt x="1" y="4070"/>
                </a:lnTo>
                <a:lnTo>
                  <a:pt x="901" y="2936"/>
                </a:lnTo>
                <a:lnTo>
                  <a:pt x="1902" y="4938"/>
                </a:lnTo>
                <a:lnTo>
                  <a:pt x="2569" y="4604"/>
                </a:lnTo>
                <a:lnTo>
                  <a:pt x="1669" y="2836"/>
                </a:lnTo>
                <a:lnTo>
                  <a:pt x="1669" y="2836"/>
                </a:lnTo>
                <a:lnTo>
                  <a:pt x="2903" y="2903"/>
                </a:lnTo>
                <a:lnTo>
                  <a:pt x="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3"/>
          <p:cNvSpPr/>
          <p:nvPr/>
        </p:nvSpPr>
        <p:spPr>
          <a:xfrm>
            <a:off x="1139805" y="2819175"/>
            <a:ext cx="640475" cy="35875"/>
          </a:xfrm>
          <a:custGeom>
            <a:avLst/>
            <a:gdLst/>
            <a:ahLst/>
            <a:cxnLst/>
            <a:rect l="l" t="t" r="r" b="b"/>
            <a:pathLst>
              <a:path w="25619" h="1435" extrusionOk="0">
                <a:moveTo>
                  <a:pt x="0" y="0"/>
                </a:moveTo>
                <a:lnTo>
                  <a:pt x="0" y="1434"/>
                </a:lnTo>
                <a:lnTo>
                  <a:pt x="25618" y="1434"/>
                </a:lnTo>
                <a:lnTo>
                  <a:pt x="256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6" name="Google Shape;426;p23"/>
          <p:cNvGrpSpPr/>
          <p:nvPr/>
        </p:nvGrpSpPr>
        <p:grpSpPr>
          <a:xfrm>
            <a:off x="1000543" y="2819175"/>
            <a:ext cx="919000" cy="930400"/>
            <a:chOff x="779606" y="2781075"/>
            <a:chExt cx="919000" cy="930400"/>
          </a:xfrm>
        </p:grpSpPr>
        <p:sp>
          <p:nvSpPr>
            <p:cNvPr id="427" name="Google Shape;427;p23"/>
            <p:cNvSpPr/>
            <p:nvPr/>
          </p:nvSpPr>
          <p:spPr>
            <a:xfrm>
              <a:off x="926381" y="2781075"/>
              <a:ext cx="640475" cy="393625"/>
            </a:xfrm>
            <a:custGeom>
              <a:avLst/>
              <a:gdLst/>
              <a:ahLst/>
              <a:cxnLst/>
              <a:rect l="l" t="t" r="r" b="b"/>
              <a:pathLst>
                <a:path w="25619" h="15745" extrusionOk="0">
                  <a:moveTo>
                    <a:pt x="0" y="0"/>
                  </a:moveTo>
                  <a:lnTo>
                    <a:pt x="0" y="15745"/>
                  </a:lnTo>
                  <a:lnTo>
                    <a:pt x="25618" y="15745"/>
                  </a:lnTo>
                  <a:lnTo>
                    <a:pt x="25618" y="0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rgbClr val="979A5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779606" y="2958700"/>
              <a:ext cx="441175" cy="318575"/>
            </a:xfrm>
            <a:custGeom>
              <a:avLst/>
              <a:gdLst/>
              <a:ahLst/>
              <a:cxnLst/>
              <a:rect l="l" t="t" r="r" b="b"/>
              <a:pathLst>
                <a:path w="17647" h="12743" extrusionOk="0">
                  <a:moveTo>
                    <a:pt x="0" y="0"/>
                  </a:moveTo>
                  <a:lnTo>
                    <a:pt x="0" y="12743"/>
                  </a:lnTo>
                  <a:lnTo>
                    <a:pt x="17646" y="12743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779606" y="2958700"/>
              <a:ext cx="441175" cy="29200"/>
            </a:xfrm>
            <a:custGeom>
              <a:avLst/>
              <a:gdLst/>
              <a:ahLst/>
              <a:cxnLst/>
              <a:rect l="l" t="t" r="r" b="b"/>
              <a:pathLst>
                <a:path w="17647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17646" y="1168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979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932206" y="3394825"/>
              <a:ext cx="316925" cy="228525"/>
            </a:xfrm>
            <a:custGeom>
              <a:avLst/>
              <a:gdLst/>
              <a:ahLst/>
              <a:cxnLst/>
              <a:rect l="l" t="t" r="r" b="b"/>
              <a:pathLst>
                <a:path w="12677" h="9141" extrusionOk="0">
                  <a:moveTo>
                    <a:pt x="1" y="1"/>
                  </a:moveTo>
                  <a:lnTo>
                    <a:pt x="1" y="9141"/>
                  </a:lnTo>
                  <a:lnTo>
                    <a:pt x="12676" y="9141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932206" y="3395675"/>
              <a:ext cx="316925" cy="30050"/>
            </a:xfrm>
            <a:custGeom>
              <a:avLst/>
              <a:gdLst/>
              <a:ahLst/>
              <a:cxnLst/>
              <a:rect l="l" t="t" r="r" b="b"/>
              <a:pathLst>
                <a:path w="12677" h="1202" extrusionOk="0">
                  <a:moveTo>
                    <a:pt x="1" y="0"/>
                  </a:moveTo>
                  <a:lnTo>
                    <a:pt x="1" y="1201"/>
                  </a:lnTo>
                  <a:lnTo>
                    <a:pt x="12676" y="12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rgbClr val="979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1482606" y="3248075"/>
              <a:ext cx="216000" cy="155950"/>
            </a:xfrm>
            <a:custGeom>
              <a:avLst/>
              <a:gdLst/>
              <a:ahLst/>
              <a:cxnLst/>
              <a:rect l="l" t="t" r="r" b="b"/>
              <a:pathLst>
                <a:path w="8640" h="6238" extrusionOk="0">
                  <a:moveTo>
                    <a:pt x="0" y="0"/>
                  </a:moveTo>
                  <a:lnTo>
                    <a:pt x="0" y="6238"/>
                  </a:lnTo>
                  <a:lnTo>
                    <a:pt x="8640" y="6238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1482606" y="3248900"/>
              <a:ext cx="216000" cy="20875"/>
            </a:xfrm>
            <a:custGeom>
              <a:avLst/>
              <a:gdLst/>
              <a:ahLst/>
              <a:cxnLst/>
              <a:rect l="l" t="t" r="r" b="b"/>
              <a:pathLst>
                <a:path w="8640" h="835" extrusionOk="0">
                  <a:moveTo>
                    <a:pt x="0" y="0"/>
                  </a:moveTo>
                  <a:lnTo>
                    <a:pt x="0" y="834"/>
                  </a:lnTo>
                  <a:lnTo>
                    <a:pt x="8640" y="834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1294131" y="3287800"/>
              <a:ext cx="113450" cy="182025"/>
            </a:xfrm>
            <a:custGeom>
              <a:avLst/>
              <a:gdLst/>
              <a:ahLst/>
              <a:cxnLst/>
              <a:rect l="l" t="t" r="r" b="b"/>
              <a:pathLst>
                <a:path w="4538" h="7281" extrusionOk="0">
                  <a:moveTo>
                    <a:pt x="984" y="0"/>
                  </a:moveTo>
                  <a:cubicBezTo>
                    <a:pt x="869" y="0"/>
                    <a:pt x="751" y="25"/>
                    <a:pt x="634" y="79"/>
                  </a:cubicBezTo>
                  <a:lnTo>
                    <a:pt x="601" y="112"/>
                  </a:lnTo>
                  <a:cubicBezTo>
                    <a:pt x="201" y="279"/>
                    <a:pt x="1" y="779"/>
                    <a:pt x="201" y="1180"/>
                  </a:cubicBezTo>
                  <a:lnTo>
                    <a:pt x="2803" y="6784"/>
                  </a:lnTo>
                  <a:cubicBezTo>
                    <a:pt x="2951" y="7106"/>
                    <a:pt x="3266" y="7281"/>
                    <a:pt x="3582" y="7281"/>
                  </a:cubicBezTo>
                  <a:cubicBezTo>
                    <a:pt x="3691" y="7281"/>
                    <a:pt x="3801" y="7260"/>
                    <a:pt x="3903" y="7217"/>
                  </a:cubicBezTo>
                  <a:lnTo>
                    <a:pt x="3937" y="7184"/>
                  </a:lnTo>
                  <a:cubicBezTo>
                    <a:pt x="4370" y="6984"/>
                    <a:pt x="4537" y="6517"/>
                    <a:pt x="4337" y="6083"/>
                  </a:cubicBezTo>
                  <a:lnTo>
                    <a:pt x="1735" y="479"/>
                  </a:lnTo>
                  <a:cubicBezTo>
                    <a:pt x="1589" y="186"/>
                    <a:pt x="1299" y="0"/>
                    <a:pt x="984" y="0"/>
                  </a:cubicBez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1342506" y="3411100"/>
              <a:ext cx="186825" cy="300375"/>
            </a:xfrm>
            <a:custGeom>
              <a:avLst/>
              <a:gdLst/>
              <a:ahLst/>
              <a:cxnLst/>
              <a:rect l="l" t="t" r="r" b="b"/>
              <a:pathLst>
                <a:path w="7473" h="12015" extrusionOk="0">
                  <a:moveTo>
                    <a:pt x="1599" y="1"/>
                  </a:moveTo>
                  <a:cubicBezTo>
                    <a:pt x="1411" y="1"/>
                    <a:pt x="1219" y="38"/>
                    <a:pt x="1034" y="117"/>
                  </a:cubicBezTo>
                  <a:lnTo>
                    <a:pt x="968" y="150"/>
                  </a:lnTo>
                  <a:cubicBezTo>
                    <a:pt x="301" y="484"/>
                    <a:pt x="0" y="1285"/>
                    <a:pt x="301" y="1985"/>
                  </a:cubicBezTo>
                  <a:lnTo>
                    <a:pt x="4604" y="11225"/>
                  </a:lnTo>
                  <a:cubicBezTo>
                    <a:pt x="4846" y="11734"/>
                    <a:pt x="5335" y="12014"/>
                    <a:pt x="5853" y="12014"/>
                  </a:cubicBezTo>
                  <a:cubicBezTo>
                    <a:pt x="6048" y="12014"/>
                    <a:pt x="6247" y="11974"/>
                    <a:pt x="6438" y="11892"/>
                  </a:cubicBezTo>
                  <a:lnTo>
                    <a:pt x="6505" y="11859"/>
                  </a:lnTo>
                  <a:cubicBezTo>
                    <a:pt x="7172" y="11525"/>
                    <a:pt x="7472" y="10725"/>
                    <a:pt x="7172" y="10058"/>
                  </a:cubicBezTo>
                  <a:lnTo>
                    <a:pt x="2869" y="784"/>
                  </a:lnTo>
                  <a:cubicBezTo>
                    <a:pt x="2623" y="293"/>
                    <a:pt x="2124" y="1"/>
                    <a:pt x="1599" y="1"/>
                  </a:cubicBezTo>
                  <a:close/>
                </a:path>
              </a:pathLst>
            </a:custGeom>
            <a:solidFill>
              <a:srgbClr val="777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1071481" y="3017875"/>
              <a:ext cx="381125" cy="337825"/>
            </a:xfrm>
            <a:custGeom>
              <a:avLst/>
              <a:gdLst/>
              <a:ahLst/>
              <a:cxnLst/>
              <a:rect l="l" t="t" r="r" b="b"/>
              <a:pathLst>
                <a:path w="15245" h="13513" extrusionOk="0">
                  <a:moveTo>
                    <a:pt x="7627" y="0"/>
                  </a:moveTo>
                  <a:cubicBezTo>
                    <a:pt x="4861" y="0"/>
                    <a:pt x="2263" y="1722"/>
                    <a:pt x="1268" y="4471"/>
                  </a:cubicBezTo>
                  <a:cubicBezTo>
                    <a:pt x="0" y="7974"/>
                    <a:pt x="1835" y="11843"/>
                    <a:pt x="5337" y="13111"/>
                  </a:cubicBezTo>
                  <a:cubicBezTo>
                    <a:pt x="6090" y="13383"/>
                    <a:pt x="6860" y="13512"/>
                    <a:pt x="7618" y="13512"/>
                  </a:cubicBezTo>
                  <a:cubicBezTo>
                    <a:pt x="10383" y="13512"/>
                    <a:pt x="12982" y="11791"/>
                    <a:pt x="13977" y="9041"/>
                  </a:cubicBezTo>
                  <a:cubicBezTo>
                    <a:pt x="15244" y="5539"/>
                    <a:pt x="13410" y="1669"/>
                    <a:pt x="9907" y="402"/>
                  </a:cubicBezTo>
                  <a:cubicBezTo>
                    <a:pt x="9154" y="129"/>
                    <a:pt x="8384" y="0"/>
                    <a:pt x="7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053131" y="3002575"/>
              <a:ext cx="417825" cy="367600"/>
            </a:xfrm>
            <a:custGeom>
              <a:avLst/>
              <a:gdLst/>
              <a:ahLst/>
              <a:cxnLst/>
              <a:rect l="l" t="t" r="r" b="b"/>
              <a:pathLst>
                <a:path w="16713" h="14704" extrusionOk="0">
                  <a:moveTo>
                    <a:pt x="8361" y="1204"/>
                  </a:moveTo>
                  <a:cubicBezTo>
                    <a:pt x="10677" y="1204"/>
                    <a:pt x="12901" y="2519"/>
                    <a:pt x="13944" y="4750"/>
                  </a:cubicBezTo>
                  <a:cubicBezTo>
                    <a:pt x="15378" y="7852"/>
                    <a:pt x="14010" y="11521"/>
                    <a:pt x="10942" y="12922"/>
                  </a:cubicBezTo>
                  <a:cubicBezTo>
                    <a:pt x="10104" y="13314"/>
                    <a:pt x="9222" y="13499"/>
                    <a:pt x="8352" y="13499"/>
                  </a:cubicBezTo>
                  <a:cubicBezTo>
                    <a:pt x="6036" y="13499"/>
                    <a:pt x="3812" y="12185"/>
                    <a:pt x="2769" y="9953"/>
                  </a:cubicBezTo>
                  <a:cubicBezTo>
                    <a:pt x="1335" y="6885"/>
                    <a:pt x="2669" y="3215"/>
                    <a:pt x="5771" y="1781"/>
                  </a:cubicBezTo>
                  <a:cubicBezTo>
                    <a:pt x="6609" y="1389"/>
                    <a:pt x="7491" y="1204"/>
                    <a:pt x="8361" y="1204"/>
                  </a:cubicBezTo>
                  <a:close/>
                  <a:moveTo>
                    <a:pt x="8345" y="0"/>
                  </a:moveTo>
                  <a:cubicBezTo>
                    <a:pt x="7314" y="0"/>
                    <a:pt x="6266" y="219"/>
                    <a:pt x="5271" y="680"/>
                  </a:cubicBezTo>
                  <a:cubicBezTo>
                    <a:pt x="1602" y="2415"/>
                    <a:pt x="0" y="6785"/>
                    <a:pt x="1702" y="10454"/>
                  </a:cubicBezTo>
                  <a:cubicBezTo>
                    <a:pt x="2941" y="13128"/>
                    <a:pt x="5598" y="14703"/>
                    <a:pt x="8368" y="14703"/>
                  </a:cubicBezTo>
                  <a:cubicBezTo>
                    <a:pt x="9399" y="14703"/>
                    <a:pt x="10446" y="14485"/>
                    <a:pt x="11442" y="14023"/>
                  </a:cubicBezTo>
                  <a:cubicBezTo>
                    <a:pt x="15111" y="12322"/>
                    <a:pt x="16712" y="7919"/>
                    <a:pt x="15011" y="4249"/>
                  </a:cubicBezTo>
                  <a:cubicBezTo>
                    <a:pt x="13772" y="1576"/>
                    <a:pt x="11115" y="0"/>
                    <a:pt x="8345" y="0"/>
                  </a:cubicBez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23"/>
          <p:cNvSpPr/>
          <p:nvPr/>
        </p:nvSpPr>
        <p:spPr>
          <a:xfrm>
            <a:off x="5619600" y="1788550"/>
            <a:ext cx="387537" cy="452025"/>
          </a:xfrm>
          <a:custGeom>
            <a:avLst/>
            <a:gdLst/>
            <a:ahLst/>
            <a:cxnLst/>
            <a:rect l="l" t="t" r="r" b="b"/>
            <a:pathLst>
              <a:path w="14911" h="18081" extrusionOk="0">
                <a:moveTo>
                  <a:pt x="1235" y="1"/>
                </a:moveTo>
                <a:cubicBezTo>
                  <a:pt x="567" y="1"/>
                  <a:pt x="0" y="601"/>
                  <a:pt x="0" y="1368"/>
                </a:cubicBezTo>
                <a:lnTo>
                  <a:pt x="0" y="16713"/>
                </a:lnTo>
                <a:cubicBezTo>
                  <a:pt x="0" y="17480"/>
                  <a:pt x="567" y="18080"/>
                  <a:pt x="1235" y="18080"/>
                </a:cubicBezTo>
                <a:lnTo>
                  <a:pt x="13677" y="18080"/>
                </a:lnTo>
                <a:cubicBezTo>
                  <a:pt x="14377" y="18080"/>
                  <a:pt x="14911" y="17480"/>
                  <a:pt x="14911" y="16713"/>
                </a:cubicBezTo>
                <a:lnTo>
                  <a:pt x="14911" y="1368"/>
                </a:lnTo>
                <a:cubicBezTo>
                  <a:pt x="14911" y="601"/>
                  <a:pt x="14344" y="1"/>
                  <a:pt x="13677" y="1"/>
                </a:cubicBezTo>
                <a:close/>
              </a:path>
            </a:pathLst>
          </a:custGeom>
          <a:solidFill>
            <a:srgbClr val="EDBB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3"/>
          <p:cNvSpPr/>
          <p:nvPr/>
        </p:nvSpPr>
        <p:spPr>
          <a:xfrm>
            <a:off x="5820319" y="1788550"/>
            <a:ext cx="186825" cy="452025"/>
          </a:xfrm>
          <a:custGeom>
            <a:avLst/>
            <a:gdLst/>
            <a:ahLst/>
            <a:cxnLst/>
            <a:rect l="l" t="t" r="r" b="b"/>
            <a:pathLst>
              <a:path w="7473" h="18081" extrusionOk="0">
                <a:moveTo>
                  <a:pt x="1" y="1"/>
                </a:moveTo>
                <a:lnTo>
                  <a:pt x="1" y="18080"/>
                </a:lnTo>
                <a:lnTo>
                  <a:pt x="6239" y="18080"/>
                </a:lnTo>
                <a:cubicBezTo>
                  <a:pt x="6906" y="18080"/>
                  <a:pt x="7473" y="17480"/>
                  <a:pt x="7473" y="16713"/>
                </a:cubicBezTo>
                <a:lnTo>
                  <a:pt x="7473" y="1368"/>
                </a:lnTo>
                <a:cubicBezTo>
                  <a:pt x="7473" y="601"/>
                  <a:pt x="6906" y="1"/>
                  <a:pt x="6239" y="1"/>
                </a:cubicBezTo>
                <a:close/>
              </a:path>
            </a:pathLst>
          </a:custGeom>
          <a:solidFill>
            <a:srgbClr val="8347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3"/>
          <p:cNvSpPr/>
          <p:nvPr/>
        </p:nvSpPr>
        <p:spPr>
          <a:xfrm>
            <a:off x="5428394" y="1686925"/>
            <a:ext cx="878150" cy="792975"/>
          </a:xfrm>
          <a:custGeom>
            <a:avLst/>
            <a:gdLst/>
            <a:ahLst/>
            <a:cxnLst/>
            <a:rect l="l" t="t" r="r" b="b"/>
            <a:pathLst>
              <a:path w="35126" h="31719" extrusionOk="0">
                <a:moveTo>
                  <a:pt x="27186" y="7802"/>
                </a:moveTo>
                <a:lnTo>
                  <a:pt x="26519" y="12605"/>
                </a:lnTo>
                <a:lnTo>
                  <a:pt x="24251" y="12739"/>
                </a:lnTo>
                <a:lnTo>
                  <a:pt x="24251" y="12739"/>
                </a:lnTo>
                <a:lnTo>
                  <a:pt x="24851" y="8069"/>
                </a:lnTo>
                <a:lnTo>
                  <a:pt x="27186" y="7802"/>
                </a:lnTo>
                <a:close/>
                <a:moveTo>
                  <a:pt x="22616" y="8369"/>
                </a:moveTo>
                <a:lnTo>
                  <a:pt x="22049" y="12905"/>
                </a:lnTo>
                <a:lnTo>
                  <a:pt x="19014" y="13106"/>
                </a:lnTo>
                <a:lnTo>
                  <a:pt x="19214" y="8769"/>
                </a:lnTo>
                <a:lnTo>
                  <a:pt x="22616" y="8369"/>
                </a:lnTo>
                <a:close/>
                <a:moveTo>
                  <a:pt x="17012" y="9036"/>
                </a:moveTo>
                <a:lnTo>
                  <a:pt x="16845" y="13272"/>
                </a:lnTo>
                <a:lnTo>
                  <a:pt x="13777" y="13472"/>
                </a:lnTo>
                <a:lnTo>
                  <a:pt x="13610" y="9436"/>
                </a:lnTo>
                <a:lnTo>
                  <a:pt x="17012" y="9036"/>
                </a:lnTo>
                <a:close/>
                <a:moveTo>
                  <a:pt x="11408" y="9703"/>
                </a:moveTo>
                <a:lnTo>
                  <a:pt x="11608" y="13639"/>
                </a:lnTo>
                <a:lnTo>
                  <a:pt x="8540" y="13839"/>
                </a:lnTo>
                <a:lnTo>
                  <a:pt x="8006" y="10103"/>
                </a:lnTo>
                <a:lnTo>
                  <a:pt x="11408" y="9703"/>
                </a:lnTo>
                <a:close/>
                <a:moveTo>
                  <a:pt x="5838" y="10370"/>
                </a:moveTo>
                <a:lnTo>
                  <a:pt x="6371" y="13973"/>
                </a:lnTo>
                <a:lnTo>
                  <a:pt x="3302" y="14206"/>
                </a:lnTo>
                <a:lnTo>
                  <a:pt x="2435" y="10771"/>
                </a:lnTo>
                <a:lnTo>
                  <a:pt x="5838" y="10370"/>
                </a:lnTo>
                <a:close/>
                <a:moveTo>
                  <a:pt x="6571" y="15574"/>
                </a:moveTo>
                <a:lnTo>
                  <a:pt x="6872" y="17542"/>
                </a:lnTo>
                <a:lnTo>
                  <a:pt x="4136" y="17542"/>
                </a:lnTo>
                <a:lnTo>
                  <a:pt x="3703" y="15774"/>
                </a:lnTo>
                <a:lnTo>
                  <a:pt x="6571" y="15574"/>
                </a:lnTo>
                <a:close/>
                <a:moveTo>
                  <a:pt x="11675" y="15207"/>
                </a:moveTo>
                <a:lnTo>
                  <a:pt x="11775" y="17542"/>
                </a:lnTo>
                <a:lnTo>
                  <a:pt x="9073" y="17542"/>
                </a:lnTo>
                <a:lnTo>
                  <a:pt x="8773" y="15407"/>
                </a:lnTo>
                <a:lnTo>
                  <a:pt x="11675" y="15207"/>
                </a:lnTo>
                <a:close/>
                <a:moveTo>
                  <a:pt x="16745" y="14873"/>
                </a:moveTo>
                <a:lnTo>
                  <a:pt x="16645" y="17542"/>
                </a:lnTo>
                <a:lnTo>
                  <a:pt x="13977" y="17542"/>
                </a:lnTo>
                <a:lnTo>
                  <a:pt x="13877" y="15074"/>
                </a:lnTo>
                <a:lnTo>
                  <a:pt x="16745" y="14873"/>
                </a:lnTo>
                <a:close/>
                <a:moveTo>
                  <a:pt x="21816" y="14507"/>
                </a:moveTo>
                <a:lnTo>
                  <a:pt x="21449" y="17542"/>
                </a:lnTo>
                <a:lnTo>
                  <a:pt x="18814" y="17542"/>
                </a:lnTo>
                <a:lnTo>
                  <a:pt x="18947" y="14707"/>
                </a:lnTo>
                <a:lnTo>
                  <a:pt x="21816" y="14507"/>
                </a:lnTo>
                <a:close/>
                <a:moveTo>
                  <a:pt x="26319" y="14206"/>
                </a:moveTo>
                <a:lnTo>
                  <a:pt x="25885" y="17542"/>
                </a:lnTo>
                <a:lnTo>
                  <a:pt x="23650" y="17542"/>
                </a:lnTo>
                <a:lnTo>
                  <a:pt x="24051" y="14373"/>
                </a:lnTo>
                <a:lnTo>
                  <a:pt x="26319" y="14206"/>
                </a:lnTo>
                <a:close/>
                <a:moveTo>
                  <a:pt x="7105" y="19143"/>
                </a:moveTo>
                <a:lnTo>
                  <a:pt x="7472" y="21845"/>
                </a:lnTo>
                <a:lnTo>
                  <a:pt x="5204" y="21845"/>
                </a:lnTo>
                <a:lnTo>
                  <a:pt x="4537" y="19143"/>
                </a:lnTo>
                <a:close/>
                <a:moveTo>
                  <a:pt x="11842" y="19143"/>
                </a:moveTo>
                <a:lnTo>
                  <a:pt x="11975" y="21845"/>
                </a:lnTo>
                <a:lnTo>
                  <a:pt x="9707" y="21845"/>
                </a:lnTo>
                <a:lnTo>
                  <a:pt x="9307" y="19143"/>
                </a:lnTo>
                <a:close/>
                <a:moveTo>
                  <a:pt x="16579" y="19143"/>
                </a:moveTo>
                <a:lnTo>
                  <a:pt x="16445" y="21845"/>
                </a:lnTo>
                <a:lnTo>
                  <a:pt x="14177" y="21845"/>
                </a:lnTo>
                <a:lnTo>
                  <a:pt x="14043" y="19143"/>
                </a:lnTo>
                <a:close/>
                <a:moveTo>
                  <a:pt x="21249" y="19143"/>
                </a:moveTo>
                <a:lnTo>
                  <a:pt x="20915" y="21845"/>
                </a:lnTo>
                <a:lnTo>
                  <a:pt x="18647" y="21845"/>
                </a:lnTo>
                <a:lnTo>
                  <a:pt x="18747" y="19143"/>
                </a:lnTo>
                <a:close/>
                <a:moveTo>
                  <a:pt x="25652" y="19143"/>
                </a:moveTo>
                <a:lnTo>
                  <a:pt x="25285" y="21845"/>
                </a:lnTo>
                <a:lnTo>
                  <a:pt x="23117" y="21845"/>
                </a:lnTo>
                <a:lnTo>
                  <a:pt x="23450" y="19143"/>
                </a:lnTo>
                <a:close/>
                <a:moveTo>
                  <a:pt x="33909" y="0"/>
                </a:moveTo>
                <a:cubicBezTo>
                  <a:pt x="33826" y="0"/>
                  <a:pt x="33741" y="10"/>
                  <a:pt x="33657" y="29"/>
                </a:cubicBezTo>
                <a:lnTo>
                  <a:pt x="29288" y="1130"/>
                </a:lnTo>
                <a:cubicBezTo>
                  <a:pt x="28854" y="1230"/>
                  <a:pt x="28520" y="1564"/>
                  <a:pt x="28454" y="1998"/>
                </a:cubicBezTo>
                <a:lnTo>
                  <a:pt x="27887" y="5533"/>
                </a:lnTo>
                <a:lnTo>
                  <a:pt x="967" y="8736"/>
                </a:lnTo>
                <a:cubicBezTo>
                  <a:pt x="934" y="8736"/>
                  <a:pt x="934" y="8769"/>
                  <a:pt x="901" y="8769"/>
                </a:cubicBezTo>
                <a:lnTo>
                  <a:pt x="834" y="8769"/>
                </a:lnTo>
                <a:cubicBezTo>
                  <a:pt x="767" y="8802"/>
                  <a:pt x="701" y="8836"/>
                  <a:pt x="667" y="8836"/>
                </a:cubicBezTo>
                <a:cubicBezTo>
                  <a:pt x="601" y="8869"/>
                  <a:pt x="534" y="8903"/>
                  <a:pt x="467" y="8936"/>
                </a:cubicBezTo>
                <a:cubicBezTo>
                  <a:pt x="400" y="9003"/>
                  <a:pt x="334" y="9036"/>
                  <a:pt x="300" y="9136"/>
                </a:cubicBezTo>
                <a:cubicBezTo>
                  <a:pt x="267" y="9169"/>
                  <a:pt x="200" y="9169"/>
                  <a:pt x="200" y="9203"/>
                </a:cubicBezTo>
                <a:cubicBezTo>
                  <a:pt x="167" y="9236"/>
                  <a:pt x="167" y="9236"/>
                  <a:pt x="167" y="9236"/>
                </a:cubicBezTo>
                <a:cubicBezTo>
                  <a:pt x="100" y="9336"/>
                  <a:pt x="67" y="9436"/>
                  <a:pt x="67" y="9536"/>
                </a:cubicBezTo>
                <a:cubicBezTo>
                  <a:pt x="33" y="9570"/>
                  <a:pt x="33" y="9603"/>
                  <a:pt x="0" y="9670"/>
                </a:cubicBezTo>
                <a:cubicBezTo>
                  <a:pt x="0" y="9803"/>
                  <a:pt x="0" y="9970"/>
                  <a:pt x="33" y="10103"/>
                </a:cubicBezTo>
                <a:lnTo>
                  <a:pt x="3302" y="23213"/>
                </a:lnTo>
                <a:lnTo>
                  <a:pt x="4403" y="27583"/>
                </a:lnTo>
                <a:cubicBezTo>
                  <a:pt x="4403" y="27616"/>
                  <a:pt x="4437" y="27649"/>
                  <a:pt x="4437" y="27683"/>
                </a:cubicBezTo>
                <a:cubicBezTo>
                  <a:pt x="4470" y="27716"/>
                  <a:pt x="4503" y="27783"/>
                  <a:pt x="4503" y="27816"/>
                </a:cubicBezTo>
                <a:cubicBezTo>
                  <a:pt x="4537" y="27916"/>
                  <a:pt x="4603" y="27983"/>
                  <a:pt x="4637" y="28016"/>
                </a:cubicBezTo>
                <a:cubicBezTo>
                  <a:pt x="4670" y="28083"/>
                  <a:pt x="4703" y="28116"/>
                  <a:pt x="4737" y="28150"/>
                </a:cubicBezTo>
                <a:cubicBezTo>
                  <a:pt x="4804" y="28183"/>
                  <a:pt x="4870" y="28250"/>
                  <a:pt x="4970" y="28283"/>
                </a:cubicBezTo>
                <a:cubicBezTo>
                  <a:pt x="5004" y="28316"/>
                  <a:pt x="5037" y="28316"/>
                  <a:pt x="5070" y="28350"/>
                </a:cubicBezTo>
                <a:cubicBezTo>
                  <a:pt x="5204" y="28383"/>
                  <a:pt x="5337" y="28416"/>
                  <a:pt x="5471" y="28416"/>
                </a:cubicBezTo>
                <a:lnTo>
                  <a:pt x="8506" y="28416"/>
                </a:lnTo>
                <a:cubicBezTo>
                  <a:pt x="8339" y="28750"/>
                  <a:pt x="8206" y="29117"/>
                  <a:pt x="8206" y="29551"/>
                </a:cubicBezTo>
                <a:cubicBezTo>
                  <a:pt x="8206" y="30751"/>
                  <a:pt x="9173" y="31719"/>
                  <a:pt x="10408" y="31719"/>
                </a:cubicBezTo>
                <a:cubicBezTo>
                  <a:pt x="11608" y="31719"/>
                  <a:pt x="12576" y="30751"/>
                  <a:pt x="12576" y="29551"/>
                </a:cubicBezTo>
                <a:cubicBezTo>
                  <a:pt x="12576" y="29117"/>
                  <a:pt x="12476" y="28750"/>
                  <a:pt x="12276" y="28416"/>
                </a:cubicBezTo>
                <a:lnTo>
                  <a:pt x="22750" y="28416"/>
                </a:lnTo>
                <a:cubicBezTo>
                  <a:pt x="22550" y="28750"/>
                  <a:pt x="22449" y="29117"/>
                  <a:pt x="22449" y="29551"/>
                </a:cubicBezTo>
                <a:cubicBezTo>
                  <a:pt x="22449" y="30751"/>
                  <a:pt x="23417" y="31719"/>
                  <a:pt x="24618" y="31719"/>
                </a:cubicBezTo>
                <a:cubicBezTo>
                  <a:pt x="25819" y="31719"/>
                  <a:pt x="26819" y="30751"/>
                  <a:pt x="26819" y="29551"/>
                </a:cubicBezTo>
                <a:cubicBezTo>
                  <a:pt x="26819" y="29117"/>
                  <a:pt x="26686" y="28750"/>
                  <a:pt x="26486" y="28416"/>
                </a:cubicBezTo>
                <a:lnTo>
                  <a:pt x="28454" y="28416"/>
                </a:lnTo>
                <a:cubicBezTo>
                  <a:pt x="29054" y="28416"/>
                  <a:pt x="29555" y="27916"/>
                  <a:pt x="29555" y="27316"/>
                </a:cubicBezTo>
                <a:cubicBezTo>
                  <a:pt x="29555" y="26715"/>
                  <a:pt x="29054" y="26248"/>
                  <a:pt x="28454" y="26248"/>
                </a:cubicBezTo>
                <a:lnTo>
                  <a:pt x="6305" y="26248"/>
                </a:lnTo>
                <a:lnTo>
                  <a:pt x="5771" y="24047"/>
                </a:lnTo>
                <a:lnTo>
                  <a:pt x="26252" y="24047"/>
                </a:lnTo>
                <a:cubicBezTo>
                  <a:pt x="26386" y="24047"/>
                  <a:pt x="26519" y="24013"/>
                  <a:pt x="26652" y="23980"/>
                </a:cubicBezTo>
                <a:cubicBezTo>
                  <a:pt x="26686" y="23947"/>
                  <a:pt x="26719" y="23913"/>
                  <a:pt x="26786" y="23913"/>
                </a:cubicBezTo>
                <a:cubicBezTo>
                  <a:pt x="26853" y="23880"/>
                  <a:pt x="26919" y="23847"/>
                  <a:pt x="26986" y="23780"/>
                </a:cubicBezTo>
                <a:cubicBezTo>
                  <a:pt x="27019" y="23746"/>
                  <a:pt x="27053" y="23713"/>
                  <a:pt x="27086" y="23646"/>
                </a:cubicBezTo>
                <a:cubicBezTo>
                  <a:pt x="27119" y="23613"/>
                  <a:pt x="27186" y="23546"/>
                  <a:pt x="27220" y="23480"/>
                </a:cubicBezTo>
                <a:cubicBezTo>
                  <a:pt x="27253" y="23446"/>
                  <a:pt x="27253" y="23380"/>
                  <a:pt x="27286" y="23313"/>
                </a:cubicBezTo>
                <a:cubicBezTo>
                  <a:pt x="27286" y="23246"/>
                  <a:pt x="27320" y="23179"/>
                  <a:pt x="27353" y="23146"/>
                </a:cubicBezTo>
                <a:lnTo>
                  <a:pt x="27353" y="23113"/>
                </a:lnTo>
                <a:lnTo>
                  <a:pt x="27353" y="23079"/>
                </a:lnTo>
                <a:lnTo>
                  <a:pt x="30522" y="3065"/>
                </a:lnTo>
                <a:lnTo>
                  <a:pt x="34191" y="2164"/>
                </a:lnTo>
                <a:cubicBezTo>
                  <a:pt x="34758" y="1998"/>
                  <a:pt x="35125" y="1397"/>
                  <a:pt x="34992" y="830"/>
                </a:cubicBezTo>
                <a:cubicBezTo>
                  <a:pt x="34850" y="318"/>
                  <a:pt x="34392" y="0"/>
                  <a:pt x="33909" y="0"/>
                </a:cubicBezTo>
                <a:close/>
              </a:path>
            </a:pathLst>
          </a:custGeom>
          <a:solidFill>
            <a:srgbClr val="E19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3"/>
          <p:cNvSpPr/>
          <p:nvPr/>
        </p:nvSpPr>
        <p:spPr>
          <a:xfrm>
            <a:off x="5896219" y="1879450"/>
            <a:ext cx="89250" cy="118450"/>
          </a:xfrm>
          <a:custGeom>
            <a:avLst/>
            <a:gdLst/>
            <a:ahLst/>
            <a:cxnLst/>
            <a:rect l="l" t="t" r="r" b="b"/>
            <a:pathLst>
              <a:path w="3570" h="4738" extrusionOk="0">
                <a:moveTo>
                  <a:pt x="3570" y="1"/>
                </a:moveTo>
                <a:lnTo>
                  <a:pt x="167" y="401"/>
                </a:lnTo>
                <a:lnTo>
                  <a:pt x="0" y="4737"/>
                </a:lnTo>
                <a:lnTo>
                  <a:pt x="334" y="4737"/>
                </a:lnTo>
                <a:lnTo>
                  <a:pt x="501" y="1068"/>
                </a:lnTo>
                <a:lnTo>
                  <a:pt x="3470" y="701"/>
                </a:lnTo>
                <a:lnTo>
                  <a:pt x="3570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3"/>
          <p:cNvSpPr/>
          <p:nvPr/>
        </p:nvSpPr>
        <p:spPr>
          <a:xfrm>
            <a:off x="5886219" y="2148825"/>
            <a:ext cx="65075" cy="67550"/>
          </a:xfrm>
          <a:custGeom>
            <a:avLst/>
            <a:gdLst/>
            <a:ahLst/>
            <a:cxnLst/>
            <a:rect l="l" t="t" r="r" b="b"/>
            <a:pathLst>
              <a:path w="2603" h="2702" extrusionOk="0">
                <a:moveTo>
                  <a:pt x="134" y="0"/>
                </a:moveTo>
                <a:lnTo>
                  <a:pt x="0" y="2702"/>
                </a:lnTo>
                <a:lnTo>
                  <a:pt x="367" y="2702"/>
                </a:lnTo>
                <a:lnTo>
                  <a:pt x="434" y="667"/>
                </a:lnTo>
                <a:lnTo>
                  <a:pt x="2535" y="667"/>
                </a:lnTo>
                <a:lnTo>
                  <a:pt x="26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3"/>
          <p:cNvSpPr/>
          <p:nvPr/>
        </p:nvSpPr>
        <p:spPr>
          <a:xfrm>
            <a:off x="5891219" y="2032900"/>
            <a:ext cx="75075" cy="75900"/>
          </a:xfrm>
          <a:custGeom>
            <a:avLst/>
            <a:gdLst/>
            <a:ahLst/>
            <a:cxnLst/>
            <a:rect l="l" t="t" r="r" b="b"/>
            <a:pathLst>
              <a:path w="3003" h="3036" extrusionOk="0">
                <a:moveTo>
                  <a:pt x="3002" y="0"/>
                </a:moveTo>
                <a:lnTo>
                  <a:pt x="100" y="201"/>
                </a:lnTo>
                <a:lnTo>
                  <a:pt x="0" y="3036"/>
                </a:lnTo>
                <a:lnTo>
                  <a:pt x="334" y="3036"/>
                </a:lnTo>
                <a:lnTo>
                  <a:pt x="434" y="868"/>
                </a:lnTo>
                <a:lnTo>
                  <a:pt x="2902" y="701"/>
                </a:lnTo>
                <a:lnTo>
                  <a:pt x="30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3"/>
          <p:cNvSpPr/>
          <p:nvPr/>
        </p:nvSpPr>
        <p:spPr>
          <a:xfrm>
            <a:off x="5766969" y="2042075"/>
            <a:ext cx="72575" cy="66725"/>
          </a:xfrm>
          <a:custGeom>
            <a:avLst/>
            <a:gdLst/>
            <a:ahLst/>
            <a:cxnLst/>
            <a:rect l="l" t="t" r="r" b="b"/>
            <a:pathLst>
              <a:path w="2903" h="2669" extrusionOk="0">
                <a:moveTo>
                  <a:pt x="2902" y="0"/>
                </a:moveTo>
                <a:lnTo>
                  <a:pt x="0" y="200"/>
                </a:lnTo>
                <a:lnTo>
                  <a:pt x="100" y="2669"/>
                </a:lnTo>
                <a:lnTo>
                  <a:pt x="400" y="2669"/>
                </a:lnTo>
                <a:lnTo>
                  <a:pt x="334" y="868"/>
                </a:lnTo>
                <a:lnTo>
                  <a:pt x="2869" y="701"/>
                </a:lnTo>
                <a:lnTo>
                  <a:pt x="29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3"/>
          <p:cNvSpPr/>
          <p:nvPr/>
        </p:nvSpPr>
        <p:spPr>
          <a:xfrm>
            <a:off x="5760294" y="1896125"/>
            <a:ext cx="85075" cy="110950"/>
          </a:xfrm>
          <a:custGeom>
            <a:avLst/>
            <a:gdLst/>
            <a:ahLst/>
            <a:cxnLst/>
            <a:rect l="l" t="t" r="r" b="b"/>
            <a:pathLst>
              <a:path w="3403" h="4438" extrusionOk="0">
                <a:moveTo>
                  <a:pt x="3403" y="1"/>
                </a:moveTo>
                <a:lnTo>
                  <a:pt x="0" y="401"/>
                </a:lnTo>
                <a:lnTo>
                  <a:pt x="200" y="4437"/>
                </a:lnTo>
                <a:lnTo>
                  <a:pt x="467" y="4437"/>
                </a:lnTo>
                <a:lnTo>
                  <a:pt x="334" y="1068"/>
                </a:lnTo>
                <a:lnTo>
                  <a:pt x="3369" y="701"/>
                </a:lnTo>
                <a:lnTo>
                  <a:pt x="3403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3"/>
          <p:cNvSpPr/>
          <p:nvPr/>
        </p:nvSpPr>
        <p:spPr>
          <a:xfrm>
            <a:off x="5512619" y="2059575"/>
            <a:ext cx="75075" cy="49225"/>
          </a:xfrm>
          <a:custGeom>
            <a:avLst/>
            <a:gdLst/>
            <a:ahLst/>
            <a:cxnLst/>
            <a:rect l="l" t="t" r="r" b="b"/>
            <a:pathLst>
              <a:path w="3003" h="1969" extrusionOk="0">
                <a:moveTo>
                  <a:pt x="2902" y="1"/>
                </a:moveTo>
                <a:lnTo>
                  <a:pt x="0" y="201"/>
                </a:lnTo>
                <a:lnTo>
                  <a:pt x="434" y="1969"/>
                </a:lnTo>
                <a:lnTo>
                  <a:pt x="601" y="1969"/>
                </a:lnTo>
                <a:lnTo>
                  <a:pt x="334" y="868"/>
                </a:lnTo>
                <a:lnTo>
                  <a:pt x="3002" y="668"/>
                </a:lnTo>
                <a:lnTo>
                  <a:pt x="2902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3"/>
          <p:cNvSpPr/>
          <p:nvPr/>
        </p:nvSpPr>
        <p:spPr>
          <a:xfrm>
            <a:off x="5533469" y="2148825"/>
            <a:ext cx="66725" cy="67550"/>
          </a:xfrm>
          <a:custGeom>
            <a:avLst/>
            <a:gdLst/>
            <a:ahLst/>
            <a:cxnLst/>
            <a:rect l="l" t="t" r="r" b="b"/>
            <a:pathLst>
              <a:path w="2669" h="2702" extrusionOk="0">
                <a:moveTo>
                  <a:pt x="0" y="0"/>
                </a:moveTo>
                <a:lnTo>
                  <a:pt x="701" y="2702"/>
                </a:lnTo>
                <a:lnTo>
                  <a:pt x="867" y="2702"/>
                </a:lnTo>
                <a:lnTo>
                  <a:pt x="334" y="667"/>
                </a:lnTo>
                <a:lnTo>
                  <a:pt x="2669" y="667"/>
                </a:lnTo>
                <a:lnTo>
                  <a:pt x="2569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23"/>
          <p:cNvSpPr/>
          <p:nvPr/>
        </p:nvSpPr>
        <p:spPr>
          <a:xfrm>
            <a:off x="5481744" y="1929500"/>
            <a:ext cx="86775" cy="95925"/>
          </a:xfrm>
          <a:custGeom>
            <a:avLst/>
            <a:gdLst/>
            <a:ahLst/>
            <a:cxnLst/>
            <a:rect l="l" t="t" r="r" b="b"/>
            <a:pathLst>
              <a:path w="3471" h="3837" extrusionOk="0">
                <a:moveTo>
                  <a:pt x="3370" y="0"/>
                </a:moveTo>
                <a:lnTo>
                  <a:pt x="1" y="400"/>
                </a:lnTo>
                <a:lnTo>
                  <a:pt x="835" y="3836"/>
                </a:lnTo>
                <a:lnTo>
                  <a:pt x="1002" y="3836"/>
                </a:lnTo>
                <a:lnTo>
                  <a:pt x="301" y="1068"/>
                </a:lnTo>
                <a:lnTo>
                  <a:pt x="3470" y="701"/>
                </a:lnTo>
                <a:lnTo>
                  <a:pt x="3370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3"/>
          <p:cNvSpPr/>
          <p:nvPr/>
        </p:nvSpPr>
        <p:spPr>
          <a:xfrm>
            <a:off x="5652719" y="2148825"/>
            <a:ext cx="65075" cy="67550"/>
          </a:xfrm>
          <a:custGeom>
            <a:avLst/>
            <a:gdLst/>
            <a:ahLst/>
            <a:cxnLst/>
            <a:rect l="l" t="t" r="r" b="b"/>
            <a:pathLst>
              <a:path w="2603" h="2702" extrusionOk="0">
                <a:moveTo>
                  <a:pt x="0" y="0"/>
                </a:moveTo>
                <a:lnTo>
                  <a:pt x="400" y="2702"/>
                </a:lnTo>
                <a:lnTo>
                  <a:pt x="634" y="2702"/>
                </a:lnTo>
                <a:lnTo>
                  <a:pt x="334" y="667"/>
                </a:lnTo>
                <a:lnTo>
                  <a:pt x="2602" y="667"/>
                </a:lnTo>
                <a:lnTo>
                  <a:pt x="2569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23"/>
          <p:cNvSpPr/>
          <p:nvPr/>
        </p:nvSpPr>
        <p:spPr>
          <a:xfrm>
            <a:off x="5620194" y="1912800"/>
            <a:ext cx="86750" cy="103450"/>
          </a:xfrm>
          <a:custGeom>
            <a:avLst/>
            <a:gdLst/>
            <a:ahLst/>
            <a:cxnLst/>
            <a:rect l="l" t="t" r="r" b="b"/>
            <a:pathLst>
              <a:path w="3470" h="4138" extrusionOk="0">
                <a:moveTo>
                  <a:pt x="3436" y="1"/>
                </a:moveTo>
                <a:lnTo>
                  <a:pt x="0" y="401"/>
                </a:lnTo>
                <a:lnTo>
                  <a:pt x="534" y="4137"/>
                </a:lnTo>
                <a:lnTo>
                  <a:pt x="767" y="4137"/>
                </a:lnTo>
                <a:lnTo>
                  <a:pt x="334" y="1068"/>
                </a:lnTo>
                <a:lnTo>
                  <a:pt x="3469" y="701"/>
                </a:lnTo>
                <a:lnTo>
                  <a:pt x="3436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23"/>
          <p:cNvSpPr/>
          <p:nvPr/>
        </p:nvSpPr>
        <p:spPr>
          <a:xfrm>
            <a:off x="5771119" y="2148825"/>
            <a:ext cx="63425" cy="67550"/>
          </a:xfrm>
          <a:custGeom>
            <a:avLst/>
            <a:gdLst/>
            <a:ahLst/>
            <a:cxnLst/>
            <a:rect l="l" t="t" r="r" b="b"/>
            <a:pathLst>
              <a:path w="2537" h="2702" extrusionOk="0">
                <a:moveTo>
                  <a:pt x="1" y="0"/>
                </a:moveTo>
                <a:lnTo>
                  <a:pt x="134" y="2702"/>
                </a:lnTo>
                <a:lnTo>
                  <a:pt x="435" y="2702"/>
                </a:lnTo>
                <a:lnTo>
                  <a:pt x="334" y="667"/>
                </a:lnTo>
                <a:lnTo>
                  <a:pt x="2503" y="667"/>
                </a:lnTo>
                <a:lnTo>
                  <a:pt x="2536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3"/>
          <p:cNvSpPr/>
          <p:nvPr/>
        </p:nvSpPr>
        <p:spPr>
          <a:xfrm>
            <a:off x="5639369" y="2051250"/>
            <a:ext cx="73400" cy="57550"/>
          </a:xfrm>
          <a:custGeom>
            <a:avLst/>
            <a:gdLst/>
            <a:ahLst/>
            <a:cxnLst/>
            <a:rect l="l" t="t" r="r" b="b"/>
            <a:pathLst>
              <a:path w="2936" h="2302" extrusionOk="0">
                <a:moveTo>
                  <a:pt x="2903" y="0"/>
                </a:moveTo>
                <a:lnTo>
                  <a:pt x="0" y="200"/>
                </a:lnTo>
                <a:lnTo>
                  <a:pt x="301" y="2302"/>
                </a:lnTo>
                <a:lnTo>
                  <a:pt x="534" y="2302"/>
                </a:lnTo>
                <a:lnTo>
                  <a:pt x="334" y="834"/>
                </a:lnTo>
                <a:lnTo>
                  <a:pt x="2936" y="667"/>
                </a:lnTo>
                <a:lnTo>
                  <a:pt x="2903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3"/>
          <p:cNvSpPr/>
          <p:nvPr/>
        </p:nvSpPr>
        <p:spPr>
          <a:xfrm>
            <a:off x="5428394" y="1817750"/>
            <a:ext cx="753875" cy="469525"/>
          </a:xfrm>
          <a:custGeom>
            <a:avLst/>
            <a:gdLst/>
            <a:ahLst/>
            <a:cxnLst/>
            <a:rect l="l" t="t" r="r" b="b"/>
            <a:pathLst>
              <a:path w="30155" h="18781" extrusionOk="0">
                <a:moveTo>
                  <a:pt x="27186" y="2569"/>
                </a:moveTo>
                <a:lnTo>
                  <a:pt x="26519" y="7372"/>
                </a:lnTo>
                <a:lnTo>
                  <a:pt x="24251" y="7506"/>
                </a:lnTo>
                <a:lnTo>
                  <a:pt x="24251" y="7506"/>
                </a:lnTo>
                <a:lnTo>
                  <a:pt x="24851" y="2836"/>
                </a:lnTo>
                <a:lnTo>
                  <a:pt x="27186" y="2569"/>
                </a:lnTo>
                <a:close/>
                <a:moveTo>
                  <a:pt x="22583" y="3136"/>
                </a:moveTo>
                <a:lnTo>
                  <a:pt x="22049" y="7672"/>
                </a:lnTo>
                <a:lnTo>
                  <a:pt x="19014" y="7873"/>
                </a:lnTo>
                <a:lnTo>
                  <a:pt x="19214" y="3536"/>
                </a:lnTo>
                <a:lnTo>
                  <a:pt x="22583" y="3136"/>
                </a:lnTo>
                <a:close/>
                <a:moveTo>
                  <a:pt x="17012" y="3770"/>
                </a:moveTo>
                <a:lnTo>
                  <a:pt x="16812" y="8039"/>
                </a:lnTo>
                <a:lnTo>
                  <a:pt x="13777" y="8239"/>
                </a:lnTo>
                <a:lnTo>
                  <a:pt x="13610" y="4203"/>
                </a:lnTo>
                <a:lnTo>
                  <a:pt x="17012" y="3770"/>
                </a:lnTo>
                <a:close/>
                <a:moveTo>
                  <a:pt x="11408" y="4470"/>
                </a:moveTo>
                <a:lnTo>
                  <a:pt x="11608" y="8406"/>
                </a:lnTo>
                <a:lnTo>
                  <a:pt x="8540" y="8606"/>
                </a:lnTo>
                <a:lnTo>
                  <a:pt x="8006" y="4870"/>
                </a:lnTo>
                <a:lnTo>
                  <a:pt x="11408" y="4470"/>
                </a:lnTo>
                <a:close/>
                <a:moveTo>
                  <a:pt x="5838" y="5137"/>
                </a:moveTo>
                <a:lnTo>
                  <a:pt x="6371" y="8740"/>
                </a:lnTo>
                <a:lnTo>
                  <a:pt x="3302" y="8973"/>
                </a:lnTo>
                <a:lnTo>
                  <a:pt x="2435" y="5538"/>
                </a:lnTo>
                <a:lnTo>
                  <a:pt x="5838" y="5137"/>
                </a:lnTo>
                <a:close/>
                <a:moveTo>
                  <a:pt x="6571" y="10341"/>
                </a:moveTo>
                <a:lnTo>
                  <a:pt x="6872" y="12309"/>
                </a:lnTo>
                <a:lnTo>
                  <a:pt x="4136" y="12309"/>
                </a:lnTo>
                <a:lnTo>
                  <a:pt x="3703" y="10541"/>
                </a:lnTo>
                <a:lnTo>
                  <a:pt x="6571" y="10341"/>
                </a:lnTo>
                <a:close/>
                <a:moveTo>
                  <a:pt x="11675" y="9974"/>
                </a:moveTo>
                <a:lnTo>
                  <a:pt x="11775" y="12309"/>
                </a:lnTo>
                <a:lnTo>
                  <a:pt x="9073" y="12309"/>
                </a:lnTo>
                <a:lnTo>
                  <a:pt x="8773" y="10174"/>
                </a:lnTo>
                <a:lnTo>
                  <a:pt x="11675" y="9974"/>
                </a:lnTo>
                <a:close/>
                <a:moveTo>
                  <a:pt x="16745" y="9640"/>
                </a:moveTo>
                <a:lnTo>
                  <a:pt x="16645" y="12309"/>
                </a:lnTo>
                <a:lnTo>
                  <a:pt x="13977" y="12309"/>
                </a:lnTo>
                <a:lnTo>
                  <a:pt x="13877" y="9841"/>
                </a:lnTo>
                <a:lnTo>
                  <a:pt x="16745" y="9640"/>
                </a:lnTo>
                <a:close/>
                <a:moveTo>
                  <a:pt x="21816" y="9274"/>
                </a:moveTo>
                <a:lnTo>
                  <a:pt x="21449" y="12309"/>
                </a:lnTo>
                <a:lnTo>
                  <a:pt x="18847" y="12309"/>
                </a:lnTo>
                <a:lnTo>
                  <a:pt x="18947" y="9474"/>
                </a:lnTo>
                <a:lnTo>
                  <a:pt x="21816" y="9274"/>
                </a:lnTo>
                <a:close/>
                <a:moveTo>
                  <a:pt x="26319" y="8973"/>
                </a:moveTo>
                <a:lnTo>
                  <a:pt x="25885" y="12309"/>
                </a:lnTo>
                <a:lnTo>
                  <a:pt x="23650" y="12309"/>
                </a:lnTo>
                <a:lnTo>
                  <a:pt x="24051" y="9140"/>
                </a:lnTo>
                <a:lnTo>
                  <a:pt x="26319" y="8973"/>
                </a:lnTo>
                <a:close/>
                <a:moveTo>
                  <a:pt x="7105" y="13910"/>
                </a:moveTo>
                <a:lnTo>
                  <a:pt x="7472" y="16612"/>
                </a:lnTo>
                <a:lnTo>
                  <a:pt x="5204" y="16612"/>
                </a:lnTo>
                <a:lnTo>
                  <a:pt x="4537" y="13910"/>
                </a:lnTo>
                <a:close/>
                <a:moveTo>
                  <a:pt x="11842" y="13910"/>
                </a:moveTo>
                <a:lnTo>
                  <a:pt x="11975" y="16612"/>
                </a:lnTo>
                <a:lnTo>
                  <a:pt x="9707" y="16612"/>
                </a:lnTo>
                <a:lnTo>
                  <a:pt x="9307" y="13910"/>
                </a:lnTo>
                <a:close/>
                <a:moveTo>
                  <a:pt x="16579" y="13910"/>
                </a:moveTo>
                <a:lnTo>
                  <a:pt x="16445" y="16612"/>
                </a:lnTo>
                <a:lnTo>
                  <a:pt x="14177" y="16612"/>
                </a:lnTo>
                <a:lnTo>
                  <a:pt x="14043" y="13910"/>
                </a:lnTo>
                <a:close/>
                <a:moveTo>
                  <a:pt x="21249" y="13910"/>
                </a:moveTo>
                <a:lnTo>
                  <a:pt x="20915" y="16612"/>
                </a:lnTo>
                <a:lnTo>
                  <a:pt x="18647" y="16612"/>
                </a:lnTo>
                <a:lnTo>
                  <a:pt x="18780" y="13910"/>
                </a:lnTo>
                <a:close/>
                <a:moveTo>
                  <a:pt x="25652" y="13910"/>
                </a:moveTo>
                <a:lnTo>
                  <a:pt x="25285" y="16612"/>
                </a:lnTo>
                <a:lnTo>
                  <a:pt x="23117" y="16612"/>
                </a:lnTo>
                <a:lnTo>
                  <a:pt x="23450" y="13910"/>
                </a:lnTo>
                <a:close/>
                <a:moveTo>
                  <a:pt x="30155" y="0"/>
                </a:moveTo>
                <a:lnTo>
                  <a:pt x="27920" y="267"/>
                </a:lnTo>
                <a:lnTo>
                  <a:pt x="22783" y="901"/>
                </a:lnTo>
                <a:lnTo>
                  <a:pt x="967" y="3503"/>
                </a:lnTo>
                <a:cubicBezTo>
                  <a:pt x="934" y="3503"/>
                  <a:pt x="934" y="3536"/>
                  <a:pt x="901" y="3536"/>
                </a:cubicBezTo>
                <a:lnTo>
                  <a:pt x="834" y="3536"/>
                </a:lnTo>
                <a:cubicBezTo>
                  <a:pt x="767" y="3569"/>
                  <a:pt x="701" y="3603"/>
                  <a:pt x="667" y="3603"/>
                </a:cubicBezTo>
                <a:cubicBezTo>
                  <a:pt x="601" y="3636"/>
                  <a:pt x="534" y="3670"/>
                  <a:pt x="467" y="3703"/>
                </a:cubicBezTo>
                <a:cubicBezTo>
                  <a:pt x="400" y="3770"/>
                  <a:pt x="334" y="3803"/>
                  <a:pt x="300" y="3903"/>
                </a:cubicBezTo>
                <a:cubicBezTo>
                  <a:pt x="267" y="3936"/>
                  <a:pt x="200" y="3936"/>
                  <a:pt x="200" y="3970"/>
                </a:cubicBezTo>
                <a:cubicBezTo>
                  <a:pt x="167" y="4003"/>
                  <a:pt x="167" y="4003"/>
                  <a:pt x="167" y="4003"/>
                </a:cubicBezTo>
                <a:cubicBezTo>
                  <a:pt x="100" y="4103"/>
                  <a:pt x="67" y="4203"/>
                  <a:pt x="67" y="4303"/>
                </a:cubicBezTo>
                <a:cubicBezTo>
                  <a:pt x="33" y="4337"/>
                  <a:pt x="33" y="4370"/>
                  <a:pt x="0" y="4437"/>
                </a:cubicBezTo>
                <a:cubicBezTo>
                  <a:pt x="0" y="4570"/>
                  <a:pt x="0" y="4737"/>
                  <a:pt x="33" y="4870"/>
                </a:cubicBezTo>
                <a:lnTo>
                  <a:pt x="3302" y="17980"/>
                </a:lnTo>
                <a:lnTo>
                  <a:pt x="3503" y="18780"/>
                </a:lnTo>
                <a:lnTo>
                  <a:pt x="26586" y="18780"/>
                </a:lnTo>
                <a:cubicBezTo>
                  <a:pt x="26586" y="18747"/>
                  <a:pt x="26619" y="18747"/>
                  <a:pt x="26652" y="18747"/>
                </a:cubicBezTo>
                <a:cubicBezTo>
                  <a:pt x="26686" y="18714"/>
                  <a:pt x="26719" y="18680"/>
                  <a:pt x="26786" y="18680"/>
                </a:cubicBezTo>
                <a:cubicBezTo>
                  <a:pt x="26853" y="18647"/>
                  <a:pt x="26919" y="18614"/>
                  <a:pt x="26986" y="18547"/>
                </a:cubicBezTo>
                <a:cubicBezTo>
                  <a:pt x="27019" y="18513"/>
                  <a:pt x="27053" y="18447"/>
                  <a:pt x="27086" y="18413"/>
                </a:cubicBezTo>
                <a:cubicBezTo>
                  <a:pt x="27119" y="18380"/>
                  <a:pt x="27186" y="18313"/>
                  <a:pt x="27220" y="18247"/>
                </a:cubicBezTo>
                <a:cubicBezTo>
                  <a:pt x="27253" y="18180"/>
                  <a:pt x="27253" y="18113"/>
                  <a:pt x="27286" y="18080"/>
                </a:cubicBezTo>
                <a:cubicBezTo>
                  <a:pt x="27320" y="18013"/>
                  <a:pt x="27320" y="17946"/>
                  <a:pt x="27353" y="17880"/>
                </a:cubicBezTo>
                <a:lnTo>
                  <a:pt x="27353" y="17846"/>
                </a:lnTo>
                <a:lnTo>
                  <a:pt x="301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3"/>
          <p:cNvSpPr/>
          <p:nvPr/>
        </p:nvSpPr>
        <p:spPr>
          <a:xfrm>
            <a:off x="5642694" y="2380650"/>
            <a:ext cx="88425" cy="88425"/>
          </a:xfrm>
          <a:custGeom>
            <a:avLst/>
            <a:gdLst/>
            <a:ahLst/>
            <a:cxnLst/>
            <a:rect l="l" t="t" r="r" b="b"/>
            <a:pathLst>
              <a:path w="3537" h="3537" fill="none" extrusionOk="0">
                <a:moveTo>
                  <a:pt x="1" y="1768"/>
                </a:moveTo>
                <a:cubicBezTo>
                  <a:pt x="1" y="2736"/>
                  <a:pt x="801" y="3536"/>
                  <a:pt x="1769" y="3536"/>
                </a:cubicBezTo>
                <a:cubicBezTo>
                  <a:pt x="2736" y="3536"/>
                  <a:pt x="3537" y="2736"/>
                  <a:pt x="3537" y="1768"/>
                </a:cubicBezTo>
                <a:cubicBezTo>
                  <a:pt x="3537" y="801"/>
                  <a:pt x="2770" y="0"/>
                  <a:pt x="1769" y="0"/>
                </a:cubicBezTo>
                <a:cubicBezTo>
                  <a:pt x="801" y="0"/>
                  <a:pt x="1" y="801"/>
                  <a:pt x="1" y="1768"/>
                </a:cubicBezTo>
                <a:close/>
              </a:path>
            </a:pathLst>
          </a:custGeom>
          <a:noFill/>
          <a:ln w="31700" cap="flat" cmpd="sng">
            <a:solidFill>
              <a:srgbClr val="A45AA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3"/>
          <p:cNvSpPr/>
          <p:nvPr/>
        </p:nvSpPr>
        <p:spPr>
          <a:xfrm>
            <a:off x="6000894" y="2380650"/>
            <a:ext cx="88400" cy="88425"/>
          </a:xfrm>
          <a:custGeom>
            <a:avLst/>
            <a:gdLst/>
            <a:ahLst/>
            <a:cxnLst/>
            <a:rect l="l" t="t" r="r" b="b"/>
            <a:pathLst>
              <a:path w="3536" h="3537" fill="none" extrusionOk="0">
                <a:moveTo>
                  <a:pt x="3536" y="1768"/>
                </a:moveTo>
                <a:cubicBezTo>
                  <a:pt x="3536" y="2736"/>
                  <a:pt x="2735" y="3536"/>
                  <a:pt x="1768" y="3536"/>
                </a:cubicBezTo>
                <a:cubicBezTo>
                  <a:pt x="801" y="3536"/>
                  <a:pt x="0" y="2736"/>
                  <a:pt x="0" y="1768"/>
                </a:cubicBezTo>
                <a:cubicBezTo>
                  <a:pt x="0" y="801"/>
                  <a:pt x="801" y="0"/>
                  <a:pt x="1768" y="0"/>
                </a:cubicBezTo>
                <a:cubicBezTo>
                  <a:pt x="2735" y="0"/>
                  <a:pt x="3536" y="801"/>
                  <a:pt x="3536" y="1768"/>
                </a:cubicBezTo>
                <a:close/>
              </a:path>
            </a:pathLst>
          </a:custGeom>
          <a:noFill/>
          <a:ln w="31700" cap="flat" cmpd="sng">
            <a:solidFill>
              <a:srgbClr val="A45AA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6" name="Google Shape;456;p23"/>
          <p:cNvGrpSpPr/>
          <p:nvPr/>
        </p:nvGrpSpPr>
        <p:grpSpPr>
          <a:xfrm>
            <a:off x="2942383" y="1680625"/>
            <a:ext cx="693850" cy="823925"/>
            <a:chOff x="2764413" y="1613950"/>
            <a:chExt cx="693850" cy="823925"/>
          </a:xfrm>
        </p:grpSpPr>
        <p:sp>
          <p:nvSpPr>
            <p:cNvPr id="457" name="Google Shape;457;p23"/>
            <p:cNvSpPr/>
            <p:nvPr/>
          </p:nvSpPr>
          <p:spPr>
            <a:xfrm>
              <a:off x="2764413" y="1962525"/>
              <a:ext cx="693850" cy="475350"/>
            </a:xfrm>
            <a:custGeom>
              <a:avLst/>
              <a:gdLst/>
              <a:ahLst/>
              <a:cxnLst/>
              <a:rect l="l" t="t" r="r" b="b"/>
              <a:pathLst>
                <a:path w="27754" h="19014" extrusionOk="0">
                  <a:moveTo>
                    <a:pt x="1702" y="0"/>
                  </a:moveTo>
                  <a:cubicBezTo>
                    <a:pt x="768" y="0"/>
                    <a:pt x="0" y="768"/>
                    <a:pt x="0" y="1702"/>
                  </a:cubicBezTo>
                  <a:lnTo>
                    <a:pt x="0" y="17313"/>
                  </a:lnTo>
                  <a:cubicBezTo>
                    <a:pt x="0" y="18247"/>
                    <a:pt x="768" y="19014"/>
                    <a:pt x="1702" y="19014"/>
                  </a:cubicBezTo>
                  <a:lnTo>
                    <a:pt x="26052" y="19014"/>
                  </a:lnTo>
                  <a:cubicBezTo>
                    <a:pt x="26986" y="19014"/>
                    <a:pt x="27754" y="18247"/>
                    <a:pt x="27754" y="17313"/>
                  </a:cubicBezTo>
                  <a:lnTo>
                    <a:pt x="27754" y="1702"/>
                  </a:lnTo>
                  <a:cubicBezTo>
                    <a:pt x="27754" y="768"/>
                    <a:pt x="26986" y="0"/>
                    <a:pt x="26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2764413" y="2038400"/>
              <a:ext cx="693850" cy="103450"/>
            </a:xfrm>
            <a:custGeom>
              <a:avLst/>
              <a:gdLst/>
              <a:ahLst/>
              <a:cxnLst/>
              <a:rect l="l" t="t" r="r" b="b"/>
              <a:pathLst>
                <a:path w="27754" h="4138" extrusionOk="0">
                  <a:moveTo>
                    <a:pt x="0" y="1"/>
                  </a:moveTo>
                  <a:lnTo>
                    <a:pt x="0" y="4137"/>
                  </a:lnTo>
                  <a:lnTo>
                    <a:pt x="27754" y="4137"/>
                  </a:lnTo>
                  <a:lnTo>
                    <a:pt x="27754" y="1"/>
                  </a:lnTo>
                  <a:close/>
                </a:path>
              </a:pathLst>
            </a:custGeom>
            <a:solidFill>
              <a:srgbClr val="20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2835288" y="2246050"/>
              <a:ext cx="326100" cy="45900"/>
            </a:xfrm>
            <a:custGeom>
              <a:avLst/>
              <a:gdLst/>
              <a:ahLst/>
              <a:cxnLst/>
              <a:rect l="l" t="t" r="r" b="b"/>
              <a:pathLst>
                <a:path w="13044" h="1836" extrusionOk="0">
                  <a:moveTo>
                    <a:pt x="1" y="1"/>
                  </a:moveTo>
                  <a:lnTo>
                    <a:pt x="1" y="1835"/>
                  </a:lnTo>
                  <a:lnTo>
                    <a:pt x="13043" y="1835"/>
                  </a:lnTo>
                  <a:lnTo>
                    <a:pt x="13043" y="1"/>
                  </a:lnTo>
                  <a:close/>
                </a:path>
              </a:pathLst>
            </a:custGeom>
            <a:solidFill>
              <a:srgbClr val="7A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3204713" y="2202700"/>
              <a:ext cx="196000" cy="184325"/>
            </a:xfrm>
            <a:custGeom>
              <a:avLst/>
              <a:gdLst/>
              <a:ahLst/>
              <a:cxnLst/>
              <a:rect l="l" t="t" r="r" b="b"/>
              <a:pathLst>
                <a:path w="7840" h="7373" extrusionOk="0">
                  <a:moveTo>
                    <a:pt x="1" y="0"/>
                  </a:moveTo>
                  <a:lnTo>
                    <a:pt x="1" y="7372"/>
                  </a:lnTo>
                  <a:lnTo>
                    <a:pt x="7840" y="7372"/>
                  </a:lnTo>
                  <a:lnTo>
                    <a:pt x="7840" y="0"/>
                  </a:lnTo>
                  <a:close/>
                </a:path>
              </a:pathLst>
            </a:custGeom>
            <a:solidFill>
              <a:srgbClr val="20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111313" y="1613950"/>
              <a:ext cx="301925" cy="322750"/>
            </a:xfrm>
            <a:custGeom>
              <a:avLst/>
              <a:gdLst/>
              <a:ahLst/>
              <a:cxnLst/>
              <a:rect l="l" t="t" r="r" b="b"/>
              <a:pathLst>
                <a:path w="12077" h="12910" extrusionOk="0">
                  <a:moveTo>
                    <a:pt x="6039" y="0"/>
                  </a:moveTo>
                  <a:cubicBezTo>
                    <a:pt x="2703" y="0"/>
                    <a:pt x="1" y="2702"/>
                    <a:pt x="1" y="6038"/>
                  </a:cubicBezTo>
                  <a:cubicBezTo>
                    <a:pt x="1" y="7739"/>
                    <a:pt x="701" y="9240"/>
                    <a:pt x="1802" y="10341"/>
                  </a:cubicBezTo>
                  <a:lnTo>
                    <a:pt x="1469" y="12909"/>
                  </a:lnTo>
                  <a:lnTo>
                    <a:pt x="3170" y="11341"/>
                  </a:lnTo>
                  <a:cubicBezTo>
                    <a:pt x="4004" y="11808"/>
                    <a:pt x="5005" y="12075"/>
                    <a:pt x="6039" y="12075"/>
                  </a:cubicBezTo>
                  <a:cubicBezTo>
                    <a:pt x="9374" y="12075"/>
                    <a:pt x="12076" y="9373"/>
                    <a:pt x="12076" y="6038"/>
                  </a:cubicBezTo>
                  <a:cubicBezTo>
                    <a:pt x="12076" y="2702"/>
                    <a:pt x="9374" y="0"/>
                    <a:pt x="6039" y="0"/>
                  </a:cubicBezTo>
                  <a:close/>
                </a:path>
              </a:pathLst>
            </a:custGeom>
            <a:solidFill>
              <a:srgbClr val="1769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3198063" y="1679450"/>
              <a:ext cx="135950" cy="157250"/>
            </a:xfrm>
            <a:custGeom>
              <a:avLst/>
              <a:gdLst/>
              <a:ahLst/>
              <a:cxnLst/>
              <a:rect l="l" t="t" r="r" b="b"/>
              <a:pathLst>
                <a:path w="5438" h="6290" extrusionOk="0">
                  <a:moveTo>
                    <a:pt x="3306" y="0"/>
                  </a:moveTo>
                  <a:cubicBezTo>
                    <a:pt x="2891" y="0"/>
                    <a:pt x="2491" y="104"/>
                    <a:pt x="2135" y="282"/>
                  </a:cubicBezTo>
                  <a:cubicBezTo>
                    <a:pt x="1601" y="582"/>
                    <a:pt x="1201" y="1049"/>
                    <a:pt x="1001" y="1650"/>
                  </a:cubicBezTo>
                  <a:lnTo>
                    <a:pt x="734" y="1583"/>
                  </a:lnTo>
                  <a:cubicBezTo>
                    <a:pt x="712" y="1579"/>
                    <a:pt x="691" y="1577"/>
                    <a:pt x="670" y="1577"/>
                  </a:cubicBezTo>
                  <a:cubicBezTo>
                    <a:pt x="526" y="1577"/>
                    <a:pt x="396" y="1671"/>
                    <a:pt x="367" y="1817"/>
                  </a:cubicBezTo>
                  <a:cubicBezTo>
                    <a:pt x="334" y="1950"/>
                    <a:pt x="434" y="2117"/>
                    <a:pt x="601" y="2150"/>
                  </a:cubicBezTo>
                  <a:lnTo>
                    <a:pt x="834" y="2217"/>
                  </a:lnTo>
                  <a:lnTo>
                    <a:pt x="667" y="2951"/>
                  </a:lnTo>
                  <a:lnTo>
                    <a:pt x="400" y="2884"/>
                  </a:lnTo>
                  <a:cubicBezTo>
                    <a:pt x="378" y="2880"/>
                    <a:pt x="357" y="2878"/>
                    <a:pt x="335" y="2878"/>
                  </a:cubicBezTo>
                  <a:cubicBezTo>
                    <a:pt x="192" y="2878"/>
                    <a:pt x="62" y="2968"/>
                    <a:pt x="33" y="3084"/>
                  </a:cubicBezTo>
                  <a:cubicBezTo>
                    <a:pt x="0" y="3251"/>
                    <a:pt x="100" y="3418"/>
                    <a:pt x="267" y="3451"/>
                  </a:cubicBezTo>
                  <a:lnTo>
                    <a:pt x="534" y="3551"/>
                  </a:lnTo>
                  <a:cubicBezTo>
                    <a:pt x="467" y="4152"/>
                    <a:pt x="601" y="4752"/>
                    <a:pt x="934" y="5219"/>
                  </a:cubicBezTo>
                  <a:cubicBezTo>
                    <a:pt x="1301" y="5719"/>
                    <a:pt x="1801" y="6086"/>
                    <a:pt x="2402" y="6220"/>
                  </a:cubicBezTo>
                  <a:cubicBezTo>
                    <a:pt x="2590" y="6267"/>
                    <a:pt x="2778" y="6290"/>
                    <a:pt x="2963" y="6290"/>
                  </a:cubicBezTo>
                  <a:cubicBezTo>
                    <a:pt x="3432" y="6290"/>
                    <a:pt x="3877" y="6140"/>
                    <a:pt x="4236" y="5853"/>
                  </a:cubicBezTo>
                  <a:cubicBezTo>
                    <a:pt x="4337" y="5753"/>
                    <a:pt x="4370" y="5653"/>
                    <a:pt x="4403" y="5519"/>
                  </a:cubicBezTo>
                  <a:cubicBezTo>
                    <a:pt x="4437" y="5386"/>
                    <a:pt x="4437" y="5252"/>
                    <a:pt x="4303" y="5119"/>
                  </a:cubicBezTo>
                  <a:cubicBezTo>
                    <a:pt x="4236" y="5019"/>
                    <a:pt x="4170" y="4952"/>
                    <a:pt x="4070" y="4919"/>
                  </a:cubicBezTo>
                  <a:cubicBezTo>
                    <a:pt x="4030" y="4911"/>
                    <a:pt x="3991" y="4907"/>
                    <a:pt x="3952" y="4907"/>
                  </a:cubicBezTo>
                  <a:cubicBezTo>
                    <a:pt x="3826" y="4907"/>
                    <a:pt x="3705" y="4950"/>
                    <a:pt x="3603" y="5052"/>
                  </a:cubicBezTo>
                  <a:cubicBezTo>
                    <a:pt x="3436" y="5152"/>
                    <a:pt x="3269" y="5252"/>
                    <a:pt x="3136" y="5286"/>
                  </a:cubicBezTo>
                  <a:cubicBezTo>
                    <a:pt x="3087" y="5295"/>
                    <a:pt x="3035" y="5300"/>
                    <a:pt x="2981" y="5300"/>
                  </a:cubicBezTo>
                  <a:cubicBezTo>
                    <a:pt x="2852" y="5300"/>
                    <a:pt x="2710" y="5276"/>
                    <a:pt x="2569" y="5252"/>
                  </a:cubicBezTo>
                  <a:cubicBezTo>
                    <a:pt x="2235" y="5152"/>
                    <a:pt x="1968" y="4985"/>
                    <a:pt x="1768" y="4685"/>
                  </a:cubicBezTo>
                  <a:cubicBezTo>
                    <a:pt x="1568" y="4418"/>
                    <a:pt x="1468" y="4118"/>
                    <a:pt x="1501" y="3785"/>
                  </a:cubicBezTo>
                  <a:lnTo>
                    <a:pt x="1501" y="3785"/>
                  </a:lnTo>
                  <a:lnTo>
                    <a:pt x="2302" y="3985"/>
                  </a:lnTo>
                  <a:cubicBezTo>
                    <a:pt x="2330" y="3990"/>
                    <a:pt x="2357" y="3993"/>
                    <a:pt x="2385" y="3993"/>
                  </a:cubicBezTo>
                  <a:cubicBezTo>
                    <a:pt x="2520" y="3993"/>
                    <a:pt x="2641" y="3924"/>
                    <a:pt x="2669" y="3785"/>
                  </a:cubicBezTo>
                  <a:cubicBezTo>
                    <a:pt x="2735" y="3618"/>
                    <a:pt x="2635" y="3451"/>
                    <a:pt x="2469" y="3418"/>
                  </a:cubicBezTo>
                  <a:lnTo>
                    <a:pt x="1601" y="3184"/>
                  </a:lnTo>
                  <a:lnTo>
                    <a:pt x="1801" y="2450"/>
                  </a:lnTo>
                  <a:lnTo>
                    <a:pt x="2635" y="2684"/>
                  </a:lnTo>
                  <a:cubicBezTo>
                    <a:pt x="2663" y="2689"/>
                    <a:pt x="2691" y="2692"/>
                    <a:pt x="2718" y="2692"/>
                  </a:cubicBezTo>
                  <a:cubicBezTo>
                    <a:pt x="2854" y="2692"/>
                    <a:pt x="2974" y="2623"/>
                    <a:pt x="3002" y="2484"/>
                  </a:cubicBezTo>
                  <a:cubicBezTo>
                    <a:pt x="3036" y="2317"/>
                    <a:pt x="2969" y="2150"/>
                    <a:pt x="2802" y="2117"/>
                  </a:cubicBezTo>
                  <a:lnTo>
                    <a:pt x="1935" y="1883"/>
                  </a:lnTo>
                  <a:cubicBezTo>
                    <a:pt x="2068" y="1583"/>
                    <a:pt x="2302" y="1283"/>
                    <a:pt x="2635" y="1149"/>
                  </a:cubicBezTo>
                  <a:cubicBezTo>
                    <a:pt x="2839" y="1036"/>
                    <a:pt x="3059" y="969"/>
                    <a:pt x="3283" y="969"/>
                  </a:cubicBezTo>
                  <a:cubicBezTo>
                    <a:pt x="3389" y="969"/>
                    <a:pt x="3496" y="984"/>
                    <a:pt x="3603" y="1016"/>
                  </a:cubicBezTo>
                  <a:cubicBezTo>
                    <a:pt x="3836" y="1083"/>
                    <a:pt x="4003" y="1149"/>
                    <a:pt x="4136" y="1249"/>
                  </a:cubicBezTo>
                  <a:cubicBezTo>
                    <a:pt x="4236" y="1350"/>
                    <a:pt x="4337" y="1516"/>
                    <a:pt x="4437" y="1683"/>
                  </a:cubicBezTo>
                  <a:cubicBezTo>
                    <a:pt x="4503" y="1850"/>
                    <a:pt x="4637" y="1950"/>
                    <a:pt x="4804" y="2017"/>
                  </a:cubicBezTo>
                  <a:cubicBezTo>
                    <a:pt x="4833" y="2026"/>
                    <a:pt x="4862" y="2030"/>
                    <a:pt x="4891" y="2030"/>
                  </a:cubicBezTo>
                  <a:cubicBezTo>
                    <a:pt x="4962" y="2030"/>
                    <a:pt x="5033" y="2007"/>
                    <a:pt x="5104" y="1983"/>
                  </a:cubicBezTo>
                  <a:cubicBezTo>
                    <a:pt x="5271" y="1917"/>
                    <a:pt x="5371" y="1783"/>
                    <a:pt x="5404" y="1616"/>
                  </a:cubicBezTo>
                  <a:cubicBezTo>
                    <a:pt x="5437" y="1516"/>
                    <a:pt x="5437" y="1383"/>
                    <a:pt x="5371" y="1283"/>
                  </a:cubicBezTo>
                  <a:cubicBezTo>
                    <a:pt x="5137" y="682"/>
                    <a:pt x="4637" y="249"/>
                    <a:pt x="3936" y="82"/>
                  </a:cubicBezTo>
                  <a:cubicBezTo>
                    <a:pt x="3725" y="26"/>
                    <a:pt x="3514" y="0"/>
                    <a:pt x="3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23"/>
          <p:cNvSpPr/>
          <p:nvPr/>
        </p:nvSpPr>
        <p:spPr>
          <a:xfrm>
            <a:off x="7310382" y="2782425"/>
            <a:ext cx="808025" cy="819500"/>
          </a:xfrm>
          <a:custGeom>
            <a:avLst/>
            <a:gdLst/>
            <a:ahLst/>
            <a:cxnLst/>
            <a:rect l="l" t="t" r="r" b="b"/>
            <a:pathLst>
              <a:path w="32321" h="32780" extrusionOk="0">
                <a:moveTo>
                  <a:pt x="9300" y="0"/>
                </a:moveTo>
                <a:cubicBezTo>
                  <a:pt x="9195" y="0"/>
                  <a:pt x="9090" y="13"/>
                  <a:pt x="8987" y="40"/>
                </a:cubicBezTo>
                <a:cubicBezTo>
                  <a:pt x="6452" y="708"/>
                  <a:pt x="3950" y="1375"/>
                  <a:pt x="1448" y="2042"/>
                </a:cubicBezTo>
                <a:cubicBezTo>
                  <a:pt x="0" y="2442"/>
                  <a:pt x="459" y="4522"/>
                  <a:pt x="1772" y="4522"/>
                </a:cubicBezTo>
                <a:cubicBezTo>
                  <a:pt x="1881" y="4522"/>
                  <a:pt x="1996" y="4508"/>
                  <a:pt x="2115" y="4477"/>
                </a:cubicBezTo>
                <a:cubicBezTo>
                  <a:pt x="4184" y="3910"/>
                  <a:pt x="6285" y="3343"/>
                  <a:pt x="8387" y="2809"/>
                </a:cubicBezTo>
                <a:cubicBezTo>
                  <a:pt x="10622" y="12483"/>
                  <a:pt x="12856" y="22156"/>
                  <a:pt x="15091" y="31863"/>
                </a:cubicBezTo>
                <a:cubicBezTo>
                  <a:pt x="15230" y="32391"/>
                  <a:pt x="15785" y="32780"/>
                  <a:pt x="16314" y="32780"/>
                </a:cubicBezTo>
                <a:cubicBezTo>
                  <a:pt x="16420" y="32780"/>
                  <a:pt x="16525" y="32764"/>
                  <a:pt x="16626" y="32731"/>
                </a:cubicBezTo>
                <a:cubicBezTo>
                  <a:pt x="21963" y="30929"/>
                  <a:pt x="25632" y="29595"/>
                  <a:pt x="30936" y="27760"/>
                </a:cubicBezTo>
                <a:cubicBezTo>
                  <a:pt x="32320" y="27309"/>
                  <a:pt x="31913" y="25283"/>
                  <a:pt x="30693" y="25283"/>
                </a:cubicBezTo>
                <a:cubicBezTo>
                  <a:pt x="30561" y="25283"/>
                  <a:pt x="30419" y="25306"/>
                  <a:pt x="30269" y="25359"/>
                </a:cubicBezTo>
                <a:cubicBezTo>
                  <a:pt x="25365" y="27026"/>
                  <a:pt x="22130" y="28227"/>
                  <a:pt x="17226" y="29895"/>
                </a:cubicBezTo>
                <a:cubicBezTo>
                  <a:pt x="14991" y="20255"/>
                  <a:pt x="12756" y="10581"/>
                  <a:pt x="10521" y="908"/>
                </a:cubicBezTo>
                <a:cubicBezTo>
                  <a:pt x="10382" y="349"/>
                  <a:pt x="9844" y="0"/>
                  <a:pt x="93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3"/>
          <p:cNvSpPr/>
          <p:nvPr/>
        </p:nvSpPr>
        <p:spPr>
          <a:xfrm>
            <a:off x="7580082" y="3124800"/>
            <a:ext cx="447850" cy="505425"/>
          </a:xfrm>
          <a:custGeom>
            <a:avLst/>
            <a:gdLst/>
            <a:ahLst/>
            <a:cxnLst/>
            <a:rect l="l" t="t" r="r" b="b"/>
            <a:pathLst>
              <a:path w="17914" h="20217" extrusionOk="0">
                <a:moveTo>
                  <a:pt x="13527" y="0"/>
                </a:moveTo>
                <a:cubicBezTo>
                  <a:pt x="13455" y="0"/>
                  <a:pt x="13383" y="7"/>
                  <a:pt x="13310" y="22"/>
                </a:cubicBezTo>
                <a:lnTo>
                  <a:pt x="1101" y="2457"/>
                </a:lnTo>
                <a:cubicBezTo>
                  <a:pt x="434" y="2590"/>
                  <a:pt x="0" y="3291"/>
                  <a:pt x="167" y="4025"/>
                </a:cubicBezTo>
                <a:lnTo>
                  <a:pt x="3136" y="19069"/>
                </a:lnTo>
                <a:cubicBezTo>
                  <a:pt x="3257" y="19767"/>
                  <a:pt x="3821" y="20216"/>
                  <a:pt x="4424" y="20216"/>
                </a:cubicBezTo>
                <a:cubicBezTo>
                  <a:pt x="4483" y="20216"/>
                  <a:pt x="4543" y="20212"/>
                  <a:pt x="4604" y="20203"/>
                </a:cubicBezTo>
                <a:lnTo>
                  <a:pt x="16812" y="17768"/>
                </a:lnTo>
                <a:cubicBezTo>
                  <a:pt x="17479" y="17635"/>
                  <a:pt x="17913" y="16934"/>
                  <a:pt x="17746" y="16200"/>
                </a:cubicBezTo>
                <a:lnTo>
                  <a:pt x="14778" y="1123"/>
                </a:lnTo>
                <a:cubicBezTo>
                  <a:pt x="14659" y="469"/>
                  <a:pt x="14116" y="0"/>
                  <a:pt x="13527" y="0"/>
                </a:cubicBezTo>
                <a:close/>
              </a:path>
            </a:pathLst>
          </a:custGeom>
          <a:solidFill>
            <a:srgbClr val="C7B9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3"/>
          <p:cNvSpPr/>
          <p:nvPr/>
        </p:nvSpPr>
        <p:spPr>
          <a:xfrm>
            <a:off x="7763532" y="3611525"/>
            <a:ext cx="145975" cy="131775"/>
          </a:xfrm>
          <a:custGeom>
            <a:avLst/>
            <a:gdLst/>
            <a:ahLst/>
            <a:cxnLst/>
            <a:rect l="l" t="t" r="r" b="b"/>
            <a:pathLst>
              <a:path w="5839" h="5271" extrusionOk="0">
                <a:moveTo>
                  <a:pt x="2336" y="0"/>
                </a:moveTo>
                <a:cubicBezTo>
                  <a:pt x="2169" y="367"/>
                  <a:pt x="1969" y="734"/>
                  <a:pt x="1669" y="1034"/>
                </a:cubicBezTo>
                <a:cubicBezTo>
                  <a:pt x="1168" y="1568"/>
                  <a:pt x="601" y="2002"/>
                  <a:pt x="1" y="2335"/>
                </a:cubicBezTo>
                <a:cubicBezTo>
                  <a:pt x="1" y="2369"/>
                  <a:pt x="1" y="2369"/>
                  <a:pt x="1" y="2369"/>
                </a:cubicBezTo>
                <a:cubicBezTo>
                  <a:pt x="1" y="3970"/>
                  <a:pt x="1302" y="5271"/>
                  <a:pt x="2936" y="5271"/>
                </a:cubicBezTo>
                <a:cubicBezTo>
                  <a:pt x="4537" y="5271"/>
                  <a:pt x="5838" y="3970"/>
                  <a:pt x="5838" y="2369"/>
                </a:cubicBezTo>
                <a:cubicBezTo>
                  <a:pt x="5838" y="2168"/>
                  <a:pt x="5805" y="2002"/>
                  <a:pt x="5772" y="1801"/>
                </a:cubicBezTo>
                <a:cubicBezTo>
                  <a:pt x="5071" y="1401"/>
                  <a:pt x="4638" y="734"/>
                  <a:pt x="4437" y="0"/>
                </a:cubicBez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3"/>
          <p:cNvSpPr/>
          <p:nvPr/>
        </p:nvSpPr>
        <p:spPr>
          <a:xfrm>
            <a:off x="7776882" y="3611525"/>
            <a:ext cx="116775" cy="117600"/>
          </a:xfrm>
          <a:custGeom>
            <a:avLst/>
            <a:gdLst/>
            <a:ahLst/>
            <a:cxnLst/>
            <a:rect l="l" t="t" r="r" b="b"/>
            <a:pathLst>
              <a:path w="4671" h="4704" fill="none" extrusionOk="0">
                <a:moveTo>
                  <a:pt x="4671" y="2335"/>
                </a:moveTo>
                <a:cubicBezTo>
                  <a:pt x="4671" y="3636"/>
                  <a:pt x="3637" y="4704"/>
                  <a:pt x="2336" y="4704"/>
                </a:cubicBezTo>
                <a:cubicBezTo>
                  <a:pt x="1035" y="4704"/>
                  <a:pt x="1" y="3636"/>
                  <a:pt x="1" y="2335"/>
                </a:cubicBezTo>
                <a:cubicBezTo>
                  <a:pt x="1" y="1068"/>
                  <a:pt x="1035" y="0"/>
                  <a:pt x="2336" y="0"/>
                </a:cubicBezTo>
                <a:cubicBezTo>
                  <a:pt x="3637" y="0"/>
                  <a:pt x="4671" y="1068"/>
                  <a:pt x="4671" y="2335"/>
                </a:cubicBezTo>
                <a:close/>
              </a:path>
            </a:pathLst>
          </a:custGeom>
          <a:noFill/>
          <a:ln w="31700" cap="flat" cmpd="sng">
            <a:solidFill>
              <a:srgbClr val="50565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3"/>
          <p:cNvSpPr/>
          <p:nvPr/>
        </p:nvSpPr>
        <p:spPr>
          <a:xfrm>
            <a:off x="7761032" y="3595675"/>
            <a:ext cx="148475" cy="149300"/>
          </a:xfrm>
          <a:custGeom>
            <a:avLst/>
            <a:gdLst/>
            <a:ahLst/>
            <a:cxnLst/>
            <a:rect l="l" t="t" r="r" b="b"/>
            <a:pathLst>
              <a:path w="5939" h="5972" extrusionOk="0">
                <a:moveTo>
                  <a:pt x="2970" y="0"/>
                </a:moveTo>
                <a:cubicBezTo>
                  <a:pt x="1335" y="0"/>
                  <a:pt x="1" y="1335"/>
                  <a:pt x="1" y="2969"/>
                </a:cubicBezTo>
                <a:cubicBezTo>
                  <a:pt x="1" y="4637"/>
                  <a:pt x="1335" y="5971"/>
                  <a:pt x="2970" y="5971"/>
                </a:cubicBezTo>
                <a:cubicBezTo>
                  <a:pt x="3904" y="5971"/>
                  <a:pt x="4738" y="5538"/>
                  <a:pt x="5271" y="4871"/>
                </a:cubicBezTo>
                <a:cubicBezTo>
                  <a:pt x="5338" y="4804"/>
                  <a:pt x="5405" y="4704"/>
                  <a:pt x="5438" y="4637"/>
                </a:cubicBezTo>
                <a:cubicBezTo>
                  <a:pt x="5505" y="4570"/>
                  <a:pt x="5538" y="4470"/>
                  <a:pt x="5605" y="4404"/>
                </a:cubicBezTo>
                <a:cubicBezTo>
                  <a:pt x="5805" y="3970"/>
                  <a:pt x="5938" y="3503"/>
                  <a:pt x="5938" y="2969"/>
                </a:cubicBezTo>
                <a:cubicBezTo>
                  <a:pt x="5938" y="1335"/>
                  <a:pt x="4604" y="0"/>
                  <a:pt x="2970" y="0"/>
                </a:cubicBezTo>
                <a:close/>
              </a:path>
            </a:pathLst>
          </a:custGeom>
          <a:solidFill>
            <a:srgbClr val="5948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3"/>
          <p:cNvSpPr/>
          <p:nvPr/>
        </p:nvSpPr>
        <p:spPr>
          <a:xfrm>
            <a:off x="7249507" y="2879150"/>
            <a:ext cx="849875" cy="819525"/>
          </a:xfrm>
          <a:custGeom>
            <a:avLst/>
            <a:gdLst/>
            <a:ahLst/>
            <a:cxnLst/>
            <a:rect l="l" t="t" r="r" b="b"/>
            <a:pathLst>
              <a:path w="33995" h="32781" extrusionOk="0">
                <a:moveTo>
                  <a:pt x="9300" y="1"/>
                </a:moveTo>
                <a:cubicBezTo>
                  <a:pt x="9195" y="1"/>
                  <a:pt x="9090" y="14"/>
                  <a:pt x="8987" y="41"/>
                </a:cubicBezTo>
                <a:cubicBezTo>
                  <a:pt x="6485" y="708"/>
                  <a:pt x="3950" y="1375"/>
                  <a:pt x="1448" y="2042"/>
                </a:cubicBezTo>
                <a:cubicBezTo>
                  <a:pt x="0" y="2443"/>
                  <a:pt x="459" y="4522"/>
                  <a:pt x="1772" y="4522"/>
                </a:cubicBezTo>
                <a:cubicBezTo>
                  <a:pt x="1881" y="4522"/>
                  <a:pt x="1996" y="4508"/>
                  <a:pt x="2115" y="4477"/>
                </a:cubicBezTo>
                <a:cubicBezTo>
                  <a:pt x="4217" y="3910"/>
                  <a:pt x="6285" y="3343"/>
                  <a:pt x="8387" y="2810"/>
                </a:cubicBezTo>
                <a:cubicBezTo>
                  <a:pt x="10621" y="12483"/>
                  <a:pt x="12856" y="22157"/>
                  <a:pt x="15125" y="31864"/>
                </a:cubicBezTo>
                <a:cubicBezTo>
                  <a:pt x="15236" y="32391"/>
                  <a:pt x="15786" y="32780"/>
                  <a:pt x="16333" y="32780"/>
                </a:cubicBezTo>
                <a:cubicBezTo>
                  <a:pt x="16443" y="32780"/>
                  <a:pt x="16553" y="32764"/>
                  <a:pt x="16659" y="32731"/>
                </a:cubicBezTo>
                <a:cubicBezTo>
                  <a:pt x="21963" y="30930"/>
                  <a:pt x="27300" y="29128"/>
                  <a:pt x="32604" y="27327"/>
                </a:cubicBezTo>
                <a:cubicBezTo>
                  <a:pt x="33995" y="26843"/>
                  <a:pt x="33576" y="24824"/>
                  <a:pt x="32343" y="24824"/>
                </a:cubicBezTo>
                <a:cubicBezTo>
                  <a:pt x="32216" y="24824"/>
                  <a:pt x="32080" y="24845"/>
                  <a:pt x="31937" y="24892"/>
                </a:cubicBezTo>
                <a:cubicBezTo>
                  <a:pt x="27033" y="26560"/>
                  <a:pt x="22130" y="28228"/>
                  <a:pt x="17226" y="29896"/>
                </a:cubicBezTo>
                <a:cubicBezTo>
                  <a:pt x="14991" y="20222"/>
                  <a:pt x="12756" y="10582"/>
                  <a:pt x="10521" y="908"/>
                </a:cubicBezTo>
                <a:cubicBezTo>
                  <a:pt x="10382" y="349"/>
                  <a:pt x="9844" y="1"/>
                  <a:pt x="930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3"/>
          <p:cNvSpPr/>
          <p:nvPr/>
        </p:nvSpPr>
        <p:spPr>
          <a:xfrm>
            <a:off x="7711832" y="3667400"/>
            <a:ext cx="145975" cy="131775"/>
          </a:xfrm>
          <a:custGeom>
            <a:avLst/>
            <a:gdLst/>
            <a:ahLst/>
            <a:cxnLst/>
            <a:rect l="l" t="t" r="r" b="b"/>
            <a:pathLst>
              <a:path w="5839" h="5271" extrusionOk="0">
                <a:moveTo>
                  <a:pt x="2336" y="0"/>
                </a:moveTo>
                <a:cubicBezTo>
                  <a:pt x="2202" y="367"/>
                  <a:pt x="1969" y="734"/>
                  <a:pt x="1669" y="1034"/>
                </a:cubicBezTo>
                <a:cubicBezTo>
                  <a:pt x="1202" y="1568"/>
                  <a:pt x="635" y="2002"/>
                  <a:pt x="34" y="2335"/>
                </a:cubicBezTo>
                <a:cubicBezTo>
                  <a:pt x="34" y="2335"/>
                  <a:pt x="1" y="2368"/>
                  <a:pt x="1" y="2368"/>
                </a:cubicBezTo>
                <a:cubicBezTo>
                  <a:pt x="1" y="3970"/>
                  <a:pt x="1335" y="5271"/>
                  <a:pt x="2936" y="5271"/>
                </a:cubicBezTo>
                <a:cubicBezTo>
                  <a:pt x="4537" y="5271"/>
                  <a:pt x="5838" y="3970"/>
                  <a:pt x="5838" y="2368"/>
                </a:cubicBezTo>
                <a:cubicBezTo>
                  <a:pt x="5838" y="2168"/>
                  <a:pt x="5838" y="2002"/>
                  <a:pt x="5805" y="1801"/>
                </a:cubicBezTo>
                <a:cubicBezTo>
                  <a:pt x="5104" y="1401"/>
                  <a:pt x="4671" y="734"/>
                  <a:pt x="44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3"/>
          <p:cNvSpPr/>
          <p:nvPr/>
        </p:nvSpPr>
        <p:spPr>
          <a:xfrm>
            <a:off x="7725182" y="3667400"/>
            <a:ext cx="117600" cy="117600"/>
          </a:xfrm>
          <a:custGeom>
            <a:avLst/>
            <a:gdLst/>
            <a:ahLst/>
            <a:cxnLst/>
            <a:rect l="l" t="t" r="r" b="b"/>
            <a:pathLst>
              <a:path w="4704" h="4704" fill="none" extrusionOk="0">
                <a:moveTo>
                  <a:pt x="0" y="2335"/>
                </a:moveTo>
                <a:cubicBezTo>
                  <a:pt x="0" y="3636"/>
                  <a:pt x="1068" y="4703"/>
                  <a:pt x="2335" y="4703"/>
                </a:cubicBezTo>
                <a:cubicBezTo>
                  <a:pt x="3636" y="4703"/>
                  <a:pt x="4704" y="3636"/>
                  <a:pt x="4704" y="2335"/>
                </a:cubicBezTo>
                <a:cubicBezTo>
                  <a:pt x="4704" y="1034"/>
                  <a:pt x="3636" y="0"/>
                  <a:pt x="2335" y="0"/>
                </a:cubicBezTo>
                <a:cubicBezTo>
                  <a:pt x="1068" y="0"/>
                  <a:pt x="0" y="1034"/>
                  <a:pt x="0" y="2335"/>
                </a:cubicBezTo>
                <a:close/>
              </a:path>
            </a:pathLst>
          </a:custGeom>
          <a:solidFill>
            <a:srgbClr val="B3A1E0"/>
          </a:solidFill>
          <a:ln w="31700" cap="flat" cmpd="sng">
            <a:solidFill>
              <a:srgbClr val="B3A1E0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3"/>
          <p:cNvSpPr txBox="1"/>
          <p:nvPr/>
        </p:nvSpPr>
        <p:spPr>
          <a:xfrm>
            <a:off x="2379623" y="2638838"/>
            <a:ext cx="20058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Duplicate Values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23"/>
          <p:cNvSpPr txBox="1"/>
          <p:nvPr/>
        </p:nvSpPr>
        <p:spPr>
          <a:xfrm>
            <a:off x="6797280" y="3811203"/>
            <a:ext cx="2269101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Non-Product Stock Codes And Invoice Date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23"/>
          <p:cNvSpPr txBox="1"/>
          <p:nvPr/>
        </p:nvSpPr>
        <p:spPr>
          <a:xfrm>
            <a:off x="4881323" y="2639138"/>
            <a:ext cx="2005800" cy="38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Cancelled Orders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23"/>
          <p:cNvSpPr txBox="1"/>
          <p:nvPr/>
        </p:nvSpPr>
        <p:spPr>
          <a:xfrm>
            <a:off x="457143" y="3804010"/>
            <a:ext cx="20058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Missing Values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23"/>
          <p:cNvSpPr/>
          <p:nvPr/>
        </p:nvSpPr>
        <p:spPr>
          <a:xfrm>
            <a:off x="1212169" y="2177625"/>
            <a:ext cx="495747" cy="495361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476" name="Google Shape;476;p23"/>
          <p:cNvSpPr/>
          <p:nvPr/>
        </p:nvSpPr>
        <p:spPr>
          <a:xfrm>
            <a:off x="3041435" y="1085031"/>
            <a:ext cx="495747" cy="495361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477" name="Google Shape;477;p23"/>
          <p:cNvSpPr/>
          <p:nvPr/>
        </p:nvSpPr>
        <p:spPr>
          <a:xfrm>
            <a:off x="5619595" y="1085031"/>
            <a:ext cx="495747" cy="495361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478" name="Google Shape;478;p23"/>
          <p:cNvSpPr/>
          <p:nvPr/>
        </p:nvSpPr>
        <p:spPr>
          <a:xfrm>
            <a:off x="7436084" y="2177625"/>
            <a:ext cx="495747" cy="495361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479" name="Google Shape;479;p23"/>
          <p:cNvSpPr/>
          <p:nvPr/>
        </p:nvSpPr>
        <p:spPr>
          <a:xfrm>
            <a:off x="3776700" y="4608903"/>
            <a:ext cx="1590600" cy="2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3"/>
          <p:cNvSpPr/>
          <p:nvPr/>
        </p:nvSpPr>
        <p:spPr>
          <a:xfrm>
            <a:off x="4540325" y="3601925"/>
            <a:ext cx="63300" cy="63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" grpId="0"/>
      <p:bldP spid="420" grpId="0" animBg="1"/>
      <p:bldP spid="421" grpId="0" animBg="1"/>
      <p:bldP spid="422" grpId="0" animBg="1"/>
      <p:bldP spid="423" grpId="0" animBg="1"/>
      <p:bldP spid="424" grpId="0" animBg="1"/>
      <p:bldP spid="425" grpId="0" animBg="1"/>
      <p:bldP spid="438" grpId="0" animBg="1"/>
      <p:bldP spid="439" grpId="0" animBg="1"/>
      <p:bldP spid="440" grpId="0" animBg="1"/>
      <p:bldP spid="441" grpId="0" animBg="1"/>
      <p:bldP spid="442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  <p:bldP spid="453" grpId="0" animBg="1"/>
      <p:bldP spid="454" grpId="0" animBg="1"/>
      <p:bldP spid="455" grpId="0" animBg="1"/>
      <p:bldP spid="463" grpId="0" animBg="1"/>
      <p:bldP spid="464" grpId="0" animBg="1"/>
      <p:bldP spid="465" grpId="0" animBg="1"/>
      <p:bldP spid="466" grpId="0" animBg="1"/>
      <p:bldP spid="467" grpId="0" animBg="1"/>
      <p:bldP spid="468" grpId="0" animBg="1"/>
      <p:bldP spid="469" grpId="0" animBg="1"/>
      <p:bldP spid="470" grpId="0" animBg="1"/>
      <p:bldP spid="471" grpId="0"/>
      <p:bldP spid="472" grpId="0"/>
      <p:bldP spid="473" grpId="0"/>
      <p:bldP spid="474" grpId="0"/>
      <p:bldP spid="475" grpId="0" animBg="1"/>
      <p:bldP spid="476" grpId="0" animBg="1"/>
      <p:bldP spid="477" grpId="0" animBg="1"/>
      <p:bldP spid="478" grpId="0" animBg="1"/>
      <p:bldP spid="479" grpId="0" animBg="1"/>
      <p:bldP spid="4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>
          <a:extLst>
            <a:ext uri="{FF2B5EF4-FFF2-40B4-BE49-F238E27FC236}">
              <a16:creationId xmlns:a16="http://schemas.microsoft.com/office/drawing/2014/main" id="{DE24AA4E-1AC4-7CD3-3F77-868D3E73B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D840F271-553D-386A-1AFA-7B8EC7A2E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219" y="179406"/>
            <a:ext cx="2208919" cy="2328320"/>
          </a:xfrm>
          <a:prstGeom prst="rect">
            <a:avLst/>
          </a:prstGeom>
        </p:spPr>
      </p:pic>
      <p:sp>
        <p:nvSpPr>
          <p:cNvPr id="471" name="Google Shape;471;p23">
            <a:extLst>
              <a:ext uri="{FF2B5EF4-FFF2-40B4-BE49-F238E27FC236}">
                <a16:creationId xmlns:a16="http://schemas.microsoft.com/office/drawing/2014/main" id="{5A87E636-31EC-C6D7-EFEB-E6B4143C0A5D}"/>
              </a:ext>
            </a:extLst>
          </p:cNvPr>
          <p:cNvSpPr txBox="1"/>
          <p:nvPr/>
        </p:nvSpPr>
        <p:spPr>
          <a:xfrm>
            <a:off x="2599415" y="2796364"/>
            <a:ext cx="6415379" cy="50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We identified the different columns along with the total number of null values present in each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425;p23">
            <a:extLst>
              <a:ext uri="{FF2B5EF4-FFF2-40B4-BE49-F238E27FC236}">
                <a16:creationId xmlns:a16="http://schemas.microsoft.com/office/drawing/2014/main" id="{6614A35F-670E-8FE7-6230-D9E04D7581CA}"/>
              </a:ext>
            </a:extLst>
          </p:cNvPr>
          <p:cNvSpPr/>
          <p:nvPr/>
        </p:nvSpPr>
        <p:spPr>
          <a:xfrm>
            <a:off x="788930" y="1192394"/>
            <a:ext cx="640475" cy="35875"/>
          </a:xfrm>
          <a:custGeom>
            <a:avLst/>
            <a:gdLst/>
            <a:ahLst/>
            <a:cxnLst/>
            <a:rect l="l" t="t" r="r" b="b"/>
            <a:pathLst>
              <a:path w="25619" h="1435" extrusionOk="0">
                <a:moveTo>
                  <a:pt x="0" y="0"/>
                </a:moveTo>
                <a:lnTo>
                  <a:pt x="0" y="1434"/>
                </a:lnTo>
                <a:lnTo>
                  <a:pt x="25618" y="1434"/>
                </a:lnTo>
                <a:lnTo>
                  <a:pt x="256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426;p23">
            <a:extLst>
              <a:ext uri="{FF2B5EF4-FFF2-40B4-BE49-F238E27FC236}">
                <a16:creationId xmlns:a16="http://schemas.microsoft.com/office/drawing/2014/main" id="{FC25B353-76FF-33B3-7BE7-E0FA66879C34}"/>
              </a:ext>
            </a:extLst>
          </p:cNvPr>
          <p:cNvGrpSpPr/>
          <p:nvPr/>
        </p:nvGrpSpPr>
        <p:grpSpPr>
          <a:xfrm>
            <a:off x="649668" y="1192394"/>
            <a:ext cx="919000" cy="930400"/>
            <a:chOff x="779606" y="2781075"/>
            <a:chExt cx="919000" cy="930400"/>
          </a:xfrm>
        </p:grpSpPr>
        <p:sp>
          <p:nvSpPr>
            <p:cNvPr id="4" name="Google Shape;427;p23">
              <a:extLst>
                <a:ext uri="{FF2B5EF4-FFF2-40B4-BE49-F238E27FC236}">
                  <a16:creationId xmlns:a16="http://schemas.microsoft.com/office/drawing/2014/main" id="{37C5D5C4-F374-92B9-C56F-52CAD5CBC9D7}"/>
                </a:ext>
              </a:extLst>
            </p:cNvPr>
            <p:cNvSpPr/>
            <p:nvPr/>
          </p:nvSpPr>
          <p:spPr>
            <a:xfrm>
              <a:off x="926381" y="2781075"/>
              <a:ext cx="640475" cy="393625"/>
            </a:xfrm>
            <a:custGeom>
              <a:avLst/>
              <a:gdLst/>
              <a:ahLst/>
              <a:cxnLst/>
              <a:rect l="l" t="t" r="r" b="b"/>
              <a:pathLst>
                <a:path w="25619" h="15745" extrusionOk="0">
                  <a:moveTo>
                    <a:pt x="0" y="0"/>
                  </a:moveTo>
                  <a:lnTo>
                    <a:pt x="0" y="15745"/>
                  </a:lnTo>
                  <a:lnTo>
                    <a:pt x="25618" y="15745"/>
                  </a:lnTo>
                  <a:lnTo>
                    <a:pt x="25618" y="0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rgbClr val="979A5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28;p23">
              <a:extLst>
                <a:ext uri="{FF2B5EF4-FFF2-40B4-BE49-F238E27FC236}">
                  <a16:creationId xmlns:a16="http://schemas.microsoft.com/office/drawing/2014/main" id="{B5653B98-2785-411A-5315-F6180C6CFE91}"/>
                </a:ext>
              </a:extLst>
            </p:cNvPr>
            <p:cNvSpPr/>
            <p:nvPr/>
          </p:nvSpPr>
          <p:spPr>
            <a:xfrm>
              <a:off x="779606" y="2958700"/>
              <a:ext cx="441175" cy="318575"/>
            </a:xfrm>
            <a:custGeom>
              <a:avLst/>
              <a:gdLst/>
              <a:ahLst/>
              <a:cxnLst/>
              <a:rect l="l" t="t" r="r" b="b"/>
              <a:pathLst>
                <a:path w="17647" h="12743" extrusionOk="0">
                  <a:moveTo>
                    <a:pt x="0" y="0"/>
                  </a:moveTo>
                  <a:lnTo>
                    <a:pt x="0" y="12743"/>
                  </a:lnTo>
                  <a:lnTo>
                    <a:pt x="17646" y="12743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9;p23">
              <a:extLst>
                <a:ext uri="{FF2B5EF4-FFF2-40B4-BE49-F238E27FC236}">
                  <a16:creationId xmlns:a16="http://schemas.microsoft.com/office/drawing/2014/main" id="{BB8BF085-B562-08AF-007B-0369865AF762}"/>
                </a:ext>
              </a:extLst>
            </p:cNvPr>
            <p:cNvSpPr/>
            <p:nvPr/>
          </p:nvSpPr>
          <p:spPr>
            <a:xfrm>
              <a:off x="779606" y="2958700"/>
              <a:ext cx="441175" cy="29200"/>
            </a:xfrm>
            <a:custGeom>
              <a:avLst/>
              <a:gdLst/>
              <a:ahLst/>
              <a:cxnLst/>
              <a:rect l="l" t="t" r="r" b="b"/>
              <a:pathLst>
                <a:path w="17647" h="1168" extrusionOk="0">
                  <a:moveTo>
                    <a:pt x="0" y="0"/>
                  </a:moveTo>
                  <a:lnTo>
                    <a:pt x="0" y="1168"/>
                  </a:lnTo>
                  <a:lnTo>
                    <a:pt x="17646" y="1168"/>
                  </a:lnTo>
                  <a:lnTo>
                    <a:pt x="17646" y="0"/>
                  </a:lnTo>
                  <a:close/>
                </a:path>
              </a:pathLst>
            </a:custGeom>
            <a:solidFill>
              <a:srgbClr val="979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0;p23">
              <a:extLst>
                <a:ext uri="{FF2B5EF4-FFF2-40B4-BE49-F238E27FC236}">
                  <a16:creationId xmlns:a16="http://schemas.microsoft.com/office/drawing/2014/main" id="{B42C87FA-A200-AB14-65B5-E578D1E46C4F}"/>
                </a:ext>
              </a:extLst>
            </p:cNvPr>
            <p:cNvSpPr/>
            <p:nvPr/>
          </p:nvSpPr>
          <p:spPr>
            <a:xfrm>
              <a:off x="932206" y="3394825"/>
              <a:ext cx="316925" cy="228525"/>
            </a:xfrm>
            <a:custGeom>
              <a:avLst/>
              <a:gdLst/>
              <a:ahLst/>
              <a:cxnLst/>
              <a:rect l="l" t="t" r="r" b="b"/>
              <a:pathLst>
                <a:path w="12677" h="9141" extrusionOk="0">
                  <a:moveTo>
                    <a:pt x="1" y="1"/>
                  </a:moveTo>
                  <a:lnTo>
                    <a:pt x="1" y="9141"/>
                  </a:lnTo>
                  <a:lnTo>
                    <a:pt x="12676" y="9141"/>
                  </a:lnTo>
                  <a:lnTo>
                    <a:pt x="12676" y="1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1;p23">
              <a:extLst>
                <a:ext uri="{FF2B5EF4-FFF2-40B4-BE49-F238E27FC236}">
                  <a16:creationId xmlns:a16="http://schemas.microsoft.com/office/drawing/2014/main" id="{74A775C8-8947-86BA-EB7E-DBF4F3A9ABD2}"/>
                </a:ext>
              </a:extLst>
            </p:cNvPr>
            <p:cNvSpPr/>
            <p:nvPr/>
          </p:nvSpPr>
          <p:spPr>
            <a:xfrm>
              <a:off x="932206" y="3395675"/>
              <a:ext cx="316925" cy="30050"/>
            </a:xfrm>
            <a:custGeom>
              <a:avLst/>
              <a:gdLst/>
              <a:ahLst/>
              <a:cxnLst/>
              <a:rect l="l" t="t" r="r" b="b"/>
              <a:pathLst>
                <a:path w="12677" h="1202" extrusionOk="0">
                  <a:moveTo>
                    <a:pt x="1" y="0"/>
                  </a:moveTo>
                  <a:lnTo>
                    <a:pt x="1" y="1201"/>
                  </a:lnTo>
                  <a:lnTo>
                    <a:pt x="12676" y="1201"/>
                  </a:lnTo>
                  <a:lnTo>
                    <a:pt x="12676" y="0"/>
                  </a:lnTo>
                  <a:close/>
                </a:path>
              </a:pathLst>
            </a:custGeom>
            <a:solidFill>
              <a:srgbClr val="979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2;p23">
              <a:extLst>
                <a:ext uri="{FF2B5EF4-FFF2-40B4-BE49-F238E27FC236}">
                  <a16:creationId xmlns:a16="http://schemas.microsoft.com/office/drawing/2014/main" id="{A4112214-7F60-D7C9-5888-74A13B462469}"/>
                </a:ext>
              </a:extLst>
            </p:cNvPr>
            <p:cNvSpPr/>
            <p:nvPr/>
          </p:nvSpPr>
          <p:spPr>
            <a:xfrm>
              <a:off x="1482606" y="3248075"/>
              <a:ext cx="216000" cy="155950"/>
            </a:xfrm>
            <a:custGeom>
              <a:avLst/>
              <a:gdLst/>
              <a:ahLst/>
              <a:cxnLst/>
              <a:rect l="l" t="t" r="r" b="b"/>
              <a:pathLst>
                <a:path w="8640" h="6238" extrusionOk="0">
                  <a:moveTo>
                    <a:pt x="0" y="0"/>
                  </a:moveTo>
                  <a:lnTo>
                    <a:pt x="0" y="6238"/>
                  </a:lnTo>
                  <a:lnTo>
                    <a:pt x="8640" y="6238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FFFFFF"/>
            </a:solidFill>
            <a:ln w="20850" cap="flat" cmpd="sng">
              <a:solidFill>
                <a:schemeClr val="accent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3;p23">
              <a:extLst>
                <a:ext uri="{FF2B5EF4-FFF2-40B4-BE49-F238E27FC236}">
                  <a16:creationId xmlns:a16="http://schemas.microsoft.com/office/drawing/2014/main" id="{18F1E8F9-66B1-9F23-4D15-881D5F152E74}"/>
                </a:ext>
              </a:extLst>
            </p:cNvPr>
            <p:cNvSpPr/>
            <p:nvPr/>
          </p:nvSpPr>
          <p:spPr>
            <a:xfrm>
              <a:off x="1482606" y="3248900"/>
              <a:ext cx="216000" cy="20875"/>
            </a:xfrm>
            <a:custGeom>
              <a:avLst/>
              <a:gdLst/>
              <a:ahLst/>
              <a:cxnLst/>
              <a:rect l="l" t="t" r="r" b="b"/>
              <a:pathLst>
                <a:path w="8640" h="835" extrusionOk="0">
                  <a:moveTo>
                    <a:pt x="0" y="0"/>
                  </a:moveTo>
                  <a:lnTo>
                    <a:pt x="0" y="834"/>
                  </a:lnTo>
                  <a:lnTo>
                    <a:pt x="8640" y="834"/>
                  </a:lnTo>
                  <a:lnTo>
                    <a:pt x="8640" y="0"/>
                  </a:ln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4;p23">
              <a:extLst>
                <a:ext uri="{FF2B5EF4-FFF2-40B4-BE49-F238E27FC236}">
                  <a16:creationId xmlns:a16="http://schemas.microsoft.com/office/drawing/2014/main" id="{0A89B397-5AA3-6581-71AB-C38ED20D54C2}"/>
                </a:ext>
              </a:extLst>
            </p:cNvPr>
            <p:cNvSpPr/>
            <p:nvPr/>
          </p:nvSpPr>
          <p:spPr>
            <a:xfrm>
              <a:off x="1294131" y="3287800"/>
              <a:ext cx="113450" cy="182025"/>
            </a:xfrm>
            <a:custGeom>
              <a:avLst/>
              <a:gdLst/>
              <a:ahLst/>
              <a:cxnLst/>
              <a:rect l="l" t="t" r="r" b="b"/>
              <a:pathLst>
                <a:path w="4538" h="7281" extrusionOk="0">
                  <a:moveTo>
                    <a:pt x="984" y="0"/>
                  </a:moveTo>
                  <a:cubicBezTo>
                    <a:pt x="869" y="0"/>
                    <a:pt x="751" y="25"/>
                    <a:pt x="634" y="79"/>
                  </a:cubicBezTo>
                  <a:lnTo>
                    <a:pt x="601" y="112"/>
                  </a:lnTo>
                  <a:cubicBezTo>
                    <a:pt x="201" y="279"/>
                    <a:pt x="1" y="779"/>
                    <a:pt x="201" y="1180"/>
                  </a:cubicBezTo>
                  <a:lnTo>
                    <a:pt x="2803" y="6784"/>
                  </a:lnTo>
                  <a:cubicBezTo>
                    <a:pt x="2951" y="7106"/>
                    <a:pt x="3266" y="7281"/>
                    <a:pt x="3582" y="7281"/>
                  </a:cubicBezTo>
                  <a:cubicBezTo>
                    <a:pt x="3691" y="7281"/>
                    <a:pt x="3801" y="7260"/>
                    <a:pt x="3903" y="7217"/>
                  </a:cubicBezTo>
                  <a:lnTo>
                    <a:pt x="3937" y="7184"/>
                  </a:lnTo>
                  <a:cubicBezTo>
                    <a:pt x="4370" y="6984"/>
                    <a:pt x="4537" y="6517"/>
                    <a:pt x="4337" y="6083"/>
                  </a:cubicBezTo>
                  <a:lnTo>
                    <a:pt x="1735" y="479"/>
                  </a:lnTo>
                  <a:cubicBezTo>
                    <a:pt x="1589" y="186"/>
                    <a:pt x="1299" y="0"/>
                    <a:pt x="984" y="0"/>
                  </a:cubicBez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5;p23">
              <a:extLst>
                <a:ext uri="{FF2B5EF4-FFF2-40B4-BE49-F238E27FC236}">
                  <a16:creationId xmlns:a16="http://schemas.microsoft.com/office/drawing/2014/main" id="{9242D111-64C6-33E0-4F7B-6FD2FFF0CDAE}"/>
                </a:ext>
              </a:extLst>
            </p:cNvPr>
            <p:cNvSpPr/>
            <p:nvPr/>
          </p:nvSpPr>
          <p:spPr>
            <a:xfrm>
              <a:off x="1342506" y="3411100"/>
              <a:ext cx="186825" cy="300375"/>
            </a:xfrm>
            <a:custGeom>
              <a:avLst/>
              <a:gdLst/>
              <a:ahLst/>
              <a:cxnLst/>
              <a:rect l="l" t="t" r="r" b="b"/>
              <a:pathLst>
                <a:path w="7473" h="12015" extrusionOk="0">
                  <a:moveTo>
                    <a:pt x="1599" y="1"/>
                  </a:moveTo>
                  <a:cubicBezTo>
                    <a:pt x="1411" y="1"/>
                    <a:pt x="1219" y="38"/>
                    <a:pt x="1034" y="117"/>
                  </a:cubicBezTo>
                  <a:lnTo>
                    <a:pt x="968" y="150"/>
                  </a:lnTo>
                  <a:cubicBezTo>
                    <a:pt x="301" y="484"/>
                    <a:pt x="0" y="1285"/>
                    <a:pt x="301" y="1985"/>
                  </a:cubicBezTo>
                  <a:lnTo>
                    <a:pt x="4604" y="11225"/>
                  </a:lnTo>
                  <a:cubicBezTo>
                    <a:pt x="4846" y="11734"/>
                    <a:pt x="5335" y="12014"/>
                    <a:pt x="5853" y="12014"/>
                  </a:cubicBezTo>
                  <a:cubicBezTo>
                    <a:pt x="6048" y="12014"/>
                    <a:pt x="6247" y="11974"/>
                    <a:pt x="6438" y="11892"/>
                  </a:cubicBezTo>
                  <a:lnTo>
                    <a:pt x="6505" y="11859"/>
                  </a:lnTo>
                  <a:cubicBezTo>
                    <a:pt x="7172" y="11525"/>
                    <a:pt x="7472" y="10725"/>
                    <a:pt x="7172" y="10058"/>
                  </a:cubicBezTo>
                  <a:lnTo>
                    <a:pt x="2869" y="784"/>
                  </a:lnTo>
                  <a:cubicBezTo>
                    <a:pt x="2623" y="293"/>
                    <a:pt x="2124" y="1"/>
                    <a:pt x="1599" y="1"/>
                  </a:cubicBezTo>
                  <a:close/>
                </a:path>
              </a:pathLst>
            </a:custGeom>
            <a:solidFill>
              <a:srgbClr val="777A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6;p23">
              <a:extLst>
                <a:ext uri="{FF2B5EF4-FFF2-40B4-BE49-F238E27FC236}">
                  <a16:creationId xmlns:a16="http://schemas.microsoft.com/office/drawing/2014/main" id="{CE963ED0-AC5D-FDEC-73AF-521D330610E3}"/>
                </a:ext>
              </a:extLst>
            </p:cNvPr>
            <p:cNvSpPr/>
            <p:nvPr/>
          </p:nvSpPr>
          <p:spPr>
            <a:xfrm>
              <a:off x="1071481" y="3017875"/>
              <a:ext cx="381125" cy="337825"/>
            </a:xfrm>
            <a:custGeom>
              <a:avLst/>
              <a:gdLst/>
              <a:ahLst/>
              <a:cxnLst/>
              <a:rect l="l" t="t" r="r" b="b"/>
              <a:pathLst>
                <a:path w="15245" h="13513" extrusionOk="0">
                  <a:moveTo>
                    <a:pt x="7627" y="0"/>
                  </a:moveTo>
                  <a:cubicBezTo>
                    <a:pt x="4861" y="0"/>
                    <a:pt x="2263" y="1722"/>
                    <a:pt x="1268" y="4471"/>
                  </a:cubicBezTo>
                  <a:cubicBezTo>
                    <a:pt x="0" y="7974"/>
                    <a:pt x="1835" y="11843"/>
                    <a:pt x="5337" y="13111"/>
                  </a:cubicBezTo>
                  <a:cubicBezTo>
                    <a:pt x="6090" y="13383"/>
                    <a:pt x="6860" y="13512"/>
                    <a:pt x="7618" y="13512"/>
                  </a:cubicBezTo>
                  <a:cubicBezTo>
                    <a:pt x="10383" y="13512"/>
                    <a:pt x="12982" y="11791"/>
                    <a:pt x="13977" y="9041"/>
                  </a:cubicBezTo>
                  <a:cubicBezTo>
                    <a:pt x="15244" y="5539"/>
                    <a:pt x="13410" y="1669"/>
                    <a:pt x="9907" y="402"/>
                  </a:cubicBezTo>
                  <a:cubicBezTo>
                    <a:pt x="9154" y="129"/>
                    <a:pt x="8384" y="0"/>
                    <a:pt x="7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7;p23">
              <a:extLst>
                <a:ext uri="{FF2B5EF4-FFF2-40B4-BE49-F238E27FC236}">
                  <a16:creationId xmlns:a16="http://schemas.microsoft.com/office/drawing/2014/main" id="{1A86CAAE-DC75-3D97-5150-2EF1EAC82EC5}"/>
                </a:ext>
              </a:extLst>
            </p:cNvPr>
            <p:cNvSpPr/>
            <p:nvPr/>
          </p:nvSpPr>
          <p:spPr>
            <a:xfrm>
              <a:off x="1053131" y="3002575"/>
              <a:ext cx="417825" cy="367600"/>
            </a:xfrm>
            <a:custGeom>
              <a:avLst/>
              <a:gdLst/>
              <a:ahLst/>
              <a:cxnLst/>
              <a:rect l="l" t="t" r="r" b="b"/>
              <a:pathLst>
                <a:path w="16713" h="14704" extrusionOk="0">
                  <a:moveTo>
                    <a:pt x="8361" y="1204"/>
                  </a:moveTo>
                  <a:cubicBezTo>
                    <a:pt x="10677" y="1204"/>
                    <a:pt x="12901" y="2519"/>
                    <a:pt x="13944" y="4750"/>
                  </a:cubicBezTo>
                  <a:cubicBezTo>
                    <a:pt x="15378" y="7852"/>
                    <a:pt x="14010" y="11521"/>
                    <a:pt x="10942" y="12922"/>
                  </a:cubicBezTo>
                  <a:cubicBezTo>
                    <a:pt x="10104" y="13314"/>
                    <a:pt x="9222" y="13499"/>
                    <a:pt x="8352" y="13499"/>
                  </a:cubicBezTo>
                  <a:cubicBezTo>
                    <a:pt x="6036" y="13499"/>
                    <a:pt x="3812" y="12185"/>
                    <a:pt x="2769" y="9953"/>
                  </a:cubicBezTo>
                  <a:cubicBezTo>
                    <a:pt x="1335" y="6885"/>
                    <a:pt x="2669" y="3215"/>
                    <a:pt x="5771" y="1781"/>
                  </a:cubicBezTo>
                  <a:cubicBezTo>
                    <a:pt x="6609" y="1389"/>
                    <a:pt x="7491" y="1204"/>
                    <a:pt x="8361" y="1204"/>
                  </a:cubicBezTo>
                  <a:close/>
                  <a:moveTo>
                    <a:pt x="8345" y="0"/>
                  </a:moveTo>
                  <a:cubicBezTo>
                    <a:pt x="7314" y="0"/>
                    <a:pt x="6266" y="219"/>
                    <a:pt x="5271" y="680"/>
                  </a:cubicBezTo>
                  <a:cubicBezTo>
                    <a:pt x="1602" y="2415"/>
                    <a:pt x="0" y="6785"/>
                    <a:pt x="1702" y="10454"/>
                  </a:cubicBezTo>
                  <a:cubicBezTo>
                    <a:pt x="2941" y="13128"/>
                    <a:pt x="5598" y="14703"/>
                    <a:pt x="8368" y="14703"/>
                  </a:cubicBezTo>
                  <a:cubicBezTo>
                    <a:pt x="9399" y="14703"/>
                    <a:pt x="10446" y="14485"/>
                    <a:pt x="11442" y="14023"/>
                  </a:cubicBezTo>
                  <a:cubicBezTo>
                    <a:pt x="15111" y="12322"/>
                    <a:pt x="16712" y="7919"/>
                    <a:pt x="15011" y="4249"/>
                  </a:cubicBezTo>
                  <a:cubicBezTo>
                    <a:pt x="13772" y="1576"/>
                    <a:pt x="11115" y="0"/>
                    <a:pt x="8345" y="0"/>
                  </a:cubicBezTo>
                  <a:close/>
                </a:path>
              </a:pathLst>
            </a:custGeom>
            <a:solidFill>
              <a:srgbClr val="8F93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474;p23">
            <a:extLst>
              <a:ext uri="{FF2B5EF4-FFF2-40B4-BE49-F238E27FC236}">
                <a16:creationId xmlns:a16="http://schemas.microsoft.com/office/drawing/2014/main" id="{3CD30C4E-6C67-D423-A8A2-079AB7084930}"/>
              </a:ext>
            </a:extLst>
          </p:cNvPr>
          <p:cNvSpPr txBox="1"/>
          <p:nvPr/>
        </p:nvSpPr>
        <p:spPr>
          <a:xfrm>
            <a:off x="78639" y="2247217"/>
            <a:ext cx="2389746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Roboto"/>
              </a:rPr>
              <a:t>Missing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8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Roboto"/>
              </a:rPr>
              <a:t>Values</a:t>
            </a:r>
            <a:endParaRPr sz="28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Roboto"/>
            </a:endParaRPr>
          </a:p>
        </p:txBody>
      </p:sp>
      <p:sp>
        <p:nvSpPr>
          <p:cNvPr id="16" name="Google Shape;475;p23">
            <a:extLst>
              <a:ext uri="{FF2B5EF4-FFF2-40B4-BE49-F238E27FC236}">
                <a16:creationId xmlns:a16="http://schemas.microsoft.com/office/drawing/2014/main" id="{E7D9CC09-3671-61A1-58E6-DA184C308EDA}"/>
              </a:ext>
            </a:extLst>
          </p:cNvPr>
          <p:cNvSpPr/>
          <p:nvPr/>
        </p:nvSpPr>
        <p:spPr>
          <a:xfrm>
            <a:off x="861294" y="550844"/>
            <a:ext cx="495747" cy="495361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7" name="Google Shape;420;p23">
            <a:extLst>
              <a:ext uri="{FF2B5EF4-FFF2-40B4-BE49-F238E27FC236}">
                <a16:creationId xmlns:a16="http://schemas.microsoft.com/office/drawing/2014/main" id="{988EC6F0-A859-71A8-3DDF-10967EB5C258}"/>
              </a:ext>
            </a:extLst>
          </p:cNvPr>
          <p:cNvSpPr/>
          <p:nvPr/>
        </p:nvSpPr>
        <p:spPr>
          <a:xfrm>
            <a:off x="314743" y="3565258"/>
            <a:ext cx="1762125" cy="1145025"/>
          </a:xfrm>
          <a:custGeom>
            <a:avLst/>
            <a:gdLst/>
            <a:ahLst/>
            <a:cxnLst/>
            <a:rect l="l" t="t" r="r" b="b"/>
            <a:pathLst>
              <a:path w="70485" h="45801" extrusionOk="0">
                <a:moveTo>
                  <a:pt x="2435" y="1"/>
                </a:moveTo>
                <a:cubicBezTo>
                  <a:pt x="1101" y="1"/>
                  <a:pt x="0" y="1068"/>
                  <a:pt x="0" y="2436"/>
                </a:cubicBezTo>
                <a:lnTo>
                  <a:pt x="0" y="43365"/>
                </a:lnTo>
                <a:cubicBezTo>
                  <a:pt x="0" y="44733"/>
                  <a:pt x="1101" y="45800"/>
                  <a:pt x="2435" y="45800"/>
                </a:cubicBezTo>
                <a:lnTo>
                  <a:pt x="68049" y="45800"/>
                </a:lnTo>
                <a:cubicBezTo>
                  <a:pt x="69417" y="45800"/>
                  <a:pt x="70484" y="44733"/>
                  <a:pt x="70484" y="43365"/>
                </a:cubicBezTo>
                <a:lnTo>
                  <a:pt x="70484" y="2436"/>
                </a:lnTo>
                <a:cubicBezTo>
                  <a:pt x="70484" y="1068"/>
                  <a:pt x="69417" y="1"/>
                  <a:pt x="68049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21;p23">
            <a:extLst>
              <a:ext uri="{FF2B5EF4-FFF2-40B4-BE49-F238E27FC236}">
                <a16:creationId xmlns:a16="http://schemas.microsoft.com/office/drawing/2014/main" id="{B9D627AF-86EE-00D1-9A0F-B00F1992B1F7}"/>
              </a:ext>
            </a:extLst>
          </p:cNvPr>
          <p:cNvSpPr/>
          <p:nvPr/>
        </p:nvSpPr>
        <p:spPr>
          <a:xfrm>
            <a:off x="129205" y="4631033"/>
            <a:ext cx="2133200" cy="97575"/>
          </a:xfrm>
          <a:custGeom>
            <a:avLst/>
            <a:gdLst/>
            <a:ahLst/>
            <a:cxnLst/>
            <a:rect l="l" t="t" r="r" b="b"/>
            <a:pathLst>
              <a:path w="85328" h="3903" extrusionOk="0">
                <a:moveTo>
                  <a:pt x="0" y="0"/>
                </a:moveTo>
                <a:lnTo>
                  <a:pt x="0" y="1468"/>
                </a:lnTo>
                <a:cubicBezTo>
                  <a:pt x="0" y="2802"/>
                  <a:pt x="1068" y="3903"/>
                  <a:pt x="2402" y="3903"/>
                </a:cubicBezTo>
                <a:lnTo>
                  <a:pt x="82893" y="3903"/>
                </a:lnTo>
                <a:cubicBezTo>
                  <a:pt x="84227" y="3903"/>
                  <a:pt x="85328" y="2802"/>
                  <a:pt x="85328" y="1468"/>
                </a:cubicBezTo>
                <a:lnTo>
                  <a:pt x="85328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22;p23">
            <a:extLst>
              <a:ext uri="{FF2B5EF4-FFF2-40B4-BE49-F238E27FC236}">
                <a16:creationId xmlns:a16="http://schemas.microsoft.com/office/drawing/2014/main" id="{E3E3657B-41C0-A9BA-DE6C-8513FB2738C1}"/>
              </a:ext>
            </a:extLst>
          </p:cNvPr>
          <p:cNvSpPr/>
          <p:nvPr/>
        </p:nvSpPr>
        <p:spPr>
          <a:xfrm>
            <a:off x="129205" y="4631033"/>
            <a:ext cx="2133200" cy="49225"/>
          </a:xfrm>
          <a:custGeom>
            <a:avLst/>
            <a:gdLst/>
            <a:ahLst/>
            <a:cxnLst/>
            <a:rect l="l" t="t" r="r" b="b"/>
            <a:pathLst>
              <a:path w="85328" h="1969" extrusionOk="0">
                <a:moveTo>
                  <a:pt x="0" y="0"/>
                </a:moveTo>
                <a:lnTo>
                  <a:pt x="0" y="1468"/>
                </a:lnTo>
                <a:cubicBezTo>
                  <a:pt x="0" y="1635"/>
                  <a:pt x="0" y="1801"/>
                  <a:pt x="33" y="1968"/>
                </a:cubicBezTo>
                <a:lnTo>
                  <a:pt x="85294" y="1968"/>
                </a:lnTo>
                <a:cubicBezTo>
                  <a:pt x="85328" y="1801"/>
                  <a:pt x="85328" y="1635"/>
                  <a:pt x="85328" y="1468"/>
                </a:cubicBezTo>
                <a:lnTo>
                  <a:pt x="85328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23;p23">
            <a:extLst>
              <a:ext uri="{FF2B5EF4-FFF2-40B4-BE49-F238E27FC236}">
                <a16:creationId xmlns:a16="http://schemas.microsoft.com/office/drawing/2014/main" id="{96EF1BC6-E43B-75F7-6084-58076D851114}"/>
              </a:ext>
            </a:extLst>
          </p:cNvPr>
          <p:cNvSpPr/>
          <p:nvPr/>
        </p:nvSpPr>
        <p:spPr>
          <a:xfrm>
            <a:off x="396880" y="3680333"/>
            <a:ext cx="1597850" cy="774750"/>
          </a:xfrm>
          <a:custGeom>
            <a:avLst/>
            <a:gdLst/>
            <a:ahLst/>
            <a:cxnLst/>
            <a:rect l="l" t="t" r="r" b="b"/>
            <a:pathLst>
              <a:path w="63914" h="30990" extrusionOk="0">
                <a:moveTo>
                  <a:pt x="1" y="1"/>
                </a:moveTo>
                <a:lnTo>
                  <a:pt x="1" y="30990"/>
                </a:lnTo>
                <a:lnTo>
                  <a:pt x="63913" y="30990"/>
                </a:lnTo>
                <a:lnTo>
                  <a:pt x="63913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SHOP</a:t>
            </a:r>
            <a:endParaRPr sz="29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" name="Google Shape;424;p23">
            <a:extLst>
              <a:ext uri="{FF2B5EF4-FFF2-40B4-BE49-F238E27FC236}">
                <a16:creationId xmlns:a16="http://schemas.microsoft.com/office/drawing/2014/main" id="{96DF04B6-D713-A360-8FCC-40C05E017CF9}"/>
              </a:ext>
            </a:extLst>
          </p:cNvPr>
          <p:cNvSpPr/>
          <p:nvPr/>
        </p:nvSpPr>
        <p:spPr>
          <a:xfrm rot="-1120430">
            <a:off x="1547943" y="4110565"/>
            <a:ext cx="173946" cy="295882"/>
          </a:xfrm>
          <a:custGeom>
            <a:avLst/>
            <a:gdLst/>
            <a:ahLst/>
            <a:cxnLst/>
            <a:rect l="l" t="t" r="r" b="b"/>
            <a:pathLst>
              <a:path w="2903" h="4938" extrusionOk="0">
                <a:moveTo>
                  <a:pt x="1" y="1"/>
                </a:moveTo>
                <a:lnTo>
                  <a:pt x="1" y="1202"/>
                </a:lnTo>
                <a:lnTo>
                  <a:pt x="1" y="1235"/>
                </a:lnTo>
                <a:lnTo>
                  <a:pt x="1" y="4070"/>
                </a:lnTo>
                <a:lnTo>
                  <a:pt x="901" y="2936"/>
                </a:lnTo>
                <a:lnTo>
                  <a:pt x="1902" y="4938"/>
                </a:lnTo>
                <a:lnTo>
                  <a:pt x="2569" y="4604"/>
                </a:lnTo>
                <a:lnTo>
                  <a:pt x="1669" y="2836"/>
                </a:lnTo>
                <a:lnTo>
                  <a:pt x="1669" y="2836"/>
                </a:lnTo>
                <a:lnTo>
                  <a:pt x="2903" y="2903"/>
                </a:lnTo>
                <a:lnTo>
                  <a:pt x="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79;p23">
            <a:extLst>
              <a:ext uri="{FF2B5EF4-FFF2-40B4-BE49-F238E27FC236}">
                <a16:creationId xmlns:a16="http://schemas.microsoft.com/office/drawing/2014/main" id="{7A845B03-9163-DE59-ADF3-18922065E97B}"/>
              </a:ext>
            </a:extLst>
          </p:cNvPr>
          <p:cNvSpPr/>
          <p:nvPr/>
        </p:nvSpPr>
        <p:spPr>
          <a:xfrm>
            <a:off x="400530" y="4603586"/>
            <a:ext cx="1590600" cy="2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80;p23">
            <a:extLst>
              <a:ext uri="{FF2B5EF4-FFF2-40B4-BE49-F238E27FC236}">
                <a16:creationId xmlns:a16="http://schemas.microsoft.com/office/drawing/2014/main" id="{236B0767-D84C-5F83-7C6B-B1C69355DC02}"/>
              </a:ext>
            </a:extLst>
          </p:cNvPr>
          <p:cNvSpPr/>
          <p:nvPr/>
        </p:nvSpPr>
        <p:spPr>
          <a:xfrm>
            <a:off x="1164155" y="3596608"/>
            <a:ext cx="63300" cy="63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71;p23">
            <a:extLst>
              <a:ext uri="{FF2B5EF4-FFF2-40B4-BE49-F238E27FC236}">
                <a16:creationId xmlns:a16="http://schemas.microsoft.com/office/drawing/2014/main" id="{BF2E6AE4-A43F-91F3-157C-87ABE3A454C7}"/>
              </a:ext>
            </a:extLst>
          </p:cNvPr>
          <p:cNvSpPr txBox="1"/>
          <p:nvPr/>
        </p:nvSpPr>
        <p:spPr>
          <a:xfrm>
            <a:off x="2599415" y="3344085"/>
            <a:ext cx="6415379" cy="50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</a:t>
            </a:r>
            <a:r>
              <a:rPr lang="en" sz="1300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Description</a:t>
            </a:r>
            <a:r>
              <a:rPr lang="en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has </a:t>
            </a:r>
            <a:r>
              <a:rPr lang="en" sz="13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1454</a:t>
            </a:r>
            <a:r>
              <a:rPr lang="en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null values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471;p23">
            <a:extLst>
              <a:ext uri="{FF2B5EF4-FFF2-40B4-BE49-F238E27FC236}">
                <a16:creationId xmlns:a16="http://schemas.microsoft.com/office/drawing/2014/main" id="{672FDA6D-8655-E594-9ECD-471DE52B66DE}"/>
              </a:ext>
            </a:extLst>
          </p:cNvPr>
          <p:cNvSpPr txBox="1"/>
          <p:nvPr/>
        </p:nvSpPr>
        <p:spPr>
          <a:xfrm>
            <a:off x="2599414" y="3596608"/>
            <a:ext cx="6415379" cy="50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" sz="1300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CustomerID</a:t>
            </a:r>
            <a:r>
              <a:rPr lang="en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has </a:t>
            </a:r>
            <a:r>
              <a:rPr lang="en" sz="13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135080 </a:t>
            </a:r>
            <a:r>
              <a:rPr lang="en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null values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471;p23">
            <a:extLst>
              <a:ext uri="{FF2B5EF4-FFF2-40B4-BE49-F238E27FC236}">
                <a16:creationId xmlns:a16="http://schemas.microsoft.com/office/drawing/2014/main" id="{DD5A6B27-FBF4-A0DB-0CA2-0265FBE00AAF}"/>
              </a:ext>
            </a:extLst>
          </p:cNvPr>
          <p:cNvSpPr txBox="1"/>
          <p:nvPr/>
        </p:nvSpPr>
        <p:spPr>
          <a:xfrm>
            <a:off x="2599414" y="3885247"/>
            <a:ext cx="6415379" cy="50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Since our analysis is primarily focused on customer-related data, and ‘</a:t>
            </a:r>
            <a:r>
              <a:rPr lang="en-US" sz="1300" dirty="0">
                <a:solidFill>
                  <a:srgbClr val="C00000"/>
                </a:solidFill>
                <a:latin typeface="Roboto"/>
                <a:ea typeface="Roboto"/>
                <a:cs typeface="Roboto"/>
              </a:rPr>
              <a:t>CustomerID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' accounts for </a:t>
            </a:r>
            <a:r>
              <a:rPr lang="en-US" sz="1300" b="1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24.93%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 of the total null values, we've decided to remove these records to maintain relevance and accuracy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C460C7-2B3D-53CD-7FA7-922EE061E43E}"/>
              </a:ext>
            </a:extLst>
          </p:cNvPr>
          <p:cNvCxnSpPr/>
          <p:nvPr/>
        </p:nvCxnSpPr>
        <p:spPr>
          <a:xfrm flipV="1">
            <a:off x="3495834" y="1192394"/>
            <a:ext cx="701749" cy="5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AB8CE13-A3C1-0BBA-F49C-7F9782FD912B}"/>
              </a:ext>
            </a:extLst>
          </p:cNvPr>
          <p:cNvSpPr/>
          <p:nvPr/>
        </p:nvSpPr>
        <p:spPr>
          <a:xfrm>
            <a:off x="5587805" y="1041846"/>
            <a:ext cx="536944" cy="2377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8DBB7E9-F030-6E9E-F4A9-255F4DB41073}"/>
              </a:ext>
            </a:extLst>
          </p:cNvPr>
          <p:cNvCxnSpPr/>
          <p:nvPr/>
        </p:nvCxnSpPr>
        <p:spPr>
          <a:xfrm flipV="1">
            <a:off x="3495834" y="1992991"/>
            <a:ext cx="701749" cy="5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6BCEB14-BC7F-D400-954C-8E6AC7BD9920}"/>
              </a:ext>
            </a:extLst>
          </p:cNvPr>
          <p:cNvSpPr/>
          <p:nvPr/>
        </p:nvSpPr>
        <p:spPr>
          <a:xfrm>
            <a:off x="5421228" y="1837044"/>
            <a:ext cx="666307" cy="2882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946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" grpId="0"/>
      <p:bldP spid="2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/>
      <p:bldP spid="27" grpId="0"/>
      <p:bldP spid="28" grpId="0"/>
      <p:bldP spid="31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>
          <a:extLst>
            <a:ext uri="{FF2B5EF4-FFF2-40B4-BE49-F238E27FC236}">
              <a16:creationId xmlns:a16="http://schemas.microsoft.com/office/drawing/2014/main" id="{BB4D2C93-A64D-8673-AA07-70EDA3ED3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3F33B90A-D431-2991-C25C-740A0816D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310" y="1078112"/>
            <a:ext cx="3724434" cy="1169105"/>
          </a:xfrm>
          <a:prstGeom prst="rect">
            <a:avLst/>
          </a:prstGeom>
        </p:spPr>
      </p:pic>
      <p:sp>
        <p:nvSpPr>
          <p:cNvPr id="471" name="Google Shape;471;p23">
            <a:extLst>
              <a:ext uri="{FF2B5EF4-FFF2-40B4-BE49-F238E27FC236}">
                <a16:creationId xmlns:a16="http://schemas.microsoft.com/office/drawing/2014/main" id="{CFFD3D78-22F5-5315-FEC5-F90A29BF2081}"/>
              </a:ext>
            </a:extLst>
          </p:cNvPr>
          <p:cNvSpPr txBox="1"/>
          <p:nvPr/>
        </p:nvSpPr>
        <p:spPr>
          <a:xfrm>
            <a:off x="2728621" y="3248414"/>
            <a:ext cx="6415379" cy="50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We identified a total of </a:t>
            </a:r>
            <a:r>
              <a:rPr lang="en-US" sz="1300" b="1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5,268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 duplicate records with exact matching data points</a:t>
            </a:r>
            <a:endParaRPr lang="en"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474;p23">
            <a:extLst>
              <a:ext uri="{FF2B5EF4-FFF2-40B4-BE49-F238E27FC236}">
                <a16:creationId xmlns:a16="http://schemas.microsoft.com/office/drawing/2014/main" id="{2CD66832-A4A6-EF02-7F7D-10F023855EDE}"/>
              </a:ext>
            </a:extLst>
          </p:cNvPr>
          <p:cNvSpPr txBox="1"/>
          <p:nvPr/>
        </p:nvSpPr>
        <p:spPr>
          <a:xfrm>
            <a:off x="78638" y="2247217"/>
            <a:ext cx="2520775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Roboto"/>
              </a:rPr>
              <a:t>Duplicate Values</a:t>
            </a:r>
            <a:endParaRPr sz="28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Roboto"/>
            </a:endParaRPr>
          </a:p>
        </p:txBody>
      </p:sp>
      <p:sp>
        <p:nvSpPr>
          <p:cNvPr id="17" name="Google Shape;420;p23">
            <a:extLst>
              <a:ext uri="{FF2B5EF4-FFF2-40B4-BE49-F238E27FC236}">
                <a16:creationId xmlns:a16="http://schemas.microsoft.com/office/drawing/2014/main" id="{10FD0844-CFB7-A222-86FC-AA67C3E36275}"/>
              </a:ext>
            </a:extLst>
          </p:cNvPr>
          <p:cNvSpPr/>
          <p:nvPr/>
        </p:nvSpPr>
        <p:spPr>
          <a:xfrm>
            <a:off x="314743" y="3565258"/>
            <a:ext cx="1762125" cy="1145025"/>
          </a:xfrm>
          <a:custGeom>
            <a:avLst/>
            <a:gdLst/>
            <a:ahLst/>
            <a:cxnLst/>
            <a:rect l="l" t="t" r="r" b="b"/>
            <a:pathLst>
              <a:path w="70485" h="45801" extrusionOk="0">
                <a:moveTo>
                  <a:pt x="2435" y="1"/>
                </a:moveTo>
                <a:cubicBezTo>
                  <a:pt x="1101" y="1"/>
                  <a:pt x="0" y="1068"/>
                  <a:pt x="0" y="2436"/>
                </a:cubicBezTo>
                <a:lnTo>
                  <a:pt x="0" y="43365"/>
                </a:lnTo>
                <a:cubicBezTo>
                  <a:pt x="0" y="44733"/>
                  <a:pt x="1101" y="45800"/>
                  <a:pt x="2435" y="45800"/>
                </a:cubicBezTo>
                <a:lnTo>
                  <a:pt x="68049" y="45800"/>
                </a:lnTo>
                <a:cubicBezTo>
                  <a:pt x="69417" y="45800"/>
                  <a:pt x="70484" y="44733"/>
                  <a:pt x="70484" y="43365"/>
                </a:cubicBezTo>
                <a:lnTo>
                  <a:pt x="70484" y="2436"/>
                </a:lnTo>
                <a:cubicBezTo>
                  <a:pt x="70484" y="1068"/>
                  <a:pt x="69417" y="1"/>
                  <a:pt x="68049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21;p23">
            <a:extLst>
              <a:ext uri="{FF2B5EF4-FFF2-40B4-BE49-F238E27FC236}">
                <a16:creationId xmlns:a16="http://schemas.microsoft.com/office/drawing/2014/main" id="{0A4743EC-EEF2-5150-DDE7-DDF479B3D2E5}"/>
              </a:ext>
            </a:extLst>
          </p:cNvPr>
          <p:cNvSpPr/>
          <p:nvPr/>
        </p:nvSpPr>
        <p:spPr>
          <a:xfrm>
            <a:off x="129205" y="4631033"/>
            <a:ext cx="2133200" cy="97575"/>
          </a:xfrm>
          <a:custGeom>
            <a:avLst/>
            <a:gdLst/>
            <a:ahLst/>
            <a:cxnLst/>
            <a:rect l="l" t="t" r="r" b="b"/>
            <a:pathLst>
              <a:path w="85328" h="3903" extrusionOk="0">
                <a:moveTo>
                  <a:pt x="0" y="0"/>
                </a:moveTo>
                <a:lnTo>
                  <a:pt x="0" y="1468"/>
                </a:lnTo>
                <a:cubicBezTo>
                  <a:pt x="0" y="2802"/>
                  <a:pt x="1068" y="3903"/>
                  <a:pt x="2402" y="3903"/>
                </a:cubicBezTo>
                <a:lnTo>
                  <a:pt x="82893" y="3903"/>
                </a:lnTo>
                <a:cubicBezTo>
                  <a:pt x="84227" y="3903"/>
                  <a:pt x="85328" y="2802"/>
                  <a:pt x="85328" y="1468"/>
                </a:cubicBezTo>
                <a:lnTo>
                  <a:pt x="85328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22;p23">
            <a:extLst>
              <a:ext uri="{FF2B5EF4-FFF2-40B4-BE49-F238E27FC236}">
                <a16:creationId xmlns:a16="http://schemas.microsoft.com/office/drawing/2014/main" id="{FE45F8A3-DD21-8B8F-82E0-D04BBEE6CC81}"/>
              </a:ext>
            </a:extLst>
          </p:cNvPr>
          <p:cNvSpPr/>
          <p:nvPr/>
        </p:nvSpPr>
        <p:spPr>
          <a:xfrm>
            <a:off x="129205" y="4631033"/>
            <a:ext cx="2133200" cy="49225"/>
          </a:xfrm>
          <a:custGeom>
            <a:avLst/>
            <a:gdLst/>
            <a:ahLst/>
            <a:cxnLst/>
            <a:rect l="l" t="t" r="r" b="b"/>
            <a:pathLst>
              <a:path w="85328" h="1969" extrusionOk="0">
                <a:moveTo>
                  <a:pt x="0" y="0"/>
                </a:moveTo>
                <a:lnTo>
                  <a:pt x="0" y="1468"/>
                </a:lnTo>
                <a:cubicBezTo>
                  <a:pt x="0" y="1635"/>
                  <a:pt x="0" y="1801"/>
                  <a:pt x="33" y="1968"/>
                </a:cubicBezTo>
                <a:lnTo>
                  <a:pt x="85294" y="1968"/>
                </a:lnTo>
                <a:cubicBezTo>
                  <a:pt x="85328" y="1801"/>
                  <a:pt x="85328" y="1635"/>
                  <a:pt x="85328" y="1468"/>
                </a:cubicBezTo>
                <a:lnTo>
                  <a:pt x="85328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23;p23">
            <a:extLst>
              <a:ext uri="{FF2B5EF4-FFF2-40B4-BE49-F238E27FC236}">
                <a16:creationId xmlns:a16="http://schemas.microsoft.com/office/drawing/2014/main" id="{18AC8F45-6C25-1E77-30DB-AE6525C2F1CB}"/>
              </a:ext>
            </a:extLst>
          </p:cNvPr>
          <p:cNvSpPr/>
          <p:nvPr/>
        </p:nvSpPr>
        <p:spPr>
          <a:xfrm>
            <a:off x="396880" y="3680333"/>
            <a:ext cx="1597850" cy="774750"/>
          </a:xfrm>
          <a:custGeom>
            <a:avLst/>
            <a:gdLst/>
            <a:ahLst/>
            <a:cxnLst/>
            <a:rect l="l" t="t" r="r" b="b"/>
            <a:pathLst>
              <a:path w="63914" h="30990" extrusionOk="0">
                <a:moveTo>
                  <a:pt x="1" y="1"/>
                </a:moveTo>
                <a:lnTo>
                  <a:pt x="1" y="30990"/>
                </a:lnTo>
                <a:lnTo>
                  <a:pt x="63913" y="30990"/>
                </a:lnTo>
                <a:lnTo>
                  <a:pt x="63913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SHOP</a:t>
            </a:r>
            <a:endParaRPr sz="29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" name="Google Shape;424;p23">
            <a:extLst>
              <a:ext uri="{FF2B5EF4-FFF2-40B4-BE49-F238E27FC236}">
                <a16:creationId xmlns:a16="http://schemas.microsoft.com/office/drawing/2014/main" id="{FAF0FAD3-BE96-1FF1-617B-99363500C1A0}"/>
              </a:ext>
            </a:extLst>
          </p:cNvPr>
          <p:cNvSpPr/>
          <p:nvPr/>
        </p:nvSpPr>
        <p:spPr>
          <a:xfrm rot="-1120430">
            <a:off x="1547943" y="4110565"/>
            <a:ext cx="173946" cy="295882"/>
          </a:xfrm>
          <a:custGeom>
            <a:avLst/>
            <a:gdLst/>
            <a:ahLst/>
            <a:cxnLst/>
            <a:rect l="l" t="t" r="r" b="b"/>
            <a:pathLst>
              <a:path w="2903" h="4938" extrusionOk="0">
                <a:moveTo>
                  <a:pt x="1" y="1"/>
                </a:moveTo>
                <a:lnTo>
                  <a:pt x="1" y="1202"/>
                </a:lnTo>
                <a:lnTo>
                  <a:pt x="1" y="1235"/>
                </a:lnTo>
                <a:lnTo>
                  <a:pt x="1" y="4070"/>
                </a:lnTo>
                <a:lnTo>
                  <a:pt x="901" y="2936"/>
                </a:lnTo>
                <a:lnTo>
                  <a:pt x="1902" y="4938"/>
                </a:lnTo>
                <a:lnTo>
                  <a:pt x="2569" y="4604"/>
                </a:lnTo>
                <a:lnTo>
                  <a:pt x="1669" y="2836"/>
                </a:lnTo>
                <a:lnTo>
                  <a:pt x="1669" y="2836"/>
                </a:lnTo>
                <a:lnTo>
                  <a:pt x="2903" y="2903"/>
                </a:lnTo>
                <a:lnTo>
                  <a:pt x="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79;p23">
            <a:extLst>
              <a:ext uri="{FF2B5EF4-FFF2-40B4-BE49-F238E27FC236}">
                <a16:creationId xmlns:a16="http://schemas.microsoft.com/office/drawing/2014/main" id="{FFAC5B0F-0FD8-2A1A-6559-BBB0FF330253}"/>
              </a:ext>
            </a:extLst>
          </p:cNvPr>
          <p:cNvSpPr/>
          <p:nvPr/>
        </p:nvSpPr>
        <p:spPr>
          <a:xfrm>
            <a:off x="400530" y="4603586"/>
            <a:ext cx="1590600" cy="2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80;p23">
            <a:extLst>
              <a:ext uri="{FF2B5EF4-FFF2-40B4-BE49-F238E27FC236}">
                <a16:creationId xmlns:a16="http://schemas.microsoft.com/office/drawing/2014/main" id="{A0322146-0E9D-973D-B250-97E60D29422C}"/>
              </a:ext>
            </a:extLst>
          </p:cNvPr>
          <p:cNvSpPr/>
          <p:nvPr/>
        </p:nvSpPr>
        <p:spPr>
          <a:xfrm>
            <a:off x="1164155" y="3596608"/>
            <a:ext cx="63300" cy="63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71;p23">
            <a:extLst>
              <a:ext uri="{FF2B5EF4-FFF2-40B4-BE49-F238E27FC236}">
                <a16:creationId xmlns:a16="http://schemas.microsoft.com/office/drawing/2014/main" id="{BB05DC7F-F170-FD18-9F6D-8AC58D03DF3C}"/>
              </a:ext>
            </a:extLst>
          </p:cNvPr>
          <p:cNvSpPr txBox="1"/>
          <p:nvPr/>
        </p:nvSpPr>
        <p:spPr>
          <a:xfrm>
            <a:off x="3035350" y="3753460"/>
            <a:ext cx="6415379" cy="50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These duplicate entries will be removed to ensure data integrity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B4C98A-98F3-7D48-BBB3-60ED6E2769F1}"/>
              </a:ext>
            </a:extLst>
          </p:cNvPr>
          <p:cNvCxnSpPr/>
          <p:nvPr/>
        </p:nvCxnSpPr>
        <p:spPr>
          <a:xfrm flipV="1">
            <a:off x="3248496" y="2210361"/>
            <a:ext cx="701749" cy="5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23094CC-9158-F691-36F5-9EE4A049E0D6}"/>
              </a:ext>
            </a:extLst>
          </p:cNvPr>
          <p:cNvSpPr/>
          <p:nvPr/>
        </p:nvSpPr>
        <p:spPr>
          <a:xfrm>
            <a:off x="3905693" y="1922228"/>
            <a:ext cx="666307" cy="2882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4" name="Google Shape;456;p23">
            <a:extLst>
              <a:ext uri="{FF2B5EF4-FFF2-40B4-BE49-F238E27FC236}">
                <a16:creationId xmlns:a16="http://schemas.microsoft.com/office/drawing/2014/main" id="{31C110B1-143A-E7BA-F357-E3F3AF2B5608}"/>
              </a:ext>
            </a:extLst>
          </p:cNvPr>
          <p:cNvGrpSpPr/>
          <p:nvPr/>
        </p:nvGrpSpPr>
        <p:grpSpPr>
          <a:xfrm>
            <a:off x="764480" y="1036330"/>
            <a:ext cx="920780" cy="1088964"/>
            <a:chOff x="2764413" y="1613950"/>
            <a:chExt cx="693850" cy="823925"/>
          </a:xfrm>
        </p:grpSpPr>
        <p:sp>
          <p:nvSpPr>
            <p:cNvPr id="29" name="Google Shape;457;p23">
              <a:extLst>
                <a:ext uri="{FF2B5EF4-FFF2-40B4-BE49-F238E27FC236}">
                  <a16:creationId xmlns:a16="http://schemas.microsoft.com/office/drawing/2014/main" id="{44FB7EF7-0A8A-E9AA-B1BF-BE98CE5F60A0}"/>
                </a:ext>
              </a:extLst>
            </p:cNvPr>
            <p:cNvSpPr/>
            <p:nvPr/>
          </p:nvSpPr>
          <p:spPr>
            <a:xfrm>
              <a:off x="2764413" y="1962525"/>
              <a:ext cx="693850" cy="475350"/>
            </a:xfrm>
            <a:custGeom>
              <a:avLst/>
              <a:gdLst/>
              <a:ahLst/>
              <a:cxnLst/>
              <a:rect l="l" t="t" r="r" b="b"/>
              <a:pathLst>
                <a:path w="27754" h="19014" extrusionOk="0">
                  <a:moveTo>
                    <a:pt x="1702" y="0"/>
                  </a:moveTo>
                  <a:cubicBezTo>
                    <a:pt x="768" y="0"/>
                    <a:pt x="0" y="768"/>
                    <a:pt x="0" y="1702"/>
                  </a:cubicBezTo>
                  <a:lnTo>
                    <a:pt x="0" y="17313"/>
                  </a:lnTo>
                  <a:cubicBezTo>
                    <a:pt x="0" y="18247"/>
                    <a:pt x="768" y="19014"/>
                    <a:pt x="1702" y="19014"/>
                  </a:cubicBezTo>
                  <a:lnTo>
                    <a:pt x="26052" y="19014"/>
                  </a:lnTo>
                  <a:cubicBezTo>
                    <a:pt x="26986" y="19014"/>
                    <a:pt x="27754" y="18247"/>
                    <a:pt x="27754" y="17313"/>
                  </a:cubicBezTo>
                  <a:lnTo>
                    <a:pt x="27754" y="1702"/>
                  </a:lnTo>
                  <a:cubicBezTo>
                    <a:pt x="27754" y="768"/>
                    <a:pt x="26986" y="0"/>
                    <a:pt x="260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58;p23">
              <a:extLst>
                <a:ext uri="{FF2B5EF4-FFF2-40B4-BE49-F238E27FC236}">
                  <a16:creationId xmlns:a16="http://schemas.microsoft.com/office/drawing/2014/main" id="{90ABBA4F-B9FC-B489-FAE6-3DCBE94BB7C9}"/>
                </a:ext>
              </a:extLst>
            </p:cNvPr>
            <p:cNvSpPr/>
            <p:nvPr/>
          </p:nvSpPr>
          <p:spPr>
            <a:xfrm>
              <a:off x="2764413" y="2038400"/>
              <a:ext cx="693850" cy="103450"/>
            </a:xfrm>
            <a:custGeom>
              <a:avLst/>
              <a:gdLst/>
              <a:ahLst/>
              <a:cxnLst/>
              <a:rect l="l" t="t" r="r" b="b"/>
              <a:pathLst>
                <a:path w="27754" h="4138" extrusionOk="0">
                  <a:moveTo>
                    <a:pt x="0" y="1"/>
                  </a:moveTo>
                  <a:lnTo>
                    <a:pt x="0" y="4137"/>
                  </a:lnTo>
                  <a:lnTo>
                    <a:pt x="27754" y="4137"/>
                  </a:lnTo>
                  <a:lnTo>
                    <a:pt x="27754" y="1"/>
                  </a:lnTo>
                  <a:close/>
                </a:path>
              </a:pathLst>
            </a:custGeom>
            <a:solidFill>
              <a:srgbClr val="20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59;p23">
              <a:extLst>
                <a:ext uri="{FF2B5EF4-FFF2-40B4-BE49-F238E27FC236}">
                  <a16:creationId xmlns:a16="http://schemas.microsoft.com/office/drawing/2014/main" id="{CB02FFCE-F16C-EEA7-937C-E9A5923F921B}"/>
                </a:ext>
              </a:extLst>
            </p:cNvPr>
            <p:cNvSpPr/>
            <p:nvPr/>
          </p:nvSpPr>
          <p:spPr>
            <a:xfrm>
              <a:off x="2835288" y="2246050"/>
              <a:ext cx="326100" cy="45900"/>
            </a:xfrm>
            <a:custGeom>
              <a:avLst/>
              <a:gdLst/>
              <a:ahLst/>
              <a:cxnLst/>
              <a:rect l="l" t="t" r="r" b="b"/>
              <a:pathLst>
                <a:path w="13044" h="1836" extrusionOk="0">
                  <a:moveTo>
                    <a:pt x="1" y="1"/>
                  </a:moveTo>
                  <a:lnTo>
                    <a:pt x="1" y="1835"/>
                  </a:lnTo>
                  <a:lnTo>
                    <a:pt x="13043" y="1835"/>
                  </a:lnTo>
                  <a:lnTo>
                    <a:pt x="13043" y="1"/>
                  </a:lnTo>
                  <a:close/>
                </a:path>
              </a:pathLst>
            </a:custGeom>
            <a:solidFill>
              <a:srgbClr val="7AE0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60;p23">
              <a:extLst>
                <a:ext uri="{FF2B5EF4-FFF2-40B4-BE49-F238E27FC236}">
                  <a16:creationId xmlns:a16="http://schemas.microsoft.com/office/drawing/2014/main" id="{CABC52F9-BD4E-F74E-0237-E66DA0C97658}"/>
                </a:ext>
              </a:extLst>
            </p:cNvPr>
            <p:cNvSpPr/>
            <p:nvPr/>
          </p:nvSpPr>
          <p:spPr>
            <a:xfrm>
              <a:off x="3204713" y="2202700"/>
              <a:ext cx="196000" cy="184325"/>
            </a:xfrm>
            <a:custGeom>
              <a:avLst/>
              <a:gdLst/>
              <a:ahLst/>
              <a:cxnLst/>
              <a:rect l="l" t="t" r="r" b="b"/>
              <a:pathLst>
                <a:path w="7840" h="7373" extrusionOk="0">
                  <a:moveTo>
                    <a:pt x="1" y="0"/>
                  </a:moveTo>
                  <a:lnTo>
                    <a:pt x="1" y="7372"/>
                  </a:lnTo>
                  <a:lnTo>
                    <a:pt x="7840" y="7372"/>
                  </a:lnTo>
                  <a:lnTo>
                    <a:pt x="7840" y="0"/>
                  </a:lnTo>
                  <a:close/>
                </a:path>
              </a:pathLst>
            </a:custGeom>
            <a:solidFill>
              <a:srgbClr val="2067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61;p23">
              <a:extLst>
                <a:ext uri="{FF2B5EF4-FFF2-40B4-BE49-F238E27FC236}">
                  <a16:creationId xmlns:a16="http://schemas.microsoft.com/office/drawing/2014/main" id="{72607455-490D-2FDD-93E3-AE7C666863C2}"/>
                </a:ext>
              </a:extLst>
            </p:cNvPr>
            <p:cNvSpPr/>
            <p:nvPr/>
          </p:nvSpPr>
          <p:spPr>
            <a:xfrm>
              <a:off x="3111313" y="1613950"/>
              <a:ext cx="301925" cy="322750"/>
            </a:xfrm>
            <a:custGeom>
              <a:avLst/>
              <a:gdLst/>
              <a:ahLst/>
              <a:cxnLst/>
              <a:rect l="l" t="t" r="r" b="b"/>
              <a:pathLst>
                <a:path w="12077" h="12910" extrusionOk="0">
                  <a:moveTo>
                    <a:pt x="6039" y="0"/>
                  </a:moveTo>
                  <a:cubicBezTo>
                    <a:pt x="2703" y="0"/>
                    <a:pt x="1" y="2702"/>
                    <a:pt x="1" y="6038"/>
                  </a:cubicBezTo>
                  <a:cubicBezTo>
                    <a:pt x="1" y="7739"/>
                    <a:pt x="701" y="9240"/>
                    <a:pt x="1802" y="10341"/>
                  </a:cubicBezTo>
                  <a:lnTo>
                    <a:pt x="1469" y="12909"/>
                  </a:lnTo>
                  <a:lnTo>
                    <a:pt x="3170" y="11341"/>
                  </a:lnTo>
                  <a:cubicBezTo>
                    <a:pt x="4004" y="11808"/>
                    <a:pt x="5005" y="12075"/>
                    <a:pt x="6039" y="12075"/>
                  </a:cubicBezTo>
                  <a:cubicBezTo>
                    <a:pt x="9374" y="12075"/>
                    <a:pt x="12076" y="9373"/>
                    <a:pt x="12076" y="6038"/>
                  </a:cubicBezTo>
                  <a:cubicBezTo>
                    <a:pt x="12076" y="2702"/>
                    <a:pt x="9374" y="0"/>
                    <a:pt x="6039" y="0"/>
                  </a:cubicBezTo>
                  <a:close/>
                </a:path>
              </a:pathLst>
            </a:custGeom>
            <a:solidFill>
              <a:srgbClr val="1769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62;p23">
              <a:extLst>
                <a:ext uri="{FF2B5EF4-FFF2-40B4-BE49-F238E27FC236}">
                  <a16:creationId xmlns:a16="http://schemas.microsoft.com/office/drawing/2014/main" id="{B91E43F6-AFDE-675C-1465-B43EE9545165}"/>
                </a:ext>
              </a:extLst>
            </p:cNvPr>
            <p:cNvSpPr/>
            <p:nvPr/>
          </p:nvSpPr>
          <p:spPr>
            <a:xfrm>
              <a:off x="3198063" y="1679450"/>
              <a:ext cx="135950" cy="157250"/>
            </a:xfrm>
            <a:custGeom>
              <a:avLst/>
              <a:gdLst/>
              <a:ahLst/>
              <a:cxnLst/>
              <a:rect l="l" t="t" r="r" b="b"/>
              <a:pathLst>
                <a:path w="5438" h="6290" extrusionOk="0">
                  <a:moveTo>
                    <a:pt x="3306" y="0"/>
                  </a:moveTo>
                  <a:cubicBezTo>
                    <a:pt x="2891" y="0"/>
                    <a:pt x="2491" y="104"/>
                    <a:pt x="2135" y="282"/>
                  </a:cubicBezTo>
                  <a:cubicBezTo>
                    <a:pt x="1601" y="582"/>
                    <a:pt x="1201" y="1049"/>
                    <a:pt x="1001" y="1650"/>
                  </a:cubicBezTo>
                  <a:lnTo>
                    <a:pt x="734" y="1583"/>
                  </a:lnTo>
                  <a:cubicBezTo>
                    <a:pt x="712" y="1579"/>
                    <a:pt x="691" y="1577"/>
                    <a:pt x="670" y="1577"/>
                  </a:cubicBezTo>
                  <a:cubicBezTo>
                    <a:pt x="526" y="1577"/>
                    <a:pt x="396" y="1671"/>
                    <a:pt x="367" y="1817"/>
                  </a:cubicBezTo>
                  <a:cubicBezTo>
                    <a:pt x="334" y="1950"/>
                    <a:pt x="434" y="2117"/>
                    <a:pt x="601" y="2150"/>
                  </a:cubicBezTo>
                  <a:lnTo>
                    <a:pt x="834" y="2217"/>
                  </a:lnTo>
                  <a:lnTo>
                    <a:pt x="667" y="2951"/>
                  </a:lnTo>
                  <a:lnTo>
                    <a:pt x="400" y="2884"/>
                  </a:lnTo>
                  <a:cubicBezTo>
                    <a:pt x="378" y="2880"/>
                    <a:pt x="357" y="2878"/>
                    <a:pt x="335" y="2878"/>
                  </a:cubicBezTo>
                  <a:cubicBezTo>
                    <a:pt x="192" y="2878"/>
                    <a:pt x="62" y="2968"/>
                    <a:pt x="33" y="3084"/>
                  </a:cubicBezTo>
                  <a:cubicBezTo>
                    <a:pt x="0" y="3251"/>
                    <a:pt x="100" y="3418"/>
                    <a:pt x="267" y="3451"/>
                  </a:cubicBezTo>
                  <a:lnTo>
                    <a:pt x="534" y="3551"/>
                  </a:lnTo>
                  <a:cubicBezTo>
                    <a:pt x="467" y="4152"/>
                    <a:pt x="601" y="4752"/>
                    <a:pt x="934" y="5219"/>
                  </a:cubicBezTo>
                  <a:cubicBezTo>
                    <a:pt x="1301" y="5719"/>
                    <a:pt x="1801" y="6086"/>
                    <a:pt x="2402" y="6220"/>
                  </a:cubicBezTo>
                  <a:cubicBezTo>
                    <a:pt x="2590" y="6267"/>
                    <a:pt x="2778" y="6290"/>
                    <a:pt x="2963" y="6290"/>
                  </a:cubicBezTo>
                  <a:cubicBezTo>
                    <a:pt x="3432" y="6290"/>
                    <a:pt x="3877" y="6140"/>
                    <a:pt x="4236" y="5853"/>
                  </a:cubicBezTo>
                  <a:cubicBezTo>
                    <a:pt x="4337" y="5753"/>
                    <a:pt x="4370" y="5653"/>
                    <a:pt x="4403" y="5519"/>
                  </a:cubicBezTo>
                  <a:cubicBezTo>
                    <a:pt x="4437" y="5386"/>
                    <a:pt x="4437" y="5252"/>
                    <a:pt x="4303" y="5119"/>
                  </a:cubicBezTo>
                  <a:cubicBezTo>
                    <a:pt x="4236" y="5019"/>
                    <a:pt x="4170" y="4952"/>
                    <a:pt x="4070" y="4919"/>
                  </a:cubicBezTo>
                  <a:cubicBezTo>
                    <a:pt x="4030" y="4911"/>
                    <a:pt x="3991" y="4907"/>
                    <a:pt x="3952" y="4907"/>
                  </a:cubicBezTo>
                  <a:cubicBezTo>
                    <a:pt x="3826" y="4907"/>
                    <a:pt x="3705" y="4950"/>
                    <a:pt x="3603" y="5052"/>
                  </a:cubicBezTo>
                  <a:cubicBezTo>
                    <a:pt x="3436" y="5152"/>
                    <a:pt x="3269" y="5252"/>
                    <a:pt x="3136" y="5286"/>
                  </a:cubicBezTo>
                  <a:cubicBezTo>
                    <a:pt x="3087" y="5295"/>
                    <a:pt x="3035" y="5300"/>
                    <a:pt x="2981" y="5300"/>
                  </a:cubicBezTo>
                  <a:cubicBezTo>
                    <a:pt x="2852" y="5300"/>
                    <a:pt x="2710" y="5276"/>
                    <a:pt x="2569" y="5252"/>
                  </a:cubicBezTo>
                  <a:cubicBezTo>
                    <a:pt x="2235" y="5152"/>
                    <a:pt x="1968" y="4985"/>
                    <a:pt x="1768" y="4685"/>
                  </a:cubicBezTo>
                  <a:cubicBezTo>
                    <a:pt x="1568" y="4418"/>
                    <a:pt x="1468" y="4118"/>
                    <a:pt x="1501" y="3785"/>
                  </a:cubicBezTo>
                  <a:lnTo>
                    <a:pt x="1501" y="3785"/>
                  </a:lnTo>
                  <a:lnTo>
                    <a:pt x="2302" y="3985"/>
                  </a:lnTo>
                  <a:cubicBezTo>
                    <a:pt x="2330" y="3990"/>
                    <a:pt x="2357" y="3993"/>
                    <a:pt x="2385" y="3993"/>
                  </a:cubicBezTo>
                  <a:cubicBezTo>
                    <a:pt x="2520" y="3993"/>
                    <a:pt x="2641" y="3924"/>
                    <a:pt x="2669" y="3785"/>
                  </a:cubicBezTo>
                  <a:cubicBezTo>
                    <a:pt x="2735" y="3618"/>
                    <a:pt x="2635" y="3451"/>
                    <a:pt x="2469" y="3418"/>
                  </a:cubicBezTo>
                  <a:lnTo>
                    <a:pt x="1601" y="3184"/>
                  </a:lnTo>
                  <a:lnTo>
                    <a:pt x="1801" y="2450"/>
                  </a:lnTo>
                  <a:lnTo>
                    <a:pt x="2635" y="2684"/>
                  </a:lnTo>
                  <a:cubicBezTo>
                    <a:pt x="2663" y="2689"/>
                    <a:pt x="2691" y="2692"/>
                    <a:pt x="2718" y="2692"/>
                  </a:cubicBezTo>
                  <a:cubicBezTo>
                    <a:pt x="2854" y="2692"/>
                    <a:pt x="2974" y="2623"/>
                    <a:pt x="3002" y="2484"/>
                  </a:cubicBezTo>
                  <a:cubicBezTo>
                    <a:pt x="3036" y="2317"/>
                    <a:pt x="2969" y="2150"/>
                    <a:pt x="2802" y="2117"/>
                  </a:cubicBezTo>
                  <a:lnTo>
                    <a:pt x="1935" y="1883"/>
                  </a:lnTo>
                  <a:cubicBezTo>
                    <a:pt x="2068" y="1583"/>
                    <a:pt x="2302" y="1283"/>
                    <a:pt x="2635" y="1149"/>
                  </a:cubicBezTo>
                  <a:cubicBezTo>
                    <a:pt x="2839" y="1036"/>
                    <a:pt x="3059" y="969"/>
                    <a:pt x="3283" y="969"/>
                  </a:cubicBezTo>
                  <a:cubicBezTo>
                    <a:pt x="3389" y="969"/>
                    <a:pt x="3496" y="984"/>
                    <a:pt x="3603" y="1016"/>
                  </a:cubicBezTo>
                  <a:cubicBezTo>
                    <a:pt x="3836" y="1083"/>
                    <a:pt x="4003" y="1149"/>
                    <a:pt x="4136" y="1249"/>
                  </a:cubicBezTo>
                  <a:cubicBezTo>
                    <a:pt x="4236" y="1350"/>
                    <a:pt x="4337" y="1516"/>
                    <a:pt x="4437" y="1683"/>
                  </a:cubicBezTo>
                  <a:cubicBezTo>
                    <a:pt x="4503" y="1850"/>
                    <a:pt x="4637" y="1950"/>
                    <a:pt x="4804" y="2017"/>
                  </a:cubicBezTo>
                  <a:cubicBezTo>
                    <a:pt x="4833" y="2026"/>
                    <a:pt x="4862" y="2030"/>
                    <a:pt x="4891" y="2030"/>
                  </a:cubicBezTo>
                  <a:cubicBezTo>
                    <a:pt x="4962" y="2030"/>
                    <a:pt x="5033" y="2007"/>
                    <a:pt x="5104" y="1983"/>
                  </a:cubicBezTo>
                  <a:cubicBezTo>
                    <a:pt x="5271" y="1917"/>
                    <a:pt x="5371" y="1783"/>
                    <a:pt x="5404" y="1616"/>
                  </a:cubicBezTo>
                  <a:cubicBezTo>
                    <a:pt x="5437" y="1516"/>
                    <a:pt x="5437" y="1383"/>
                    <a:pt x="5371" y="1283"/>
                  </a:cubicBezTo>
                  <a:cubicBezTo>
                    <a:pt x="5137" y="682"/>
                    <a:pt x="4637" y="249"/>
                    <a:pt x="3936" y="82"/>
                  </a:cubicBezTo>
                  <a:cubicBezTo>
                    <a:pt x="3725" y="26"/>
                    <a:pt x="3514" y="0"/>
                    <a:pt x="3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476;p23">
            <a:extLst>
              <a:ext uri="{FF2B5EF4-FFF2-40B4-BE49-F238E27FC236}">
                <a16:creationId xmlns:a16="http://schemas.microsoft.com/office/drawing/2014/main" id="{A2D5EC58-1691-A99E-BF88-2D11B24330EB}"/>
              </a:ext>
            </a:extLst>
          </p:cNvPr>
          <p:cNvSpPr/>
          <p:nvPr/>
        </p:nvSpPr>
        <p:spPr>
          <a:xfrm>
            <a:off x="863532" y="440736"/>
            <a:ext cx="657886" cy="654708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1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5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" grpId="0"/>
      <p:bldP spid="15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/>
      <p:bldP spid="35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>
          <a:extLst>
            <a:ext uri="{FF2B5EF4-FFF2-40B4-BE49-F238E27FC236}">
              <a16:creationId xmlns:a16="http://schemas.microsoft.com/office/drawing/2014/main" id="{CF644B47-DEF9-C395-FEFE-6D6CB3E96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884E7E1C-67E7-E642-0DCE-170E1A9C0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301" y="0"/>
            <a:ext cx="6435699" cy="3286100"/>
          </a:xfrm>
          <a:prstGeom prst="rect">
            <a:avLst/>
          </a:prstGeom>
        </p:spPr>
      </p:pic>
      <p:sp>
        <p:nvSpPr>
          <p:cNvPr id="471" name="Google Shape;471;p23">
            <a:extLst>
              <a:ext uri="{FF2B5EF4-FFF2-40B4-BE49-F238E27FC236}">
                <a16:creationId xmlns:a16="http://schemas.microsoft.com/office/drawing/2014/main" id="{3D29E8F7-7182-19EC-0004-853FDF462DC1}"/>
              </a:ext>
            </a:extLst>
          </p:cNvPr>
          <p:cNvSpPr txBox="1"/>
          <p:nvPr/>
        </p:nvSpPr>
        <p:spPr>
          <a:xfrm>
            <a:off x="2557450" y="3565258"/>
            <a:ext cx="6415379" cy="50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We observed </a:t>
            </a:r>
            <a:r>
              <a:rPr lang="en-US" sz="1300" b="1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10,624 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records with negative ‘</a:t>
            </a:r>
            <a:r>
              <a:rPr lang="en-US" sz="1300" dirty="0">
                <a:solidFill>
                  <a:srgbClr val="C00000"/>
                </a:solidFill>
                <a:latin typeface="Roboto"/>
                <a:ea typeface="Roboto"/>
                <a:cs typeface="Roboto"/>
              </a:rPr>
              <a:t>Quantity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' values, likely reflecting cancellations, returns, or potential input errors</a:t>
            </a:r>
          </a:p>
          <a:p>
            <a:pPr>
              <a:spcAft>
                <a:spcPts val="1600"/>
              </a:spcAft>
            </a:pP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474;p23">
            <a:extLst>
              <a:ext uri="{FF2B5EF4-FFF2-40B4-BE49-F238E27FC236}">
                <a16:creationId xmlns:a16="http://schemas.microsoft.com/office/drawing/2014/main" id="{2380FAFD-7528-832C-1DC9-6EA192DD472B}"/>
              </a:ext>
            </a:extLst>
          </p:cNvPr>
          <p:cNvSpPr txBox="1"/>
          <p:nvPr/>
        </p:nvSpPr>
        <p:spPr>
          <a:xfrm>
            <a:off x="9771" y="2264672"/>
            <a:ext cx="2510915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Roboto"/>
              </a:rPr>
              <a:t>Cancelled Orders</a:t>
            </a:r>
            <a:endParaRPr sz="28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Roboto"/>
            </a:endParaRPr>
          </a:p>
        </p:txBody>
      </p:sp>
      <p:sp>
        <p:nvSpPr>
          <p:cNvPr id="17" name="Google Shape;420;p23">
            <a:extLst>
              <a:ext uri="{FF2B5EF4-FFF2-40B4-BE49-F238E27FC236}">
                <a16:creationId xmlns:a16="http://schemas.microsoft.com/office/drawing/2014/main" id="{676C255B-DBA8-FE5E-BC90-E553E55EECA3}"/>
              </a:ext>
            </a:extLst>
          </p:cNvPr>
          <p:cNvSpPr/>
          <p:nvPr/>
        </p:nvSpPr>
        <p:spPr>
          <a:xfrm>
            <a:off x="314743" y="3565258"/>
            <a:ext cx="1762125" cy="1145025"/>
          </a:xfrm>
          <a:custGeom>
            <a:avLst/>
            <a:gdLst/>
            <a:ahLst/>
            <a:cxnLst/>
            <a:rect l="l" t="t" r="r" b="b"/>
            <a:pathLst>
              <a:path w="70485" h="45801" extrusionOk="0">
                <a:moveTo>
                  <a:pt x="2435" y="1"/>
                </a:moveTo>
                <a:cubicBezTo>
                  <a:pt x="1101" y="1"/>
                  <a:pt x="0" y="1068"/>
                  <a:pt x="0" y="2436"/>
                </a:cubicBezTo>
                <a:lnTo>
                  <a:pt x="0" y="43365"/>
                </a:lnTo>
                <a:cubicBezTo>
                  <a:pt x="0" y="44733"/>
                  <a:pt x="1101" y="45800"/>
                  <a:pt x="2435" y="45800"/>
                </a:cubicBezTo>
                <a:lnTo>
                  <a:pt x="68049" y="45800"/>
                </a:lnTo>
                <a:cubicBezTo>
                  <a:pt x="69417" y="45800"/>
                  <a:pt x="70484" y="44733"/>
                  <a:pt x="70484" y="43365"/>
                </a:cubicBezTo>
                <a:lnTo>
                  <a:pt x="70484" y="2436"/>
                </a:lnTo>
                <a:cubicBezTo>
                  <a:pt x="70484" y="1068"/>
                  <a:pt x="69417" y="1"/>
                  <a:pt x="68049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21;p23">
            <a:extLst>
              <a:ext uri="{FF2B5EF4-FFF2-40B4-BE49-F238E27FC236}">
                <a16:creationId xmlns:a16="http://schemas.microsoft.com/office/drawing/2014/main" id="{512CC73F-DB95-66DB-FFB1-810F8B1919F8}"/>
              </a:ext>
            </a:extLst>
          </p:cNvPr>
          <p:cNvSpPr/>
          <p:nvPr/>
        </p:nvSpPr>
        <p:spPr>
          <a:xfrm>
            <a:off x="129205" y="4631033"/>
            <a:ext cx="2133200" cy="97575"/>
          </a:xfrm>
          <a:custGeom>
            <a:avLst/>
            <a:gdLst/>
            <a:ahLst/>
            <a:cxnLst/>
            <a:rect l="l" t="t" r="r" b="b"/>
            <a:pathLst>
              <a:path w="85328" h="3903" extrusionOk="0">
                <a:moveTo>
                  <a:pt x="0" y="0"/>
                </a:moveTo>
                <a:lnTo>
                  <a:pt x="0" y="1468"/>
                </a:lnTo>
                <a:cubicBezTo>
                  <a:pt x="0" y="2802"/>
                  <a:pt x="1068" y="3903"/>
                  <a:pt x="2402" y="3903"/>
                </a:cubicBezTo>
                <a:lnTo>
                  <a:pt x="82893" y="3903"/>
                </a:lnTo>
                <a:cubicBezTo>
                  <a:pt x="84227" y="3903"/>
                  <a:pt x="85328" y="2802"/>
                  <a:pt x="85328" y="1468"/>
                </a:cubicBezTo>
                <a:lnTo>
                  <a:pt x="85328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22;p23">
            <a:extLst>
              <a:ext uri="{FF2B5EF4-FFF2-40B4-BE49-F238E27FC236}">
                <a16:creationId xmlns:a16="http://schemas.microsoft.com/office/drawing/2014/main" id="{42CDC198-40A8-E3EF-EB60-E0ABFAC72258}"/>
              </a:ext>
            </a:extLst>
          </p:cNvPr>
          <p:cNvSpPr/>
          <p:nvPr/>
        </p:nvSpPr>
        <p:spPr>
          <a:xfrm>
            <a:off x="129205" y="4631033"/>
            <a:ext cx="2133200" cy="49225"/>
          </a:xfrm>
          <a:custGeom>
            <a:avLst/>
            <a:gdLst/>
            <a:ahLst/>
            <a:cxnLst/>
            <a:rect l="l" t="t" r="r" b="b"/>
            <a:pathLst>
              <a:path w="85328" h="1969" extrusionOk="0">
                <a:moveTo>
                  <a:pt x="0" y="0"/>
                </a:moveTo>
                <a:lnTo>
                  <a:pt x="0" y="1468"/>
                </a:lnTo>
                <a:cubicBezTo>
                  <a:pt x="0" y="1635"/>
                  <a:pt x="0" y="1801"/>
                  <a:pt x="33" y="1968"/>
                </a:cubicBezTo>
                <a:lnTo>
                  <a:pt x="85294" y="1968"/>
                </a:lnTo>
                <a:cubicBezTo>
                  <a:pt x="85328" y="1801"/>
                  <a:pt x="85328" y="1635"/>
                  <a:pt x="85328" y="1468"/>
                </a:cubicBezTo>
                <a:lnTo>
                  <a:pt x="85328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23;p23">
            <a:extLst>
              <a:ext uri="{FF2B5EF4-FFF2-40B4-BE49-F238E27FC236}">
                <a16:creationId xmlns:a16="http://schemas.microsoft.com/office/drawing/2014/main" id="{E8A499C9-AC92-56AD-31EB-EF4C502AEC78}"/>
              </a:ext>
            </a:extLst>
          </p:cNvPr>
          <p:cNvSpPr/>
          <p:nvPr/>
        </p:nvSpPr>
        <p:spPr>
          <a:xfrm>
            <a:off x="396880" y="3680333"/>
            <a:ext cx="1597850" cy="774750"/>
          </a:xfrm>
          <a:custGeom>
            <a:avLst/>
            <a:gdLst/>
            <a:ahLst/>
            <a:cxnLst/>
            <a:rect l="l" t="t" r="r" b="b"/>
            <a:pathLst>
              <a:path w="63914" h="30990" extrusionOk="0">
                <a:moveTo>
                  <a:pt x="1" y="1"/>
                </a:moveTo>
                <a:lnTo>
                  <a:pt x="1" y="30990"/>
                </a:lnTo>
                <a:lnTo>
                  <a:pt x="63913" y="30990"/>
                </a:lnTo>
                <a:lnTo>
                  <a:pt x="63913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SHOP</a:t>
            </a:r>
            <a:endParaRPr sz="29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" name="Google Shape;424;p23">
            <a:extLst>
              <a:ext uri="{FF2B5EF4-FFF2-40B4-BE49-F238E27FC236}">
                <a16:creationId xmlns:a16="http://schemas.microsoft.com/office/drawing/2014/main" id="{D7792905-61B6-1CCB-FB58-78A486FBCA2C}"/>
              </a:ext>
            </a:extLst>
          </p:cNvPr>
          <p:cNvSpPr/>
          <p:nvPr/>
        </p:nvSpPr>
        <p:spPr>
          <a:xfrm rot="-1120430">
            <a:off x="1547943" y="4110565"/>
            <a:ext cx="173946" cy="295882"/>
          </a:xfrm>
          <a:custGeom>
            <a:avLst/>
            <a:gdLst/>
            <a:ahLst/>
            <a:cxnLst/>
            <a:rect l="l" t="t" r="r" b="b"/>
            <a:pathLst>
              <a:path w="2903" h="4938" extrusionOk="0">
                <a:moveTo>
                  <a:pt x="1" y="1"/>
                </a:moveTo>
                <a:lnTo>
                  <a:pt x="1" y="1202"/>
                </a:lnTo>
                <a:lnTo>
                  <a:pt x="1" y="1235"/>
                </a:lnTo>
                <a:lnTo>
                  <a:pt x="1" y="4070"/>
                </a:lnTo>
                <a:lnTo>
                  <a:pt x="901" y="2936"/>
                </a:lnTo>
                <a:lnTo>
                  <a:pt x="1902" y="4938"/>
                </a:lnTo>
                <a:lnTo>
                  <a:pt x="2569" y="4604"/>
                </a:lnTo>
                <a:lnTo>
                  <a:pt x="1669" y="2836"/>
                </a:lnTo>
                <a:lnTo>
                  <a:pt x="1669" y="2836"/>
                </a:lnTo>
                <a:lnTo>
                  <a:pt x="2903" y="2903"/>
                </a:lnTo>
                <a:lnTo>
                  <a:pt x="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79;p23">
            <a:extLst>
              <a:ext uri="{FF2B5EF4-FFF2-40B4-BE49-F238E27FC236}">
                <a16:creationId xmlns:a16="http://schemas.microsoft.com/office/drawing/2014/main" id="{11B89CC3-56C7-148F-FC0B-C0F7ABFD7061}"/>
              </a:ext>
            </a:extLst>
          </p:cNvPr>
          <p:cNvSpPr/>
          <p:nvPr/>
        </p:nvSpPr>
        <p:spPr>
          <a:xfrm>
            <a:off x="400530" y="4603586"/>
            <a:ext cx="1590600" cy="2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80;p23">
            <a:extLst>
              <a:ext uri="{FF2B5EF4-FFF2-40B4-BE49-F238E27FC236}">
                <a16:creationId xmlns:a16="http://schemas.microsoft.com/office/drawing/2014/main" id="{54CF2231-CD16-6DAB-8742-C32B6FE420C5}"/>
              </a:ext>
            </a:extLst>
          </p:cNvPr>
          <p:cNvSpPr/>
          <p:nvPr/>
        </p:nvSpPr>
        <p:spPr>
          <a:xfrm>
            <a:off x="1164155" y="3596608"/>
            <a:ext cx="63300" cy="63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471;p23">
            <a:extLst>
              <a:ext uri="{FF2B5EF4-FFF2-40B4-BE49-F238E27FC236}">
                <a16:creationId xmlns:a16="http://schemas.microsoft.com/office/drawing/2014/main" id="{79323C81-F8CB-2985-4ACB-9432DC3C9E11}"/>
              </a:ext>
            </a:extLst>
          </p:cNvPr>
          <p:cNvSpPr txBox="1"/>
          <p:nvPr/>
        </p:nvSpPr>
        <p:spPr>
          <a:xfrm>
            <a:off x="2557450" y="4125840"/>
            <a:ext cx="6415379" cy="50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Upon review, all records with negative quantities are linked to invoices starting with '</a:t>
            </a:r>
            <a:r>
              <a:rPr lang="en-US" sz="1300" b="1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C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', which likely indicates cancelled orders. As a result, these records will also be removed from the dataset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438;p23">
            <a:extLst>
              <a:ext uri="{FF2B5EF4-FFF2-40B4-BE49-F238E27FC236}">
                <a16:creationId xmlns:a16="http://schemas.microsoft.com/office/drawing/2014/main" id="{3D45FFD5-0F2C-38B2-D82F-22054502EE6A}"/>
              </a:ext>
            </a:extLst>
          </p:cNvPr>
          <p:cNvSpPr/>
          <p:nvPr/>
        </p:nvSpPr>
        <p:spPr>
          <a:xfrm>
            <a:off x="863331" y="1298662"/>
            <a:ext cx="463968" cy="541022"/>
          </a:xfrm>
          <a:custGeom>
            <a:avLst/>
            <a:gdLst/>
            <a:ahLst/>
            <a:cxnLst/>
            <a:rect l="l" t="t" r="r" b="b"/>
            <a:pathLst>
              <a:path w="14911" h="18081" extrusionOk="0">
                <a:moveTo>
                  <a:pt x="1235" y="1"/>
                </a:moveTo>
                <a:cubicBezTo>
                  <a:pt x="567" y="1"/>
                  <a:pt x="0" y="601"/>
                  <a:pt x="0" y="1368"/>
                </a:cubicBezTo>
                <a:lnTo>
                  <a:pt x="0" y="16713"/>
                </a:lnTo>
                <a:cubicBezTo>
                  <a:pt x="0" y="17480"/>
                  <a:pt x="567" y="18080"/>
                  <a:pt x="1235" y="18080"/>
                </a:cubicBezTo>
                <a:lnTo>
                  <a:pt x="13677" y="18080"/>
                </a:lnTo>
                <a:cubicBezTo>
                  <a:pt x="14377" y="18080"/>
                  <a:pt x="14911" y="17480"/>
                  <a:pt x="14911" y="16713"/>
                </a:cubicBezTo>
                <a:lnTo>
                  <a:pt x="14911" y="1368"/>
                </a:lnTo>
                <a:cubicBezTo>
                  <a:pt x="14911" y="601"/>
                  <a:pt x="14344" y="1"/>
                  <a:pt x="13677" y="1"/>
                </a:cubicBezTo>
                <a:close/>
              </a:path>
            </a:pathLst>
          </a:custGeom>
          <a:solidFill>
            <a:srgbClr val="EDBB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439;p23">
            <a:extLst>
              <a:ext uri="{FF2B5EF4-FFF2-40B4-BE49-F238E27FC236}">
                <a16:creationId xmlns:a16="http://schemas.microsoft.com/office/drawing/2014/main" id="{08B4017C-BBDC-0036-5DE9-E9B2F1A86BCE}"/>
              </a:ext>
            </a:extLst>
          </p:cNvPr>
          <p:cNvSpPr/>
          <p:nvPr/>
        </p:nvSpPr>
        <p:spPr>
          <a:xfrm>
            <a:off x="1064050" y="1298662"/>
            <a:ext cx="223671" cy="541022"/>
          </a:xfrm>
          <a:custGeom>
            <a:avLst/>
            <a:gdLst/>
            <a:ahLst/>
            <a:cxnLst/>
            <a:rect l="l" t="t" r="r" b="b"/>
            <a:pathLst>
              <a:path w="7473" h="18081" extrusionOk="0">
                <a:moveTo>
                  <a:pt x="1" y="1"/>
                </a:moveTo>
                <a:lnTo>
                  <a:pt x="1" y="18080"/>
                </a:lnTo>
                <a:lnTo>
                  <a:pt x="6239" y="18080"/>
                </a:lnTo>
                <a:cubicBezTo>
                  <a:pt x="6906" y="18080"/>
                  <a:pt x="7473" y="17480"/>
                  <a:pt x="7473" y="16713"/>
                </a:cubicBezTo>
                <a:lnTo>
                  <a:pt x="7473" y="1368"/>
                </a:lnTo>
                <a:cubicBezTo>
                  <a:pt x="7473" y="601"/>
                  <a:pt x="6906" y="1"/>
                  <a:pt x="6239" y="1"/>
                </a:cubicBezTo>
                <a:close/>
              </a:path>
            </a:pathLst>
          </a:custGeom>
          <a:solidFill>
            <a:srgbClr val="8347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40;p23">
            <a:extLst>
              <a:ext uri="{FF2B5EF4-FFF2-40B4-BE49-F238E27FC236}">
                <a16:creationId xmlns:a16="http://schemas.microsoft.com/office/drawing/2014/main" id="{CC3EAB1C-ACB3-4CAD-41C9-A3D715583583}"/>
              </a:ext>
            </a:extLst>
          </p:cNvPr>
          <p:cNvSpPr/>
          <p:nvPr/>
        </p:nvSpPr>
        <p:spPr>
          <a:xfrm>
            <a:off x="672125" y="1197037"/>
            <a:ext cx="1051342" cy="949100"/>
          </a:xfrm>
          <a:custGeom>
            <a:avLst/>
            <a:gdLst/>
            <a:ahLst/>
            <a:cxnLst/>
            <a:rect l="l" t="t" r="r" b="b"/>
            <a:pathLst>
              <a:path w="35126" h="31719" extrusionOk="0">
                <a:moveTo>
                  <a:pt x="27186" y="7802"/>
                </a:moveTo>
                <a:lnTo>
                  <a:pt x="26519" y="12605"/>
                </a:lnTo>
                <a:lnTo>
                  <a:pt x="24251" y="12739"/>
                </a:lnTo>
                <a:lnTo>
                  <a:pt x="24251" y="12739"/>
                </a:lnTo>
                <a:lnTo>
                  <a:pt x="24851" y="8069"/>
                </a:lnTo>
                <a:lnTo>
                  <a:pt x="27186" y="7802"/>
                </a:lnTo>
                <a:close/>
                <a:moveTo>
                  <a:pt x="22616" y="8369"/>
                </a:moveTo>
                <a:lnTo>
                  <a:pt x="22049" y="12905"/>
                </a:lnTo>
                <a:lnTo>
                  <a:pt x="19014" y="13106"/>
                </a:lnTo>
                <a:lnTo>
                  <a:pt x="19214" y="8769"/>
                </a:lnTo>
                <a:lnTo>
                  <a:pt x="22616" y="8369"/>
                </a:lnTo>
                <a:close/>
                <a:moveTo>
                  <a:pt x="17012" y="9036"/>
                </a:moveTo>
                <a:lnTo>
                  <a:pt x="16845" y="13272"/>
                </a:lnTo>
                <a:lnTo>
                  <a:pt x="13777" y="13472"/>
                </a:lnTo>
                <a:lnTo>
                  <a:pt x="13610" y="9436"/>
                </a:lnTo>
                <a:lnTo>
                  <a:pt x="17012" y="9036"/>
                </a:lnTo>
                <a:close/>
                <a:moveTo>
                  <a:pt x="11408" y="9703"/>
                </a:moveTo>
                <a:lnTo>
                  <a:pt x="11608" y="13639"/>
                </a:lnTo>
                <a:lnTo>
                  <a:pt x="8540" y="13839"/>
                </a:lnTo>
                <a:lnTo>
                  <a:pt x="8006" y="10103"/>
                </a:lnTo>
                <a:lnTo>
                  <a:pt x="11408" y="9703"/>
                </a:lnTo>
                <a:close/>
                <a:moveTo>
                  <a:pt x="5838" y="10370"/>
                </a:moveTo>
                <a:lnTo>
                  <a:pt x="6371" y="13973"/>
                </a:lnTo>
                <a:lnTo>
                  <a:pt x="3302" y="14206"/>
                </a:lnTo>
                <a:lnTo>
                  <a:pt x="2435" y="10771"/>
                </a:lnTo>
                <a:lnTo>
                  <a:pt x="5838" y="10370"/>
                </a:lnTo>
                <a:close/>
                <a:moveTo>
                  <a:pt x="6571" y="15574"/>
                </a:moveTo>
                <a:lnTo>
                  <a:pt x="6872" y="17542"/>
                </a:lnTo>
                <a:lnTo>
                  <a:pt x="4136" y="17542"/>
                </a:lnTo>
                <a:lnTo>
                  <a:pt x="3703" y="15774"/>
                </a:lnTo>
                <a:lnTo>
                  <a:pt x="6571" y="15574"/>
                </a:lnTo>
                <a:close/>
                <a:moveTo>
                  <a:pt x="11675" y="15207"/>
                </a:moveTo>
                <a:lnTo>
                  <a:pt x="11775" y="17542"/>
                </a:lnTo>
                <a:lnTo>
                  <a:pt x="9073" y="17542"/>
                </a:lnTo>
                <a:lnTo>
                  <a:pt x="8773" y="15407"/>
                </a:lnTo>
                <a:lnTo>
                  <a:pt x="11675" y="15207"/>
                </a:lnTo>
                <a:close/>
                <a:moveTo>
                  <a:pt x="16745" y="14873"/>
                </a:moveTo>
                <a:lnTo>
                  <a:pt x="16645" y="17542"/>
                </a:lnTo>
                <a:lnTo>
                  <a:pt x="13977" y="17542"/>
                </a:lnTo>
                <a:lnTo>
                  <a:pt x="13877" y="15074"/>
                </a:lnTo>
                <a:lnTo>
                  <a:pt x="16745" y="14873"/>
                </a:lnTo>
                <a:close/>
                <a:moveTo>
                  <a:pt x="21816" y="14507"/>
                </a:moveTo>
                <a:lnTo>
                  <a:pt x="21449" y="17542"/>
                </a:lnTo>
                <a:lnTo>
                  <a:pt x="18814" y="17542"/>
                </a:lnTo>
                <a:lnTo>
                  <a:pt x="18947" y="14707"/>
                </a:lnTo>
                <a:lnTo>
                  <a:pt x="21816" y="14507"/>
                </a:lnTo>
                <a:close/>
                <a:moveTo>
                  <a:pt x="26319" y="14206"/>
                </a:moveTo>
                <a:lnTo>
                  <a:pt x="25885" y="17542"/>
                </a:lnTo>
                <a:lnTo>
                  <a:pt x="23650" y="17542"/>
                </a:lnTo>
                <a:lnTo>
                  <a:pt x="24051" y="14373"/>
                </a:lnTo>
                <a:lnTo>
                  <a:pt x="26319" y="14206"/>
                </a:lnTo>
                <a:close/>
                <a:moveTo>
                  <a:pt x="7105" y="19143"/>
                </a:moveTo>
                <a:lnTo>
                  <a:pt x="7472" y="21845"/>
                </a:lnTo>
                <a:lnTo>
                  <a:pt x="5204" y="21845"/>
                </a:lnTo>
                <a:lnTo>
                  <a:pt x="4537" y="19143"/>
                </a:lnTo>
                <a:close/>
                <a:moveTo>
                  <a:pt x="11842" y="19143"/>
                </a:moveTo>
                <a:lnTo>
                  <a:pt x="11975" y="21845"/>
                </a:lnTo>
                <a:lnTo>
                  <a:pt x="9707" y="21845"/>
                </a:lnTo>
                <a:lnTo>
                  <a:pt x="9307" y="19143"/>
                </a:lnTo>
                <a:close/>
                <a:moveTo>
                  <a:pt x="16579" y="19143"/>
                </a:moveTo>
                <a:lnTo>
                  <a:pt x="16445" y="21845"/>
                </a:lnTo>
                <a:lnTo>
                  <a:pt x="14177" y="21845"/>
                </a:lnTo>
                <a:lnTo>
                  <a:pt x="14043" y="19143"/>
                </a:lnTo>
                <a:close/>
                <a:moveTo>
                  <a:pt x="21249" y="19143"/>
                </a:moveTo>
                <a:lnTo>
                  <a:pt x="20915" y="21845"/>
                </a:lnTo>
                <a:lnTo>
                  <a:pt x="18647" y="21845"/>
                </a:lnTo>
                <a:lnTo>
                  <a:pt x="18747" y="19143"/>
                </a:lnTo>
                <a:close/>
                <a:moveTo>
                  <a:pt x="25652" y="19143"/>
                </a:moveTo>
                <a:lnTo>
                  <a:pt x="25285" y="21845"/>
                </a:lnTo>
                <a:lnTo>
                  <a:pt x="23117" y="21845"/>
                </a:lnTo>
                <a:lnTo>
                  <a:pt x="23450" y="19143"/>
                </a:lnTo>
                <a:close/>
                <a:moveTo>
                  <a:pt x="33909" y="0"/>
                </a:moveTo>
                <a:cubicBezTo>
                  <a:pt x="33826" y="0"/>
                  <a:pt x="33741" y="10"/>
                  <a:pt x="33657" y="29"/>
                </a:cubicBezTo>
                <a:lnTo>
                  <a:pt x="29288" y="1130"/>
                </a:lnTo>
                <a:cubicBezTo>
                  <a:pt x="28854" y="1230"/>
                  <a:pt x="28520" y="1564"/>
                  <a:pt x="28454" y="1998"/>
                </a:cubicBezTo>
                <a:lnTo>
                  <a:pt x="27887" y="5533"/>
                </a:lnTo>
                <a:lnTo>
                  <a:pt x="967" y="8736"/>
                </a:lnTo>
                <a:cubicBezTo>
                  <a:pt x="934" y="8736"/>
                  <a:pt x="934" y="8769"/>
                  <a:pt x="901" y="8769"/>
                </a:cubicBezTo>
                <a:lnTo>
                  <a:pt x="834" y="8769"/>
                </a:lnTo>
                <a:cubicBezTo>
                  <a:pt x="767" y="8802"/>
                  <a:pt x="701" y="8836"/>
                  <a:pt x="667" y="8836"/>
                </a:cubicBezTo>
                <a:cubicBezTo>
                  <a:pt x="601" y="8869"/>
                  <a:pt x="534" y="8903"/>
                  <a:pt x="467" y="8936"/>
                </a:cubicBezTo>
                <a:cubicBezTo>
                  <a:pt x="400" y="9003"/>
                  <a:pt x="334" y="9036"/>
                  <a:pt x="300" y="9136"/>
                </a:cubicBezTo>
                <a:cubicBezTo>
                  <a:pt x="267" y="9169"/>
                  <a:pt x="200" y="9169"/>
                  <a:pt x="200" y="9203"/>
                </a:cubicBezTo>
                <a:cubicBezTo>
                  <a:pt x="167" y="9236"/>
                  <a:pt x="167" y="9236"/>
                  <a:pt x="167" y="9236"/>
                </a:cubicBezTo>
                <a:cubicBezTo>
                  <a:pt x="100" y="9336"/>
                  <a:pt x="67" y="9436"/>
                  <a:pt x="67" y="9536"/>
                </a:cubicBezTo>
                <a:cubicBezTo>
                  <a:pt x="33" y="9570"/>
                  <a:pt x="33" y="9603"/>
                  <a:pt x="0" y="9670"/>
                </a:cubicBezTo>
                <a:cubicBezTo>
                  <a:pt x="0" y="9803"/>
                  <a:pt x="0" y="9970"/>
                  <a:pt x="33" y="10103"/>
                </a:cubicBezTo>
                <a:lnTo>
                  <a:pt x="3302" y="23213"/>
                </a:lnTo>
                <a:lnTo>
                  <a:pt x="4403" y="27583"/>
                </a:lnTo>
                <a:cubicBezTo>
                  <a:pt x="4403" y="27616"/>
                  <a:pt x="4437" y="27649"/>
                  <a:pt x="4437" y="27683"/>
                </a:cubicBezTo>
                <a:cubicBezTo>
                  <a:pt x="4470" y="27716"/>
                  <a:pt x="4503" y="27783"/>
                  <a:pt x="4503" y="27816"/>
                </a:cubicBezTo>
                <a:cubicBezTo>
                  <a:pt x="4537" y="27916"/>
                  <a:pt x="4603" y="27983"/>
                  <a:pt x="4637" y="28016"/>
                </a:cubicBezTo>
                <a:cubicBezTo>
                  <a:pt x="4670" y="28083"/>
                  <a:pt x="4703" y="28116"/>
                  <a:pt x="4737" y="28150"/>
                </a:cubicBezTo>
                <a:cubicBezTo>
                  <a:pt x="4804" y="28183"/>
                  <a:pt x="4870" y="28250"/>
                  <a:pt x="4970" y="28283"/>
                </a:cubicBezTo>
                <a:cubicBezTo>
                  <a:pt x="5004" y="28316"/>
                  <a:pt x="5037" y="28316"/>
                  <a:pt x="5070" y="28350"/>
                </a:cubicBezTo>
                <a:cubicBezTo>
                  <a:pt x="5204" y="28383"/>
                  <a:pt x="5337" y="28416"/>
                  <a:pt x="5471" y="28416"/>
                </a:cubicBezTo>
                <a:lnTo>
                  <a:pt x="8506" y="28416"/>
                </a:lnTo>
                <a:cubicBezTo>
                  <a:pt x="8339" y="28750"/>
                  <a:pt x="8206" y="29117"/>
                  <a:pt x="8206" y="29551"/>
                </a:cubicBezTo>
                <a:cubicBezTo>
                  <a:pt x="8206" y="30751"/>
                  <a:pt x="9173" y="31719"/>
                  <a:pt x="10408" y="31719"/>
                </a:cubicBezTo>
                <a:cubicBezTo>
                  <a:pt x="11608" y="31719"/>
                  <a:pt x="12576" y="30751"/>
                  <a:pt x="12576" y="29551"/>
                </a:cubicBezTo>
                <a:cubicBezTo>
                  <a:pt x="12576" y="29117"/>
                  <a:pt x="12476" y="28750"/>
                  <a:pt x="12276" y="28416"/>
                </a:cubicBezTo>
                <a:lnTo>
                  <a:pt x="22750" y="28416"/>
                </a:lnTo>
                <a:cubicBezTo>
                  <a:pt x="22550" y="28750"/>
                  <a:pt x="22449" y="29117"/>
                  <a:pt x="22449" y="29551"/>
                </a:cubicBezTo>
                <a:cubicBezTo>
                  <a:pt x="22449" y="30751"/>
                  <a:pt x="23417" y="31719"/>
                  <a:pt x="24618" y="31719"/>
                </a:cubicBezTo>
                <a:cubicBezTo>
                  <a:pt x="25819" y="31719"/>
                  <a:pt x="26819" y="30751"/>
                  <a:pt x="26819" y="29551"/>
                </a:cubicBezTo>
                <a:cubicBezTo>
                  <a:pt x="26819" y="29117"/>
                  <a:pt x="26686" y="28750"/>
                  <a:pt x="26486" y="28416"/>
                </a:cubicBezTo>
                <a:lnTo>
                  <a:pt x="28454" y="28416"/>
                </a:lnTo>
                <a:cubicBezTo>
                  <a:pt x="29054" y="28416"/>
                  <a:pt x="29555" y="27916"/>
                  <a:pt x="29555" y="27316"/>
                </a:cubicBezTo>
                <a:cubicBezTo>
                  <a:pt x="29555" y="26715"/>
                  <a:pt x="29054" y="26248"/>
                  <a:pt x="28454" y="26248"/>
                </a:cubicBezTo>
                <a:lnTo>
                  <a:pt x="6305" y="26248"/>
                </a:lnTo>
                <a:lnTo>
                  <a:pt x="5771" y="24047"/>
                </a:lnTo>
                <a:lnTo>
                  <a:pt x="26252" y="24047"/>
                </a:lnTo>
                <a:cubicBezTo>
                  <a:pt x="26386" y="24047"/>
                  <a:pt x="26519" y="24013"/>
                  <a:pt x="26652" y="23980"/>
                </a:cubicBezTo>
                <a:cubicBezTo>
                  <a:pt x="26686" y="23947"/>
                  <a:pt x="26719" y="23913"/>
                  <a:pt x="26786" y="23913"/>
                </a:cubicBezTo>
                <a:cubicBezTo>
                  <a:pt x="26853" y="23880"/>
                  <a:pt x="26919" y="23847"/>
                  <a:pt x="26986" y="23780"/>
                </a:cubicBezTo>
                <a:cubicBezTo>
                  <a:pt x="27019" y="23746"/>
                  <a:pt x="27053" y="23713"/>
                  <a:pt x="27086" y="23646"/>
                </a:cubicBezTo>
                <a:cubicBezTo>
                  <a:pt x="27119" y="23613"/>
                  <a:pt x="27186" y="23546"/>
                  <a:pt x="27220" y="23480"/>
                </a:cubicBezTo>
                <a:cubicBezTo>
                  <a:pt x="27253" y="23446"/>
                  <a:pt x="27253" y="23380"/>
                  <a:pt x="27286" y="23313"/>
                </a:cubicBezTo>
                <a:cubicBezTo>
                  <a:pt x="27286" y="23246"/>
                  <a:pt x="27320" y="23179"/>
                  <a:pt x="27353" y="23146"/>
                </a:cubicBezTo>
                <a:lnTo>
                  <a:pt x="27353" y="23113"/>
                </a:lnTo>
                <a:lnTo>
                  <a:pt x="27353" y="23079"/>
                </a:lnTo>
                <a:lnTo>
                  <a:pt x="30522" y="3065"/>
                </a:lnTo>
                <a:lnTo>
                  <a:pt x="34191" y="2164"/>
                </a:lnTo>
                <a:cubicBezTo>
                  <a:pt x="34758" y="1998"/>
                  <a:pt x="35125" y="1397"/>
                  <a:pt x="34992" y="830"/>
                </a:cubicBezTo>
                <a:cubicBezTo>
                  <a:pt x="34850" y="318"/>
                  <a:pt x="34392" y="0"/>
                  <a:pt x="33909" y="0"/>
                </a:cubicBezTo>
                <a:close/>
              </a:path>
            </a:pathLst>
          </a:custGeom>
          <a:solidFill>
            <a:srgbClr val="E19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441;p23">
            <a:extLst>
              <a:ext uri="{FF2B5EF4-FFF2-40B4-BE49-F238E27FC236}">
                <a16:creationId xmlns:a16="http://schemas.microsoft.com/office/drawing/2014/main" id="{6535E6B9-6C73-A9D5-8615-27CEEE702E36}"/>
              </a:ext>
            </a:extLst>
          </p:cNvPr>
          <p:cNvSpPr/>
          <p:nvPr/>
        </p:nvSpPr>
        <p:spPr>
          <a:xfrm>
            <a:off x="1139950" y="1389561"/>
            <a:ext cx="106852" cy="141771"/>
          </a:xfrm>
          <a:custGeom>
            <a:avLst/>
            <a:gdLst/>
            <a:ahLst/>
            <a:cxnLst/>
            <a:rect l="l" t="t" r="r" b="b"/>
            <a:pathLst>
              <a:path w="3570" h="4738" extrusionOk="0">
                <a:moveTo>
                  <a:pt x="3570" y="1"/>
                </a:moveTo>
                <a:lnTo>
                  <a:pt x="167" y="401"/>
                </a:lnTo>
                <a:lnTo>
                  <a:pt x="0" y="4737"/>
                </a:lnTo>
                <a:lnTo>
                  <a:pt x="334" y="4737"/>
                </a:lnTo>
                <a:lnTo>
                  <a:pt x="501" y="1068"/>
                </a:lnTo>
                <a:lnTo>
                  <a:pt x="3470" y="701"/>
                </a:lnTo>
                <a:lnTo>
                  <a:pt x="3570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42;p23">
            <a:extLst>
              <a:ext uri="{FF2B5EF4-FFF2-40B4-BE49-F238E27FC236}">
                <a16:creationId xmlns:a16="http://schemas.microsoft.com/office/drawing/2014/main" id="{0AA3EF0F-D791-BFC5-52EC-89129A921D7D}"/>
              </a:ext>
            </a:extLst>
          </p:cNvPr>
          <p:cNvSpPr/>
          <p:nvPr/>
        </p:nvSpPr>
        <p:spPr>
          <a:xfrm>
            <a:off x="1129950" y="1658937"/>
            <a:ext cx="77909" cy="80850"/>
          </a:xfrm>
          <a:custGeom>
            <a:avLst/>
            <a:gdLst/>
            <a:ahLst/>
            <a:cxnLst/>
            <a:rect l="l" t="t" r="r" b="b"/>
            <a:pathLst>
              <a:path w="2603" h="2702" extrusionOk="0">
                <a:moveTo>
                  <a:pt x="134" y="0"/>
                </a:moveTo>
                <a:lnTo>
                  <a:pt x="0" y="2702"/>
                </a:lnTo>
                <a:lnTo>
                  <a:pt x="367" y="2702"/>
                </a:lnTo>
                <a:lnTo>
                  <a:pt x="434" y="667"/>
                </a:lnTo>
                <a:lnTo>
                  <a:pt x="2535" y="667"/>
                </a:lnTo>
                <a:lnTo>
                  <a:pt x="26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43;p23">
            <a:extLst>
              <a:ext uri="{FF2B5EF4-FFF2-40B4-BE49-F238E27FC236}">
                <a16:creationId xmlns:a16="http://schemas.microsoft.com/office/drawing/2014/main" id="{0F061B87-83DB-F414-9828-4A7BF1A283D7}"/>
              </a:ext>
            </a:extLst>
          </p:cNvPr>
          <p:cNvSpPr/>
          <p:nvPr/>
        </p:nvSpPr>
        <p:spPr>
          <a:xfrm>
            <a:off x="1134950" y="1543012"/>
            <a:ext cx="89882" cy="90844"/>
          </a:xfrm>
          <a:custGeom>
            <a:avLst/>
            <a:gdLst/>
            <a:ahLst/>
            <a:cxnLst/>
            <a:rect l="l" t="t" r="r" b="b"/>
            <a:pathLst>
              <a:path w="3003" h="3036" extrusionOk="0">
                <a:moveTo>
                  <a:pt x="3002" y="0"/>
                </a:moveTo>
                <a:lnTo>
                  <a:pt x="100" y="201"/>
                </a:lnTo>
                <a:lnTo>
                  <a:pt x="0" y="3036"/>
                </a:lnTo>
                <a:lnTo>
                  <a:pt x="334" y="3036"/>
                </a:lnTo>
                <a:lnTo>
                  <a:pt x="434" y="868"/>
                </a:lnTo>
                <a:lnTo>
                  <a:pt x="2902" y="701"/>
                </a:lnTo>
                <a:lnTo>
                  <a:pt x="30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44;p23">
            <a:extLst>
              <a:ext uri="{FF2B5EF4-FFF2-40B4-BE49-F238E27FC236}">
                <a16:creationId xmlns:a16="http://schemas.microsoft.com/office/drawing/2014/main" id="{80E15614-C549-2B70-9F22-0AEC1A05965C}"/>
              </a:ext>
            </a:extLst>
          </p:cNvPr>
          <p:cNvSpPr/>
          <p:nvPr/>
        </p:nvSpPr>
        <p:spPr>
          <a:xfrm>
            <a:off x="1010700" y="1552187"/>
            <a:ext cx="86889" cy="79862"/>
          </a:xfrm>
          <a:custGeom>
            <a:avLst/>
            <a:gdLst/>
            <a:ahLst/>
            <a:cxnLst/>
            <a:rect l="l" t="t" r="r" b="b"/>
            <a:pathLst>
              <a:path w="2903" h="2669" extrusionOk="0">
                <a:moveTo>
                  <a:pt x="2902" y="0"/>
                </a:moveTo>
                <a:lnTo>
                  <a:pt x="0" y="200"/>
                </a:lnTo>
                <a:lnTo>
                  <a:pt x="100" y="2669"/>
                </a:lnTo>
                <a:lnTo>
                  <a:pt x="400" y="2669"/>
                </a:lnTo>
                <a:lnTo>
                  <a:pt x="334" y="868"/>
                </a:lnTo>
                <a:lnTo>
                  <a:pt x="2869" y="701"/>
                </a:lnTo>
                <a:lnTo>
                  <a:pt x="2902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445;p23">
            <a:extLst>
              <a:ext uri="{FF2B5EF4-FFF2-40B4-BE49-F238E27FC236}">
                <a16:creationId xmlns:a16="http://schemas.microsoft.com/office/drawing/2014/main" id="{3C8173B7-D9DC-7FB6-9BD6-243B059BF942}"/>
              </a:ext>
            </a:extLst>
          </p:cNvPr>
          <p:cNvSpPr/>
          <p:nvPr/>
        </p:nvSpPr>
        <p:spPr>
          <a:xfrm>
            <a:off x="1004025" y="1406237"/>
            <a:ext cx="101854" cy="132794"/>
          </a:xfrm>
          <a:custGeom>
            <a:avLst/>
            <a:gdLst/>
            <a:ahLst/>
            <a:cxnLst/>
            <a:rect l="l" t="t" r="r" b="b"/>
            <a:pathLst>
              <a:path w="3403" h="4438" extrusionOk="0">
                <a:moveTo>
                  <a:pt x="3403" y="1"/>
                </a:moveTo>
                <a:lnTo>
                  <a:pt x="0" y="401"/>
                </a:lnTo>
                <a:lnTo>
                  <a:pt x="200" y="4437"/>
                </a:lnTo>
                <a:lnTo>
                  <a:pt x="467" y="4437"/>
                </a:lnTo>
                <a:lnTo>
                  <a:pt x="334" y="1068"/>
                </a:lnTo>
                <a:lnTo>
                  <a:pt x="3369" y="701"/>
                </a:lnTo>
                <a:lnTo>
                  <a:pt x="3403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46;p23">
            <a:extLst>
              <a:ext uri="{FF2B5EF4-FFF2-40B4-BE49-F238E27FC236}">
                <a16:creationId xmlns:a16="http://schemas.microsoft.com/office/drawing/2014/main" id="{5E950E1C-314D-08F5-6BAB-5047D100CA77}"/>
              </a:ext>
            </a:extLst>
          </p:cNvPr>
          <p:cNvSpPr/>
          <p:nvPr/>
        </p:nvSpPr>
        <p:spPr>
          <a:xfrm>
            <a:off x="756350" y="1569687"/>
            <a:ext cx="89882" cy="58917"/>
          </a:xfrm>
          <a:custGeom>
            <a:avLst/>
            <a:gdLst/>
            <a:ahLst/>
            <a:cxnLst/>
            <a:rect l="l" t="t" r="r" b="b"/>
            <a:pathLst>
              <a:path w="3003" h="1969" extrusionOk="0">
                <a:moveTo>
                  <a:pt x="2902" y="1"/>
                </a:moveTo>
                <a:lnTo>
                  <a:pt x="0" y="201"/>
                </a:lnTo>
                <a:lnTo>
                  <a:pt x="434" y="1969"/>
                </a:lnTo>
                <a:lnTo>
                  <a:pt x="601" y="1969"/>
                </a:lnTo>
                <a:lnTo>
                  <a:pt x="334" y="868"/>
                </a:lnTo>
                <a:lnTo>
                  <a:pt x="3002" y="668"/>
                </a:lnTo>
                <a:lnTo>
                  <a:pt x="2902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47;p23">
            <a:extLst>
              <a:ext uri="{FF2B5EF4-FFF2-40B4-BE49-F238E27FC236}">
                <a16:creationId xmlns:a16="http://schemas.microsoft.com/office/drawing/2014/main" id="{244CF3F9-C375-5DCA-E54F-3B05D14EE0AF}"/>
              </a:ext>
            </a:extLst>
          </p:cNvPr>
          <p:cNvSpPr/>
          <p:nvPr/>
        </p:nvSpPr>
        <p:spPr>
          <a:xfrm>
            <a:off x="777200" y="1658937"/>
            <a:ext cx="79885" cy="80850"/>
          </a:xfrm>
          <a:custGeom>
            <a:avLst/>
            <a:gdLst/>
            <a:ahLst/>
            <a:cxnLst/>
            <a:rect l="l" t="t" r="r" b="b"/>
            <a:pathLst>
              <a:path w="2669" h="2702" extrusionOk="0">
                <a:moveTo>
                  <a:pt x="0" y="0"/>
                </a:moveTo>
                <a:lnTo>
                  <a:pt x="701" y="2702"/>
                </a:lnTo>
                <a:lnTo>
                  <a:pt x="867" y="2702"/>
                </a:lnTo>
                <a:lnTo>
                  <a:pt x="334" y="667"/>
                </a:lnTo>
                <a:lnTo>
                  <a:pt x="2669" y="667"/>
                </a:lnTo>
                <a:lnTo>
                  <a:pt x="2569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48;p23">
            <a:extLst>
              <a:ext uri="{FF2B5EF4-FFF2-40B4-BE49-F238E27FC236}">
                <a16:creationId xmlns:a16="http://schemas.microsoft.com/office/drawing/2014/main" id="{7D54291D-5132-F317-BC5C-C1C993DE1F46}"/>
              </a:ext>
            </a:extLst>
          </p:cNvPr>
          <p:cNvSpPr/>
          <p:nvPr/>
        </p:nvSpPr>
        <p:spPr>
          <a:xfrm>
            <a:off x="725475" y="1439612"/>
            <a:ext cx="103889" cy="114811"/>
          </a:xfrm>
          <a:custGeom>
            <a:avLst/>
            <a:gdLst/>
            <a:ahLst/>
            <a:cxnLst/>
            <a:rect l="l" t="t" r="r" b="b"/>
            <a:pathLst>
              <a:path w="3471" h="3837" extrusionOk="0">
                <a:moveTo>
                  <a:pt x="3370" y="0"/>
                </a:moveTo>
                <a:lnTo>
                  <a:pt x="1" y="400"/>
                </a:lnTo>
                <a:lnTo>
                  <a:pt x="835" y="3836"/>
                </a:lnTo>
                <a:lnTo>
                  <a:pt x="1002" y="3836"/>
                </a:lnTo>
                <a:lnTo>
                  <a:pt x="301" y="1068"/>
                </a:lnTo>
                <a:lnTo>
                  <a:pt x="3470" y="701"/>
                </a:lnTo>
                <a:lnTo>
                  <a:pt x="3370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49;p23">
            <a:extLst>
              <a:ext uri="{FF2B5EF4-FFF2-40B4-BE49-F238E27FC236}">
                <a16:creationId xmlns:a16="http://schemas.microsoft.com/office/drawing/2014/main" id="{ACA6AF32-4EF1-F8E5-5212-8AAB3B42FBFE}"/>
              </a:ext>
            </a:extLst>
          </p:cNvPr>
          <p:cNvSpPr/>
          <p:nvPr/>
        </p:nvSpPr>
        <p:spPr>
          <a:xfrm>
            <a:off x="896450" y="1658937"/>
            <a:ext cx="77909" cy="80850"/>
          </a:xfrm>
          <a:custGeom>
            <a:avLst/>
            <a:gdLst/>
            <a:ahLst/>
            <a:cxnLst/>
            <a:rect l="l" t="t" r="r" b="b"/>
            <a:pathLst>
              <a:path w="2603" h="2702" extrusionOk="0">
                <a:moveTo>
                  <a:pt x="0" y="0"/>
                </a:moveTo>
                <a:lnTo>
                  <a:pt x="400" y="2702"/>
                </a:lnTo>
                <a:lnTo>
                  <a:pt x="634" y="2702"/>
                </a:lnTo>
                <a:lnTo>
                  <a:pt x="334" y="667"/>
                </a:lnTo>
                <a:lnTo>
                  <a:pt x="2602" y="667"/>
                </a:lnTo>
                <a:lnTo>
                  <a:pt x="2569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50;p23">
            <a:extLst>
              <a:ext uri="{FF2B5EF4-FFF2-40B4-BE49-F238E27FC236}">
                <a16:creationId xmlns:a16="http://schemas.microsoft.com/office/drawing/2014/main" id="{6715208C-98FC-9F74-BC06-B437A6F9C8C6}"/>
              </a:ext>
            </a:extLst>
          </p:cNvPr>
          <p:cNvSpPr/>
          <p:nvPr/>
        </p:nvSpPr>
        <p:spPr>
          <a:xfrm>
            <a:off x="863924" y="1422912"/>
            <a:ext cx="103859" cy="123818"/>
          </a:xfrm>
          <a:custGeom>
            <a:avLst/>
            <a:gdLst/>
            <a:ahLst/>
            <a:cxnLst/>
            <a:rect l="l" t="t" r="r" b="b"/>
            <a:pathLst>
              <a:path w="3470" h="4138" extrusionOk="0">
                <a:moveTo>
                  <a:pt x="3436" y="1"/>
                </a:moveTo>
                <a:lnTo>
                  <a:pt x="0" y="401"/>
                </a:lnTo>
                <a:lnTo>
                  <a:pt x="534" y="4137"/>
                </a:lnTo>
                <a:lnTo>
                  <a:pt x="767" y="4137"/>
                </a:lnTo>
                <a:lnTo>
                  <a:pt x="334" y="1068"/>
                </a:lnTo>
                <a:lnTo>
                  <a:pt x="3469" y="701"/>
                </a:lnTo>
                <a:lnTo>
                  <a:pt x="3436" y="1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1;p23">
            <a:extLst>
              <a:ext uri="{FF2B5EF4-FFF2-40B4-BE49-F238E27FC236}">
                <a16:creationId xmlns:a16="http://schemas.microsoft.com/office/drawing/2014/main" id="{4AA3B7D1-8171-AA91-B7BF-E468801E5ADF}"/>
              </a:ext>
            </a:extLst>
          </p:cNvPr>
          <p:cNvSpPr/>
          <p:nvPr/>
        </p:nvSpPr>
        <p:spPr>
          <a:xfrm>
            <a:off x="1014850" y="1658937"/>
            <a:ext cx="75934" cy="80850"/>
          </a:xfrm>
          <a:custGeom>
            <a:avLst/>
            <a:gdLst/>
            <a:ahLst/>
            <a:cxnLst/>
            <a:rect l="l" t="t" r="r" b="b"/>
            <a:pathLst>
              <a:path w="2537" h="2702" extrusionOk="0">
                <a:moveTo>
                  <a:pt x="1" y="0"/>
                </a:moveTo>
                <a:lnTo>
                  <a:pt x="134" y="2702"/>
                </a:lnTo>
                <a:lnTo>
                  <a:pt x="435" y="2702"/>
                </a:lnTo>
                <a:lnTo>
                  <a:pt x="334" y="667"/>
                </a:lnTo>
                <a:lnTo>
                  <a:pt x="2503" y="667"/>
                </a:lnTo>
                <a:lnTo>
                  <a:pt x="2536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52;p23">
            <a:extLst>
              <a:ext uri="{FF2B5EF4-FFF2-40B4-BE49-F238E27FC236}">
                <a16:creationId xmlns:a16="http://schemas.microsoft.com/office/drawing/2014/main" id="{343684C3-EAD8-E5A4-94F3-B38EA9E0AF4A}"/>
              </a:ext>
            </a:extLst>
          </p:cNvPr>
          <p:cNvSpPr/>
          <p:nvPr/>
        </p:nvSpPr>
        <p:spPr>
          <a:xfrm>
            <a:off x="883100" y="1561361"/>
            <a:ext cx="87876" cy="68881"/>
          </a:xfrm>
          <a:custGeom>
            <a:avLst/>
            <a:gdLst/>
            <a:ahLst/>
            <a:cxnLst/>
            <a:rect l="l" t="t" r="r" b="b"/>
            <a:pathLst>
              <a:path w="2936" h="2302" extrusionOk="0">
                <a:moveTo>
                  <a:pt x="2903" y="0"/>
                </a:moveTo>
                <a:lnTo>
                  <a:pt x="0" y="200"/>
                </a:lnTo>
                <a:lnTo>
                  <a:pt x="301" y="2302"/>
                </a:lnTo>
                <a:lnTo>
                  <a:pt x="534" y="2302"/>
                </a:lnTo>
                <a:lnTo>
                  <a:pt x="334" y="834"/>
                </a:lnTo>
                <a:lnTo>
                  <a:pt x="2936" y="667"/>
                </a:lnTo>
                <a:lnTo>
                  <a:pt x="2903" y="0"/>
                </a:ln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53;p23">
            <a:extLst>
              <a:ext uri="{FF2B5EF4-FFF2-40B4-BE49-F238E27FC236}">
                <a16:creationId xmlns:a16="http://schemas.microsoft.com/office/drawing/2014/main" id="{A2E5A466-476A-6677-AD34-9DA35EDA7DF1}"/>
              </a:ext>
            </a:extLst>
          </p:cNvPr>
          <p:cNvSpPr/>
          <p:nvPr/>
        </p:nvSpPr>
        <p:spPr>
          <a:xfrm>
            <a:off x="672125" y="1327862"/>
            <a:ext cx="902557" cy="561967"/>
          </a:xfrm>
          <a:custGeom>
            <a:avLst/>
            <a:gdLst/>
            <a:ahLst/>
            <a:cxnLst/>
            <a:rect l="l" t="t" r="r" b="b"/>
            <a:pathLst>
              <a:path w="30155" h="18781" extrusionOk="0">
                <a:moveTo>
                  <a:pt x="27186" y="2569"/>
                </a:moveTo>
                <a:lnTo>
                  <a:pt x="26519" y="7372"/>
                </a:lnTo>
                <a:lnTo>
                  <a:pt x="24251" y="7506"/>
                </a:lnTo>
                <a:lnTo>
                  <a:pt x="24251" y="7506"/>
                </a:lnTo>
                <a:lnTo>
                  <a:pt x="24851" y="2836"/>
                </a:lnTo>
                <a:lnTo>
                  <a:pt x="27186" y="2569"/>
                </a:lnTo>
                <a:close/>
                <a:moveTo>
                  <a:pt x="22583" y="3136"/>
                </a:moveTo>
                <a:lnTo>
                  <a:pt x="22049" y="7672"/>
                </a:lnTo>
                <a:lnTo>
                  <a:pt x="19014" y="7873"/>
                </a:lnTo>
                <a:lnTo>
                  <a:pt x="19214" y="3536"/>
                </a:lnTo>
                <a:lnTo>
                  <a:pt x="22583" y="3136"/>
                </a:lnTo>
                <a:close/>
                <a:moveTo>
                  <a:pt x="17012" y="3770"/>
                </a:moveTo>
                <a:lnTo>
                  <a:pt x="16812" y="8039"/>
                </a:lnTo>
                <a:lnTo>
                  <a:pt x="13777" y="8239"/>
                </a:lnTo>
                <a:lnTo>
                  <a:pt x="13610" y="4203"/>
                </a:lnTo>
                <a:lnTo>
                  <a:pt x="17012" y="3770"/>
                </a:lnTo>
                <a:close/>
                <a:moveTo>
                  <a:pt x="11408" y="4470"/>
                </a:moveTo>
                <a:lnTo>
                  <a:pt x="11608" y="8406"/>
                </a:lnTo>
                <a:lnTo>
                  <a:pt x="8540" y="8606"/>
                </a:lnTo>
                <a:lnTo>
                  <a:pt x="8006" y="4870"/>
                </a:lnTo>
                <a:lnTo>
                  <a:pt x="11408" y="4470"/>
                </a:lnTo>
                <a:close/>
                <a:moveTo>
                  <a:pt x="5838" y="5137"/>
                </a:moveTo>
                <a:lnTo>
                  <a:pt x="6371" y="8740"/>
                </a:lnTo>
                <a:lnTo>
                  <a:pt x="3302" y="8973"/>
                </a:lnTo>
                <a:lnTo>
                  <a:pt x="2435" y="5538"/>
                </a:lnTo>
                <a:lnTo>
                  <a:pt x="5838" y="5137"/>
                </a:lnTo>
                <a:close/>
                <a:moveTo>
                  <a:pt x="6571" y="10341"/>
                </a:moveTo>
                <a:lnTo>
                  <a:pt x="6872" y="12309"/>
                </a:lnTo>
                <a:lnTo>
                  <a:pt x="4136" y="12309"/>
                </a:lnTo>
                <a:lnTo>
                  <a:pt x="3703" y="10541"/>
                </a:lnTo>
                <a:lnTo>
                  <a:pt x="6571" y="10341"/>
                </a:lnTo>
                <a:close/>
                <a:moveTo>
                  <a:pt x="11675" y="9974"/>
                </a:moveTo>
                <a:lnTo>
                  <a:pt x="11775" y="12309"/>
                </a:lnTo>
                <a:lnTo>
                  <a:pt x="9073" y="12309"/>
                </a:lnTo>
                <a:lnTo>
                  <a:pt x="8773" y="10174"/>
                </a:lnTo>
                <a:lnTo>
                  <a:pt x="11675" y="9974"/>
                </a:lnTo>
                <a:close/>
                <a:moveTo>
                  <a:pt x="16745" y="9640"/>
                </a:moveTo>
                <a:lnTo>
                  <a:pt x="16645" y="12309"/>
                </a:lnTo>
                <a:lnTo>
                  <a:pt x="13977" y="12309"/>
                </a:lnTo>
                <a:lnTo>
                  <a:pt x="13877" y="9841"/>
                </a:lnTo>
                <a:lnTo>
                  <a:pt x="16745" y="9640"/>
                </a:lnTo>
                <a:close/>
                <a:moveTo>
                  <a:pt x="21816" y="9274"/>
                </a:moveTo>
                <a:lnTo>
                  <a:pt x="21449" y="12309"/>
                </a:lnTo>
                <a:lnTo>
                  <a:pt x="18847" y="12309"/>
                </a:lnTo>
                <a:lnTo>
                  <a:pt x="18947" y="9474"/>
                </a:lnTo>
                <a:lnTo>
                  <a:pt x="21816" y="9274"/>
                </a:lnTo>
                <a:close/>
                <a:moveTo>
                  <a:pt x="26319" y="8973"/>
                </a:moveTo>
                <a:lnTo>
                  <a:pt x="25885" y="12309"/>
                </a:lnTo>
                <a:lnTo>
                  <a:pt x="23650" y="12309"/>
                </a:lnTo>
                <a:lnTo>
                  <a:pt x="24051" y="9140"/>
                </a:lnTo>
                <a:lnTo>
                  <a:pt x="26319" y="8973"/>
                </a:lnTo>
                <a:close/>
                <a:moveTo>
                  <a:pt x="7105" y="13910"/>
                </a:moveTo>
                <a:lnTo>
                  <a:pt x="7472" y="16612"/>
                </a:lnTo>
                <a:lnTo>
                  <a:pt x="5204" y="16612"/>
                </a:lnTo>
                <a:lnTo>
                  <a:pt x="4537" y="13910"/>
                </a:lnTo>
                <a:close/>
                <a:moveTo>
                  <a:pt x="11842" y="13910"/>
                </a:moveTo>
                <a:lnTo>
                  <a:pt x="11975" y="16612"/>
                </a:lnTo>
                <a:lnTo>
                  <a:pt x="9707" y="16612"/>
                </a:lnTo>
                <a:lnTo>
                  <a:pt x="9307" y="13910"/>
                </a:lnTo>
                <a:close/>
                <a:moveTo>
                  <a:pt x="16579" y="13910"/>
                </a:moveTo>
                <a:lnTo>
                  <a:pt x="16445" y="16612"/>
                </a:lnTo>
                <a:lnTo>
                  <a:pt x="14177" y="16612"/>
                </a:lnTo>
                <a:lnTo>
                  <a:pt x="14043" y="13910"/>
                </a:lnTo>
                <a:close/>
                <a:moveTo>
                  <a:pt x="21249" y="13910"/>
                </a:moveTo>
                <a:lnTo>
                  <a:pt x="20915" y="16612"/>
                </a:lnTo>
                <a:lnTo>
                  <a:pt x="18647" y="16612"/>
                </a:lnTo>
                <a:lnTo>
                  <a:pt x="18780" y="13910"/>
                </a:lnTo>
                <a:close/>
                <a:moveTo>
                  <a:pt x="25652" y="13910"/>
                </a:moveTo>
                <a:lnTo>
                  <a:pt x="25285" y="16612"/>
                </a:lnTo>
                <a:lnTo>
                  <a:pt x="23117" y="16612"/>
                </a:lnTo>
                <a:lnTo>
                  <a:pt x="23450" y="13910"/>
                </a:lnTo>
                <a:close/>
                <a:moveTo>
                  <a:pt x="30155" y="0"/>
                </a:moveTo>
                <a:lnTo>
                  <a:pt x="27920" y="267"/>
                </a:lnTo>
                <a:lnTo>
                  <a:pt x="22783" y="901"/>
                </a:lnTo>
                <a:lnTo>
                  <a:pt x="967" y="3503"/>
                </a:lnTo>
                <a:cubicBezTo>
                  <a:pt x="934" y="3503"/>
                  <a:pt x="934" y="3536"/>
                  <a:pt x="901" y="3536"/>
                </a:cubicBezTo>
                <a:lnTo>
                  <a:pt x="834" y="3536"/>
                </a:lnTo>
                <a:cubicBezTo>
                  <a:pt x="767" y="3569"/>
                  <a:pt x="701" y="3603"/>
                  <a:pt x="667" y="3603"/>
                </a:cubicBezTo>
                <a:cubicBezTo>
                  <a:pt x="601" y="3636"/>
                  <a:pt x="534" y="3670"/>
                  <a:pt x="467" y="3703"/>
                </a:cubicBezTo>
                <a:cubicBezTo>
                  <a:pt x="400" y="3770"/>
                  <a:pt x="334" y="3803"/>
                  <a:pt x="300" y="3903"/>
                </a:cubicBezTo>
                <a:cubicBezTo>
                  <a:pt x="267" y="3936"/>
                  <a:pt x="200" y="3936"/>
                  <a:pt x="200" y="3970"/>
                </a:cubicBezTo>
                <a:cubicBezTo>
                  <a:pt x="167" y="4003"/>
                  <a:pt x="167" y="4003"/>
                  <a:pt x="167" y="4003"/>
                </a:cubicBezTo>
                <a:cubicBezTo>
                  <a:pt x="100" y="4103"/>
                  <a:pt x="67" y="4203"/>
                  <a:pt x="67" y="4303"/>
                </a:cubicBezTo>
                <a:cubicBezTo>
                  <a:pt x="33" y="4337"/>
                  <a:pt x="33" y="4370"/>
                  <a:pt x="0" y="4437"/>
                </a:cubicBezTo>
                <a:cubicBezTo>
                  <a:pt x="0" y="4570"/>
                  <a:pt x="0" y="4737"/>
                  <a:pt x="33" y="4870"/>
                </a:cubicBezTo>
                <a:lnTo>
                  <a:pt x="3302" y="17980"/>
                </a:lnTo>
                <a:lnTo>
                  <a:pt x="3503" y="18780"/>
                </a:lnTo>
                <a:lnTo>
                  <a:pt x="26586" y="18780"/>
                </a:lnTo>
                <a:cubicBezTo>
                  <a:pt x="26586" y="18747"/>
                  <a:pt x="26619" y="18747"/>
                  <a:pt x="26652" y="18747"/>
                </a:cubicBezTo>
                <a:cubicBezTo>
                  <a:pt x="26686" y="18714"/>
                  <a:pt x="26719" y="18680"/>
                  <a:pt x="26786" y="18680"/>
                </a:cubicBezTo>
                <a:cubicBezTo>
                  <a:pt x="26853" y="18647"/>
                  <a:pt x="26919" y="18614"/>
                  <a:pt x="26986" y="18547"/>
                </a:cubicBezTo>
                <a:cubicBezTo>
                  <a:pt x="27019" y="18513"/>
                  <a:pt x="27053" y="18447"/>
                  <a:pt x="27086" y="18413"/>
                </a:cubicBezTo>
                <a:cubicBezTo>
                  <a:pt x="27119" y="18380"/>
                  <a:pt x="27186" y="18313"/>
                  <a:pt x="27220" y="18247"/>
                </a:cubicBezTo>
                <a:cubicBezTo>
                  <a:pt x="27253" y="18180"/>
                  <a:pt x="27253" y="18113"/>
                  <a:pt x="27286" y="18080"/>
                </a:cubicBezTo>
                <a:cubicBezTo>
                  <a:pt x="27320" y="18013"/>
                  <a:pt x="27320" y="17946"/>
                  <a:pt x="27353" y="17880"/>
                </a:cubicBezTo>
                <a:lnTo>
                  <a:pt x="27353" y="17846"/>
                </a:lnTo>
                <a:lnTo>
                  <a:pt x="3015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54;p23">
            <a:extLst>
              <a:ext uri="{FF2B5EF4-FFF2-40B4-BE49-F238E27FC236}">
                <a16:creationId xmlns:a16="http://schemas.microsoft.com/office/drawing/2014/main" id="{29DFCD0F-5ED8-172C-89E4-56BB681F5160}"/>
              </a:ext>
            </a:extLst>
          </p:cNvPr>
          <p:cNvSpPr/>
          <p:nvPr/>
        </p:nvSpPr>
        <p:spPr>
          <a:xfrm>
            <a:off x="886425" y="1890762"/>
            <a:ext cx="105865" cy="105835"/>
          </a:xfrm>
          <a:custGeom>
            <a:avLst/>
            <a:gdLst/>
            <a:ahLst/>
            <a:cxnLst/>
            <a:rect l="l" t="t" r="r" b="b"/>
            <a:pathLst>
              <a:path w="3537" h="3537" fill="none" extrusionOk="0">
                <a:moveTo>
                  <a:pt x="1" y="1768"/>
                </a:moveTo>
                <a:cubicBezTo>
                  <a:pt x="1" y="2736"/>
                  <a:pt x="801" y="3536"/>
                  <a:pt x="1769" y="3536"/>
                </a:cubicBezTo>
                <a:cubicBezTo>
                  <a:pt x="2736" y="3536"/>
                  <a:pt x="3537" y="2736"/>
                  <a:pt x="3537" y="1768"/>
                </a:cubicBezTo>
                <a:cubicBezTo>
                  <a:pt x="3537" y="801"/>
                  <a:pt x="2770" y="0"/>
                  <a:pt x="1769" y="0"/>
                </a:cubicBezTo>
                <a:cubicBezTo>
                  <a:pt x="801" y="0"/>
                  <a:pt x="1" y="801"/>
                  <a:pt x="1" y="1768"/>
                </a:cubicBezTo>
                <a:close/>
              </a:path>
            </a:pathLst>
          </a:custGeom>
          <a:noFill/>
          <a:ln w="31700" cap="flat" cmpd="sng">
            <a:solidFill>
              <a:srgbClr val="A45AA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55;p23">
            <a:extLst>
              <a:ext uri="{FF2B5EF4-FFF2-40B4-BE49-F238E27FC236}">
                <a16:creationId xmlns:a16="http://schemas.microsoft.com/office/drawing/2014/main" id="{9ACA5B4E-413D-C001-3E31-E29BF08B67BD}"/>
              </a:ext>
            </a:extLst>
          </p:cNvPr>
          <p:cNvSpPr/>
          <p:nvPr/>
        </p:nvSpPr>
        <p:spPr>
          <a:xfrm>
            <a:off x="1244624" y="1890762"/>
            <a:ext cx="105835" cy="105835"/>
          </a:xfrm>
          <a:custGeom>
            <a:avLst/>
            <a:gdLst/>
            <a:ahLst/>
            <a:cxnLst/>
            <a:rect l="l" t="t" r="r" b="b"/>
            <a:pathLst>
              <a:path w="3536" h="3537" fill="none" extrusionOk="0">
                <a:moveTo>
                  <a:pt x="3536" y="1768"/>
                </a:moveTo>
                <a:cubicBezTo>
                  <a:pt x="3536" y="2736"/>
                  <a:pt x="2735" y="3536"/>
                  <a:pt x="1768" y="3536"/>
                </a:cubicBezTo>
                <a:cubicBezTo>
                  <a:pt x="801" y="3536"/>
                  <a:pt x="0" y="2736"/>
                  <a:pt x="0" y="1768"/>
                </a:cubicBezTo>
                <a:cubicBezTo>
                  <a:pt x="0" y="801"/>
                  <a:pt x="801" y="0"/>
                  <a:pt x="1768" y="0"/>
                </a:cubicBezTo>
                <a:cubicBezTo>
                  <a:pt x="2735" y="0"/>
                  <a:pt x="3536" y="801"/>
                  <a:pt x="3536" y="1768"/>
                </a:cubicBezTo>
                <a:close/>
              </a:path>
            </a:pathLst>
          </a:custGeom>
          <a:noFill/>
          <a:ln w="31700" cap="flat" cmpd="sng">
            <a:solidFill>
              <a:srgbClr val="A45AA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477;p23">
            <a:extLst>
              <a:ext uri="{FF2B5EF4-FFF2-40B4-BE49-F238E27FC236}">
                <a16:creationId xmlns:a16="http://schemas.microsoft.com/office/drawing/2014/main" id="{C030D650-4C21-9B01-C09E-4387C08DC78E}"/>
              </a:ext>
            </a:extLst>
          </p:cNvPr>
          <p:cNvSpPr/>
          <p:nvPr/>
        </p:nvSpPr>
        <p:spPr>
          <a:xfrm>
            <a:off x="863326" y="595143"/>
            <a:ext cx="593520" cy="592890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69BD88-D41C-B27E-2C06-DC90B18940BA}"/>
              </a:ext>
            </a:extLst>
          </p:cNvPr>
          <p:cNvSpPr/>
          <p:nvPr/>
        </p:nvSpPr>
        <p:spPr>
          <a:xfrm>
            <a:off x="5890438" y="253404"/>
            <a:ext cx="473149" cy="27552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4017A38-03A9-23C2-3432-5C091352FF0D}"/>
              </a:ext>
            </a:extLst>
          </p:cNvPr>
          <p:cNvSpPr/>
          <p:nvPr/>
        </p:nvSpPr>
        <p:spPr>
          <a:xfrm>
            <a:off x="3124568" y="253405"/>
            <a:ext cx="555541" cy="275527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E8E216-5F23-4D18-C96C-BE3D426B7ED0}"/>
              </a:ext>
            </a:extLst>
          </p:cNvPr>
          <p:cNvCxnSpPr/>
          <p:nvPr/>
        </p:nvCxnSpPr>
        <p:spPr>
          <a:xfrm flipV="1">
            <a:off x="2557450" y="683958"/>
            <a:ext cx="701749" cy="5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C78572-F6B2-E10E-5141-E95E4DF38D83}"/>
              </a:ext>
            </a:extLst>
          </p:cNvPr>
          <p:cNvCxnSpPr/>
          <p:nvPr/>
        </p:nvCxnSpPr>
        <p:spPr>
          <a:xfrm flipV="1">
            <a:off x="5456227" y="653453"/>
            <a:ext cx="701749" cy="5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8774C94-2840-1D83-19CD-FE7DF5599880}"/>
              </a:ext>
            </a:extLst>
          </p:cNvPr>
          <p:cNvSpPr/>
          <p:nvPr/>
        </p:nvSpPr>
        <p:spPr>
          <a:xfrm>
            <a:off x="2660457" y="3079454"/>
            <a:ext cx="1215113" cy="20664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40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" grpId="0"/>
      <p:bldP spid="15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8" grpId="0"/>
      <p:bldP spid="24" grpId="0" animBg="1"/>
      <p:bldP spid="29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4" grpId="0" animBg="1"/>
      <p:bldP spid="55" grpId="0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>
          <a:extLst>
            <a:ext uri="{FF2B5EF4-FFF2-40B4-BE49-F238E27FC236}">
              <a16:creationId xmlns:a16="http://schemas.microsoft.com/office/drawing/2014/main" id="{19740EF3-F909-3E50-D17B-E05258E3B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FED4D95B-6181-D9B9-8022-DFF2DB5B0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706" y="2472493"/>
            <a:ext cx="2014870" cy="80340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A586937-2F5B-36A6-6E12-068753C85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866" y="1329589"/>
            <a:ext cx="3576475" cy="109889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B53A319-F331-B384-504B-0CCBF19A2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4200" y="2496646"/>
            <a:ext cx="2306769" cy="47807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2EA3B42-B92D-DFD9-DE31-77C44DDE2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4570" y="38345"/>
            <a:ext cx="3576023" cy="1152501"/>
          </a:xfrm>
          <a:prstGeom prst="rect">
            <a:avLst/>
          </a:prstGeom>
        </p:spPr>
      </p:pic>
      <p:sp>
        <p:nvSpPr>
          <p:cNvPr id="471" name="Google Shape;471;p23">
            <a:extLst>
              <a:ext uri="{FF2B5EF4-FFF2-40B4-BE49-F238E27FC236}">
                <a16:creationId xmlns:a16="http://schemas.microsoft.com/office/drawing/2014/main" id="{6DD63E19-511B-F5D4-2517-CB4E78F35A5D}"/>
              </a:ext>
            </a:extLst>
          </p:cNvPr>
          <p:cNvSpPr txBox="1"/>
          <p:nvPr/>
        </p:nvSpPr>
        <p:spPr>
          <a:xfrm>
            <a:off x="2599411" y="3282706"/>
            <a:ext cx="6415379" cy="50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Since the '</a:t>
            </a:r>
            <a:r>
              <a:rPr lang="en-US" sz="1300" dirty="0">
                <a:solidFill>
                  <a:srgbClr val="C00000"/>
                </a:solidFill>
                <a:latin typeface="Roboto"/>
                <a:ea typeface="Roboto"/>
                <a:cs typeface="Roboto"/>
              </a:rPr>
              <a:t>InvoiceDate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' column includes both date and timestamp, we’ve separated the date component to streamline and improve the accuracy of our analysis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474;p23">
            <a:extLst>
              <a:ext uri="{FF2B5EF4-FFF2-40B4-BE49-F238E27FC236}">
                <a16:creationId xmlns:a16="http://schemas.microsoft.com/office/drawing/2014/main" id="{E6A669A2-F235-EF9D-C072-07E68C6FFE6B}"/>
              </a:ext>
            </a:extLst>
          </p:cNvPr>
          <p:cNvSpPr txBox="1"/>
          <p:nvPr/>
        </p:nvSpPr>
        <p:spPr>
          <a:xfrm>
            <a:off x="73931" y="2329391"/>
            <a:ext cx="2389746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Roboto"/>
              </a:rPr>
              <a:t>Non-Product Stock-Code And Invoice Date</a:t>
            </a:r>
            <a:endParaRPr sz="28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Roboto"/>
            </a:endParaRPr>
          </a:p>
        </p:txBody>
      </p:sp>
      <p:sp>
        <p:nvSpPr>
          <p:cNvPr id="17" name="Google Shape;420;p23">
            <a:extLst>
              <a:ext uri="{FF2B5EF4-FFF2-40B4-BE49-F238E27FC236}">
                <a16:creationId xmlns:a16="http://schemas.microsoft.com/office/drawing/2014/main" id="{7C97B1B6-DBA1-9E77-CA8D-093F7BFCF66D}"/>
              </a:ext>
            </a:extLst>
          </p:cNvPr>
          <p:cNvSpPr/>
          <p:nvPr/>
        </p:nvSpPr>
        <p:spPr>
          <a:xfrm>
            <a:off x="314743" y="3565258"/>
            <a:ext cx="1762125" cy="1145025"/>
          </a:xfrm>
          <a:custGeom>
            <a:avLst/>
            <a:gdLst/>
            <a:ahLst/>
            <a:cxnLst/>
            <a:rect l="l" t="t" r="r" b="b"/>
            <a:pathLst>
              <a:path w="70485" h="45801" extrusionOk="0">
                <a:moveTo>
                  <a:pt x="2435" y="1"/>
                </a:moveTo>
                <a:cubicBezTo>
                  <a:pt x="1101" y="1"/>
                  <a:pt x="0" y="1068"/>
                  <a:pt x="0" y="2436"/>
                </a:cubicBezTo>
                <a:lnTo>
                  <a:pt x="0" y="43365"/>
                </a:lnTo>
                <a:cubicBezTo>
                  <a:pt x="0" y="44733"/>
                  <a:pt x="1101" y="45800"/>
                  <a:pt x="2435" y="45800"/>
                </a:cubicBezTo>
                <a:lnTo>
                  <a:pt x="68049" y="45800"/>
                </a:lnTo>
                <a:cubicBezTo>
                  <a:pt x="69417" y="45800"/>
                  <a:pt x="70484" y="44733"/>
                  <a:pt x="70484" y="43365"/>
                </a:cubicBezTo>
                <a:lnTo>
                  <a:pt x="70484" y="2436"/>
                </a:lnTo>
                <a:cubicBezTo>
                  <a:pt x="70484" y="1068"/>
                  <a:pt x="69417" y="1"/>
                  <a:pt x="68049" y="1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421;p23">
            <a:extLst>
              <a:ext uri="{FF2B5EF4-FFF2-40B4-BE49-F238E27FC236}">
                <a16:creationId xmlns:a16="http://schemas.microsoft.com/office/drawing/2014/main" id="{B26E6832-898B-258D-C478-A5635A398374}"/>
              </a:ext>
            </a:extLst>
          </p:cNvPr>
          <p:cNvSpPr/>
          <p:nvPr/>
        </p:nvSpPr>
        <p:spPr>
          <a:xfrm>
            <a:off x="129205" y="4631033"/>
            <a:ext cx="2133200" cy="97575"/>
          </a:xfrm>
          <a:custGeom>
            <a:avLst/>
            <a:gdLst/>
            <a:ahLst/>
            <a:cxnLst/>
            <a:rect l="l" t="t" r="r" b="b"/>
            <a:pathLst>
              <a:path w="85328" h="3903" extrusionOk="0">
                <a:moveTo>
                  <a:pt x="0" y="0"/>
                </a:moveTo>
                <a:lnTo>
                  <a:pt x="0" y="1468"/>
                </a:lnTo>
                <a:cubicBezTo>
                  <a:pt x="0" y="2802"/>
                  <a:pt x="1068" y="3903"/>
                  <a:pt x="2402" y="3903"/>
                </a:cubicBezTo>
                <a:lnTo>
                  <a:pt x="82893" y="3903"/>
                </a:lnTo>
                <a:cubicBezTo>
                  <a:pt x="84227" y="3903"/>
                  <a:pt x="85328" y="2802"/>
                  <a:pt x="85328" y="1468"/>
                </a:cubicBezTo>
                <a:lnTo>
                  <a:pt x="85328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422;p23">
            <a:extLst>
              <a:ext uri="{FF2B5EF4-FFF2-40B4-BE49-F238E27FC236}">
                <a16:creationId xmlns:a16="http://schemas.microsoft.com/office/drawing/2014/main" id="{F5A24722-E389-48AD-0BCF-2A5261C0C2D6}"/>
              </a:ext>
            </a:extLst>
          </p:cNvPr>
          <p:cNvSpPr/>
          <p:nvPr/>
        </p:nvSpPr>
        <p:spPr>
          <a:xfrm>
            <a:off x="129205" y="4631033"/>
            <a:ext cx="2133200" cy="49225"/>
          </a:xfrm>
          <a:custGeom>
            <a:avLst/>
            <a:gdLst/>
            <a:ahLst/>
            <a:cxnLst/>
            <a:rect l="l" t="t" r="r" b="b"/>
            <a:pathLst>
              <a:path w="85328" h="1969" extrusionOk="0">
                <a:moveTo>
                  <a:pt x="0" y="0"/>
                </a:moveTo>
                <a:lnTo>
                  <a:pt x="0" y="1468"/>
                </a:lnTo>
                <a:cubicBezTo>
                  <a:pt x="0" y="1635"/>
                  <a:pt x="0" y="1801"/>
                  <a:pt x="33" y="1968"/>
                </a:cubicBezTo>
                <a:lnTo>
                  <a:pt x="85294" y="1968"/>
                </a:lnTo>
                <a:cubicBezTo>
                  <a:pt x="85328" y="1801"/>
                  <a:pt x="85328" y="1635"/>
                  <a:pt x="85328" y="1468"/>
                </a:cubicBezTo>
                <a:lnTo>
                  <a:pt x="85328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23;p23">
            <a:extLst>
              <a:ext uri="{FF2B5EF4-FFF2-40B4-BE49-F238E27FC236}">
                <a16:creationId xmlns:a16="http://schemas.microsoft.com/office/drawing/2014/main" id="{95AE4AEC-CECE-A442-5743-CF600F7F6A98}"/>
              </a:ext>
            </a:extLst>
          </p:cNvPr>
          <p:cNvSpPr/>
          <p:nvPr/>
        </p:nvSpPr>
        <p:spPr>
          <a:xfrm>
            <a:off x="396880" y="3680333"/>
            <a:ext cx="1597850" cy="774750"/>
          </a:xfrm>
          <a:custGeom>
            <a:avLst/>
            <a:gdLst/>
            <a:ahLst/>
            <a:cxnLst/>
            <a:rect l="l" t="t" r="r" b="b"/>
            <a:pathLst>
              <a:path w="63914" h="30990" extrusionOk="0">
                <a:moveTo>
                  <a:pt x="1" y="1"/>
                </a:moveTo>
                <a:lnTo>
                  <a:pt x="1" y="30990"/>
                </a:lnTo>
                <a:lnTo>
                  <a:pt x="63913" y="30990"/>
                </a:lnTo>
                <a:lnTo>
                  <a:pt x="63913" y="1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SHOP</a:t>
            </a:r>
            <a:endParaRPr sz="2900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1" name="Google Shape;424;p23">
            <a:extLst>
              <a:ext uri="{FF2B5EF4-FFF2-40B4-BE49-F238E27FC236}">
                <a16:creationId xmlns:a16="http://schemas.microsoft.com/office/drawing/2014/main" id="{A6FACBBE-89B8-4A9E-2F11-4FC823C705F7}"/>
              </a:ext>
            </a:extLst>
          </p:cNvPr>
          <p:cNvSpPr/>
          <p:nvPr/>
        </p:nvSpPr>
        <p:spPr>
          <a:xfrm rot="-1120430">
            <a:off x="1547943" y="4110565"/>
            <a:ext cx="173946" cy="295882"/>
          </a:xfrm>
          <a:custGeom>
            <a:avLst/>
            <a:gdLst/>
            <a:ahLst/>
            <a:cxnLst/>
            <a:rect l="l" t="t" r="r" b="b"/>
            <a:pathLst>
              <a:path w="2903" h="4938" extrusionOk="0">
                <a:moveTo>
                  <a:pt x="1" y="1"/>
                </a:moveTo>
                <a:lnTo>
                  <a:pt x="1" y="1202"/>
                </a:lnTo>
                <a:lnTo>
                  <a:pt x="1" y="1235"/>
                </a:lnTo>
                <a:lnTo>
                  <a:pt x="1" y="4070"/>
                </a:lnTo>
                <a:lnTo>
                  <a:pt x="901" y="2936"/>
                </a:lnTo>
                <a:lnTo>
                  <a:pt x="1902" y="4938"/>
                </a:lnTo>
                <a:lnTo>
                  <a:pt x="2569" y="4604"/>
                </a:lnTo>
                <a:lnTo>
                  <a:pt x="1669" y="2836"/>
                </a:lnTo>
                <a:lnTo>
                  <a:pt x="1669" y="2836"/>
                </a:lnTo>
                <a:lnTo>
                  <a:pt x="2903" y="2903"/>
                </a:lnTo>
                <a:lnTo>
                  <a:pt x="1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79;p23">
            <a:extLst>
              <a:ext uri="{FF2B5EF4-FFF2-40B4-BE49-F238E27FC236}">
                <a16:creationId xmlns:a16="http://schemas.microsoft.com/office/drawing/2014/main" id="{C727D029-B934-50CA-F3E2-4C201FF7327A}"/>
              </a:ext>
            </a:extLst>
          </p:cNvPr>
          <p:cNvSpPr/>
          <p:nvPr/>
        </p:nvSpPr>
        <p:spPr>
          <a:xfrm>
            <a:off x="400530" y="4603586"/>
            <a:ext cx="1590600" cy="27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480;p23">
            <a:extLst>
              <a:ext uri="{FF2B5EF4-FFF2-40B4-BE49-F238E27FC236}">
                <a16:creationId xmlns:a16="http://schemas.microsoft.com/office/drawing/2014/main" id="{6F2722FD-F759-1D1F-D724-034A09C03C68}"/>
              </a:ext>
            </a:extLst>
          </p:cNvPr>
          <p:cNvSpPr/>
          <p:nvPr/>
        </p:nvSpPr>
        <p:spPr>
          <a:xfrm>
            <a:off x="1164155" y="3596608"/>
            <a:ext cx="63300" cy="633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71;p23">
            <a:extLst>
              <a:ext uri="{FF2B5EF4-FFF2-40B4-BE49-F238E27FC236}">
                <a16:creationId xmlns:a16="http://schemas.microsoft.com/office/drawing/2014/main" id="{FA778833-00EC-D876-BEA2-7C8D4B340C59}"/>
              </a:ext>
            </a:extLst>
          </p:cNvPr>
          <p:cNvSpPr txBox="1"/>
          <p:nvPr/>
        </p:nvSpPr>
        <p:spPr>
          <a:xfrm>
            <a:off x="2599412" y="4426506"/>
            <a:ext cx="6415379" cy="50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Finally, we identified </a:t>
            </a:r>
            <a:r>
              <a:rPr lang="en-US" sz="1300" b="1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144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 records with the value '</a:t>
            </a:r>
            <a:r>
              <a:rPr lang="en-US" sz="1300" b="1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C2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', which is not associated with any known product. These records will be removed from the dataset</a:t>
            </a:r>
            <a:endParaRPr lang="en"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471;p23">
            <a:extLst>
              <a:ext uri="{FF2B5EF4-FFF2-40B4-BE49-F238E27FC236}">
                <a16:creationId xmlns:a16="http://schemas.microsoft.com/office/drawing/2014/main" id="{E3ED24ED-226C-C376-8A9E-1181B71E1A77}"/>
              </a:ext>
            </a:extLst>
          </p:cNvPr>
          <p:cNvSpPr txBox="1"/>
          <p:nvPr/>
        </p:nvSpPr>
        <p:spPr>
          <a:xfrm>
            <a:off x="2599411" y="3915441"/>
            <a:ext cx="6415379" cy="50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600"/>
              </a:spcAft>
            </a:pP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Additionally, we standardized the '</a:t>
            </a:r>
            <a:r>
              <a:rPr lang="en-US" sz="1300" dirty="0">
                <a:solidFill>
                  <a:srgbClr val="C00000"/>
                </a:solidFill>
                <a:latin typeface="Roboto"/>
                <a:ea typeface="Roboto"/>
                <a:cs typeface="Roboto"/>
              </a:rPr>
              <a:t>StockCode</a:t>
            </a:r>
            <a:r>
              <a:rPr lang="en-US" sz="1300" dirty="0">
                <a:solidFill>
                  <a:schemeClr val="dk1"/>
                </a:solidFill>
                <a:latin typeface="Roboto"/>
                <a:ea typeface="Roboto"/>
                <a:cs typeface="Roboto"/>
              </a:rPr>
              <a:t>' column by stripping any trailing text—whether attached to numbers or standalone—to ensure consistency in product codes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423C2E-4B42-CF25-6ACB-93DEA4974DA0}"/>
              </a:ext>
            </a:extLst>
          </p:cNvPr>
          <p:cNvSpPr/>
          <p:nvPr/>
        </p:nvSpPr>
        <p:spPr>
          <a:xfrm>
            <a:off x="2784200" y="2845239"/>
            <a:ext cx="303029" cy="1628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Google Shape;463;p23">
            <a:extLst>
              <a:ext uri="{FF2B5EF4-FFF2-40B4-BE49-F238E27FC236}">
                <a16:creationId xmlns:a16="http://schemas.microsoft.com/office/drawing/2014/main" id="{A760042E-3B4A-C7C1-6ACE-D9C364DD6E2E}"/>
              </a:ext>
            </a:extLst>
          </p:cNvPr>
          <p:cNvSpPr/>
          <p:nvPr/>
        </p:nvSpPr>
        <p:spPr>
          <a:xfrm>
            <a:off x="551254" y="986225"/>
            <a:ext cx="808025" cy="819500"/>
          </a:xfrm>
          <a:custGeom>
            <a:avLst/>
            <a:gdLst/>
            <a:ahLst/>
            <a:cxnLst/>
            <a:rect l="l" t="t" r="r" b="b"/>
            <a:pathLst>
              <a:path w="32321" h="32780" extrusionOk="0">
                <a:moveTo>
                  <a:pt x="9300" y="0"/>
                </a:moveTo>
                <a:cubicBezTo>
                  <a:pt x="9195" y="0"/>
                  <a:pt x="9090" y="13"/>
                  <a:pt x="8987" y="40"/>
                </a:cubicBezTo>
                <a:cubicBezTo>
                  <a:pt x="6452" y="708"/>
                  <a:pt x="3950" y="1375"/>
                  <a:pt x="1448" y="2042"/>
                </a:cubicBezTo>
                <a:cubicBezTo>
                  <a:pt x="0" y="2442"/>
                  <a:pt x="459" y="4522"/>
                  <a:pt x="1772" y="4522"/>
                </a:cubicBezTo>
                <a:cubicBezTo>
                  <a:pt x="1881" y="4522"/>
                  <a:pt x="1996" y="4508"/>
                  <a:pt x="2115" y="4477"/>
                </a:cubicBezTo>
                <a:cubicBezTo>
                  <a:pt x="4184" y="3910"/>
                  <a:pt x="6285" y="3343"/>
                  <a:pt x="8387" y="2809"/>
                </a:cubicBezTo>
                <a:cubicBezTo>
                  <a:pt x="10622" y="12483"/>
                  <a:pt x="12856" y="22156"/>
                  <a:pt x="15091" y="31863"/>
                </a:cubicBezTo>
                <a:cubicBezTo>
                  <a:pt x="15230" y="32391"/>
                  <a:pt x="15785" y="32780"/>
                  <a:pt x="16314" y="32780"/>
                </a:cubicBezTo>
                <a:cubicBezTo>
                  <a:pt x="16420" y="32780"/>
                  <a:pt x="16525" y="32764"/>
                  <a:pt x="16626" y="32731"/>
                </a:cubicBezTo>
                <a:cubicBezTo>
                  <a:pt x="21963" y="30929"/>
                  <a:pt x="25632" y="29595"/>
                  <a:pt x="30936" y="27760"/>
                </a:cubicBezTo>
                <a:cubicBezTo>
                  <a:pt x="32320" y="27309"/>
                  <a:pt x="31913" y="25283"/>
                  <a:pt x="30693" y="25283"/>
                </a:cubicBezTo>
                <a:cubicBezTo>
                  <a:pt x="30561" y="25283"/>
                  <a:pt x="30419" y="25306"/>
                  <a:pt x="30269" y="25359"/>
                </a:cubicBezTo>
                <a:cubicBezTo>
                  <a:pt x="25365" y="27026"/>
                  <a:pt x="22130" y="28227"/>
                  <a:pt x="17226" y="29895"/>
                </a:cubicBezTo>
                <a:cubicBezTo>
                  <a:pt x="14991" y="20255"/>
                  <a:pt x="12756" y="10581"/>
                  <a:pt x="10521" y="908"/>
                </a:cubicBezTo>
                <a:cubicBezTo>
                  <a:pt x="10382" y="349"/>
                  <a:pt x="9844" y="0"/>
                  <a:pt x="93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64;p23">
            <a:extLst>
              <a:ext uri="{FF2B5EF4-FFF2-40B4-BE49-F238E27FC236}">
                <a16:creationId xmlns:a16="http://schemas.microsoft.com/office/drawing/2014/main" id="{C43C6212-0333-2A63-A03D-00EFBDAFE964}"/>
              </a:ext>
            </a:extLst>
          </p:cNvPr>
          <p:cNvSpPr/>
          <p:nvPr/>
        </p:nvSpPr>
        <p:spPr>
          <a:xfrm>
            <a:off x="820954" y="1328600"/>
            <a:ext cx="447850" cy="505425"/>
          </a:xfrm>
          <a:custGeom>
            <a:avLst/>
            <a:gdLst/>
            <a:ahLst/>
            <a:cxnLst/>
            <a:rect l="l" t="t" r="r" b="b"/>
            <a:pathLst>
              <a:path w="17914" h="20217" extrusionOk="0">
                <a:moveTo>
                  <a:pt x="13527" y="0"/>
                </a:moveTo>
                <a:cubicBezTo>
                  <a:pt x="13455" y="0"/>
                  <a:pt x="13383" y="7"/>
                  <a:pt x="13310" y="22"/>
                </a:cubicBezTo>
                <a:lnTo>
                  <a:pt x="1101" y="2457"/>
                </a:lnTo>
                <a:cubicBezTo>
                  <a:pt x="434" y="2590"/>
                  <a:pt x="0" y="3291"/>
                  <a:pt x="167" y="4025"/>
                </a:cubicBezTo>
                <a:lnTo>
                  <a:pt x="3136" y="19069"/>
                </a:lnTo>
                <a:cubicBezTo>
                  <a:pt x="3257" y="19767"/>
                  <a:pt x="3821" y="20216"/>
                  <a:pt x="4424" y="20216"/>
                </a:cubicBezTo>
                <a:cubicBezTo>
                  <a:pt x="4483" y="20216"/>
                  <a:pt x="4543" y="20212"/>
                  <a:pt x="4604" y="20203"/>
                </a:cubicBezTo>
                <a:lnTo>
                  <a:pt x="16812" y="17768"/>
                </a:lnTo>
                <a:cubicBezTo>
                  <a:pt x="17479" y="17635"/>
                  <a:pt x="17913" y="16934"/>
                  <a:pt x="17746" y="16200"/>
                </a:cubicBezTo>
                <a:lnTo>
                  <a:pt x="14778" y="1123"/>
                </a:lnTo>
                <a:cubicBezTo>
                  <a:pt x="14659" y="469"/>
                  <a:pt x="14116" y="0"/>
                  <a:pt x="13527" y="0"/>
                </a:cubicBezTo>
                <a:close/>
              </a:path>
            </a:pathLst>
          </a:custGeom>
          <a:solidFill>
            <a:srgbClr val="C7B9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65;p23">
            <a:extLst>
              <a:ext uri="{FF2B5EF4-FFF2-40B4-BE49-F238E27FC236}">
                <a16:creationId xmlns:a16="http://schemas.microsoft.com/office/drawing/2014/main" id="{09758D58-B629-54D4-29E4-9D18C9A1D544}"/>
              </a:ext>
            </a:extLst>
          </p:cNvPr>
          <p:cNvSpPr/>
          <p:nvPr/>
        </p:nvSpPr>
        <p:spPr>
          <a:xfrm>
            <a:off x="1004404" y="1815325"/>
            <a:ext cx="145975" cy="131775"/>
          </a:xfrm>
          <a:custGeom>
            <a:avLst/>
            <a:gdLst/>
            <a:ahLst/>
            <a:cxnLst/>
            <a:rect l="l" t="t" r="r" b="b"/>
            <a:pathLst>
              <a:path w="5839" h="5271" extrusionOk="0">
                <a:moveTo>
                  <a:pt x="2336" y="0"/>
                </a:moveTo>
                <a:cubicBezTo>
                  <a:pt x="2169" y="367"/>
                  <a:pt x="1969" y="734"/>
                  <a:pt x="1669" y="1034"/>
                </a:cubicBezTo>
                <a:cubicBezTo>
                  <a:pt x="1168" y="1568"/>
                  <a:pt x="601" y="2002"/>
                  <a:pt x="1" y="2335"/>
                </a:cubicBezTo>
                <a:cubicBezTo>
                  <a:pt x="1" y="2369"/>
                  <a:pt x="1" y="2369"/>
                  <a:pt x="1" y="2369"/>
                </a:cubicBezTo>
                <a:cubicBezTo>
                  <a:pt x="1" y="3970"/>
                  <a:pt x="1302" y="5271"/>
                  <a:pt x="2936" y="5271"/>
                </a:cubicBezTo>
                <a:cubicBezTo>
                  <a:pt x="4537" y="5271"/>
                  <a:pt x="5838" y="3970"/>
                  <a:pt x="5838" y="2369"/>
                </a:cubicBezTo>
                <a:cubicBezTo>
                  <a:pt x="5838" y="2168"/>
                  <a:pt x="5805" y="2002"/>
                  <a:pt x="5772" y="1801"/>
                </a:cubicBezTo>
                <a:cubicBezTo>
                  <a:pt x="5071" y="1401"/>
                  <a:pt x="4638" y="734"/>
                  <a:pt x="4437" y="0"/>
                </a:cubicBezTo>
                <a:close/>
              </a:path>
            </a:pathLst>
          </a:custGeom>
          <a:solidFill>
            <a:srgbClr val="72727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66;p23">
            <a:extLst>
              <a:ext uri="{FF2B5EF4-FFF2-40B4-BE49-F238E27FC236}">
                <a16:creationId xmlns:a16="http://schemas.microsoft.com/office/drawing/2014/main" id="{89FF29C4-EBFB-CA73-31FF-FEAFAF3F199C}"/>
              </a:ext>
            </a:extLst>
          </p:cNvPr>
          <p:cNvSpPr/>
          <p:nvPr/>
        </p:nvSpPr>
        <p:spPr>
          <a:xfrm>
            <a:off x="1017754" y="1815325"/>
            <a:ext cx="116775" cy="117600"/>
          </a:xfrm>
          <a:custGeom>
            <a:avLst/>
            <a:gdLst/>
            <a:ahLst/>
            <a:cxnLst/>
            <a:rect l="l" t="t" r="r" b="b"/>
            <a:pathLst>
              <a:path w="4671" h="4704" fill="none" extrusionOk="0">
                <a:moveTo>
                  <a:pt x="4671" y="2335"/>
                </a:moveTo>
                <a:cubicBezTo>
                  <a:pt x="4671" y="3636"/>
                  <a:pt x="3637" y="4704"/>
                  <a:pt x="2336" y="4704"/>
                </a:cubicBezTo>
                <a:cubicBezTo>
                  <a:pt x="1035" y="4704"/>
                  <a:pt x="1" y="3636"/>
                  <a:pt x="1" y="2335"/>
                </a:cubicBezTo>
                <a:cubicBezTo>
                  <a:pt x="1" y="1068"/>
                  <a:pt x="1035" y="0"/>
                  <a:pt x="2336" y="0"/>
                </a:cubicBezTo>
                <a:cubicBezTo>
                  <a:pt x="3637" y="0"/>
                  <a:pt x="4671" y="1068"/>
                  <a:pt x="4671" y="2335"/>
                </a:cubicBezTo>
                <a:close/>
              </a:path>
            </a:pathLst>
          </a:custGeom>
          <a:noFill/>
          <a:ln w="31700" cap="flat" cmpd="sng">
            <a:solidFill>
              <a:srgbClr val="505655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67;p23">
            <a:extLst>
              <a:ext uri="{FF2B5EF4-FFF2-40B4-BE49-F238E27FC236}">
                <a16:creationId xmlns:a16="http://schemas.microsoft.com/office/drawing/2014/main" id="{A8D9F916-C073-0E4F-431E-370DEEB32E4D}"/>
              </a:ext>
            </a:extLst>
          </p:cNvPr>
          <p:cNvSpPr/>
          <p:nvPr/>
        </p:nvSpPr>
        <p:spPr>
          <a:xfrm>
            <a:off x="1001904" y="1799475"/>
            <a:ext cx="148475" cy="149300"/>
          </a:xfrm>
          <a:custGeom>
            <a:avLst/>
            <a:gdLst/>
            <a:ahLst/>
            <a:cxnLst/>
            <a:rect l="l" t="t" r="r" b="b"/>
            <a:pathLst>
              <a:path w="5939" h="5972" extrusionOk="0">
                <a:moveTo>
                  <a:pt x="2970" y="0"/>
                </a:moveTo>
                <a:cubicBezTo>
                  <a:pt x="1335" y="0"/>
                  <a:pt x="1" y="1335"/>
                  <a:pt x="1" y="2969"/>
                </a:cubicBezTo>
                <a:cubicBezTo>
                  <a:pt x="1" y="4637"/>
                  <a:pt x="1335" y="5971"/>
                  <a:pt x="2970" y="5971"/>
                </a:cubicBezTo>
                <a:cubicBezTo>
                  <a:pt x="3904" y="5971"/>
                  <a:pt x="4738" y="5538"/>
                  <a:pt x="5271" y="4871"/>
                </a:cubicBezTo>
                <a:cubicBezTo>
                  <a:pt x="5338" y="4804"/>
                  <a:pt x="5405" y="4704"/>
                  <a:pt x="5438" y="4637"/>
                </a:cubicBezTo>
                <a:cubicBezTo>
                  <a:pt x="5505" y="4570"/>
                  <a:pt x="5538" y="4470"/>
                  <a:pt x="5605" y="4404"/>
                </a:cubicBezTo>
                <a:cubicBezTo>
                  <a:pt x="5805" y="3970"/>
                  <a:pt x="5938" y="3503"/>
                  <a:pt x="5938" y="2969"/>
                </a:cubicBezTo>
                <a:cubicBezTo>
                  <a:pt x="5938" y="1335"/>
                  <a:pt x="4604" y="0"/>
                  <a:pt x="2970" y="0"/>
                </a:cubicBezTo>
                <a:close/>
              </a:path>
            </a:pathLst>
          </a:custGeom>
          <a:solidFill>
            <a:srgbClr val="5948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8;p23">
            <a:extLst>
              <a:ext uri="{FF2B5EF4-FFF2-40B4-BE49-F238E27FC236}">
                <a16:creationId xmlns:a16="http://schemas.microsoft.com/office/drawing/2014/main" id="{0FA6B183-7BE1-4762-6B19-2C8532701FB8}"/>
              </a:ext>
            </a:extLst>
          </p:cNvPr>
          <p:cNvSpPr/>
          <p:nvPr/>
        </p:nvSpPr>
        <p:spPr>
          <a:xfrm>
            <a:off x="490379" y="1082950"/>
            <a:ext cx="849875" cy="819525"/>
          </a:xfrm>
          <a:custGeom>
            <a:avLst/>
            <a:gdLst/>
            <a:ahLst/>
            <a:cxnLst/>
            <a:rect l="l" t="t" r="r" b="b"/>
            <a:pathLst>
              <a:path w="33995" h="32781" extrusionOk="0">
                <a:moveTo>
                  <a:pt x="9300" y="1"/>
                </a:moveTo>
                <a:cubicBezTo>
                  <a:pt x="9195" y="1"/>
                  <a:pt x="9090" y="14"/>
                  <a:pt x="8987" y="41"/>
                </a:cubicBezTo>
                <a:cubicBezTo>
                  <a:pt x="6485" y="708"/>
                  <a:pt x="3950" y="1375"/>
                  <a:pt x="1448" y="2042"/>
                </a:cubicBezTo>
                <a:cubicBezTo>
                  <a:pt x="0" y="2443"/>
                  <a:pt x="459" y="4522"/>
                  <a:pt x="1772" y="4522"/>
                </a:cubicBezTo>
                <a:cubicBezTo>
                  <a:pt x="1881" y="4522"/>
                  <a:pt x="1996" y="4508"/>
                  <a:pt x="2115" y="4477"/>
                </a:cubicBezTo>
                <a:cubicBezTo>
                  <a:pt x="4217" y="3910"/>
                  <a:pt x="6285" y="3343"/>
                  <a:pt x="8387" y="2810"/>
                </a:cubicBezTo>
                <a:cubicBezTo>
                  <a:pt x="10621" y="12483"/>
                  <a:pt x="12856" y="22157"/>
                  <a:pt x="15125" y="31864"/>
                </a:cubicBezTo>
                <a:cubicBezTo>
                  <a:pt x="15236" y="32391"/>
                  <a:pt x="15786" y="32780"/>
                  <a:pt x="16333" y="32780"/>
                </a:cubicBezTo>
                <a:cubicBezTo>
                  <a:pt x="16443" y="32780"/>
                  <a:pt x="16553" y="32764"/>
                  <a:pt x="16659" y="32731"/>
                </a:cubicBezTo>
                <a:cubicBezTo>
                  <a:pt x="21963" y="30930"/>
                  <a:pt x="27300" y="29128"/>
                  <a:pt x="32604" y="27327"/>
                </a:cubicBezTo>
                <a:cubicBezTo>
                  <a:pt x="33995" y="26843"/>
                  <a:pt x="33576" y="24824"/>
                  <a:pt x="32343" y="24824"/>
                </a:cubicBezTo>
                <a:cubicBezTo>
                  <a:pt x="32216" y="24824"/>
                  <a:pt x="32080" y="24845"/>
                  <a:pt x="31937" y="24892"/>
                </a:cubicBezTo>
                <a:cubicBezTo>
                  <a:pt x="27033" y="26560"/>
                  <a:pt x="22130" y="28228"/>
                  <a:pt x="17226" y="29896"/>
                </a:cubicBezTo>
                <a:cubicBezTo>
                  <a:pt x="14991" y="20222"/>
                  <a:pt x="12756" y="10582"/>
                  <a:pt x="10521" y="908"/>
                </a:cubicBezTo>
                <a:cubicBezTo>
                  <a:pt x="10382" y="349"/>
                  <a:pt x="9844" y="1"/>
                  <a:pt x="930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69;p23">
            <a:extLst>
              <a:ext uri="{FF2B5EF4-FFF2-40B4-BE49-F238E27FC236}">
                <a16:creationId xmlns:a16="http://schemas.microsoft.com/office/drawing/2014/main" id="{C1470B22-28AA-3A6D-821E-6389BCBD899E}"/>
              </a:ext>
            </a:extLst>
          </p:cNvPr>
          <p:cNvSpPr/>
          <p:nvPr/>
        </p:nvSpPr>
        <p:spPr>
          <a:xfrm>
            <a:off x="952704" y="1871200"/>
            <a:ext cx="145975" cy="131775"/>
          </a:xfrm>
          <a:custGeom>
            <a:avLst/>
            <a:gdLst/>
            <a:ahLst/>
            <a:cxnLst/>
            <a:rect l="l" t="t" r="r" b="b"/>
            <a:pathLst>
              <a:path w="5839" h="5271" extrusionOk="0">
                <a:moveTo>
                  <a:pt x="2336" y="0"/>
                </a:moveTo>
                <a:cubicBezTo>
                  <a:pt x="2202" y="367"/>
                  <a:pt x="1969" y="734"/>
                  <a:pt x="1669" y="1034"/>
                </a:cubicBezTo>
                <a:cubicBezTo>
                  <a:pt x="1202" y="1568"/>
                  <a:pt x="635" y="2002"/>
                  <a:pt x="34" y="2335"/>
                </a:cubicBezTo>
                <a:cubicBezTo>
                  <a:pt x="34" y="2335"/>
                  <a:pt x="1" y="2368"/>
                  <a:pt x="1" y="2368"/>
                </a:cubicBezTo>
                <a:cubicBezTo>
                  <a:pt x="1" y="3970"/>
                  <a:pt x="1335" y="5271"/>
                  <a:pt x="2936" y="5271"/>
                </a:cubicBezTo>
                <a:cubicBezTo>
                  <a:pt x="4537" y="5271"/>
                  <a:pt x="5838" y="3970"/>
                  <a:pt x="5838" y="2368"/>
                </a:cubicBezTo>
                <a:cubicBezTo>
                  <a:pt x="5838" y="2168"/>
                  <a:pt x="5838" y="2002"/>
                  <a:pt x="5805" y="1801"/>
                </a:cubicBezTo>
                <a:cubicBezTo>
                  <a:pt x="5104" y="1401"/>
                  <a:pt x="4671" y="734"/>
                  <a:pt x="44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70;p23">
            <a:extLst>
              <a:ext uri="{FF2B5EF4-FFF2-40B4-BE49-F238E27FC236}">
                <a16:creationId xmlns:a16="http://schemas.microsoft.com/office/drawing/2014/main" id="{221E7106-5CB8-3641-D396-9F3D093DAFB2}"/>
              </a:ext>
            </a:extLst>
          </p:cNvPr>
          <p:cNvSpPr/>
          <p:nvPr/>
        </p:nvSpPr>
        <p:spPr>
          <a:xfrm>
            <a:off x="966054" y="1871200"/>
            <a:ext cx="117600" cy="117600"/>
          </a:xfrm>
          <a:custGeom>
            <a:avLst/>
            <a:gdLst/>
            <a:ahLst/>
            <a:cxnLst/>
            <a:rect l="l" t="t" r="r" b="b"/>
            <a:pathLst>
              <a:path w="4704" h="4704" fill="none" extrusionOk="0">
                <a:moveTo>
                  <a:pt x="0" y="2335"/>
                </a:moveTo>
                <a:cubicBezTo>
                  <a:pt x="0" y="3636"/>
                  <a:pt x="1068" y="4703"/>
                  <a:pt x="2335" y="4703"/>
                </a:cubicBezTo>
                <a:cubicBezTo>
                  <a:pt x="3636" y="4703"/>
                  <a:pt x="4704" y="3636"/>
                  <a:pt x="4704" y="2335"/>
                </a:cubicBezTo>
                <a:cubicBezTo>
                  <a:pt x="4704" y="1034"/>
                  <a:pt x="3636" y="0"/>
                  <a:pt x="2335" y="0"/>
                </a:cubicBezTo>
                <a:cubicBezTo>
                  <a:pt x="1068" y="0"/>
                  <a:pt x="0" y="1034"/>
                  <a:pt x="0" y="2335"/>
                </a:cubicBezTo>
                <a:close/>
              </a:path>
            </a:pathLst>
          </a:custGeom>
          <a:solidFill>
            <a:srgbClr val="B3A1E0"/>
          </a:solidFill>
          <a:ln w="31700" cap="flat" cmpd="sng">
            <a:solidFill>
              <a:srgbClr val="B3A1E0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78;p23">
            <a:extLst>
              <a:ext uri="{FF2B5EF4-FFF2-40B4-BE49-F238E27FC236}">
                <a16:creationId xmlns:a16="http://schemas.microsoft.com/office/drawing/2014/main" id="{0C879E22-4FD7-6C7B-E089-1359B54D74D7}"/>
              </a:ext>
            </a:extLst>
          </p:cNvPr>
          <p:cNvSpPr/>
          <p:nvPr/>
        </p:nvSpPr>
        <p:spPr>
          <a:xfrm>
            <a:off x="676956" y="381425"/>
            <a:ext cx="495747" cy="495361"/>
          </a:xfrm>
          <a:custGeom>
            <a:avLst/>
            <a:gdLst/>
            <a:ahLst/>
            <a:cxnLst/>
            <a:rect l="l" t="t" r="r" b="b"/>
            <a:pathLst>
              <a:path w="14146" h="14134" extrusionOk="0">
                <a:moveTo>
                  <a:pt x="7073" y="0"/>
                </a:moveTo>
                <a:cubicBezTo>
                  <a:pt x="3168" y="0"/>
                  <a:pt x="1" y="3167"/>
                  <a:pt x="1" y="7073"/>
                </a:cubicBezTo>
                <a:cubicBezTo>
                  <a:pt x="1" y="10978"/>
                  <a:pt x="3168" y="14133"/>
                  <a:pt x="7073" y="14133"/>
                </a:cubicBezTo>
                <a:cubicBezTo>
                  <a:pt x="10978" y="14133"/>
                  <a:pt x="14145" y="10978"/>
                  <a:pt x="14145" y="7073"/>
                </a:cubicBezTo>
                <a:cubicBezTo>
                  <a:pt x="14145" y="3167"/>
                  <a:pt x="10978" y="0"/>
                  <a:pt x="707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8B2205B-7998-BD68-E534-A83AC3A4AD05}"/>
              </a:ext>
            </a:extLst>
          </p:cNvPr>
          <p:cNvSpPr/>
          <p:nvPr/>
        </p:nvSpPr>
        <p:spPr>
          <a:xfrm>
            <a:off x="5401340" y="381425"/>
            <a:ext cx="361507" cy="7678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2C1FE4-C03E-8ED7-7264-603EDA6A3DDA}"/>
              </a:ext>
            </a:extLst>
          </p:cNvPr>
          <p:cNvCxnSpPr/>
          <p:nvPr/>
        </p:nvCxnSpPr>
        <p:spPr>
          <a:xfrm flipV="1">
            <a:off x="4791137" y="635866"/>
            <a:ext cx="701749" cy="5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44E18C5-369C-2394-429C-BFE0B33EF53C}"/>
              </a:ext>
            </a:extLst>
          </p:cNvPr>
          <p:cNvSpPr/>
          <p:nvPr/>
        </p:nvSpPr>
        <p:spPr>
          <a:xfrm>
            <a:off x="3756832" y="1644890"/>
            <a:ext cx="361506" cy="7279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3C3625-7DB3-9A41-53DE-B22BA3F3EF64}"/>
              </a:ext>
            </a:extLst>
          </p:cNvPr>
          <p:cNvCxnSpPr/>
          <p:nvPr/>
        </p:nvCxnSpPr>
        <p:spPr>
          <a:xfrm flipV="1">
            <a:off x="3131690" y="1772852"/>
            <a:ext cx="701749" cy="578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E0E4E78C-3BB2-DDD2-F3A7-26C785D51FD4}"/>
              </a:ext>
            </a:extLst>
          </p:cNvPr>
          <p:cNvSpPr/>
          <p:nvPr/>
        </p:nvSpPr>
        <p:spPr>
          <a:xfrm>
            <a:off x="5172740" y="3134221"/>
            <a:ext cx="247962" cy="1271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05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" grpId="0"/>
      <p:bldP spid="15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/>
      <p:bldP spid="28" grpId="0"/>
      <p:bldP spid="31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6" grpId="0" animBg="1"/>
      <p:bldP spid="57" grpId="0" animBg="1"/>
      <p:bldP spid="6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7068E-8BE0-6F73-BA25-D26495F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1133" y="42158"/>
            <a:ext cx="5998800" cy="605100"/>
          </a:xfrm>
        </p:spPr>
        <p:txBody>
          <a:bodyPr/>
          <a:lstStyle/>
          <a:p>
            <a:r>
              <a:rPr lang="en-IN" sz="2800" b="0" i="0" dirty="0">
                <a:solidFill>
                  <a:srgbClr val="040C28"/>
                </a:solidFill>
                <a:effectLst/>
                <a:latin typeface="Fira Sans Extra Condensed Medium" panose="020B0604020202020204" charset="0"/>
              </a:rPr>
              <a:t>Exploratory Data </a:t>
            </a:r>
            <a:r>
              <a:rPr lang="en-IN" sz="2800" dirty="0">
                <a:solidFill>
                  <a:srgbClr val="040C28"/>
                </a:solidFill>
                <a:latin typeface="Fira Sans Extra Condensed Medium" panose="020B0604020202020204" charset="0"/>
              </a:rPr>
              <a:t>A</a:t>
            </a:r>
            <a:r>
              <a:rPr lang="en-IN" sz="2800" b="0" i="0" dirty="0">
                <a:solidFill>
                  <a:srgbClr val="040C28"/>
                </a:solidFill>
                <a:effectLst/>
                <a:latin typeface="Fira Sans Extra Condensed Medium" panose="020B0604020202020204" charset="0"/>
              </a:rPr>
              <a:t>nalysis (EDA)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82A980D-D8EA-F343-44A3-E1C6F7BA45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2320829"/>
              </p:ext>
            </p:extLst>
          </p:nvPr>
        </p:nvGraphicFramePr>
        <p:xfrm>
          <a:off x="-7974" y="3025335"/>
          <a:ext cx="9151974" cy="2076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BFCDB23-3FB1-BCDC-D896-B04BEDB0CC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418399"/>
              </p:ext>
            </p:extLst>
          </p:nvPr>
        </p:nvGraphicFramePr>
        <p:xfrm>
          <a:off x="-69112" y="696433"/>
          <a:ext cx="9266274" cy="2376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9442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Graphic spid="7" grpId="0">
        <p:bldAsOne/>
      </p:bldGraphic>
      <p:bldGraphic spid="8" grpId="0">
        <p:bldAsOne/>
      </p:bldGraphic>
    </p:bldLst>
  </p:timing>
</p:sld>
</file>

<file path=ppt/theme/theme1.xml><?xml version="1.0" encoding="utf-8"?>
<a:theme xmlns:a="http://schemas.openxmlformats.org/drawingml/2006/main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</TotalTime>
  <Words>555</Words>
  <Application>Microsoft Office PowerPoint</Application>
  <PresentationFormat>On-screen Show (16:9)</PresentationFormat>
  <Paragraphs>102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Roboto</vt:lpstr>
      <vt:lpstr>Arial</vt:lpstr>
      <vt:lpstr>Fira Sans Extra Condensed Medium</vt:lpstr>
      <vt:lpstr>E-Commerce Infographics by Slidesgo</vt:lpstr>
      <vt:lpstr>Customer Segmentation Using RFM Analysis In E-Commerce</vt:lpstr>
      <vt:lpstr>Problem Statement And Objectives</vt:lpstr>
      <vt:lpstr>Data Set Overview</vt:lpstr>
      <vt:lpstr>Data Cleaning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Timsy Singh</cp:lastModifiedBy>
  <cp:revision>10</cp:revision>
  <dcterms:modified xsi:type="dcterms:W3CDTF">2025-05-21T18:42:23Z</dcterms:modified>
</cp:coreProperties>
</file>