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70" r:id="rId6"/>
    <p:sldId id="296" r:id="rId7"/>
    <p:sldId id="297" r:id="rId8"/>
    <p:sldId id="300" r:id="rId9"/>
    <p:sldId id="298" r:id="rId10"/>
    <p:sldId id="299" r:id="rId11"/>
    <p:sldId id="257" r:id="rId12"/>
    <p:sldId id="258" r:id="rId13"/>
    <p:sldId id="259" r:id="rId14"/>
    <p:sldId id="303" r:id="rId15"/>
    <p:sldId id="260" r:id="rId16"/>
    <p:sldId id="305" r:id="rId17"/>
    <p:sldId id="30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80B048-7DFF-CBAC-A1B6-1076ED77E4A7}" name="Mark Ampleford" initials="MA" userId="S::mampleford@bss.uk.com::73f34381-148c-4440-a1de-edf885101d85" providerId="AD"/>
  <p188:author id="{3A6A0C69-6B3B-248D-41BA-66BBC9489499}" name="Duncan Blain" initials="DB" userId="S::Db@barclaysimpsonsolutions.com::044d89d7-6a6a-4aad-96e5-3cb6b6ef85f8" providerId="AD"/>
  <p188:author id="{55520ECF-A8DE-1F82-B006-E781CF93D991}" name="Ian Coyle" initials="IC" userId="S::ic@barclaysimpson.com::b65c1fa6-ba61-425a-a1c6-72b3318215c5" providerId="AD"/>
  <p188:author id="{98E33BF8-6217-2839-76B2-9E1ED7E6ED77}" name="Emily McMeeking" initials="EM" userId="S::emilym@barclaysimpsonsolutions.com::3c83c4ea-87f8-47a9-b66c-01af693030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8D"/>
    <a:srgbClr val="FF6726"/>
    <a:srgbClr val="00C3B3"/>
    <a:srgbClr val="DDFFFD"/>
    <a:srgbClr val="D3E3E1"/>
    <a:srgbClr val="C6DBD9"/>
    <a:srgbClr val="BBCECC"/>
    <a:srgbClr val="BDD3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4FBF9-166A-4A0E-8206-DFA3542C452F}" v="2208" dt="2024-12-10T16:31:00.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7C89D-A41F-482F-B7A6-BA8689C55031}" type="datetimeFigureOut">
              <a:rPr lang="en-GB" smtClean="0"/>
              <a:t>16/12/2024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FC26E-6807-46FF-9406-EDEA754927C0}" type="slidenum">
              <a:rPr lang="en-GB" smtClean="0"/>
              <a:t>‹#›</a:t>
            </a:fld>
            <a:endParaRPr lang="en-GB"/>
          </a:p>
        </p:txBody>
      </p:sp>
    </p:spTree>
    <p:extLst>
      <p:ext uri="{BB962C8B-B14F-4D97-AF65-F5344CB8AC3E}">
        <p14:creationId xmlns:p14="http://schemas.microsoft.com/office/powerpoint/2010/main" val="199474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1</a:t>
            </a:fld>
            <a:endParaRPr lang="en-GB"/>
          </a:p>
        </p:txBody>
      </p:sp>
    </p:spTree>
    <p:extLst>
      <p:ext uri="{BB962C8B-B14F-4D97-AF65-F5344CB8AC3E}">
        <p14:creationId xmlns:p14="http://schemas.microsoft.com/office/powerpoint/2010/main" val="1318473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Compsci</a:t>
            </a:r>
            <a:r>
              <a:rPr lang="en-GB" dirty="0"/>
              <a:t> Courses – many don’t have security, or if they do it’s GRC only. GRC is the glue that keeps the security world together, but how often have you seen an Incident Policy without an Incident Plan you could execute technically?</a:t>
            </a:r>
          </a:p>
          <a:p>
            <a:r>
              <a:rPr lang="en-GB" dirty="0"/>
              <a:t>Security By Design /Default – does it include ops, IR? – if not it’s probably Design only :/</a:t>
            </a:r>
          </a:p>
          <a:p>
            <a:r>
              <a:rPr lang="en-GB" dirty="0" err="1"/>
              <a:t>ScenarioL</a:t>
            </a:r>
            <a:r>
              <a:rPr lang="en-GB" dirty="0"/>
              <a:t> Cloud, App, API, AI Digital Transformation, EA checklist says there’s SIEM, SOC, IR but its an Infra Centric MSSP agreement / the DevOps teams aren’t in the loop for response.</a:t>
            </a:r>
          </a:p>
          <a:p>
            <a:r>
              <a:rPr lang="en-GB" dirty="0"/>
              <a:t>CISO heritage can make a big difference here – they may never have been offered the training and experience that would let them identify this as a problem.</a:t>
            </a:r>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10</a:t>
            </a:fld>
            <a:endParaRPr lang="en-GB"/>
          </a:p>
        </p:txBody>
      </p:sp>
    </p:spTree>
    <p:extLst>
      <p:ext uri="{BB962C8B-B14F-4D97-AF65-F5344CB8AC3E}">
        <p14:creationId xmlns:p14="http://schemas.microsoft.com/office/powerpoint/2010/main" val="2018412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P1,2,3 – Not onboarded at the MSSP, Helpdesk but running. Or mechanistic scoring where we can’t hit &gt;P3 but this or the business assets beyond it are serious?</a:t>
            </a:r>
          </a:p>
          <a:p>
            <a:r>
              <a:rPr lang="en-GB" dirty="0"/>
              <a:t>Do the MSSP have the data flows, designs, threat models, or just the raw data? Has their feed already been aggregated / concentrated to the point contextual data is lost?</a:t>
            </a:r>
          </a:p>
          <a:p>
            <a:r>
              <a:rPr lang="en-GB" dirty="0"/>
              <a:t>“MSSP / MDR / MFA project is complete” – If BAU doesn’t have the capability to keep up with ongoing change, this starts fading from the day of the project close down.</a:t>
            </a:r>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11</a:t>
            </a:fld>
            <a:endParaRPr lang="en-GB"/>
          </a:p>
        </p:txBody>
      </p:sp>
    </p:spTree>
    <p:extLst>
      <p:ext uri="{BB962C8B-B14F-4D97-AF65-F5344CB8AC3E}">
        <p14:creationId xmlns:p14="http://schemas.microsoft.com/office/powerpoint/2010/main" val="192480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are poor SOCs, SIEM implementations and MSSP’s out there, but the temptation to throw the baby out with the bathwater frequently doesn’t pay off.</a:t>
            </a:r>
          </a:p>
          <a:p>
            <a:r>
              <a:rPr lang="en-GB"/>
              <a:t>Without addressing the underlying causes – planning, integration, communication, collaboration – it’s likely to be an expensive rinse and repeat.</a:t>
            </a:r>
          </a:p>
          <a:p>
            <a:r>
              <a:rPr lang="en-GB" dirty="0"/>
              <a:t>If board challenges like “Will this investment solve…” have been answered with a simple “Yes” without context, this is extra difficult.</a:t>
            </a:r>
          </a:p>
        </p:txBody>
      </p:sp>
      <p:sp>
        <p:nvSpPr>
          <p:cNvPr id="4" name="Slide Number Placeholder 3"/>
          <p:cNvSpPr>
            <a:spLocks noGrp="1"/>
          </p:cNvSpPr>
          <p:nvPr>
            <p:ph type="sldNum" sz="quarter" idx="5"/>
          </p:nvPr>
        </p:nvSpPr>
        <p:spPr/>
        <p:txBody>
          <a:bodyPr/>
          <a:lstStyle/>
          <a:p>
            <a:fld id="{DA7FC26E-6807-46FF-9406-EDEA754927C0}" type="slidenum">
              <a:rPr lang="en-GB" smtClean="0"/>
              <a:t>12</a:t>
            </a:fld>
            <a:endParaRPr lang="en-GB"/>
          </a:p>
        </p:txBody>
      </p:sp>
    </p:spTree>
    <p:extLst>
      <p:ext uri="{BB962C8B-B14F-4D97-AF65-F5344CB8AC3E}">
        <p14:creationId xmlns:p14="http://schemas.microsoft.com/office/powerpoint/2010/main" val="202982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Insource – if you have this problem, you’re unlikely to have the budget, org change, institutional knowledge to pull it off without significant investment.</a:t>
            </a:r>
          </a:p>
          <a:p>
            <a:r>
              <a:rPr lang="en-GB" dirty="0"/>
              <a:t>Embed – can be contractually and operationally difficult, but is worth it from the POV of communication + mutual respect</a:t>
            </a:r>
          </a:p>
          <a:p>
            <a:r>
              <a:rPr lang="en-GB" dirty="0"/>
              <a:t>Cross Train &amp; Exercise – this is a no brainer in terms of ROI, if it’s done in a safe and relevant environment. Multiple bodies out there doing good TTX facilitation, make sure it’s relevant and safe</a:t>
            </a:r>
          </a:p>
          <a:p>
            <a:r>
              <a:rPr lang="en-GB" dirty="0"/>
              <a:t>Augment – can absolutely be done but needs two way buy-in and e-shaped people with tooling access to MSSP, ITSP Ticketing, ideally additional skills and techniques to be able to cross-verify</a:t>
            </a:r>
          </a:p>
          <a:p>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13</a:t>
            </a:fld>
            <a:endParaRPr lang="en-GB"/>
          </a:p>
        </p:txBody>
      </p:sp>
    </p:spTree>
    <p:extLst>
      <p:ext uri="{BB962C8B-B14F-4D97-AF65-F5344CB8AC3E}">
        <p14:creationId xmlns:p14="http://schemas.microsoft.com/office/powerpoint/2010/main" val="172712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5FEB-EFAD-5CAC-789A-E8A72FBDA7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6A53-2B8C-8322-BFF4-E3C74B9E5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36161-AA09-FB9A-799F-3144E10A2F4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6AE0DA2-88D5-BEF2-CE38-D75D5E27E7D9}"/>
              </a:ext>
            </a:extLst>
          </p:cNvPr>
          <p:cNvSpPr>
            <a:spLocks noGrp="1"/>
          </p:cNvSpPr>
          <p:nvPr>
            <p:ph type="sldNum" sz="quarter" idx="5"/>
          </p:nvPr>
        </p:nvSpPr>
        <p:spPr/>
        <p:txBody>
          <a:bodyPr/>
          <a:lstStyle/>
          <a:p>
            <a:fld id="{DA7FC26E-6807-46FF-9406-EDEA754927C0}" type="slidenum">
              <a:rPr lang="en-GB" smtClean="0"/>
              <a:t>14</a:t>
            </a:fld>
            <a:endParaRPr lang="en-GB"/>
          </a:p>
        </p:txBody>
      </p:sp>
    </p:spTree>
    <p:extLst>
      <p:ext uri="{BB962C8B-B14F-4D97-AF65-F5344CB8AC3E}">
        <p14:creationId xmlns:p14="http://schemas.microsoft.com/office/powerpoint/2010/main" val="1324011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15</a:t>
            </a:fld>
            <a:endParaRPr lang="en-GB"/>
          </a:p>
        </p:txBody>
      </p:sp>
    </p:spTree>
    <p:extLst>
      <p:ext uri="{BB962C8B-B14F-4D97-AF65-F5344CB8AC3E}">
        <p14:creationId xmlns:p14="http://schemas.microsoft.com/office/powerpoint/2010/main" val="261250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2</a:t>
            </a:fld>
            <a:endParaRPr lang="en-GB"/>
          </a:p>
        </p:txBody>
      </p:sp>
    </p:spTree>
    <p:extLst>
      <p:ext uri="{BB962C8B-B14F-4D97-AF65-F5344CB8AC3E}">
        <p14:creationId xmlns:p14="http://schemas.microsoft.com/office/powerpoint/2010/main" val="292825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picture is business friendly and feature complete, but the Prep and Close Down sides tend not to be wholistic, especially the learning loop. Personally prefer SANS PICERL but this is more board friendly.</a:t>
            </a:r>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3</a:t>
            </a:fld>
            <a:endParaRPr lang="en-GB"/>
          </a:p>
        </p:txBody>
      </p:sp>
    </p:spTree>
    <p:extLst>
      <p:ext uri="{BB962C8B-B14F-4D97-AF65-F5344CB8AC3E}">
        <p14:creationId xmlns:p14="http://schemas.microsoft.com/office/powerpoint/2010/main" val="251097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Zooming in to the core bit – IM – the management, Gold / Silver level stuff.</a:t>
            </a:r>
          </a:p>
          <a:p>
            <a:r>
              <a:rPr lang="en-GB" dirty="0"/>
              <a:t>IR – The hands on / technical / operational – Bronze level stuff</a:t>
            </a:r>
          </a:p>
        </p:txBody>
      </p:sp>
      <p:sp>
        <p:nvSpPr>
          <p:cNvPr id="4" name="Slide Number Placeholder 3"/>
          <p:cNvSpPr>
            <a:spLocks noGrp="1"/>
          </p:cNvSpPr>
          <p:nvPr>
            <p:ph type="sldNum" sz="quarter" idx="5"/>
          </p:nvPr>
        </p:nvSpPr>
        <p:spPr/>
        <p:txBody>
          <a:bodyPr/>
          <a:lstStyle/>
          <a:p>
            <a:fld id="{DA7FC26E-6807-46FF-9406-EDEA754927C0}" type="slidenum">
              <a:rPr lang="en-GB" smtClean="0"/>
              <a:t>4</a:t>
            </a:fld>
            <a:endParaRPr lang="en-GB"/>
          </a:p>
        </p:txBody>
      </p:sp>
    </p:spTree>
    <p:extLst>
      <p:ext uri="{BB962C8B-B14F-4D97-AF65-F5344CB8AC3E}">
        <p14:creationId xmlns:p14="http://schemas.microsoft.com/office/powerpoint/2010/main" val="263297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What if IM and IR are split across organisations, e.g.</a:t>
            </a:r>
          </a:p>
          <a:p>
            <a:pPr marL="171450" indent="-171450">
              <a:buFont typeface="Arial" panose="020B0604020202020204" pitchFamily="34" charset="0"/>
              <a:buChar char="•"/>
            </a:pPr>
            <a:r>
              <a:rPr lang="en-GB"/>
              <a:t>Customer org | MSSP</a:t>
            </a:r>
          </a:p>
          <a:p>
            <a:pPr marL="171450" indent="-171450">
              <a:buFont typeface="Arial" panose="020B0604020202020204" pitchFamily="34" charset="0"/>
              <a:buChar char="•"/>
            </a:pPr>
            <a:r>
              <a:rPr lang="en-GB"/>
              <a:t>HQ and Franchises</a:t>
            </a:r>
          </a:p>
          <a:p>
            <a:pPr marL="171450" indent="-171450">
              <a:buFont typeface="Arial" panose="020B0604020202020204" pitchFamily="34" charset="0"/>
              <a:buChar char="•"/>
            </a:pPr>
            <a:r>
              <a:rPr lang="en-GB"/>
              <a:t>Group + Subsidiaries</a:t>
            </a:r>
          </a:p>
          <a:p>
            <a:pPr marL="171450" indent="-171450">
              <a:buFont typeface="Arial" panose="020B0604020202020204" pitchFamily="34" charset="0"/>
              <a:buChar char="•"/>
            </a:pPr>
            <a:r>
              <a:rPr lang="en-GB"/>
              <a:t>Countries?</a:t>
            </a:r>
          </a:p>
          <a:p>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5</a:t>
            </a:fld>
            <a:endParaRPr lang="en-GB"/>
          </a:p>
        </p:txBody>
      </p:sp>
    </p:spTree>
    <p:extLst>
      <p:ext uri="{BB962C8B-B14F-4D97-AF65-F5344CB8AC3E}">
        <p14:creationId xmlns:p14="http://schemas.microsoft.com/office/powerpoint/2010/main" val="19049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isn’t knocking EA’s, you cannot look at an enterprise in macro focus and keep it all in your head. They also hear when making change that everyone’s an exception. Definitely beneficial to get them exposed to some of the operational challenges, including getting your ESA’s involved in exercising or responding to see whether their vision for the city works for builders, operators, defenders…</a:t>
            </a:r>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6</a:t>
            </a:fld>
            <a:endParaRPr lang="en-GB"/>
          </a:p>
        </p:txBody>
      </p:sp>
    </p:spTree>
    <p:extLst>
      <p:ext uri="{BB962C8B-B14F-4D97-AF65-F5344CB8AC3E}">
        <p14:creationId xmlns:p14="http://schemas.microsoft.com/office/powerpoint/2010/main" val="198488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Slightly simplistic but usable. Note that this will likely get worse as skills focus on the midpoint down not covered well at all at Schools, colleges, university and there’s a personal pivot from hack to consume.</a:t>
            </a:r>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7</a:t>
            </a:fld>
            <a:endParaRPr lang="en-GB"/>
          </a:p>
        </p:txBody>
      </p:sp>
    </p:spTree>
    <p:extLst>
      <p:ext uri="{BB962C8B-B14F-4D97-AF65-F5344CB8AC3E}">
        <p14:creationId xmlns:p14="http://schemas.microsoft.com/office/powerpoint/2010/main" val="214001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ITSP is outsourced, the feeder stream is gone. There are also contractually binding commitments and if the contract hasn’t been set up with security-specific SLA’s security and the ITSP may have opposing goals (uptime, containment) although that’s another talk. </a:t>
            </a:r>
          </a:p>
        </p:txBody>
      </p:sp>
      <p:sp>
        <p:nvSpPr>
          <p:cNvPr id="4" name="Slide Number Placeholder 3"/>
          <p:cNvSpPr>
            <a:spLocks noGrp="1"/>
          </p:cNvSpPr>
          <p:nvPr>
            <p:ph type="sldNum" sz="quarter" idx="5"/>
          </p:nvPr>
        </p:nvSpPr>
        <p:spPr/>
        <p:txBody>
          <a:bodyPr/>
          <a:lstStyle/>
          <a:p>
            <a:fld id="{DA7FC26E-6807-46FF-9406-EDEA754927C0}" type="slidenum">
              <a:rPr lang="en-GB" smtClean="0"/>
              <a:t>8</a:t>
            </a:fld>
            <a:endParaRPr lang="en-GB"/>
          </a:p>
        </p:txBody>
      </p:sp>
    </p:spTree>
    <p:extLst>
      <p:ext uri="{BB962C8B-B14F-4D97-AF65-F5344CB8AC3E}">
        <p14:creationId xmlns:p14="http://schemas.microsoft.com/office/powerpoint/2010/main" val="1297064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endpoint here the organisational knowledge to run SIEM, SOC, </a:t>
            </a:r>
            <a:r>
              <a:rPr lang="en-GB" dirty="0" err="1"/>
              <a:t>xDR</a:t>
            </a:r>
            <a:r>
              <a:rPr lang="en-GB" dirty="0"/>
              <a:t> is out of the door, and the business knowledge is highly fractional. Commercial boundaries and hand-offs are everywhere and there may be no way to access experience or training that would help retained Security Management make sense. This introduces horrible impacts on psychological safety if they are under-empowered or resourced.</a:t>
            </a:r>
            <a:endParaRPr lang="en-GB"/>
          </a:p>
        </p:txBody>
      </p:sp>
      <p:sp>
        <p:nvSpPr>
          <p:cNvPr id="4" name="Slide Number Placeholder 3"/>
          <p:cNvSpPr>
            <a:spLocks noGrp="1"/>
          </p:cNvSpPr>
          <p:nvPr>
            <p:ph type="sldNum" sz="quarter" idx="5"/>
          </p:nvPr>
        </p:nvSpPr>
        <p:spPr/>
        <p:txBody>
          <a:bodyPr/>
          <a:lstStyle/>
          <a:p>
            <a:fld id="{DA7FC26E-6807-46FF-9406-EDEA754927C0}" type="slidenum">
              <a:rPr lang="en-GB" smtClean="0"/>
              <a:t>9</a:t>
            </a:fld>
            <a:endParaRPr lang="en-GB"/>
          </a:p>
        </p:txBody>
      </p:sp>
    </p:spTree>
    <p:extLst>
      <p:ext uri="{BB962C8B-B14F-4D97-AF65-F5344CB8AC3E}">
        <p14:creationId xmlns:p14="http://schemas.microsoft.com/office/powerpoint/2010/main" val="788462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Picture 13" descr="A picture containing star, outdoor object&#10;&#10;Description automatically generated">
            <a:extLst>
              <a:ext uri="{FF2B5EF4-FFF2-40B4-BE49-F238E27FC236}">
                <a16:creationId xmlns:a16="http://schemas.microsoft.com/office/drawing/2014/main" id="{87E7AD9F-3A2C-8525-2683-032EFEF41E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pic>
        <p:nvPicPr>
          <p:cNvPr id="21" name="Graphic 20">
            <a:extLst>
              <a:ext uri="{FF2B5EF4-FFF2-40B4-BE49-F238E27FC236}">
                <a16:creationId xmlns:a16="http://schemas.microsoft.com/office/drawing/2014/main" id="{EC8C6B5E-3B81-6DD1-0F13-08293C62A0E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651" y="-8709"/>
            <a:ext cx="1846219" cy="1846219"/>
          </a:xfrm>
          <a:prstGeom prst="rect">
            <a:avLst/>
          </a:prstGeom>
        </p:spPr>
      </p:pic>
    </p:spTree>
    <p:extLst>
      <p:ext uri="{BB962C8B-B14F-4D97-AF65-F5344CB8AC3E}">
        <p14:creationId xmlns:p14="http://schemas.microsoft.com/office/powerpoint/2010/main" val="265238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DB468-BB8B-B162-3C8E-2B210D3ABD0D}"/>
              </a:ext>
            </a:extLst>
          </p:cNvPr>
          <p:cNvSpPr/>
          <p:nvPr userDrawn="1"/>
        </p:nvSpPr>
        <p:spPr>
          <a:xfrm>
            <a:off x="9807862" y="6478830"/>
            <a:ext cx="2192138" cy="180870"/>
          </a:xfrm>
          <a:prstGeom prst="rect">
            <a:avLst/>
          </a:prstGeom>
          <a:solidFill>
            <a:srgbClr val="FF6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8E56C3B2-902C-05D2-07BE-3A450398C2F5}"/>
              </a:ext>
            </a:extLst>
          </p:cNvPr>
          <p:cNvSpPr/>
          <p:nvPr userDrawn="1"/>
        </p:nvSpPr>
        <p:spPr>
          <a:xfrm>
            <a:off x="8284464" y="6481679"/>
            <a:ext cx="2978813" cy="190734"/>
          </a:xfrm>
          <a:custGeom>
            <a:avLst/>
            <a:gdLst>
              <a:gd name="connsiteX0" fmla="*/ 2978813 w 2978813"/>
              <a:gd name="connsiteY0" fmla="*/ 0 h 190734"/>
              <a:gd name="connsiteX1" fmla="*/ 2978813 w 2978813"/>
              <a:gd name="connsiteY1" fmla="*/ 190734 h 190734"/>
              <a:gd name="connsiteX2" fmla="*/ 0 w 2978813"/>
              <a:gd name="connsiteY2" fmla="*/ 190734 h 190734"/>
              <a:gd name="connsiteX3" fmla="*/ 190734 w 2978813"/>
              <a:gd name="connsiteY3" fmla="*/ 0 h 190734"/>
              <a:gd name="connsiteX4" fmla="*/ 2978813 w 2978813"/>
              <a:gd name="connsiteY4" fmla="*/ 0 h 190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8813" h="190734">
                <a:moveTo>
                  <a:pt x="2978813" y="0"/>
                </a:moveTo>
                <a:lnTo>
                  <a:pt x="2978813" y="190734"/>
                </a:lnTo>
                <a:lnTo>
                  <a:pt x="0" y="190734"/>
                </a:lnTo>
                <a:lnTo>
                  <a:pt x="190734" y="0"/>
                </a:lnTo>
                <a:lnTo>
                  <a:pt x="2978813" y="0"/>
                </a:lnTo>
                <a:close/>
              </a:path>
            </a:pathLst>
          </a:custGeom>
          <a:solidFill>
            <a:srgbClr val="FF6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B85CE580-52BB-723C-600F-9E7B9637F5B7}"/>
              </a:ext>
            </a:extLst>
          </p:cNvPr>
          <p:cNvSpPr/>
          <p:nvPr userDrawn="1"/>
        </p:nvSpPr>
        <p:spPr>
          <a:xfrm>
            <a:off x="192000" y="177381"/>
            <a:ext cx="1073150" cy="180000"/>
          </a:xfrm>
          <a:custGeom>
            <a:avLst/>
            <a:gdLst>
              <a:gd name="connsiteX0" fmla="*/ 0 w 1073150"/>
              <a:gd name="connsiteY0" fmla="*/ 0 h 184150"/>
              <a:gd name="connsiteX1" fmla="*/ 0 w 1073150"/>
              <a:gd name="connsiteY1" fmla="*/ 184150 h 184150"/>
              <a:gd name="connsiteX2" fmla="*/ 895350 w 1073150"/>
              <a:gd name="connsiteY2" fmla="*/ 184150 h 184150"/>
              <a:gd name="connsiteX3" fmla="*/ 1073150 w 1073150"/>
              <a:gd name="connsiteY3" fmla="*/ 6350 h 184150"/>
              <a:gd name="connsiteX4" fmla="*/ 0 w 1073150"/>
              <a:gd name="connsiteY4" fmla="*/ 0 h 18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150" h="184150">
                <a:moveTo>
                  <a:pt x="0" y="0"/>
                </a:moveTo>
                <a:lnTo>
                  <a:pt x="0" y="184150"/>
                </a:lnTo>
                <a:lnTo>
                  <a:pt x="895350" y="184150"/>
                </a:lnTo>
                <a:lnTo>
                  <a:pt x="1073150" y="6350"/>
                </a:lnTo>
                <a:lnTo>
                  <a:pt x="0" y="0"/>
                </a:lnTo>
                <a:close/>
              </a:path>
            </a:pathLst>
          </a:custGeom>
          <a:solidFill>
            <a:srgbClr val="FF6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AB661B8-5259-76A6-C33E-7093D6EA564A}"/>
              </a:ext>
            </a:extLst>
          </p:cNvPr>
          <p:cNvSpPr>
            <a:spLocks noGrp="1"/>
          </p:cNvSpPr>
          <p:nvPr>
            <p:ph type="title"/>
          </p:nvPr>
        </p:nvSpPr>
        <p:spPr>
          <a:xfrm>
            <a:off x="357053" y="365125"/>
            <a:ext cx="9872841" cy="1074875"/>
          </a:xfrm>
        </p:spPr>
        <p:txBody>
          <a:bodyPr>
            <a:normAutofit/>
          </a:bodyPr>
          <a:lstStyle>
            <a:lvl1pPr>
              <a:defRPr lang="en-GB" sz="3800" dirty="0">
                <a:solidFill>
                  <a:srgbClr val="00928D"/>
                </a:solidFill>
              </a:defRPr>
            </a:lvl1pPr>
          </a:lstStyle>
          <a:p>
            <a:r>
              <a:rPr lang="en-GB"/>
              <a:t>Click to edit Master title style</a:t>
            </a:r>
          </a:p>
        </p:txBody>
      </p:sp>
      <p:sp>
        <p:nvSpPr>
          <p:cNvPr id="3" name="Content Placeholder 2">
            <a:extLst>
              <a:ext uri="{FF2B5EF4-FFF2-40B4-BE49-F238E27FC236}">
                <a16:creationId xmlns:a16="http://schemas.microsoft.com/office/drawing/2014/main" id="{60BB4421-5AB4-6E94-D9E7-C4D878478B1B}"/>
              </a:ext>
            </a:extLst>
          </p:cNvPr>
          <p:cNvSpPr>
            <a:spLocks noGrp="1"/>
          </p:cNvSpPr>
          <p:nvPr>
            <p:ph idx="1"/>
          </p:nvPr>
        </p:nvSpPr>
        <p:spPr>
          <a:xfrm>
            <a:off x="357053" y="1616125"/>
            <a:ext cx="11477894" cy="4706298"/>
          </a:xfrm>
        </p:spPr>
        <p:txBody>
          <a:bodyPr numCol="2" spcCol="288000"/>
          <a:lstStyle>
            <a:lvl1pPr marL="0" indent="0">
              <a:lnSpc>
                <a:spcPct val="125000"/>
              </a:lnSpc>
              <a:spcBef>
                <a:spcPts val="1800"/>
              </a:spcBef>
              <a:buFont typeface="Arial" panose="020B0604020202020204" pitchFamily="34" charset="0"/>
              <a:buNone/>
              <a:defRPr sz="1400">
                <a:latin typeface="Oxygen" panose="02000503000000000000" pitchFamily="2" charset="0"/>
              </a:defRPr>
            </a:lvl1pPr>
            <a:lvl2pPr>
              <a:defRPr sz="1600"/>
            </a:lvl2pPr>
            <a:lvl3pPr>
              <a:defRPr sz="1400"/>
            </a:lvl3pPr>
            <a:lvl4pPr>
              <a:defRPr sz="1200"/>
            </a:lvl4pPr>
            <a:lvl5pPr>
              <a:defRPr sz="1000"/>
            </a:lvl5pPr>
          </a:lstStyle>
          <a:p>
            <a:pPr lvl="0"/>
            <a:r>
              <a:rPr lang="en-GB"/>
              <a:t>Click to edit Master text styles</a:t>
            </a:r>
          </a:p>
          <a:p>
            <a:pPr lvl="1"/>
            <a:r>
              <a:rPr lang="en-GB"/>
              <a:t>Second level</a:t>
            </a:r>
          </a:p>
        </p:txBody>
      </p:sp>
      <p:sp>
        <p:nvSpPr>
          <p:cNvPr id="8" name="Rectangle 7">
            <a:extLst>
              <a:ext uri="{FF2B5EF4-FFF2-40B4-BE49-F238E27FC236}">
                <a16:creationId xmlns:a16="http://schemas.microsoft.com/office/drawing/2014/main" id="{50D4F12D-C9A0-A013-2090-50D27BCA599F}"/>
              </a:ext>
            </a:extLst>
          </p:cNvPr>
          <p:cNvSpPr/>
          <p:nvPr userDrawn="1"/>
        </p:nvSpPr>
        <p:spPr>
          <a:xfrm>
            <a:off x="192000" y="189000"/>
            <a:ext cx="11808000" cy="6480000"/>
          </a:xfrm>
          <a:prstGeom prst="rect">
            <a:avLst/>
          </a:prstGeom>
          <a:noFill/>
          <a:ln w="19050">
            <a:solidFill>
              <a:srgbClr val="FF6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a:extLst>
              <a:ext uri="{FF2B5EF4-FFF2-40B4-BE49-F238E27FC236}">
                <a16:creationId xmlns:a16="http://schemas.microsoft.com/office/drawing/2014/main" id="{435D6226-5ACC-2E74-021C-D947C4FEB59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206" y="282633"/>
            <a:ext cx="1182305" cy="1182305"/>
          </a:xfrm>
          <a:prstGeom prst="rect">
            <a:avLst/>
          </a:prstGeom>
        </p:spPr>
      </p:pic>
      <p:sp>
        <p:nvSpPr>
          <p:cNvPr id="23" name="TextBox 22">
            <a:extLst>
              <a:ext uri="{FF2B5EF4-FFF2-40B4-BE49-F238E27FC236}">
                <a16:creationId xmlns:a16="http://schemas.microsoft.com/office/drawing/2014/main" id="{2AB26D87-E5BE-D400-CDD1-950F99E04179}"/>
              </a:ext>
            </a:extLst>
          </p:cNvPr>
          <p:cNvSpPr txBox="1"/>
          <p:nvPr userDrawn="1"/>
        </p:nvSpPr>
        <p:spPr>
          <a:xfrm>
            <a:off x="440573" y="176028"/>
            <a:ext cx="670171" cy="176473"/>
          </a:xfrm>
          <a:prstGeom prst="rect">
            <a:avLst/>
          </a:prstGeom>
        </p:spPr>
        <p:txBody>
          <a:bodyPr vert="horz" wrap="square" lIns="91440" tIns="45720" rIns="91440" bIns="45720" rtlCol="0" anchor="t">
            <a:noAutofit/>
          </a:bodyPr>
          <a:lstStyle/>
          <a:p>
            <a:pPr algn="l">
              <a:lnSpc>
                <a:spcPts val="900"/>
              </a:lnSpc>
            </a:pPr>
            <a:fld id="{608DDB3C-D078-48D4-B2F3-B7071EBC0701}" type="slidenum">
              <a:rPr lang="en-GB" sz="900" cap="all" baseline="0" smtClean="0">
                <a:solidFill>
                  <a:schemeClr val="bg1"/>
                </a:solidFill>
                <a:latin typeface="+mj-lt"/>
              </a:rPr>
              <a:t>‹#›</a:t>
            </a:fld>
            <a:endParaRPr lang="en-GB" sz="900" cap="all" baseline="0">
              <a:solidFill>
                <a:schemeClr val="bg1"/>
              </a:solidFill>
              <a:latin typeface="+mj-lt"/>
            </a:endParaRPr>
          </a:p>
        </p:txBody>
      </p:sp>
      <p:sp>
        <p:nvSpPr>
          <p:cNvPr id="24" name="TextBox 23">
            <a:extLst>
              <a:ext uri="{FF2B5EF4-FFF2-40B4-BE49-F238E27FC236}">
                <a16:creationId xmlns:a16="http://schemas.microsoft.com/office/drawing/2014/main" id="{8A0443B1-4B0D-436A-69F4-3B4B24387FC8}"/>
              </a:ext>
            </a:extLst>
          </p:cNvPr>
          <p:cNvSpPr txBox="1"/>
          <p:nvPr userDrawn="1"/>
        </p:nvSpPr>
        <p:spPr>
          <a:xfrm>
            <a:off x="8161963" y="6492351"/>
            <a:ext cx="3779517" cy="182911"/>
          </a:xfrm>
          <a:prstGeom prst="rect">
            <a:avLst/>
          </a:prstGeom>
        </p:spPr>
        <p:txBody>
          <a:bodyPr vert="horz" wrap="square" lIns="91440" tIns="45720" rIns="91440" bIns="45720" rtlCol="0" anchor="t">
            <a:noAutofit/>
          </a:bodyPr>
          <a:lstStyle/>
          <a:p>
            <a:pPr algn="r">
              <a:lnSpc>
                <a:spcPts val="900"/>
              </a:lnSpc>
            </a:pPr>
            <a:r>
              <a:rPr lang="en-GB" sz="900" cap="all" baseline="0" dirty="0">
                <a:solidFill>
                  <a:schemeClr val="bg1"/>
                </a:solidFill>
                <a:latin typeface="+mj-lt"/>
              </a:rPr>
              <a:t>BSS - Public</a:t>
            </a:r>
          </a:p>
        </p:txBody>
      </p:sp>
      <p:pic>
        <p:nvPicPr>
          <p:cNvPr id="7" name="Graphic 6">
            <a:extLst>
              <a:ext uri="{FF2B5EF4-FFF2-40B4-BE49-F238E27FC236}">
                <a16:creationId xmlns:a16="http://schemas.microsoft.com/office/drawing/2014/main" id="{8329DD1F-E356-8119-3FEF-9341BC04FA4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7053" y="198866"/>
            <a:ext cx="136800" cy="136800"/>
          </a:xfrm>
          <a:prstGeom prst="rect">
            <a:avLst/>
          </a:prstGeom>
        </p:spPr>
      </p:pic>
    </p:spTree>
    <p:extLst>
      <p:ext uri="{BB962C8B-B14F-4D97-AF65-F5344CB8AC3E}">
        <p14:creationId xmlns:p14="http://schemas.microsoft.com/office/powerpoint/2010/main" val="292263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E7AD9F-3A2C-8525-2683-032EFEF41E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2144" y="0"/>
            <a:ext cx="12254144" cy="6858000"/>
          </a:xfrm>
          <a:prstGeom prst="rect">
            <a:avLst/>
          </a:prstGeom>
        </p:spPr>
      </p:pic>
      <p:pic>
        <p:nvPicPr>
          <p:cNvPr id="21" name="Graphic 20">
            <a:extLst>
              <a:ext uri="{FF2B5EF4-FFF2-40B4-BE49-F238E27FC236}">
                <a16:creationId xmlns:a16="http://schemas.microsoft.com/office/drawing/2014/main" id="{EC8C6B5E-3B81-6DD1-0F13-08293C62A0E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5051" y="-8709"/>
            <a:ext cx="1846219" cy="1846219"/>
          </a:xfrm>
          <a:prstGeom prst="rect">
            <a:avLst/>
          </a:prstGeom>
        </p:spPr>
      </p:pic>
    </p:spTree>
    <p:extLst>
      <p:ext uri="{BB962C8B-B14F-4D97-AF65-F5344CB8AC3E}">
        <p14:creationId xmlns:p14="http://schemas.microsoft.com/office/powerpoint/2010/main" val="145230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EE7AE-EEEF-DC72-BE29-F0C5B30603D0}"/>
              </a:ext>
            </a:extLst>
          </p:cNvPr>
          <p:cNvSpPr>
            <a:spLocks noGrp="1"/>
          </p:cNvSpPr>
          <p:nvPr>
            <p:ph type="dt" sz="half" idx="10"/>
          </p:nvPr>
        </p:nvSpPr>
        <p:spPr/>
        <p:txBody>
          <a:bodyPr/>
          <a:lstStyle/>
          <a:p>
            <a:fld id="{96141D02-950F-8843-B8F1-CA158F11C487}" type="datetimeFigureOut">
              <a:rPr lang="en-GB" smtClean="0"/>
              <a:t>16/12/2024</a:t>
            </a:fld>
            <a:endParaRPr lang="en-GB"/>
          </a:p>
        </p:txBody>
      </p:sp>
      <p:sp>
        <p:nvSpPr>
          <p:cNvPr id="3" name="Footer Placeholder 2">
            <a:extLst>
              <a:ext uri="{FF2B5EF4-FFF2-40B4-BE49-F238E27FC236}">
                <a16:creationId xmlns:a16="http://schemas.microsoft.com/office/drawing/2014/main" id="{2F52564D-BFDD-6FCB-2D63-C583DA28EE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F25F1A-E9E5-6941-EA3A-F1C319DAF838}"/>
              </a:ext>
            </a:extLst>
          </p:cNvPr>
          <p:cNvSpPr>
            <a:spLocks noGrp="1"/>
          </p:cNvSpPr>
          <p:nvPr>
            <p:ph type="sldNum" sz="quarter" idx="12"/>
          </p:nvPr>
        </p:nvSpPr>
        <p:spPr/>
        <p:txBody>
          <a:bodyPr/>
          <a:lstStyle/>
          <a:p>
            <a:fld id="{1F471DDA-7D84-544D-AFE7-155854CC1DAD}" type="slidenum">
              <a:rPr lang="en-GB" smtClean="0"/>
              <a:t>‹#›</a:t>
            </a:fld>
            <a:endParaRPr lang="en-GB"/>
          </a:p>
        </p:txBody>
      </p:sp>
    </p:spTree>
    <p:extLst>
      <p:ext uri="{BB962C8B-B14F-4D97-AF65-F5344CB8AC3E}">
        <p14:creationId xmlns:p14="http://schemas.microsoft.com/office/powerpoint/2010/main" val="4189226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40BA6-350B-EE02-29DB-946467428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0BADA7C-700C-355B-67FE-9CF3D76C8E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52166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dt="0"/>
  <p:txStyles>
    <p:titleStyle>
      <a:lvl1pPr algn="l" defTabSz="914400" rtl="0" eaLnBrk="1" latinLnBrk="0" hangingPunct="1">
        <a:lnSpc>
          <a:spcPct val="90000"/>
        </a:lnSpc>
        <a:spcBef>
          <a:spcPct val="0"/>
        </a:spcBef>
        <a:buNone/>
        <a:defRPr sz="38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800"/>
        </a:spcBef>
        <a:buFont typeface="Arial" panose="020B0604020202020204" pitchFamily="34" charset="0"/>
        <a:buChar char="•"/>
        <a:defRPr sz="1800" kern="1200">
          <a:solidFill>
            <a:schemeClr val="tx1"/>
          </a:solidFill>
          <a:latin typeface="Oxygen" panose="02000503000000000000" pitchFamily="2" charset="0"/>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1600" kern="1200">
          <a:solidFill>
            <a:schemeClr val="tx1"/>
          </a:solidFill>
          <a:latin typeface="Oxygen" panose="02000503000000000000" pitchFamily="2" charset="0"/>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1400" kern="1200">
          <a:solidFill>
            <a:schemeClr val="tx1"/>
          </a:solidFill>
          <a:latin typeface="Oxygen" panose="02000503000000000000" pitchFamily="2" charset="0"/>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200" kern="1200">
          <a:solidFill>
            <a:schemeClr val="tx1"/>
          </a:solidFill>
          <a:latin typeface="Oxygen" panose="02000503000000000000" pitchFamily="2" charset="0"/>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000" kern="1200">
          <a:solidFill>
            <a:schemeClr val="tx1"/>
          </a:solidFill>
          <a:latin typeface="Oxygen" panose="02000503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8.svg"/><Relationship Id="rId5" Type="http://schemas.openxmlformats.org/officeDocument/2006/relationships/image" Target="../media/image23.png"/><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linkedin.com/in/tsdhayn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224FA-C9D6-D9CE-DD53-8C4E1A1D2029}"/>
              </a:ext>
            </a:extLst>
          </p:cNvPr>
          <p:cNvSpPr txBox="1">
            <a:spLocks/>
          </p:cNvSpPr>
          <p:nvPr/>
        </p:nvSpPr>
        <p:spPr>
          <a:xfrm>
            <a:off x="330922" y="3368142"/>
            <a:ext cx="7614593" cy="2140560"/>
          </a:xfrm>
          <a:prstGeom prst="rect">
            <a:avLst/>
          </a:prstGeom>
        </p:spPr>
        <p:txBody>
          <a:bodyPr anchor="t">
            <a:noAutofit/>
          </a:bodyPr>
          <a:lstStyle>
            <a:lvl1pPr algn="l" defTabSz="914400" rtl="0" eaLnBrk="1" latinLnBrk="0" hangingPunct="1">
              <a:lnSpc>
                <a:spcPct val="90000"/>
              </a:lnSpc>
              <a:spcBef>
                <a:spcPct val="0"/>
              </a:spcBef>
              <a:buNone/>
              <a:defRPr lang="en-GB" sz="3800" kern="1200" dirty="0">
                <a:solidFill>
                  <a:schemeClr val="bg1"/>
                </a:solidFill>
                <a:latin typeface="+mj-lt"/>
                <a:ea typeface="+mj-ea"/>
                <a:cs typeface="+mj-cs"/>
              </a:defRPr>
            </a:lvl1pPr>
          </a:lstStyle>
          <a:p>
            <a:r>
              <a:rPr lang="en-GB" sz="4000">
                <a:effectLst>
                  <a:outerShdw blurRad="63500" sx="102000" sy="102000" algn="ctr" rotWithShape="0">
                    <a:prstClr val="black">
                      <a:alpha val="40000"/>
                    </a:prstClr>
                  </a:outerShdw>
                </a:effectLst>
              </a:rPr>
              <a:t>MSSP, MFA, MDR…</a:t>
            </a:r>
          </a:p>
          <a:p>
            <a:r>
              <a:rPr lang="en-GB" sz="2800">
                <a:effectLst>
                  <a:outerShdw blurRad="63500" sx="102000" sy="102000" algn="ctr" rotWithShape="0">
                    <a:prstClr val="black">
                      <a:alpha val="40000"/>
                    </a:prstClr>
                  </a:outerShdw>
                </a:effectLst>
              </a:rPr>
              <a:t>So Why Isn’t </a:t>
            </a:r>
          </a:p>
          <a:p>
            <a:r>
              <a:rPr lang="en-GB" sz="2800">
                <a:effectLst>
                  <a:outerShdw blurRad="63500" sx="102000" sy="102000" algn="ctr" rotWithShape="0">
                    <a:prstClr val="black">
                      <a:alpha val="40000"/>
                    </a:prstClr>
                  </a:outerShdw>
                </a:effectLst>
              </a:rPr>
              <a:t>Incident Response </a:t>
            </a:r>
          </a:p>
          <a:p>
            <a:r>
              <a:rPr lang="en-GB" sz="2800">
                <a:effectLst>
                  <a:outerShdw blurRad="63500" sx="102000" sy="102000" algn="ctr" rotWithShape="0">
                    <a:prstClr val="black">
                      <a:alpha val="40000"/>
                    </a:prstClr>
                  </a:outerShdw>
                </a:effectLst>
              </a:rPr>
              <a:t>Solved?</a:t>
            </a:r>
          </a:p>
        </p:txBody>
      </p:sp>
      <p:sp>
        <p:nvSpPr>
          <p:cNvPr id="5" name="Title 1">
            <a:extLst>
              <a:ext uri="{FF2B5EF4-FFF2-40B4-BE49-F238E27FC236}">
                <a16:creationId xmlns:a16="http://schemas.microsoft.com/office/drawing/2014/main" id="{593E7826-FF74-713C-FD21-A8E6EBB0ECC3}"/>
              </a:ext>
            </a:extLst>
          </p:cNvPr>
          <p:cNvSpPr txBox="1">
            <a:spLocks/>
          </p:cNvSpPr>
          <p:nvPr/>
        </p:nvSpPr>
        <p:spPr>
          <a:xfrm>
            <a:off x="330922" y="5071073"/>
            <a:ext cx="5103226" cy="287178"/>
          </a:xfrm>
          <a:prstGeom prst="rect">
            <a:avLst/>
          </a:prstGeom>
        </p:spPr>
        <p:txBody>
          <a:bodyPr anchor="t">
            <a:noAutofit/>
          </a:bodyPr>
          <a:lstStyle>
            <a:lvl1pPr algn="l" defTabSz="914400" rtl="0" eaLnBrk="1" latinLnBrk="0" hangingPunct="1">
              <a:lnSpc>
                <a:spcPct val="90000"/>
              </a:lnSpc>
              <a:spcBef>
                <a:spcPct val="0"/>
              </a:spcBef>
              <a:buNone/>
              <a:defRPr lang="en-GB" sz="3800" kern="1200" dirty="0">
                <a:solidFill>
                  <a:schemeClr val="bg1"/>
                </a:solidFill>
                <a:latin typeface="+mj-lt"/>
                <a:ea typeface="+mj-ea"/>
                <a:cs typeface="+mj-cs"/>
              </a:defRPr>
            </a:lvl1pPr>
          </a:lstStyle>
          <a:p>
            <a:r>
              <a:rPr lang="en-US" sz="1200"/>
              <a:t>03/12/2024 / (v1.0)</a:t>
            </a:r>
          </a:p>
        </p:txBody>
      </p:sp>
      <p:sp>
        <p:nvSpPr>
          <p:cNvPr id="6" name="Title 1">
            <a:extLst>
              <a:ext uri="{FF2B5EF4-FFF2-40B4-BE49-F238E27FC236}">
                <a16:creationId xmlns:a16="http://schemas.microsoft.com/office/drawing/2014/main" id="{20E48EC2-F393-1028-6D20-67CCAA25B1EB}"/>
              </a:ext>
            </a:extLst>
          </p:cNvPr>
          <p:cNvSpPr txBox="1">
            <a:spLocks/>
          </p:cNvSpPr>
          <p:nvPr/>
        </p:nvSpPr>
        <p:spPr>
          <a:xfrm>
            <a:off x="330923" y="6263948"/>
            <a:ext cx="8884097" cy="287178"/>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GB" sz="3800" kern="1200" dirty="0">
                <a:solidFill>
                  <a:schemeClr val="bg1"/>
                </a:solidFill>
                <a:latin typeface="+mj-lt"/>
                <a:ea typeface="+mj-ea"/>
                <a:cs typeface="+mj-cs"/>
              </a:defRPr>
            </a:lvl1pPr>
          </a:lstStyle>
          <a:p>
            <a:r>
              <a:rPr lang="en-US" sz="1600"/>
              <a:t>Prepared For: B-Sides London ‘24</a:t>
            </a:r>
            <a:endParaRPr lang="en-US" sz="1600">
              <a:highlight>
                <a:srgbClr val="FFFF00"/>
              </a:highlight>
            </a:endParaRPr>
          </a:p>
        </p:txBody>
      </p:sp>
      <p:sp>
        <p:nvSpPr>
          <p:cNvPr id="2" name="TextBox 1">
            <a:extLst>
              <a:ext uri="{FF2B5EF4-FFF2-40B4-BE49-F238E27FC236}">
                <a16:creationId xmlns:a16="http://schemas.microsoft.com/office/drawing/2014/main" id="{36031E2E-5511-79A3-D61D-F3BB5184F43B}"/>
              </a:ext>
            </a:extLst>
          </p:cNvPr>
          <p:cNvSpPr txBox="1"/>
          <p:nvPr/>
        </p:nvSpPr>
        <p:spPr>
          <a:xfrm>
            <a:off x="1916482" y="5173249"/>
            <a:ext cx="0" cy="0"/>
          </a:xfrm>
          <a:prstGeom prst="rect">
            <a:avLst/>
          </a:prstGeom>
        </p:spPr>
        <p:txBody>
          <a:bodyPr vert="horz" wrap="none" lIns="91440" tIns="45720" rIns="91440" bIns="45720" rtlCol="0" anchor="t">
            <a:noAutofit/>
          </a:bodyPr>
          <a:lstStyle/>
          <a:p>
            <a:pPr algn="l"/>
            <a:endParaRPr lang="en-GB" sz="1600" dirty="0">
              <a:latin typeface="+mj-lt"/>
            </a:endParaRPr>
          </a:p>
        </p:txBody>
      </p:sp>
    </p:spTree>
    <p:extLst>
      <p:ext uri="{BB962C8B-B14F-4D97-AF65-F5344CB8AC3E}">
        <p14:creationId xmlns:p14="http://schemas.microsoft.com/office/powerpoint/2010/main" val="110227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4BC22-9991-530D-863C-D403DCF44961}"/>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811AEFC-B493-8618-C383-FF8321C5D90B}"/>
              </a:ext>
            </a:extLst>
          </p:cNvPr>
          <p:cNvSpPr/>
          <p:nvPr/>
        </p:nvSpPr>
        <p:spPr>
          <a:xfrm>
            <a:off x="702076" y="6079462"/>
            <a:ext cx="3362050" cy="400833"/>
          </a:xfrm>
          <a:custGeom>
            <a:avLst/>
            <a:gdLst>
              <a:gd name="connsiteX0" fmla="*/ 0 w 5156535"/>
              <a:gd name="connsiteY0" fmla="*/ 0 h 400833"/>
              <a:gd name="connsiteX1" fmla="*/ 5156535 w 5156535"/>
              <a:gd name="connsiteY1" fmla="*/ 0 h 400833"/>
              <a:gd name="connsiteX2" fmla="*/ 5156535 w 5156535"/>
              <a:gd name="connsiteY2" fmla="*/ 400833 h 400833"/>
              <a:gd name="connsiteX3" fmla="*/ 0 w 5156535"/>
              <a:gd name="connsiteY3" fmla="*/ 400833 h 400833"/>
              <a:gd name="connsiteX4" fmla="*/ 0 w 5156535"/>
              <a:gd name="connsiteY4" fmla="*/ 0 h 400833"/>
              <a:gd name="connsiteX0" fmla="*/ 263047 w 5419582"/>
              <a:gd name="connsiteY0" fmla="*/ 0 h 425885"/>
              <a:gd name="connsiteX1" fmla="*/ 5419582 w 5419582"/>
              <a:gd name="connsiteY1" fmla="*/ 0 h 425885"/>
              <a:gd name="connsiteX2" fmla="*/ 5419582 w 5419582"/>
              <a:gd name="connsiteY2" fmla="*/ 400833 h 425885"/>
              <a:gd name="connsiteX3" fmla="*/ 0 w 5419582"/>
              <a:gd name="connsiteY3" fmla="*/ 425885 h 425885"/>
              <a:gd name="connsiteX4" fmla="*/ 263047 w 5419582"/>
              <a:gd name="connsiteY4" fmla="*/ 0 h 42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9582" h="425885">
                <a:moveTo>
                  <a:pt x="263047" y="0"/>
                </a:moveTo>
                <a:lnTo>
                  <a:pt x="5419582" y="0"/>
                </a:lnTo>
                <a:lnTo>
                  <a:pt x="5419582" y="400833"/>
                </a:lnTo>
                <a:lnTo>
                  <a:pt x="0" y="425885"/>
                </a:lnTo>
                <a:lnTo>
                  <a:pt x="263047"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a:t>Helpdesk</a:t>
            </a:r>
          </a:p>
        </p:txBody>
      </p:sp>
      <p:sp>
        <p:nvSpPr>
          <p:cNvPr id="3" name="Rectangle 2">
            <a:extLst>
              <a:ext uri="{FF2B5EF4-FFF2-40B4-BE49-F238E27FC236}">
                <a16:creationId xmlns:a16="http://schemas.microsoft.com/office/drawing/2014/main" id="{6A751F56-0607-19F4-CD6E-587A20AA75D2}"/>
              </a:ext>
            </a:extLst>
          </p:cNvPr>
          <p:cNvSpPr/>
          <p:nvPr/>
        </p:nvSpPr>
        <p:spPr>
          <a:xfrm>
            <a:off x="601404" y="4141373"/>
            <a:ext cx="3482495" cy="2338922"/>
          </a:xfrm>
          <a:custGeom>
            <a:avLst/>
            <a:gdLst>
              <a:gd name="connsiteX0" fmla="*/ 0 w 1496533"/>
              <a:gd name="connsiteY0" fmla="*/ 0 h 2334778"/>
              <a:gd name="connsiteX1" fmla="*/ 1496533 w 1496533"/>
              <a:gd name="connsiteY1" fmla="*/ 0 h 2334778"/>
              <a:gd name="connsiteX2" fmla="*/ 1496533 w 1496533"/>
              <a:gd name="connsiteY2" fmla="*/ 2334778 h 2334778"/>
              <a:gd name="connsiteX3" fmla="*/ 0 w 1496533"/>
              <a:gd name="connsiteY3" fmla="*/ 2334778 h 2334778"/>
              <a:gd name="connsiteX4" fmla="*/ 0 w 1496533"/>
              <a:gd name="connsiteY4" fmla="*/ 0 h 2334778"/>
              <a:gd name="connsiteX0" fmla="*/ 1985962 w 3482495"/>
              <a:gd name="connsiteY0" fmla="*/ 0 h 2334778"/>
              <a:gd name="connsiteX1" fmla="*/ 3482495 w 3482495"/>
              <a:gd name="connsiteY1" fmla="*/ 0 h 2334778"/>
              <a:gd name="connsiteX2" fmla="*/ 3482495 w 3482495"/>
              <a:gd name="connsiteY2" fmla="*/ 2334778 h 2334778"/>
              <a:gd name="connsiteX3" fmla="*/ 0 w 3482495"/>
              <a:gd name="connsiteY3" fmla="*/ 2334778 h 2334778"/>
              <a:gd name="connsiteX4" fmla="*/ 1985962 w 3482495"/>
              <a:gd name="connsiteY4" fmla="*/ 0 h 2334778"/>
              <a:gd name="connsiteX0" fmla="*/ 1528762 w 3482495"/>
              <a:gd name="connsiteY0" fmla="*/ 0 h 2349066"/>
              <a:gd name="connsiteX1" fmla="*/ 3482495 w 3482495"/>
              <a:gd name="connsiteY1" fmla="*/ 14288 h 2349066"/>
              <a:gd name="connsiteX2" fmla="*/ 3482495 w 3482495"/>
              <a:gd name="connsiteY2" fmla="*/ 2349066 h 2349066"/>
              <a:gd name="connsiteX3" fmla="*/ 0 w 3482495"/>
              <a:gd name="connsiteY3" fmla="*/ 2349066 h 2349066"/>
              <a:gd name="connsiteX4" fmla="*/ 1528762 w 3482495"/>
              <a:gd name="connsiteY4" fmla="*/ 0 h 2349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2495" h="2349066">
                <a:moveTo>
                  <a:pt x="1528762" y="0"/>
                </a:moveTo>
                <a:lnTo>
                  <a:pt x="3482495" y="14288"/>
                </a:lnTo>
                <a:lnTo>
                  <a:pt x="3482495" y="2349066"/>
                </a:lnTo>
                <a:lnTo>
                  <a:pt x="0" y="2349066"/>
                </a:lnTo>
                <a:lnTo>
                  <a:pt x="1528762" y="0"/>
                </a:lnTo>
                <a:close/>
              </a:path>
            </a:pathLst>
          </a:custGeom>
          <a:solidFill>
            <a:schemeClr val="accent1">
              <a:alpha val="16986"/>
            </a:schemeClr>
          </a:solidFill>
          <a:ln w="38100">
            <a:solidFill>
              <a:schemeClr val="accent2"/>
            </a:solid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r>
              <a:rPr lang="en-GB"/>
              <a:t>IT Outsource</a:t>
            </a:r>
          </a:p>
          <a:p>
            <a:pPr algn="ctr"/>
            <a:r>
              <a:rPr lang="en-GB"/>
              <a:t>Service Provider</a:t>
            </a:r>
          </a:p>
        </p:txBody>
      </p:sp>
      <p:sp>
        <p:nvSpPr>
          <p:cNvPr id="23" name="Rectangle 22">
            <a:extLst>
              <a:ext uri="{FF2B5EF4-FFF2-40B4-BE49-F238E27FC236}">
                <a16:creationId xmlns:a16="http://schemas.microsoft.com/office/drawing/2014/main" id="{AEBF9A3F-E1B1-8B9E-35F2-469E212237AE}"/>
              </a:ext>
            </a:extLst>
          </p:cNvPr>
          <p:cNvSpPr/>
          <p:nvPr/>
        </p:nvSpPr>
        <p:spPr>
          <a:xfrm>
            <a:off x="9824050" y="5004684"/>
            <a:ext cx="2075729" cy="61229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a:t>Organisational Boundary</a:t>
            </a:r>
          </a:p>
        </p:txBody>
      </p:sp>
      <p:cxnSp>
        <p:nvCxnSpPr>
          <p:cNvPr id="18" name="Straight Connector 17">
            <a:extLst>
              <a:ext uri="{FF2B5EF4-FFF2-40B4-BE49-F238E27FC236}">
                <a16:creationId xmlns:a16="http://schemas.microsoft.com/office/drawing/2014/main" id="{A7D66BD1-96C1-8128-B8E0-6D87D4460C1F}"/>
              </a:ext>
            </a:extLst>
          </p:cNvPr>
          <p:cNvCxnSpPr/>
          <p:nvPr/>
        </p:nvCxnSpPr>
        <p:spPr>
          <a:xfrm>
            <a:off x="4352081" y="694481"/>
            <a:ext cx="0" cy="5785814"/>
          </a:xfrm>
          <a:prstGeom prst="line">
            <a:avLst/>
          </a:prstGeom>
          <a:ln w="571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6DE59960-6AF0-EA74-7E7C-D0E7EC025700}"/>
              </a:ext>
            </a:extLst>
          </p:cNvPr>
          <p:cNvCxnSpPr/>
          <p:nvPr/>
        </p:nvCxnSpPr>
        <p:spPr>
          <a:xfrm>
            <a:off x="9824050" y="6470648"/>
            <a:ext cx="2176041"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TextBox 26">
            <a:extLst>
              <a:ext uri="{FF2B5EF4-FFF2-40B4-BE49-F238E27FC236}">
                <a16:creationId xmlns:a16="http://schemas.microsoft.com/office/drawing/2014/main" id="{1038D6C6-62E2-EA53-4276-A5DFF9A62F39}"/>
              </a:ext>
            </a:extLst>
          </p:cNvPr>
          <p:cNvSpPr txBox="1"/>
          <p:nvPr/>
        </p:nvSpPr>
        <p:spPr>
          <a:xfrm>
            <a:off x="9824050" y="5856790"/>
            <a:ext cx="2176041" cy="646331"/>
          </a:xfrm>
          <a:prstGeom prst="rect">
            <a:avLst/>
          </a:prstGeom>
          <a:ln w="571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GB"/>
              <a:t>Commercial Boundary</a:t>
            </a:r>
          </a:p>
        </p:txBody>
      </p:sp>
      <p:sp>
        <p:nvSpPr>
          <p:cNvPr id="28" name="TextBox 27">
            <a:extLst>
              <a:ext uri="{FF2B5EF4-FFF2-40B4-BE49-F238E27FC236}">
                <a16:creationId xmlns:a16="http://schemas.microsoft.com/office/drawing/2014/main" id="{D0E4D082-4E2F-172F-8722-BF4D3CB7D363}"/>
              </a:ext>
            </a:extLst>
          </p:cNvPr>
          <p:cNvSpPr txBox="1"/>
          <p:nvPr/>
        </p:nvSpPr>
        <p:spPr>
          <a:xfrm>
            <a:off x="6666269" y="888756"/>
            <a:ext cx="5274569" cy="4370427"/>
          </a:xfrm>
          <a:prstGeom prst="rect">
            <a:avLst/>
          </a:prstGeom>
          <a:noFill/>
        </p:spPr>
        <p:txBody>
          <a:bodyPr wrap="square" rtlCol="0">
            <a:spAutoFit/>
          </a:bodyPr>
          <a:lstStyle/>
          <a:p>
            <a:r>
              <a:rPr lang="en-GB" sz="1600"/>
              <a:t>Security Management is receiving technical information and containment, eradication and recovery decisions from the MSSP’s IR team without a background in the technical aspects or practicalities of adversarial incidents..</a:t>
            </a:r>
          </a:p>
          <a:p>
            <a:endParaRPr lang="en-GB" sz="1600"/>
          </a:p>
          <a:p>
            <a:r>
              <a:rPr lang="en-GB" sz="1600"/>
              <a:t>Security Management is functioning as “air traffic control, sometimes via Service Delivery, to manage the It Outsource Service Providers actions. The OSP may have uptime driven primary SLAs and be reluctant to cause downtime.</a:t>
            </a:r>
          </a:p>
          <a:p>
            <a:endParaRPr lang="en-GB" sz="1600"/>
          </a:p>
          <a:p>
            <a:pPr lvl="1"/>
            <a:r>
              <a:rPr lang="en-GB" sz="1600"/>
              <a:t>Security Management has to translate inputs and decisions from both MSSP and ITOSP to their </a:t>
            </a:r>
          </a:p>
          <a:p>
            <a:pPr lvl="1"/>
            <a:r>
              <a:rPr lang="en-GB" sz="1600"/>
              <a:t>business</a:t>
            </a:r>
          </a:p>
          <a:p>
            <a:endParaRPr lang="en-GB"/>
          </a:p>
          <a:p>
            <a:endParaRPr lang="en-GB"/>
          </a:p>
        </p:txBody>
      </p:sp>
      <p:sp>
        <p:nvSpPr>
          <p:cNvPr id="7" name="Right Triangle 6">
            <a:extLst>
              <a:ext uri="{FF2B5EF4-FFF2-40B4-BE49-F238E27FC236}">
                <a16:creationId xmlns:a16="http://schemas.microsoft.com/office/drawing/2014/main" id="{7B076E12-2A44-C880-B8EA-BD2E8785BAA5}"/>
              </a:ext>
            </a:extLst>
          </p:cNvPr>
          <p:cNvSpPr/>
          <p:nvPr/>
        </p:nvSpPr>
        <p:spPr>
          <a:xfrm>
            <a:off x="6468253" y="5182250"/>
            <a:ext cx="1586366" cy="1286758"/>
          </a:xfrm>
          <a:custGeom>
            <a:avLst/>
            <a:gdLst>
              <a:gd name="connsiteX0" fmla="*/ 0 w 1586366"/>
              <a:gd name="connsiteY0" fmla="*/ 0 h 1286758"/>
              <a:gd name="connsiteX1" fmla="*/ 1586366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814841 w 1586366"/>
              <a:gd name="connsiteY1" fmla="*/ 17145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771978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366" h="1286758">
                <a:moveTo>
                  <a:pt x="0" y="0"/>
                </a:moveTo>
                <a:lnTo>
                  <a:pt x="771978" y="0"/>
                </a:lnTo>
                <a:lnTo>
                  <a:pt x="1586366" y="1286758"/>
                </a:lnTo>
                <a:lnTo>
                  <a:pt x="0" y="1286758"/>
                </a:lnTo>
                <a:lnTo>
                  <a:pt x="0"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Op Risk</a:t>
            </a:r>
          </a:p>
        </p:txBody>
      </p:sp>
      <p:sp>
        <p:nvSpPr>
          <p:cNvPr id="8" name="Rectangle 7">
            <a:extLst>
              <a:ext uri="{FF2B5EF4-FFF2-40B4-BE49-F238E27FC236}">
                <a16:creationId xmlns:a16="http://schemas.microsoft.com/office/drawing/2014/main" id="{3D425FCF-6319-9001-7E9B-EABF316C9BA4}"/>
              </a:ext>
            </a:extLst>
          </p:cNvPr>
          <p:cNvSpPr/>
          <p:nvPr/>
        </p:nvSpPr>
        <p:spPr>
          <a:xfrm>
            <a:off x="2616487" y="5144535"/>
            <a:ext cx="1402581" cy="1115306"/>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Infrastructure</a:t>
            </a:r>
          </a:p>
        </p:txBody>
      </p:sp>
      <p:sp>
        <p:nvSpPr>
          <p:cNvPr id="9" name="Rectangle 8">
            <a:extLst>
              <a:ext uri="{FF2B5EF4-FFF2-40B4-BE49-F238E27FC236}">
                <a16:creationId xmlns:a16="http://schemas.microsoft.com/office/drawing/2014/main" id="{081984FC-C6B1-121E-0468-0D57468D03EA}"/>
              </a:ext>
            </a:extLst>
          </p:cNvPr>
          <p:cNvSpPr/>
          <p:nvPr/>
        </p:nvSpPr>
        <p:spPr>
          <a:xfrm>
            <a:off x="4590786" y="4375891"/>
            <a:ext cx="542164" cy="2098598"/>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Service Delivery</a:t>
            </a:r>
          </a:p>
        </p:txBody>
      </p:sp>
      <p:sp>
        <p:nvSpPr>
          <p:cNvPr id="10" name="Rectangle 9">
            <a:extLst>
              <a:ext uri="{FF2B5EF4-FFF2-40B4-BE49-F238E27FC236}">
                <a16:creationId xmlns:a16="http://schemas.microsoft.com/office/drawing/2014/main" id="{785A6C8B-343F-89B0-3069-2A0C1E4B1CBC}"/>
              </a:ext>
            </a:extLst>
          </p:cNvPr>
          <p:cNvSpPr/>
          <p:nvPr/>
        </p:nvSpPr>
        <p:spPr>
          <a:xfrm>
            <a:off x="869444" y="5158823"/>
            <a:ext cx="1744186" cy="1115306"/>
          </a:xfrm>
          <a:custGeom>
            <a:avLst/>
            <a:gdLst>
              <a:gd name="connsiteX0" fmla="*/ 0 w 1067781"/>
              <a:gd name="connsiteY0" fmla="*/ 0 h 1115306"/>
              <a:gd name="connsiteX1" fmla="*/ 1067781 w 1067781"/>
              <a:gd name="connsiteY1" fmla="*/ 0 h 1115306"/>
              <a:gd name="connsiteX2" fmla="*/ 1067781 w 1067781"/>
              <a:gd name="connsiteY2" fmla="*/ 1115306 h 1115306"/>
              <a:gd name="connsiteX3" fmla="*/ 0 w 1067781"/>
              <a:gd name="connsiteY3" fmla="*/ 1115306 h 1115306"/>
              <a:gd name="connsiteX4" fmla="*/ 0 w 1067781"/>
              <a:gd name="connsiteY4" fmla="*/ 0 h 1115306"/>
              <a:gd name="connsiteX0" fmla="*/ 676405 w 1744186"/>
              <a:gd name="connsiteY0" fmla="*/ 0 h 1115306"/>
              <a:gd name="connsiteX1" fmla="*/ 1744186 w 1744186"/>
              <a:gd name="connsiteY1" fmla="*/ 0 h 1115306"/>
              <a:gd name="connsiteX2" fmla="*/ 1744186 w 1744186"/>
              <a:gd name="connsiteY2" fmla="*/ 1115306 h 1115306"/>
              <a:gd name="connsiteX3" fmla="*/ 0 w 1744186"/>
              <a:gd name="connsiteY3" fmla="*/ 1115306 h 1115306"/>
              <a:gd name="connsiteX4" fmla="*/ 676405 w 1744186"/>
              <a:gd name="connsiteY4" fmla="*/ 0 h 111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186" h="1115306">
                <a:moveTo>
                  <a:pt x="676405" y="0"/>
                </a:moveTo>
                <a:lnTo>
                  <a:pt x="1744186" y="0"/>
                </a:lnTo>
                <a:lnTo>
                  <a:pt x="1744186" y="1115306"/>
                </a:lnTo>
                <a:lnTo>
                  <a:pt x="0" y="1115306"/>
                </a:lnTo>
                <a:lnTo>
                  <a:pt x="676405"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Networks</a:t>
            </a:r>
            <a:endParaRPr lang="en-GB"/>
          </a:p>
        </p:txBody>
      </p:sp>
      <p:sp>
        <p:nvSpPr>
          <p:cNvPr id="12" name="Rectangle 11">
            <a:extLst>
              <a:ext uri="{FF2B5EF4-FFF2-40B4-BE49-F238E27FC236}">
                <a16:creationId xmlns:a16="http://schemas.microsoft.com/office/drawing/2014/main" id="{A7B32009-C459-6FFB-F60B-0AFD431B13C9}"/>
              </a:ext>
            </a:extLst>
          </p:cNvPr>
          <p:cNvSpPr/>
          <p:nvPr/>
        </p:nvSpPr>
        <p:spPr>
          <a:xfrm>
            <a:off x="1577051" y="4336041"/>
            <a:ext cx="1402581" cy="794205"/>
          </a:xfrm>
          <a:custGeom>
            <a:avLst/>
            <a:gdLst>
              <a:gd name="connsiteX0" fmla="*/ 0 w 1067767"/>
              <a:gd name="connsiteY0" fmla="*/ 0 h 1212137"/>
              <a:gd name="connsiteX1" fmla="*/ 1067767 w 1067767"/>
              <a:gd name="connsiteY1" fmla="*/ 0 h 1212137"/>
              <a:gd name="connsiteX2" fmla="*/ 1067767 w 1067767"/>
              <a:gd name="connsiteY2" fmla="*/ 1212137 h 1212137"/>
              <a:gd name="connsiteX3" fmla="*/ 0 w 1067767"/>
              <a:gd name="connsiteY3" fmla="*/ 1212137 h 1212137"/>
              <a:gd name="connsiteX4" fmla="*/ 0 w 1067767"/>
              <a:gd name="connsiteY4" fmla="*/ 0 h 1212137"/>
              <a:gd name="connsiteX0" fmla="*/ 425885 w 1493652"/>
              <a:gd name="connsiteY0" fmla="*/ 0 h 1212137"/>
              <a:gd name="connsiteX1" fmla="*/ 1493652 w 1493652"/>
              <a:gd name="connsiteY1" fmla="*/ 0 h 1212137"/>
              <a:gd name="connsiteX2" fmla="*/ 1493652 w 1493652"/>
              <a:gd name="connsiteY2" fmla="*/ 1212137 h 1212137"/>
              <a:gd name="connsiteX3" fmla="*/ 0 w 1493652"/>
              <a:gd name="connsiteY3" fmla="*/ 798778 h 1212137"/>
              <a:gd name="connsiteX4" fmla="*/ 425885 w 1493652"/>
              <a:gd name="connsiteY4" fmla="*/ 0 h 1212137"/>
              <a:gd name="connsiteX0" fmla="*/ 425885 w 1493652"/>
              <a:gd name="connsiteY0" fmla="*/ 0 h 798778"/>
              <a:gd name="connsiteX1" fmla="*/ 1493652 w 1493652"/>
              <a:gd name="connsiteY1" fmla="*/ 0 h 798778"/>
              <a:gd name="connsiteX2" fmla="*/ 1493652 w 1493652"/>
              <a:gd name="connsiteY2" fmla="*/ 798778 h 798778"/>
              <a:gd name="connsiteX3" fmla="*/ 0 w 1493652"/>
              <a:gd name="connsiteY3" fmla="*/ 798778 h 798778"/>
              <a:gd name="connsiteX4" fmla="*/ 425885 w 1493652"/>
              <a:gd name="connsiteY4" fmla="*/ 0 h 798778"/>
              <a:gd name="connsiteX0" fmla="*/ 513567 w 1493652"/>
              <a:gd name="connsiteY0" fmla="*/ 12526 h 798778"/>
              <a:gd name="connsiteX1" fmla="*/ 1493652 w 1493652"/>
              <a:gd name="connsiteY1" fmla="*/ 0 h 798778"/>
              <a:gd name="connsiteX2" fmla="*/ 1493652 w 1493652"/>
              <a:gd name="connsiteY2" fmla="*/ 798778 h 798778"/>
              <a:gd name="connsiteX3" fmla="*/ 0 w 1493652"/>
              <a:gd name="connsiteY3" fmla="*/ 798778 h 798778"/>
              <a:gd name="connsiteX4" fmla="*/ 513567 w 1493652"/>
              <a:gd name="connsiteY4" fmla="*/ 12526 h 798778"/>
              <a:gd name="connsiteX0" fmla="*/ 513567 w 1493652"/>
              <a:gd name="connsiteY0" fmla="*/ 0 h 786252"/>
              <a:gd name="connsiteX1" fmla="*/ 1343340 w 1493652"/>
              <a:gd name="connsiteY1" fmla="*/ 0 h 786252"/>
              <a:gd name="connsiteX2" fmla="*/ 1493652 w 1493652"/>
              <a:gd name="connsiteY2" fmla="*/ 786252 h 786252"/>
              <a:gd name="connsiteX3" fmla="*/ 0 w 1493652"/>
              <a:gd name="connsiteY3" fmla="*/ 786252 h 786252"/>
              <a:gd name="connsiteX4" fmla="*/ 513567 w 1493652"/>
              <a:gd name="connsiteY4" fmla="*/ 0 h 786252"/>
              <a:gd name="connsiteX0" fmla="*/ 513567 w 1368392"/>
              <a:gd name="connsiteY0" fmla="*/ 0 h 823830"/>
              <a:gd name="connsiteX1" fmla="*/ 1343340 w 1368392"/>
              <a:gd name="connsiteY1" fmla="*/ 0 h 823830"/>
              <a:gd name="connsiteX2" fmla="*/ 1368392 w 1368392"/>
              <a:gd name="connsiteY2" fmla="*/ 823830 h 823830"/>
              <a:gd name="connsiteX3" fmla="*/ 0 w 1368392"/>
              <a:gd name="connsiteY3" fmla="*/ 786252 h 823830"/>
              <a:gd name="connsiteX4" fmla="*/ 513567 w 1368392"/>
              <a:gd name="connsiteY4" fmla="*/ 0 h 823830"/>
              <a:gd name="connsiteX0" fmla="*/ 513567 w 1343340"/>
              <a:gd name="connsiteY0" fmla="*/ 0 h 786252"/>
              <a:gd name="connsiteX1" fmla="*/ 1343340 w 1343340"/>
              <a:gd name="connsiteY1" fmla="*/ 0 h 786252"/>
              <a:gd name="connsiteX2" fmla="*/ 1343340 w 1343340"/>
              <a:gd name="connsiteY2" fmla="*/ 786252 h 786252"/>
              <a:gd name="connsiteX3" fmla="*/ 0 w 1343340"/>
              <a:gd name="connsiteY3" fmla="*/ 786252 h 786252"/>
              <a:gd name="connsiteX4" fmla="*/ 513567 w 1343340"/>
              <a:gd name="connsiteY4" fmla="*/ 0 h 78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40" h="786252">
                <a:moveTo>
                  <a:pt x="513567" y="0"/>
                </a:moveTo>
                <a:lnTo>
                  <a:pt x="1343340" y="0"/>
                </a:lnTo>
                <a:lnTo>
                  <a:pt x="1343340" y="786252"/>
                </a:lnTo>
                <a:lnTo>
                  <a:pt x="0" y="786252"/>
                </a:lnTo>
                <a:lnTo>
                  <a:pt x="513567"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r"/>
            <a:r>
              <a:rPr lang="en-GB" sz="1600"/>
              <a:t>Sysadmin</a:t>
            </a:r>
          </a:p>
        </p:txBody>
      </p:sp>
      <p:sp>
        <p:nvSpPr>
          <p:cNvPr id="13" name="Rectangle 12">
            <a:extLst>
              <a:ext uri="{FF2B5EF4-FFF2-40B4-BE49-F238E27FC236}">
                <a16:creationId xmlns:a16="http://schemas.microsoft.com/office/drawing/2014/main" id="{3A0CC1E7-343B-DE57-C269-618FC9E783B1}"/>
              </a:ext>
            </a:extLst>
          </p:cNvPr>
          <p:cNvSpPr/>
          <p:nvPr/>
        </p:nvSpPr>
        <p:spPr>
          <a:xfrm>
            <a:off x="2965097" y="4336041"/>
            <a:ext cx="1051219" cy="769154"/>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a:t>Technical</a:t>
            </a:r>
            <a:r>
              <a:rPr lang="en-GB" sz="1400"/>
              <a:t> </a:t>
            </a:r>
          </a:p>
          <a:p>
            <a:pPr algn="ctr"/>
            <a:r>
              <a:rPr lang="en-GB" sz="1200"/>
              <a:t>Architecture</a:t>
            </a:r>
            <a:endParaRPr lang="en-GB" sz="1400"/>
          </a:p>
        </p:txBody>
      </p:sp>
      <p:sp>
        <p:nvSpPr>
          <p:cNvPr id="15" name="Right Triangle 14">
            <a:extLst>
              <a:ext uri="{FF2B5EF4-FFF2-40B4-BE49-F238E27FC236}">
                <a16:creationId xmlns:a16="http://schemas.microsoft.com/office/drawing/2014/main" id="{5666DEBB-E55B-1856-ABEE-F4CF03EFCCA5}"/>
              </a:ext>
            </a:extLst>
          </p:cNvPr>
          <p:cNvSpPr/>
          <p:nvPr/>
        </p:nvSpPr>
        <p:spPr>
          <a:xfrm>
            <a:off x="4582791" y="1130038"/>
            <a:ext cx="1465215" cy="2292754"/>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IM</a:t>
            </a:r>
          </a:p>
          <a:p>
            <a:pPr algn="ctr"/>
            <a:endParaRPr lang="en-GB"/>
          </a:p>
        </p:txBody>
      </p:sp>
      <p:sp>
        <p:nvSpPr>
          <p:cNvPr id="16" name="Rectangle 15">
            <a:extLst>
              <a:ext uri="{FF2B5EF4-FFF2-40B4-BE49-F238E27FC236}">
                <a16:creationId xmlns:a16="http://schemas.microsoft.com/office/drawing/2014/main" id="{F71CE0FC-F39B-F4E5-4118-6FC0E9C84CC0}"/>
              </a:ext>
            </a:extLst>
          </p:cNvPr>
          <p:cNvSpPr/>
          <p:nvPr/>
        </p:nvSpPr>
        <p:spPr>
          <a:xfrm>
            <a:off x="6050719" y="4360096"/>
            <a:ext cx="1169706" cy="822153"/>
          </a:xfrm>
          <a:custGeom>
            <a:avLst/>
            <a:gdLst>
              <a:gd name="connsiteX0" fmla="*/ 0 w 1465203"/>
              <a:gd name="connsiteY0" fmla="*/ 0 h 551145"/>
              <a:gd name="connsiteX1" fmla="*/ 1465203 w 1465203"/>
              <a:gd name="connsiteY1" fmla="*/ 0 h 551145"/>
              <a:gd name="connsiteX2" fmla="*/ 1465203 w 1465203"/>
              <a:gd name="connsiteY2" fmla="*/ 551145 h 551145"/>
              <a:gd name="connsiteX3" fmla="*/ 0 w 1465203"/>
              <a:gd name="connsiteY3" fmla="*/ 551145 h 551145"/>
              <a:gd name="connsiteX4" fmla="*/ 0 w 1465203"/>
              <a:gd name="connsiteY4" fmla="*/ 0 h 551145"/>
              <a:gd name="connsiteX0" fmla="*/ 0 w 1853510"/>
              <a:gd name="connsiteY0" fmla="*/ 0 h 551145"/>
              <a:gd name="connsiteX1" fmla="*/ 1465203 w 1853510"/>
              <a:gd name="connsiteY1" fmla="*/ 0 h 551145"/>
              <a:gd name="connsiteX2" fmla="*/ 1853510 w 1853510"/>
              <a:gd name="connsiteY2" fmla="*/ 551145 h 551145"/>
              <a:gd name="connsiteX3" fmla="*/ 0 w 1853510"/>
              <a:gd name="connsiteY3" fmla="*/ 551145 h 551145"/>
              <a:gd name="connsiteX4" fmla="*/ 0 w 1853510"/>
              <a:gd name="connsiteY4" fmla="*/ 0 h 551145"/>
              <a:gd name="connsiteX0" fmla="*/ 0 w 2467736"/>
              <a:gd name="connsiteY0" fmla="*/ 0 h 551145"/>
              <a:gd name="connsiteX1" fmla="*/ 1465203 w 2467736"/>
              <a:gd name="connsiteY1" fmla="*/ 0 h 551145"/>
              <a:gd name="connsiteX2" fmla="*/ 2467736 w 2467736"/>
              <a:gd name="connsiteY2" fmla="*/ 551145 h 551145"/>
              <a:gd name="connsiteX3" fmla="*/ 0 w 2467736"/>
              <a:gd name="connsiteY3" fmla="*/ 551145 h 551145"/>
              <a:gd name="connsiteX4" fmla="*/ 0 w 2467736"/>
              <a:gd name="connsiteY4" fmla="*/ 0 h 551145"/>
              <a:gd name="connsiteX0" fmla="*/ 0 w 2516274"/>
              <a:gd name="connsiteY0" fmla="*/ 0 h 555788"/>
              <a:gd name="connsiteX1" fmla="*/ 1465203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0 h 555788"/>
              <a:gd name="connsiteX1" fmla="*/ 1351949 w 2516274"/>
              <a:gd name="connsiteY1" fmla="*/ 1393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13930 h 569718"/>
              <a:gd name="connsiteX1" fmla="*/ 1319590 w 2516274"/>
              <a:gd name="connsiteY1" fmla="*/ 0 h 569718"/>
              <a:gd name="connsiteX2" fmla="*/ 2516274 w 2516274"/>
              <a:gd name="connsiteY2" fmla="*/ 569718 h 569718"/>
              <a:gd name="connsiteX3" fmla="*/ 0 w 2516274"/>
              <a:gd name="connsiteY3" fmla="*/ 565075 h 569718"/>
              <a:gd name="connsiteX4" fmla="*/ 0 w 2516274"/>
              <a:gd name="connsiteY4" fmla="*/ 13930 h 569718"/>
              <a:gd name="connsiteX0" fmla="*/ 0 w 2516274"/>
              <a:gd name="connsiteY0" fmla="*/ 0 h 555788"/>
              <a:gd name="connsiteX1" fmla="*/ 1384307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820598"/>
              <a:gd name="connsiteY0" fmla="*/ 0 h 560431"/>
              <a:gd name="connsiteX1" fmla="*/ 1384307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75447 w 2820598"/>
              <a:gd name="connsiteY1" fmla="*/ 1393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27930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998422"/>
              <a:gd name="connsiteY0" fmla="*/ 0 h 555788"/>
              <a:gd name="connsiteX1" fmla="*/ 1027930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5460 h 561248"/>
              <a:gd name="connsiteX1" fmla="*/ 1383579 w 2998422"/>
              <a:gd name="connsiteY1" fmla="*/ 0 h 561248"/>
              <a:gd name="connsiteX2" fmla="*/ 2998422 w 2998422"/>
              <a:gd name="connsiteY2" fmla="*/ 561248 h 561248"/>
              <a:gd name="connsiteX3" fmla="*/ 0 w 2998422"/>
              <a:gd name="connsiteY3" fmla="*/ 556605 h 561248"/>
              <a:gd name="connsiteX4" fmla="*/ 0 w 2998422"/>
              <a:gd name="connsiteY4" fmla="*/ 5460 h 561248"/>
              <a:gd name="connsiteX0" fmla="*/ 0 w 2998422"/>
              <a:gd name="connsiteY0" fmla="*/ 0 h 555788"/>
              <a:gd name="connsiteX1" fmla="*/ 1332772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875895 w 2998422"/>
              <a:gd name="connsiteY1" fmla="*/ 38217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770460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1502951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422" h="555788">
                <a:moveTo>
                  <a:pt x="0" y="0"/>
                </a:moveTo>
                <a:lnTo>
                  <a:pt x="1502951" y="5460"/>
                </a:lnTo>
                <a:lnTo>
                  <a:pt x="2998422" y="555788"/>
                </a:lnTo>
                <a:lnTo>
                  <a:pt x="0" y="551145"/>
                </a:lnTo>
                <a:lnTo>
                  <a:pt x="0"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r>
              <a:rPr lang="en-GB"/>
              <a:t>GRC</a:t>
            </a:r>
          </a:p>
        </p:txBody>
      </p:sp>
      <p:sp>
        <p:nvSpPr>
          <p:cNvPr id="20" name="Rectangle 19">
            <a:extLst>
              <a:ext uri="{FF2B5EF4-FFF2-40B4-BE49-F238E27FC236}">
                <a16:creationId xmlns:a16="http://schemas.microsoft.com/office/drawing/2014/main" id="{C8BB1D3E-D310-A5EF-C4C8-D4C79DC8E93F}"/>
              </a:ext>
            </a:extLst>
          </p:cNvPr>
          <p:cNvSpPr/>
          <p:nvPr/>
        </p:nvSpPr>
        <p:spPr>
          <a:xfrm>
            <a:off x="5153172" y="4369856"/>
            <a:ext cx="343251" cy="2098598"/>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a:t>BRM</a:t>
            </a:r>
          </a:p>
        </p:txBody>
      </p:sp>
      <p:cxnSp>
        <p:nvCxnSpPr>
          <p:cNvPr id="6" name="Straight Connector 5">
            <a:extLst>
              <a:ext uri="{FF2B5EF4-FFF2-40B4-BE49-F238E27FC236}">
                <a16:creationId xmlns:a16="http://schemas.microsoft.com/office/drawing/2014/main" id="{306CD4C7-0FFA-2BD0-CB92-8E2EE7B1D191}"/>
              </a:ext>
            </a:extLst>
          </p:cNvPr>
          <p:cNvCxnSpPr>
            <a:cxnSpLocks/>
          </p:cNvCxnSpPr>
          <p:nvPr/>
        </p:nvCxnSpPr>
        <p:spPr>
          <a:xfrm>
            <a:off x="4539898" y="1025470"/>
            <a:ext cx="0" cy="5443538"/>
          </a:xfrm>
          <a:prstGeom prst="line">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sp>
        <p:nvSpPr>
          <p:cNvPr id="14" name="Right Triangle 13">
            <a:extLst>
              <a:ext uri="{FF2B5EF4-FFF2-40B4-BE49-F238E27FC236}">
                <a16:creationId xmlns:a16="http://schemas.microsoft.com/office/drawing/2014/main" id="{CF1E0B1A-D4DE-BA51-A070-B38FFFDA6BFC}"/>
              </a:ext>
            </a:extLst>
          </p:cNvPr>
          <p:cNvSpPr/>
          <p:nvPr/>
        </p:nvSpPr>
        <p:spPr>
          <a:xfrm flipH="1">
            <a:off x="2196183" y="1011891"/>
            <a:ext cx="1900076" cy="3023200"/>
          </a:xfrm>
          <a:prstGeom prst="rtTriangle">
            <a:avLst/>
          </a:prstGeom>
          <a:ln w="47625">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b" anchorCtr="1"/>
          <a:lstStyle/>
          <a:p>
            <a:pPr algn="ctr"/>
            <a:r>
              <a:rPr lang="en-GB"/>
              <a:t>MSSP</a:t>
            </a:r>
          </a:p>
        </p:txBody>
      </p:sp>
      <p:sp>
        <p:nvSpPr>
          <p:cNvPr id="5" name="Right Triangle 4">
            <a:extLst>
              <a:ext uri="{FF2B5EF4-FFF2-40B4-BE49-F238E27FC236}">
                <a16:creationId xmlns:a16="http://schemas.microsoft.com/office/drawing/2014/main" id="{87D45525-029E-5881-F8DE-971D08964B7C}"/>
              </a:ext>
            </a:extLst>
          </p:cNvPr>
          <p:cNvSpPr/>
          <p:nvPr/>
        </p:nvSpPr>
        <p:spPr>
          <a:xfrm flipH="1">
            <a:off x="2703545" y="1011892"/>
            <a:ext cx="1384971" cy="2292754"/>
          </a:xfrm>
          <a:prstGeom prst="rtTriangle">
            <a:avLst/>
          </a:prstGeom>
          <a:solidFill>
            <a:schemeClr val="accent1">
              <a:alpha val="450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a:t>IR</a:t>
            </a:r>
          </a:p>
        </p:txBody>
      </p:sp>
      <p:sp>
        <p:nvSpPr>
          <p:cNvPr id="17" name="Rectangle 16">
            <a:extLst>
              <a:ext uri="{FF2B5EF4-FFF2-40B4-BE49-F238E27FC236}">
                <a16:creationId xmlns:a16="http://schemas.microsoft.com/office/drawing/2014/main" id="{60545606-E257-F16E-0A0D-8BD43153C6D9}"/>
              </a:ext>
            </a:extLst>
          </p:cNvPr>
          <p:cNvSpPr/>
          <p:nvPr/>
        </p:nvSpPr>
        <p:spPr>
          <a:xfrm>
            <a:off x="5519750" y="4381047"/>
            <a:ext cx="516671" cy="2098598"/>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Architecture</a:t>
            </a:r>
          </a:p>
        </p:txBody>
      </p:sp>
      <p:sp>
        <p:nvSpPr>
          <p:cNvPr id="19" name="Rectangle 18">
            <a:extLst>
              <a:ext uri="{FF2B5EF4-FFF2-40B4-BE49-F238E27FC236}">
                <a16:creationId xmlns:a16="http://schemas.microsoft.com/office/drawing/2014/main" id="{2A35292B-05EB-19AF-0624-966B3D216DFE}"/>
              </a:ext>
            </a:extLst>
          </p:cNvPr>
          <p:cNvSpPr/>
          <p:nvPr/>
        </p:nvSpPr>
        <p:spPr>
          <a:xfrm>
            <a:off x="5969488" y="5204171"/>
            <a:ext cx="516671" cy="1256029"/>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Resilience</a:t>
            </a:r>
          </a:p>
        </p:txBody>
      </p:sp>
      <p:sp>
        <p:nvSpPr>
          <p:cNvPr id="21" name="Rectangle 20">
            <a:extLst>
              <a:ext uri="{FF2B5EF4-FFF2-40B4-BE49-F238E27FC236}">
                <a16:creationId xmlns:a16="http://schemas.microsoft.com/office/drawing/2014/main" id="{A6FC4A0F-5392-BE37-7B9C-24B04E622CEB}"/>
              </a:ext>
            </a:extLst>
          </p:cNvPr>
          <p:cNvSpPr/>
          <p:nvPr/>
        </p:nvSpPr>
        <p:spPr>
          <a:xfrm rot="16200000">
            <a:off x="5143836" y="2879827"/>
            <a:ext cx="895136" cy="2043480"/>
          </a:xfrm>
          <a:custGeom>
            <a:avLst/>
            <a:gdLst>
              <a:gd name="connsiteX0" fmla="*/ 0 w 542164"/>
              <a:gd name="connsiteY0" fmla="*/ 0 h 1386251"/>
              <a:gd name="connsiteX1" fmla="*/ 542164 w 542164"/>
              <a:gd name="connsiteY1" fmla="*/ 0 h 1386251"/>
              <a:gd name="connsiteX2" fmla="*/ 542164 w 542164"/>
              <a:gd name="connsiteY2" fmla="*/ 1386251 h 1386251"/>
              <a:gd name="connsiteX3" fmla="*/ 0 w 542164"/>
              <a:gd name="connsiteY3" fmla="*/ 1386251 h 1386251"/>
              <a:gd name="connsiteX4" fmla="*/ 0 w 542164"/>
              <a:gd name="connsiteY4" fmla="*/ 0 h 1386251"/>
              <a:gd name="connsiteX0" fmla="*/ 42861 w 585025"/>
              <a:gd name="connsiteY0" fmla="*/ 0 h 1643429"/>
              <a:gd name="connsiteX1" fmla="*/ 585025 w 585025"/>
              <a:gd name="connsiteY1" fmla="*/ 0 h 1643429"/>
              <a:gd name="connsiteX2" fmla="*/ 585025 w 585025"/>
              <a:gd name="connsiteY2" fmla="*/ 1386251 h 1643429"/>
              <a:gd name="connsiteX3" fmla="*/ 0 w 585025"/>
              <a:gd name="connsiteY3" fmla="*/ 1643429 h 1643429"/>
              <a:gd name="connsiteX4" fmla="*/ 42861 w 585025"/>
              <a:gd name="connsiteY4" fmla="*/ 0 h 1643429"/>
              <a:gd name="connsiteX0" fmla="*/ 28574 w 570738"/>
              <a:gd name="connsiteY0" fmla="*/ 0 h 1686291"/>
              <a:gd name="connsiteX1" fmla="*/ 570738 w 570738"/>
              <a:gd name="connsiteY1" fmla="*/ 0 h 1686291"/>
              <a:gd name="connsiteX2" fmla="*/ 570738 w 570738"/>
              <a:gd name="connsiteY2" fmla="*/ 1386251 h 1686291"/>
              <a:gd name="connsiteX3" fmla="*/ 0 w 570738"/>
              <a:gd name="connsiteY3" fmla="*/ 1686291 h 1686291"/>
              <a:gd name="connsiteX4" fmla="*/ 28574 w 570738"/>
              <a:gd name="connsiteY4" fmla="*/ 0 h 1686291"/>
              <a:gd name="connsiteX0" fmla="*/ 28574 w 570738"/>
              <a:gd name="connsiteY0" fmla="*/ 0 h 1686291"/>
              <a:gd name="connsiteX1" fmla="*/ 570738 w 570738"/>
              <a:gd name="connsiteY1" fmla="*/ 0 h 1686291"/>
              <a:gd name="connsiteX2" fmla="*/ 556451 w 570738"/>
              <a:gd name="connsiteY2" fmla="*/ 1286242 h 1686291"/>
              <a:gd name="connsiteX3" fmla="*/ 0 w 570738"/>
              <a:gd name="connsiteY3" fmla="*/ 1686291 h 1686291"/>
              <a:gd name="connsiteX4" fmla="*/ 28574 w 570738"/>
              <a:gd name="connsiteY4" fmla="*/ 0 h 1686291"/>
              <a:gd name="connsiteX0" fmla="*/ 28574 w 723224"/>
              <a:gd name="connsiteY0" fmla="*/ 28573 h 1714864"/>
              <a:gd name="connsiteX1" fmla="*/ 723224 w 723224"/>
              <a:gd name="connsiteY1" fmla="*/ 0 h 1714864"/>
              <a:gd name="connsiteX2" fmla="*/ 556451 w 723224"/>
              <a:gd name="connsiteY2" fmla="*/ 1314815 h 1714864"/>
              <a:gd name="connsiteX3" fmla="*/ 0 w 723224"/>
              <a:gd name="connsiteY3" fmla="*/ 1714864 h 1714864"/>
              <a:gd name="connsiteX4" fmla="*/ 28574 w 723224"/>
              <a:gd name="connsiteY4" fmla="*/ 28573 h 1714864"/>
              <a:gd name="connsiteX0" fmla="*/ 28574 w 723224"/>
              <a:gd name="connsiteY0" fmla="*/ 28573 h 1714864"/>
              <a:gd name="connsiteX1" fmla="*/ 723224 w 723224"/>
              <a:gd name="connsiteY1" fmla="*/ 0 h 1714864"/>
              <a:gd name="connsiteX2" fmla="*/ 708936 w 723224"/>
              <a:gd name="connsiteY2" fmla="*/ 1543418 h 1714864"/>
              <a:gd name="connsiteX3" fmla="*/ 0 w 723224"/>
              <a:gd name="connsiteY3" fmla="*/ 1714864 h 1714864"/>
              <a:gd name="connsiteX4" fmla="*/ 28574 w 723224"/>
              <a:gd name="connsiteY4" fmla="*/ 28573 h 1714864"/>
              <a:gd name="connsiteX0" fmla="*/ 40302 w 734952"/>
              <a:gd name="connsiteY0" fmla="*/ 28573 h 1986330"/>
              <a:gd name="connsiteX1" fmla="*/ 734952 w 734952"/>
              <a:gd name="connsiteY1" fmla="*/ 0 h 1986330"/>
              <a:gd name="connsiteX2" fmla="*/ 720664 w 734952"/>
              <a:gd name="connsiteY2" fmla="*/ 1543418 h 1986330"/>
              <a:gd name="connsiteX3" fmla="*/ 0 w 734952"/>
              <a:gd name="connsiteY3" fmla="*/ 1986330 h 1986330"/>
              <a:gd name="connsiteX4" fmla="*/ 40302 w 734952"/>
              <a:gd name="connsiteY4" fmla="*/ 28573 h 1986330"/>
              <a:gd name="connsiteX0" fmla="*/ 40302 w 734952"/>
              <a:gd name="connsiteY0" fmla="*/ 28573 h 1986330"/>
              <a:gd name="connsiteX1" fmla="*/ 734952 w 734952"/>
              <a:gd name="connsiteY1" fmla="*/ 0 h 1986330"/>
              <a:gd name="connsiteX2" fmla="*/ 638555 w 734952"/>
              <a:gd name="connsiteY2" fmla="*/ 1500555 h 1986330"/>
              <a:gd name="connsiteX3" fmla="*/ 0 w 734952"/>
              <a:gd name="connsiteY3" fmla="*/ 1986330 h 1986330"/>
              <a:gd name="connsiteX4" fmla="*/ 40302 w 734952"/>
              <a:gd name="connsiteY4" fmla="*/ 28573 h 1986330"/>
              <a:gd name="connsiteX0" fmla="*/ 40302 w 638555"/>
              <a:gd name="connsiteY0" fmla="*/ 14285 h 1972042"/>
              <a:gd name="connsiteX1" fmla="*/ 617655 w 638555"/>
              <a:gd name="connsiteY1" fmla="*/ 0 h 1972042"/>
              <a:gd name="connsiteX2" fmla="*/ 638555 w 638555"/>
              <a:gd name="connsiteY2" fmla="*/ 1486267 h 1972042"/>
              <a:gd name="connsiteX3" fmla="*/ 0 w 638555"/>
              <a:gd name="connsiteY3" fmla="*/ 1972042 h 1972042"/>
              <a:gd name="connsiteX4" fmla="*/ 40302 w 638555"/>
              <a:gd name="connsiteY4" fmla="*/ 14285 h 1972042"/>
              <a:gd name="connsiteX0" fmla="*/ 40302 w 688033"/>
              <a:gd name="connsiteY0" fmla="*/ 0 h 1957757"/>
              <a:gd name="connsiteX1" fmla="*/ 688033 w 688033"/>
              <a:gd name="connsiteY1" fmla="*/ 5 h 1957757"/>
              <a:gd name="connsiteX2" fmla="*/ 638555 w 688033"/>
              <a:gd name="connsiteY2" fmla="*/ 1471982 h 1957757"/>
              <a:gd name="connsiteX3" fmla="*/ 0 w 688033"/>
              <a:gd name="connsiteY3" fmla="*/ 1957757 h 1957757"/>
              <a:gd name="connsiteX4" fmla="*/ 40302 w 688033"/>
              <a:gd name="connsiteY4" fmla="*/ 0 h 1957757"/>
              <a:gd name="connsiteX0" fmla="*/ 40302 w 688033"/>
              <a:gd name="connsiteY0" fmla="*/ 0 h 1957757"/>
              <a:gd name="connsiteX1" fmla="*/ 688033 w 688033"/>
              <a:gd name="connsiteY1" fmla="*/ 5 h 1957757"/>
              <a:gd name="connsiteX2" fmla="*/ 685474 w 688033"/>
              <a:gd name="connsiteY2" fmla="*/ 1429122 h 1957757"/>
              <a:gd name="connsiteX3" fmla="*/ 0 w 688033"/>
              <a:gd name="connsiteY3" fmla="*/ 1957757 h 1957757"/>
              <a:gd name="connsiteX4" fmla="*/ 40302 w 688033"/>
              <a:gd name="connsiteY4" fmla="*/ 0 h 1957757"/>
              <a:gd name="connsiteX0" fmla="*/ 52029 w 699760"/>
              <a:gd name="connsiteY0" fmla="*/ 0 h 2043485"/>
              <a:gd name="connsiteX1" fmla="*/ 699760 w 699760"/>
              <a:gd name="connsiteY1" fmla="*/ 5 h 2043485"/>
              <a:gd name="connsiteX2" fmla="*/ 697201 w 699760"/>
              <a:gd name="connsiteY2" fmla="*/ 1429122 h 2043485"/>
              <a:gd name="connsiteX3" fmla="*/ 0 w 699760"/>
              <a:gd name="connsiteY3" fmla="*/ 2043485 h 2043485"/>
              <a:gd name="connsiteX4" fmla="*/ 52029 w 699760"/>
              <a:gd name="connsiteY4" fmla="*/ 0 h 2043485"/>
              <a:gd name="connsiteX0" fmla="*/ 52029 w 699760"/>
              <a:gd name="connsiteY0" fmla="*/ 0 h 2043485"/>
              <a:gd name="connsiteX1" fmla="*/ 699760 w 699760"/>
              <a:gd name="connsiteY1" fmla="*/ 5 h 2043485"/>
              <a:gd name="connsiteX2" fmla="*/ 685470 w 699760"/>
              <a:gd name="connsiteY2" fmla="*/ 1486275 h 2043485"/>
              <a:gd name="connsiteX3" fmla="*/ 0 w 699760"/>
              <a:gd name="connsiteY3" fmla="*/ 2043485 h 2043485"/>
              <a:gd name="connsiteX4" fmla="*/ 52029 w 699760"/>
              <a:gd name="connsiteY4" fmla="*/ 0 h 2043485"/>
              <a:gd name="connsiteX0" fmla="*/ 52029 w 721990"/>
              <a:gd name="connsiteY0" fmla="*/ 0 h 2043485"/>
              <a:gd name="connsiteX1" fmla="*/ 699760 w 721990"/>
              <a:gd name="connsiteY1" fmla="*/ 5 h 2043485"/>
              <a:gd name="connsiteX2" fmla="*/ 721990 w 721990"/>
              <a:gd name="connsiteY2" fmla="*/ 1446736 h 2043485"/>
              <a:gd name="connsiteX3" fmla="*/ 0 w 721990"/>
              <a:gd name="connsiteY3" fmla="*/ 2043485 h 2043485"/>
              <a:gd name="connsiteX4" fmla="*/ 52029 w 721990"/>
              <a:gd name="connsiteY4" fmla="*/ 0 h 2043485"/>
              <a:gd name="connsiteX0" fmla="*/ 0 w 734887"/>
              <a:gd name="connsiteY0" fmla="*/ 9881 h 2043480"/>
              <a:gd name="connsiteX1" fmla="*/ 712657 w 734887"/>
              <a:gd name="connsiteY1" fmla="*/ 0 h 2043480"/>
              <a:gd name="connsiteX2" fmla="*/ 734887 w 734887"/>
              <a:gd name="connsiteY2" fmla="*/ 1446731 h 2043480"/>
              <a:gd name="connsiteX3" fmla="*/ 12897 w 734887"/>
              <a:gd name="connsiteY3" fmla="*/ 2043480 h 2043480"/>
              <a:gd name="connsiteX4" fmla="*/ 0 w 734887"/>
              <a:gd name="connsiteY4" fmla="*/ 9881 h 20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887" h="2043480">
                <a:moveTo>
                  <a:pt x="0" y="9881"/>
                </a:moveTo>
                <a:lnTo>
                  <a:pt x="712657" y="0"/>
                </a:lnTo>
                <a:lnTo>
                  <a:pt x="734887" y="1446731"/>
                </a:lnTo>
                <a:lnTo>
                  <a:pt x="12897" y="2043480"/>
                </a:lnTo>
                <a:lnTo>
                  <a:pt x="0" y="9881"/>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Security </a:t>
            </a:r>
          </a:p>
          <a:p>
            <a:pPr algn="ctr"/>
            <a:r>
              <a:rPr lang="en-GB" sz="1600"/>
              <a:t>Management</a:t>
            </a:r>
          </a:p>
        </p:txBody>
      </p:sp>
      <p:sp>
        <p:nvSpPr>
          <p:cNvPr id="22" name="Right Triangle 21">
            <a:extLst>
              <a:ext uri="{FF2B5EF4-FFF2-40B4-BE49-F238E27FC236}">
                <a16:creationId xmlns:a16="http://schemas.microsoft.com/office/drawing/2014/main" id="{42100F06-6754-61E5-9B27-E7AFD9D300C0}"/>
              </a:ext>
            </a:extLst>
          </p:cNvPr>
          <p:cNvSpPr/>
          <p:nvPr/>
        </p:nvSpPr>
        <p:spPr>
          <a:xfrm>
            <a:off x="4565345" y="1048925"/>
            <a:ext cx="3514721" cy="5454196"/>
          </a:xfrm>
          <a:prstGeom prst="rtTriangl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D4E247E5-DE3A-1DAF-D707-968C48786C2A}"/>
              </a:ext>
            </a:extLst>
          </p:cNvPr>
          <p:cNvCxnSpPr/>
          <p:nvPr/>
        </p:nvCxnSpPr>
        <p:spPr>
          <a:xfrm>
            <a:off x="2012483" y="4109827"/>
            <a:ext cx="2176041" cy="0"/>
          </a:xfrm>
          <a:prstGeom prst="line">
            <a:avLst/>
          </a:prstGeom>
          <a:ln w="57150">
            <a:prstDash val="dash"/>
          </a:ln>
        </p:spPr>
        <p:style>
          <a:lnRef idx="3">
            <a:schemeClr val="accent5"/>
          </a:lnRef>
          <a:fillRef idx="0">
            <a:schemeClr val="accent5"/>
          </a:fillRef>
          <a:effectRef idx="2">
            <a:schemeClr val="accent5"/>
          </a:effectRef>
          <a:fontRef idx="minor">
            <a:schemeClr val="tx1"/>
          </a:fontRef>
        </p:style>
      </p:cxnSp>
      <p:sp>
        <p:nvSpPr>
          <p:cNvPr id="2" name="Up-down Arrow 1">
            <a:extLst>
              <a:ext uri="{FF2B5EF4-FFF2-40B4-BE49-F238E27FC236}">
                <a16:creationId xmlns:a16="http://schemas.microsoft.com/office/drawing/2014/main" id="{8A8CA3B1-0FD0-2139-3E24-316C46E92D27}"/>
              </a:ext>
            </a:extLst>
          </p:cNvPr>
          <p:cNvSpPr/>
          <p:nvPr/>
        </p:nvSpPr>
        <p:spPr>
          <a:xfrm rot="5400000">
            <a:off x="4353617" y="3005687"/>
            <a:ext cx="244743" cy="1354367"/>
          </a:xfrm>
          <a:prstGeom prst="up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 name="Up-down Arrow 3">
            <a:extLst>
              <a:ext uri="{FF2B5EF4-FFF2-40B4-BE49-F238E27FC236}">
                <a16:creationId xmlns:a16="http://schemas.microsoft.com/office/drawing/2014/main" id="{614FB9AA-2D31-72D8-D2F6-280519A97032}"/>
              </a:ext>
            </a:extLst>
          </p:cNvPr>
          <p:cNvSpPr/>
          <p:nvPr/>
        </p:nvSpPr>
        <p:spPr>
          <a:xfrm>
            <a:off x="5388349" y="3975899"/>
            <a:ext cx="244743" cy="1354367"/>
          </a:xfrm>
          <a:prstGeom prst="up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4" name="Up-down Arrow 23">
            <a:extLst>
              <a:ext uri="{FF2B5EF4-FFF2-40B4-BE49-F238E27FC236}">
                <a16:creationId xmlns:a16="http://schemas.microsoft.com/office/drawing/2014/main" id="{39C3D1B2-785B-BC86-A0EE-53C6C5D3DEEF}"/>
              </a:ext>
            </a:extLst>
          </p:cNvPr>
          <p:cNvSpPr/>
          <p:nvPr/>
        </p:nvSpPr>
        <p:spPr>
          <a:xfrm rot="3146547">
            <a:off x="4243051" y="4038112"/>
            <a:ext cx="244743" cy="1354367"/>
          </a:xfrm>
          <a:prstGeom prst="up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41A4C845-B683-604B-75FC-924DB77DD753}"/>
              </a:ext>
            </a:extLst>
          </p:cNvPr>
          <p:cNvSpPr txBox="1"/>
          <p:nvPr/>
        </p:nvSpPr>
        <p:spPr>
          <a:xfrm>
            <a:off x="87731" y="1017256"/>
            <a:ext cx="3593261" cy="3293209"/>
          </a:xfrm>
          <a:prstGeom prst="rect">
            <a:avLst/>
          </a:prstGeom>
          <a:noFill/>
        </p:spPr>
        <p:txBody>
          <a:bodyPr wrap="square" rtlCol="0">
            <a:spAutoFit/>
          </a:bodyPr>
          <a:lstStyle/>
          <a:p>
            <a:r>
              <a:rPr lang="en-GB" sz="1600"/>
              <a:t>MSSP Teams will not be aware of</a:t>
            </a:r>
          </a:p>
          <a:p>
            <a:r>
              <a:rPr lang="en-GB" sz="1600"/>
              <a:t>Organisational context, informal networks, tacit knowledge and may be only receiving selective logs and information from the IT OSP.</a:t>
            </a:r>
          </a:p>
          <a:p>
            <a:endParaRPr lang="en-GB" sz="1600"/>
          </a:p>
          <a:p>
            <a:r>
              <a:rPr lang="en-GB" sz="1600"/>
              <a:t>They may also be struggling</a:t>
            </a:r>
          </a:p>
          <a:p>
            <a:r>
              <a:rPr lang="en-GB" sz="1600"/>
              <a:t>with the customer teams </a:t>
            </a:r>
          </a:p>
          <a:p>
            <a:r>
              <a:rPr lang="en-GB" sz="1600"/>
              <a:t>not having insight or</a:t>
            </a:r>
          </a:p>
          <a:p>
            <a:r>
              <a:rPr lang="en-GB" sz="1600"/>
              <a:t>Appreciation into how</a:t>
            </a:r>
          </a:p>
          <a:p>
            <a:r>
              <a:rPr lang="en-GB" sz="1600"/>
              <a:t>much effort goes into</a:t>
            </a:r>
          </a:p>
          <a:p>
            <a:r>
              <a:rPr lang="en-GB" sz="1600"/>
              <a:t>investigating huge</a:t>
            </a:r>
          </a:p>
          <a:p>
            <a:r>
              <a:rPr lang="en-GB" sz="1600"/>
              <a:t>volumes of alerts</a:t>
            </a:r>
          </a:p>
        </p:txBody>
      </p:sp>
      <p:sp>
        <p:nvSpPr>
          <p:cNvPr id="31" name="TextBox 30">
            <a:extLst>
              <a:ext uri="{FF2B5EF4-FFF2-40B4-BE49-F238E27FC236}">
                <a16:creationId xmlns:a16="http://schemas.microsoft.com/office/drawing/2014/main" id="{A096C34E-AB45-75AA-AAEC-8D6AAFC7F3A8}"/>
              </a:ext>
            </a:extLst>
          </p:cNvPr>
          <p:cNvSpPr txBox="1"/>
          <p:nvPr/>
        </p:nvSpPr>
        <p:spPr>
          <a:xfrm>
            <a:off x="213360" y="213360"/>
            <a:ext cx="11140440" cy="675396"/>
          </a:xfrm>
          <a:prstGeom prst="rect">
            <a:avLst/>
          </a:prstGeom>
        </p:spPr>
        <p:txBody>
          <a:bodyPr vert="horz" wrap="square" lIns="91440" tIns="45720" rIns="91440" bIns="45720" rtlCol="0" anchor="t">
            <a:noAutofit/>
          </a:bodyPr>
          <a:lstStyle/>
          <a:p>
            <a:pPr algn="l"/>
            <a:r>
              <a:rPr lang="en-GB" sz="3200">
                <a:latin typeface="+mj-lt"/>
              </a:rPr>
              <a:t>Wicked Problem:</a:t>
            </a:r>
          </a:p>
        </p:txBody>
      </p:sp>
    </p:spTree>
    <p:extLst>
      <p:ext uri="{BB962C8B-B14F-4D97-AF65-F5344CB8AC3E}">
        <p14:creationId xmlns:p14="http://schemas.microsoft.com/office/powerpoint/2010/main" val="316770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320BA-C421-793D-C548-A2F9155AAD0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E98DD48-25C1-E5AF-9DA5-4868E1D9249C}"/>
              </a:ext>
            </a:extLst>
          </p:cNvPr>
          <p:cNvSpPr/>
          <p:nvPr/>
        </p:nvSpPr>
        <p:spPr>
          <a:xfrm>
            <a:off x="702076" y="6079462"/>
            <a:ext cx="3362050" cy="400833"/>
          </a:xfrm>
          <a:custGeom>
            <a:avLst/>
            <a:gdLst>
              <a:gd name="connsiteX0" fmla="*/ 0 w 5156535"/>
              <a:gd name="connsiteY0" fmla="*/ 0 h 400833"/>
              <a:gd name="connsiteX1" fmla="*/ 5156535 w 5156535"/>
              <a:gd name="connsiteY1" fmla="*/ 0 h 400833"/>
              <a:gd name="connsiteX2" fmla="*/ 5156535 w 5156535"/>
              <a:gd name="connsiteY2" fmla="*/ 400833 h 400833"/>
              <a:gd name="connsiteX3" fmla="*/ 0 w 5156535"/>
              <a:gd name="connsiteY3" fmla="*/ 400833 h 400833"/>
              <a:gd name="connsiteX4" fmla="*/ 0 w 5156535"/>
              <a:gd name="connsiteY4" fmla="*/ 0 h 400833"/>
              <a:gd name="connsiteX0" fmla="*/ 263047 w 5419582"/>
              <a:gd name="connsiteY0" fmla="*/ 0 h 425885"/>
              <a:gd name="connsiteX1" fmla="*/ 5419582 w 5419582"/>
              <a:gd name="connsiteY1" fmla="*/ 0 h 425885"/>
              <a:gd name="connsiteX2" fmla="*/ 5419582 w 5419582"/>
              <a:gd name="connsiteY2" fmla="*/ 400833 h 425885"/>
              <a:gd name="connsiteX3" fmla="*/ 0 w 5419582"/>
              <a:gd name="connsiteY3" fmla="*/ 425885 h 425885"/>
              <a:gd name="connsiteX4" fmla="*/ 263047 w 5419582"/>
              <a:gd name="connsiteY4" fmla="*/ 0 h 42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9582" h="425885">
                <a:moveTo>
                  <a:pt x="263047" y="0"/>
                </a:moveTo>
                <a:lnTo>
                  <a:pt x="5419582" y="0"/>
                </a:lnTo>
                <a:lnTo>
                  <a:pt x="5419582" y="400833"/>
                </a:lnTo>
                <a:lnTo>
                  <a:pt x="0" y="425885"/>
                </a:lnTo>
                <a:lnTo>
                  <a:pt x="263047"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a:t>Helpdesk</a:t>
            </a:r>
          </a:p>
        </p:txBody>
      </p:sp>
      <p:sp>
        <p:nvSpPr>
          <p:cNvPr id="3" name="Rectangle 2">
            <a:extLst>
              <a:ext uri="{FF2B5EF4-FFF2-40B4-BE49-F238E27FC236}">
                <a16:creationId xmlns:a16="http://schemas.microsoft.com/office/drawing/2014/main" id="{CDF3980F-A83D-67D4-9643-5B5FDF6036AC}"/>
              </a:ext>
            </a:extLst>
          </p:cNvPr>
          <p:cNvSpPr/>
          <p:nvPr/>
        </p:nvSpPr>
        <p:spPr>
          <a:xfrm>
            <a:off x="601404" y="4141373"/>
            <a:ext cx="3482495" cy="2338922"/>
          </a:xfrm>
          <a:custGeom>
            <a:avLst/>
            <a:gdLst>
              <a:gd name="connsiteX0" fmla="*/ 0 w 1496533"/>
              <a:gd name="connsiteY0" fmla="*/ 0 h 2334778"/>
              <a:gd name="connsiteX1" fmla="*/ 1496533 w 1496533"/>
              <a:gd name="connsiteY1" fmla="*/ 0 h 2334778"/>
              <a:gd name="connsiteX2" fmla="*/ 1496533 w 1496533"/>
              <a:gd name="connsiteY2" fmla="*/ 2334778 h 2334778"/>
              <a:gd name="connsiteX3" fmla="*/ 0 w 1496533"/>
              <a:gd name="connsiteY3" fmla="*/ 2334778 h 2334778"/>
              <a:gd name="connsiteX4" fmla="*/ 0 w 1496533"/>
              <a:gd name="connsiteY4" fmla="*/ 0 h 2334778"/>
              <a:gd name="connsiteX0" fmla="*/ 1985962 w 3482495"/>
              <a:gd name="connsiteY0" fmla="*/ 0 h 2334778"/>
              <a:gd name="connsiteX1" fmla="*/ 3482495 w 3482495"/>
              <a:gd name="connsiteY1" fmla="*/ 0 h 2334778"/>
              <a:gd name="connsiteX2" fmla="*/ 3482495 w 3482495"/>
              <a:gd name="connsiteY2" fmla="*/ 2334778 h 2334778"/>
              <a:gd name="connsiteX3" fmla="*/ 0 w 3482495"/>
              <a:gd name="connsiteY3" fmla="*/ 2334778 h 2334778"/>
              <a:gd name="connsiteX4" fmla="*/ 1985962 w 3482495"/>
              <a:gd name="connsiteY4" fmla="*/ 0 h 2334778"/>
              <a:gd name="connsiteX0" fmla="*/ 1528762 w 3482495"/>
              <a:gd name="connsiteY0" fmla="*/ 0 h 2349066"/>
              <a:gd name="connsiteX1" fmla="*/ 3482495 w 3482495"/>
              <a:gd name="connsiteY1" fmla="*/ 14288 h 2349066"/>
              <a:gd name="connsiteX2" fmla="*/ 3482495 w 3482495"/>
              <a:gd name="connsiteY2" fmla="*/ 2349066 h 2349066"/>
              <a:gd name="connsiteX3" fmla="*/ 0 w 3482495"/>
              <a:gd name="connsiteY3" fmla="*/ 2349066 h 2349066"/>
              <a:gd name="connsiteX4" fmla="*/ 1528762 w 3482495"/>
              <a:gd name="connsiteY4" fmla="*/ 0 h 2349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2495" h="2349066">
                <a:moveTo>
                  <a:pt x="1528762" y="0"/>
                </a:moveTo>
                <a:lnTo>
                  <a:pt x="3482495" y="14288"/>
                </a:lnTo>
                <a:lnTo>
                  <a:pt x="3482495" y="2349066"/>
                </a:lnTo>
                <a:lnTo>
                  <a:pt x="0" y="2349066"/>
                </a:lnTo>
                <a:lnTo>
                  <a:pt x="1528762" y="0"/>
                </a:lnTo>
                <a:close/>
              </a:path>
            </a:pathLst>
          </a:custGeom>
          <a:solidFill>
            <a:schemeClr val="accent1">
              <a:alpha val="16986"/>
            </a:schemeClr>
          </a:solidFill>
          <a:ln w="38100">
            <a:solidFill>
              <a:schemeClr val="accent2"/>
            </a:solid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r>
              <a:rPr lang="en-GB"/>
              <a:t>IT Outsource</a:t>
            </a:r>
          </a:p>
          <a:p>
            <a:pPr algn="ctr"/>
            <a:r>
              <a:rPr lang="en-GB"/>
              <a:t>Service Provider</a:t>
            </a:r>
          </a:p>
        </p:txBody>
      </p:sp>
      <p:sp>
        <p:nvSpPr>
          <p:cNvPr id="23" name="Rectangle 22">
            <a:extLst>
              <a:ext uri="{FF2B5EF4-FFF2-40B4-BE49-F238E27FC236}">
                <a16:creationId xmlns:a16="http://schemas.microsoft.com/office/drawing/2014/main" id="{48A528E5-E358-799F-F9B1-240299D79A65}"/>
              </a:ext>
            </a:extLst>
          </p:cNvPr>
          <p:cNvSpPr/>
          <p:nvPr/>
        </p:nvSpPr>
        <p:spPr>
          <a:xfrm>
            <a:off x="9824050" y="5004684"/>
            <a:ext cx="2075729" cy="61229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a:t>Organisational Boundary</a:t>
            </a:r>
          </a:p>
        </p:txBody>
      </p:sp>
      <p:cxnSp>
        <p:nvCxnSpPr>
          <p:cNvPr id="18" name="Straight Connector 17">
            <a:extLst>
              <a:ext uri="{FF2B5EF4-FFF2-40B4-BE49-F238E27FC236}">
                <a16:creationId xmlns:a16="http://schemas.microsoft.com/office/drawing/2014/main" id="{A3E39021-79AE-2C4A-93E2-03501FB3B6BC}"/>
              </a:ext>
            </a:extLst>
          </p:cNvPr>
          <p:cNvCxnSpPr/>
          <p:nvPr/>
        </p:nvCxnSpPr>
        <p:spPr>
          <a:xfrm>
            <a:off x="4352081" y="694481"/>
            <a:ext cx="0" cy="5785814"/>
          </a:xfrm>
          <a:prstGeom prst="line">
            <a:avLst/>
          </a:prstGeom>
          <a:ln w="53975">
            <a:solidFill>
              <a:schemeClr val="accent5"/>
            </a:solidFill>
            <a:prstDash val="dash"/>
          </a:ln>
        </p:spPr>
        <p:style>
          <a:lnRef idx="3">
            <a:schemeClr val="accent5"/>
          </a:lnRef>
          <a:fillRef idx="0">
            <a:schemeClr val="accent5"/>
          </a:fillRef>
          <a:effectRef idx="2">
            <a:schemeClr val="accent5"/>
          </a:effectRef>
          <a:fontRef idx="minor">
            <a:schemeClr val="tx1"/>
          </a:fontRef>
        </p:style>
      </p:cxnSp>
      <p:sp>
        <p:nvSpPr>
          <p:cNvPr id="27" name="TextBox 26">
            <a:extLst>
              <a:ext uri="{FF2B5EF4-FFF2-40B4-BE49-F238E27FC236}">
                <a16:creationId xmlns:a16="http://schemas.microsoft.com/office/drawing/2014/main" id="{280763C1-405B-99E3-5D7B-4ACD16A7D821}"/>
              </a:ext>
            </a:extLst>
          </p:cNvPr>
          <p:cNvSpPr txBox="1"/>
          <p:nvPr/>
        </p:nvSpPr>
        <p:spPr>
          <a:xfrm>
            <a:off x="9773893" y="5833964"/>
            <a:ext cx="2176041" cy="646331"/>
          </a:xfrm>
          <a:prstGeom prst="rect">
            <a:avLst/>
          </a:prstGeom>
          <a:ln w="53975">
            <a:solidFill>
              <a:schemeClr val="accent5"/>
            </a:solidFill>
            <a:prstDash val="dash"/>
          </a:ln>
        </p:spPr>
        <p:style>
          <a:lnRef idx="3">
            <a:schemeClr val="accent5"/>
          </a:lnRef>
          <a:fillRef idx="0">
            <a:schemeClr val="accent5"/>
          </a:fillRef>
          <a:effectRef idx="2">
            <a:schemeClr val="accent5"/>
          </a:effectRef>
          <a:fontRef idx="minor">
            <a:schemeClr val="tx1"/>
          </a:fontRef>
        </p:style>
        <p:txBody>
          <a:bodyPr wrap="square" rtlCol="0">
            <a:spAutoFit/>
          </a:bodyPr>
          <a:lstStyle/>
          <a:p>
            <a:r>
              <a:rPr lang="en-GB"/>
              <a:t>Commercial Boundary</a:t>
            </a:r>
          </a:p>
        </p:txBody>
      </p:sp>
      <p:grpSp>
        <p:nvGrpSpPr>
          <p:cNvPr id="30" name="Group 29">
            <a:extLst>
              <a:ext uri="{FF2B5EF4-FFF2-40B4-BE49-F238E27FC236}">
                <a16:creationId xmlns:a16="http://schemas.microsoft.com/office/drawing/2014/main" id="{95F69182-B9F7-AFC4-CDF3-48A5589B99A2}"/>
              </a:ext>
            </a:extLst>
          </p:cNvPr>
          <p:cNvGrpSpPr/>
          <p:nvPr/>
        </p:nvGrpSpPr>
        <p:grpSpPr>
          <a:xfrm>
            <a:off x="917254" y="788648"/>
            <a:ext cx="7210622" cy="5491230"/>
            <a:chOff x="917254" y="788648"/>
            <a:chExt cx="7210622" cy="5491230"/>
          </a:xfrm>
        </p:grpSpPr>
        <p:sp>
          <p:nvSpPr>
            <p:cNvPr id="7" name="Right Triangle 6">
              <a:extLst>
                <a:ext uri="{FF2B5EF4-FFF2-40B4-BE49-F238E27FC236}">
                  <a16:creationId xmlns:a16="http://schemas.microsoft.com/office/drawing/2014/main" id="{49B305C4-C848-F78F-024E-33C471385261}"/>
                </a:ext>
              </a:extLst>
            </p:cNvPr>
            <p:cNvSpPr/>
            <p:nvPr/>
          </p:nvSpPr>
          <p:spPr>
            <a:xfrm>
              <a:off x="6516063" y="4959007"/>
              <a:ext cx="1586366" cy="1286758"/>
            </a:xfrm>
            <a:custGeom>
              <a:avLst/>
              <a:gdLst>
                <a:gd name="connsiteX0" fmla="*/ 0 w 1586366"/>
                <a:gd name="connsiteY0" fmla="*/ 0 h 1286758"/>
                <a:gd name="connsiteX1" fmla="*/ 1586366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814841 w 1586366"/>
                <a:gd name="connsiteY1" fmla="*/ 17145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771978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366" h="1286758">
                  <a:moveTo>
                    <a:pt x="0" y="0"/>
                  </a:moveTo>
                  <a:lnTo>
                    <a:pt x="771978" y="0"/>
                  </a:lnTo>
                  <a:lnTo>
                    <a:pt x="1586366" y="1286758"/>
                  </a:lnTo>
                  <a:lnTo>
                    <a:pt x="0" y="1286758"/>
                  </a:lnTo>
                  <a:lnTo>
                    <a:pt x="0"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Op Risk</a:t>
              </a:r>
            </a:p>
          </p:txBody>
        </p:sp>
        <p:sp>
          <p:nvSpPr>
            <p:cNvPr id="8" name="Rectangle 7">
              <a:extLst>
                <a:ext uri="{FF2B5EF4-FFF2-40B4-BE49-F238E27FC236}">
                  <a16:creationId xmlns:a16="http://schemas.microsoft.com/office/drawing/2014/main" id="{18CF0E8A-C7D4-8F2D-3A17-A3C0872D64BC}"/>
                </a:ext>
              </a:extLst>
            </p:cNvPr>
            <p:cNvSpPr/>
            <p:nvPr/>
          </p:nvSpPr>
          <p:spPr>
            <a:xfrm>
              <a:off x="2664297" y="4921292"/>
              <a:ext cx="1402581" cy="1115306"/>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Infrastructure</a:t>
              </a:r>
            </a:p>
          </p:txBody>
        </p:sp>
        <p:sp>
          <p:nvSpPr>
            <p:cNvPr id="9" name="Rectangle 8">
              <a:extLst>
                <a:ext uri="{FF2B5EF4-FFF2-40B4-BE49-F238E27FC236}">
                  <a16:creationId xmlns:a16="http://schemas.microsoft.com/office/drawing/2014/main" id="{94583471-8F0E-D40C-43A5-E893862CFC45}"/>
                </a:ext>
              </a:extLst>
            </p:cNvPr>
            <p:cNvSpPr/>
            <p:nvPr/>
          </p:nvSpPr>
          <p:spPr>
            <a:xfrm>
              <a:off x="4638596" y="4152648"/>
              <a:ext cx="542164" cy="2098598"/>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Service Delivery</a:t>
              </a:r>
            </a:p>
          </p:txBody>
        </p:sp>
        <p:sp>
          <p:nvSpPr>
            <p:cNvPr id="10" name="Rectangle 9">
              <a:extLst>
                <a:ext uri="{FF2B5EF4-FFF2-40B4-BE49-F238E27FC236}">
                  <a16:creationId xmlns:a16="http://schemas.microsoft.com/office/drawing/2014/main" id="{4A33A4BF-A3DD-5B36-A09A-0E45FB33E747}"/>
                </a:ext>
              </a:extLst>
            </p:cNvPr>
            <p:cNvSpPr/>
            <p:nvPr/>
          </p:nvSpPr>
          <p:spPr>
            <a:xfrm>
              <a:off x="917254" y="4935580"/>
              <a:ext cx="1744186" cy="1115306"/>
            </a:xfrm>
            <a:custGeom>
              <a:avLst/>
              <a:gdLst>
                <a:gd name="connsiteX0" fmla="*/ 0 w 1067781"/>
                <a:gd name="connsiteY0" fmla="*/ 0 h 1115306"/>
                <a:gd name="connsiteX1" fmla="*/ 1067781 w 1067781"/>
                <a:gd name="connsiteY1" fmla="*/ 0 h 1115306"/>
                <a:gd name="connsiteX2" fmla="*/ 1067781 w 1067781"/>
                <a:gd name="connsiteY2" fmla="*/ 1115306 h 1115306"/>
                <a:gd name="connsiteX3" fmla="*/ 0 w 1067781"/>
                <a:gd name="connsiteY3" fmla="*/ 1115306 h 1115306"/>
                <a:gd name="connsiteX4" fmla="*/ 0 w 1067781"/>
                <a:gd name="connsiteY4" fmla="*/ 0 h 1115306"/>
                <a:gd name="connsiteX0" fmla="*/ 676405 w 1744186"/>
                <a:gd name="connsiteY0" fmla="*/ 0 h 1115306"/>
                <a:gd name="connsiteX1" fmla="*/ 1744186 w 1744186"/>
                <a:gd name="connsiteY1" fmla="*/ 0 h 1115306"/>
                <a:gd name="connsiteX2" fmla="*/ 1744186 w 1744186"/>
                <a:gd name="connsiteY2" fmla="*/ 1115306 h 1115306"/>
                <a:gd name="connsiteX3" fmla="*/ 0 w 1744186"/>
                <a:gd name="connsiteY3" fmla="*/ 1115306 h 1115306"/>
                <a:gd name="connsiteX4" fmla="*/ 676405 w 1744186"/>
                <a:gd name="connsiteY4" fmla="*/ 0 h 111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186" h="1115306">
                  <a:moveTo>
                    <a:pt x="676405" y="0"/>
                  </a:moveTo>
                  <a:lnTo>
                    <a:pt x="1744186" y="0"/>
                  </a:lnTo>
                  <a:lnTo>
                    <a:pt x="1744186" y="1115306"/>
                  </a:lnTo>
                  <a:lnTo>
                    <a:pt x="0" y="1115306"/>
                  </a:lnTo>
                  <a:lnTo>
                    <a:pt x="676405"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Networks</a:t>
              </a:r>
              <a:endParaRPr lang="en-GB"/>
            </a:p>
          </p:txBody>
        </p:sp>
        <p:sp>
          <p:nvSpPr>
            <p:cNvPr id="12" name="Rectangle 11">
              <a:extLst>
                <a:ext uri="{FF2B5EF4-FFF2-40B4-BE49-F238E27FC236}">
                  <a16:creationId xmlns:a16="http://schemas.microsoft.com/office/drawing/2014/main" id="{9DEE6229-4E6D-CE01-1B72-D97092C19084}"/>
                </a:ext>
              </a:extLst>
            </p:cNvPr>
            <p:cNvSpPr/>
            <p:nvPr/>
          </p:nvSpPr>
          <p:spPr>
            <a:xfrm>
              <a:off x="1624861" y="4112798"/>
              <a:ext cx="1402581" cy="794205"/>
            </a:xfrm>
            <a:custGeom>
              <a:avLst/>
              <a:gdLst>
                <a:gd name="connsiteX0" fmla="*/ 0 w 1067767"/>
                <a:gd name="connsiteY0" fmla="*/ 0 h 1212137"/>
                <a:gd name="connsiteX1" fmla="*/ 1067767 w 1067767"/>
                <a:gd name="connsiteY1" fmla="*/ 0 h 1212137"/>
                <a:gd name="connsiteX2" fmla="*/ 1067767 w 1067767"/>
                <a:gd name="connsiteY2" fmla="*/ 1212137 h 1212137"/>
                <a:gd name="connsiteX3" fmla="*/ 0 w 1067767"/>
                <a:gd name="connsiteY3" fmla="*/ 1212137 h 1212137"/>
                <a:gd name="connsiteX4" fmla="*/ 0 w 1067767"/>
                <a:gd name="connsiteY4" fmla="*/ 0 h 1212137"/>
                <a:gd name="connsiteX0" fmla="*/ 425885 w 1493652"/>
                <a:gd name="connsiteY0" fmla="*/ 0 h 1212137"/>
                <a:gd name="connsiteX1" fmla="*/ 1493652 w 1493652"/>
                <a:gd name="connsiteY1" fmla="*/ 0 h 1212137"/>
                <a:gd name="connsiteX2" fmla="*/ 1493652 w 1493652"/>
                <a:gd name="connsiteY2" fmla="*/ 1212137 h 1212137"/>
                <a:gd name="connsiteX3" fmla="*/ 0 w 1493652"/>
                <a:gd name="connsiteY3" fmla="*/ 798778 h 1212137"/>
                <a:gd name="connsiteX4" fmla="*/ 425885 w 1493652"/>
                <a:gd name="connsiteY4" fmla="*/ 0 h 1212137"/>
                <a:gd name="connsiteX0" fmla="*/ 425885 w 1493652"/>
                <a:gd name="connsiteY0" fmla="*/ 0 h 798778"/>
                <a:gd name="connsiteX1" fmla="*/ 1493652 w 1493652"/>
                <a:gd name="connsiteY1" fmla="*/ 0 h 798778"/>
                <a:gd name="connsiteX2" fmla="*/ 1493652 w 1493652"/>
                <a:gd name="connsiteY2" fmla="*/ 798778 h 798778"/>
                <a:gd name="connsiteX3" fmla="*/ 0 w 1493652"/>
                <a:gd name="connsiteY3" fmla="*/ 798778 h 798778"/>
                <a:gd name="connsiteX4" fmla="*/ 425885 w 1493652"/>
                <a:gd name="connsiteY4" fmla="*/ 0 h 798778"/>
                <a:gd name="connsiteX0" fmla="*/ 513567 w 1493652"/>
                <a:gd name="connsiteY0" fmla="*/ 12526 h 798778"/>
                <a:gd name="connsiteX1" fmla="*/ 1493652 w 1493652"/>
                <a:gd name="connsiteY1" fmla="*/ 0 h 798778"/>
                <a:gd name="connsiteX2" fmla="*/ 1493652 w 1493652"/>
                <a:gd name="connsiteY2" fmla="*/ 798778 h 798778"/>
                <a:gd name="connsiteX3" fmla="*/ 0 w 1493652"/>
                <a:gd name="connsiteY3" fmla="*/ 798778 h 798778"/>
                <a:gd name="connsiteX4" fmla="*/ 513567 w 1493652"/>
                <a:gd name="connsiteY4" fmla="*/ 12526 h 798778"/>
                <a:gd name="connsiteX0" fmla="*/ 513567 w 1493652"/>
                <a:gd name="connsiteY0" fmla="*/ 0 h 786252"/>
                <a:gd name="connsiteX1" fmla="*/ 1343340 w 1493652"/>
                <a:gd name="connsiteY1" fmla="*/ 0 h 786252"/>
                <a:gd name="connsiteX2" fmla="*/ 1493652 w 1493652"/>
                <a:gd name="connsiteY2" fmla="*/ 786252 h 786252"/>
                <a:gd name="connsiteX3" fmla="*/ 0 w 1493652"/>
                <a:gd name="connsiteY3" fmla="*/ 786252 h 786252"/>
                <a:gd name="connsiteX4" fmla="*/ 513567 w 1493652"/>
                <a:gd name="connsiteY4" fmla="*/ 0 h 786252"/>
                <a:gd name="connsiteX0" fmla="*/ 513567 w 1368392"/>
                <a:gd name="connsiteY0" fmla="*/ 0 h 823830"/>
                <a:gd name="connsiteX1" fmla="*/ 1343340 w 1368392"/>
                <a:gd name="connsiteY1" fmla="*/ 0 h 823830"/>
                <a:gd name="connsiteX2" fmla="*/ 1368392 w 1368392"/>
                <a:gd name="connsiteY2" fmla="*/ 823830 h 823830"/>
                <a:gd name="connsiteX3" fmla="*/ 0 w 1368392"/>
                <a:gd name="connsiteY3" fmla="*/ 786252 h 823830"/>
                <a:gd name="connsiteX4" fmla="*/ 513567 w 1368392"/>
                <a:gd name="connsiteY4" fmla="*/ 0 h 823830"/>
                <a:gd name="connsiteX0" fmla="*/ 513567 w 1343340"/>
                <a:gd name="connsiteY0" fmla="*/ 0 h 786252"/>
                <a:gd name="connsiteX1" fmla="*/ 1343340 w 1343340"/>
                <a:gd name="connsiteY1" fmla="*/ 0 h 786252"/>
                <a:gd name="connsiteX2" fmla="*/ 1343340 w 1343340"/>
                <a:gd name="connsiteY2" fmla="*/ 786252 h 786252"/>
                <a:gd name="connsiteX3" fmla="*/ 0 w 1343340"/>
                <a:gd name="connsiteY3" fmla="*/ 786252 h 786252"/>
                <a:gd name="connsiteX4" fmla="*/ 513567 w 1343340"/>
                <a:gd name="connsiteY4" fmla="*/ 0 h 78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40" h="786252">
                  <a:moveTo>
                    <a:pt x="513567" y="0"/>
                  </a:moveTo>
                  <a:lnTo>
                    <a:pt x="1343340" y="0"/>
                  </a:lnTo>
                  <a:lnTo>
                    <a:pt x="1343340" y="786252"/>
                  </a:lnTo>
                  <a:lnTo>
                    <a:pt x="0" y="786252"/>
                  </a:lnTo>
                  <a:lnTo>
                    <a:pt x="513567"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r"/>
              <a:r>
                <a:rPr lang="en-GB" sz="1600"/>
                <a:t>Sysadmin</a:t>
              </a:r>
            </a:p>
          </p:txBody>
        </p:sp>
        <p:sp>
          <p:nvSpPr>
            <p:cNvPr id="13" name="Rectangle 12">
              <a:extLst>
                <a:ext uri="{FF2B5EF4-FFF2-40B4-BE49-F238E27FC236}">
                  <a16:creationId xmlns:a16="http://schemas.microsoft.com/office/drawing/2014/main" id="{149D980F-CD8C-887A-D16B-0EA7B02C048E}"/>
                </a:ext>
              </a:extLst>
            </p:cNvPr>
            <p:cNvSpPr/>
            <p:nvPr/>
          </p:nvSpPr>
          <p:spPr>
            <a:xfrm>
              <a:off x="3012907" y="4112798"/>
              <a:ext cx="1051219" cy="769154"/>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a:t>Technical</a:t>
              </a:r>
              <a:r>
                <a:rPr lang="en-GB" sz="1400"/>
                <a:t> </a:t>
              </a:r>
            </a:p>
            <a:p>
              <a:pPr algn="ctr"/>
              <a:r>
                <a:rPr lang="en-GB" sz="1200"/>
                <a:t>Architecture</a:t>
              </a:r>
              <a:endParaRPr lang="en-GB" sz="1400"/>
            </a:p>
          </p:txBody>
        </p:sp>
        <p:sp>
          <p:nvSpPr>
            <p:cNvPr id="15" name="Right Triangle 14">
              <a:extLst>
                <a:ext uri="{FF2B5EF4-FFF2-40B4-BE49-F238E27FC236}">
                  <a16:creationId xmlns:a16="http://schemas.microsoft.com/office/drawing/2014/main" id="{FD8288DC-7006-CD60-49BA-90AF1EC9DF35}"/>
                </a:ext>
              </a:extLst>
            </p:cNvPr>
            <p:cNvSpPr/>
            <p:nvPr/>
          </p:nvSpPr>
          <p:spPr>
            <a:xfrm>
              <a:off x="4630601" y="906795"/>
              <a:ext cx="1465215" cy="2292754"/>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IM</a:t>
              </a:r>
            </a:p>
            <a:p>
              <a:pPr algn="ctr"/>
              <a:endParaRPr lang="en-GB"/>
            </a:p>
          </p:txBody>
        </p:sp>
        <p:sp>
          <p:nvSpPr>
            <p:cNvPr id="16" name="Rectangle 15">
              <a:extLst>
                <a:ext uri="{FF2B5EF4-FFF2-40B4-BE49-F238E27FC236}">
                  <a16:creationId xmlns:a16="http://schemas.microsoft.com/office/drawing/2014/main" id="{985C1B49-D792-060C-7F5D-A8D09629FF47}"/>
                </a:ext>
              </a:extLst>
            </p:cNvPr>
            <p:cNvSpPr/>
            <p:nvPr/>
          </p:nvSpPr>
          <p:spPr>
            <a:xfrm>
              <a:off x="6098529" y="4136853"/>
              <a:ext cx="1169706" cy="822153"/>
            </a:xfrm>
            <a:custGeom>
              <a:avLst/>
              <a:gdLst>
                <a:gd name="connsiteX0" fmla="*/ 0 w 1465203"/>
                <a:gd name="connsiteY0" fmla="*/ 0 h 551145"/>
                <a:gd name="connsiteX1" fmla="*/ 1465203 w 1465203"/>
                <a:gd name="connsiteY1" fmla="*/ 0 h 551145"/>
                <a:gd name="connsiteX2" fmla="*/ 1465203 w 1465203"/>
                <a:gd name="connsiteY2" fmla="*/ 551145 h 551145"/>
                <a:gd name="connsiteX3" fmla="*/ 0 w 1465203"/>
                <a:gd name="connsiteY3" fmla="*/ 551145 h 551145"/>
                <a:gd name="connsiteX4" fmla="*/ 0 w 1465203"/>
                <a:gd name="connsiteY4" fmla="*/ 0 h 551145"/>
                <a:gd name="connsiteX0" fmla="*/ 0 w 1853510"/>
                <a:gd name="connsiteY0" fmla="*/ 0 h 551145"/>
                <a:gd name="connsiteX1" fmla="*/ 1465203 w 1853510"/>
                <a:gd name="connsiteY1" fmla="*/ 0 h 551145"/>
                <a:gd name="connsiteX2" fmla="*/ 1853510 w 1853510"/>
                <a:gd name="connsiteY2" fmla="*/ 551145 h 551145"/>
                <a:gd name="connsiteX3" fmla="*/ 0 w 1853510"/>
                <a:gd name="connsiteY3" fmla="*/ 551145 h 551145"/>
                <a:gd name="connsiteX4" fmla="*/ 0 w 1853510"/>
                <a:gd name="connsiteY4" fmla="*/ 0 h 551145"/>
                <a:gd name="connsiteX0" fmla="*/ 0 w 2467736"/>
                <a:gd name="connsiteY0" fmla="*/ 0 h 551145"/>
                <a:gd name="connsiteX1" fmla="*/ 1465203 w 2467736"/>
                <a:gd name="connsiteY1" fmla="*/ 0 h 551145"/>
                <a:gd name="connsiteX2" fmla="*/ 2467736 w 2467736"/>
                <a:gd name="connsiteY2" fmla="*/ 551145 h 551145"/>
                <a:gd name="connsiteX3" fmla="*/ 0 w 2467736"/>
                <a:gd name="connsiteY3" fmla="*/ 551145 h 551145"/>
                <a:gd name="connsiteX4" fmla="*/ 0 w 2467736"/>
                <a:gd name="connsiteY4" fmla="*/ 0 h 551145"/>
                <a:gd name="connsiteX0" fmla="*/ 0 w 2516274"/>
                <a:gd name="connsiteY0" fmla="*/ 0 h 555788"/>
                <a:gd name="connsiteX1" fmla="*/ 1465203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0 h 555788"/>
                <a:gd name="connsiteX1" fmla="*/ 1351949 w 2516274"/>
                <a:gd name="connsiteY1" fmla="*/ 1393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13930 h 569718"/>
                <a:gd name="connsiteX1" fmla="*/ 1319590 w 2516274"/>
                <a:gd name="connsiteY1" fmla="*/ 0 h 569718"/>
                <a:gd name="connsiteX2" fmla="*/ 2516274 w 2516274"/>
                <a:gd name="connsiteY2" fmla="*/ 569718 h 569718"/>
                <a:gd name="connsiteX3" fmla="*/ 0 w 2516274"/>
                <a:gd name="connsiteY3" fmla="*/ 565075 h 569718"/>
                <a:gd name="connsiteX4" fmla="*/ 0 w 2516274"/>
                <a:gd name="connsiteY4" fmla="*/ 13930 h 569718"/>
                <a:gd name="connsiteX0" fmla="*/ 0 w 2516274"/>
                <a:gd name="connsiteY0" fmla="*/ 0 h 555788"/>
                <a:gd name="connsiteX1" fmla="*/ 1384307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820598"/>
                <a:gd name="connsiteY0" fmla="*/ 0 h 560431"/>
                <a:gd name="connsiteX1" fmla="*/ 1384307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75447 w 2820598"/>
                <a:gd name="connsiteY1" fmla="*/ 1393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27930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998422"/>
                <a:gd name="connsiteY0" fmla="*/ 0 h 555788"/>
                <a:gd name="connsiteX1" fmla="*/ 1027930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5460 h 561248"/>
                <a:gd name="connsiteX1" fmla="*/ 1383579 w 2998422"/>
                <a:gd name="connsiteY1" fmla="*/ 0 h 561248"/>
                <a:gd name="connsiteX2" fmla="*/ 2998422 w 2998422"/>
                <a:gd name="connsiteY2" fmla="*/ 561248 h 561248"/>
                <a:gd name="connsiteX3" fmla="*/ 0 w 2998422"/>
                <a:gd name="connsiteY3" fmla="*/ 556605 h 561248"/>
                <a:gd name="connsiteX4" fmla="*/ 0 w 2998422"/>
                <a:gd name="connsiteY4" fmla="*/ 5460 h 561248"/>
                <a:gd name="connsiteX0" fmla="*/ 0 w 2998422"/>
                <a:gd name="connsiteY0" fmla="*/ 0 h 555788"/>
                <a:gd name="connsiteX1" fmla="*/ 1332772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875895 w 2998422"/>
                <a:gd name="connsiteY1" fmla="*/ 38217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770460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1502951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422" h="555788">
                  <a:moveTo>
                    <a:pt x="0" y="0"/>
                  </a:moveTo>
                  <a:lnTo>
                    <a:pt x="1502951" y="5460"/>
                  </a:lnTo>
                  <a:lnTo>
                    <a:pt x="2998422" y="555788"/>
                  </a:lnTo>
                  <a:lnTo>
                    <a:pt x="0" y="551145"/>
                  </a:lnTo>
                  <a:lnTo>
                    <a:pt x="0" y="0"/>
                  </a:lnTo>
                  <a:close/>
                </a:path>
              </a:pathLst>
            </a:cu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r>
                <a:rPr lang="en-GB"/>
                <a:t>GRC</a:t>
              </a:r>
            </a:p>
          </p:txBody>
        </p:sp>
        <p:sp>
          <p:nvSpPr>
            <p:cNvPr id="20" name="Rectangle 19">
              <a:extLst>
                <a:ext uri="{FF2B5EF4-FFF2-40B4-BE49-F238E27FC236}">
                  <a16:creationId xmlns:a16="http://schemas.microsoft.com/office/drawing/2014/main" id="{9258B37D-C9C8-9520-3868-6D5BADE38260}"/>
                </a:ext>
              </a:extLst>
            </p:cNvPr>
            <p:cNvSpPr/>
            <p:nvPr/>
          </p:nvSpPr>
          <p:spPr>
            <a:xfrm>
              <a:off x="5200982" y="4146613"/>
              <a:ext cx="343251" cy="2098598"/>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a:t>BRM</a:t>
              </a:r>
            </a:p>
          </p:txBody>
        </p:sp>
        <p:cxnSp>
          <p:nvCxnSpPr>
            <p:cNvPr id="6" name="Straight Connector 5">
              <a:extLst>
                <a:ext uri="{FF2B5EF4-FFF2-40B4-BE49-F238E27FC236}">
                  <a16:creationId xmlns:a16="http://schemas.microsoft.com/office/drawing/2014/main" id="{45C3EA2A-33B9-4A17-3E5D-370345B1CB7E}"/>
                </a:ext>
              </a:extLst>
            </p:cNvPr>
            <p:cNvCxnSpPr>
              <a:cxnSpLocks/>
            </p:cNvCxnSpPr>
            <p:nvPr/>
          </p:nvCxnSpPr>
          <p:spPr>
            <a:xfrm>
              <a:off x="4587708" y="802227"/>
              <a:ext cx="0" cy="5443538"/>
            </a:xfrm>
            <a:prstGeom prst="line">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sp>
          <p:nvSpPr>
            <p:cNvPr id="14" name="Right Triangle 13">
              <a:extLst>
                <a:ext uri="{FF2B5EF4-FFF2-40B4-BE49-F238E27FC236}">
                  <a16:creationId xmlns:a16="http://schemas.microsoft.com/office/drawing/2014/main" id="{6FBB9648-9934-CAA9-AE63-6F99566B8B3C}"/>
                </a:ext>
              </a:extLst>
            </p:cNvPr>
            <p:cNvSpPr/>
            <p:nvPr/>
          </p:nvSpPr>
          <p:spPr>
            <a:xfrm flipH="1">
              <a:off x="2243993" y="788648"/>
              <a:ext cx="1900076" cy="3023200"/>
            </a:xfrm>
            <a:prstGeom prst="rtTriangle">
              <a:avLst/>
            </a:prstGeom>
            <a:ln w="47625">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b" anchorCtr="1"/>
            <a:lstStyle/>
            <a:p>
              <a:pPr algn="ctr"/>
              <a:r>
                <a:rPr lang="en-GB"/>
                <a:t>MSSP</a:t>
              </a:r>
            </a:p>
          </p:txBody>
        </p:sp>
        <p:sp>
          <p:nvSpPr>
            <p:cNvPr id="5" name="Right Triangle 4">
              <a:extLst>
                <a:ext uri="{FF2B5EF4-FFF2-40B4-BE49-F238E27FC236}">
                  <a16:creationId xmlns:a16="http://schemas.microsoft.com/office/drawing/2014/main" id="{566B0A82-F435-66C5-B950-28A593609D97}"/>
                </a:ext>
              </a:extLst>
            </p:cNvPr>
            <p:cNvSpPr/>
            <p:nvPr/>
          </p:nvSpPr>
          <p:spPr>
            <a:xfrm flipH="1">
              <a:off x="2751355" y="788649"/>
              <a:ext cx="1384971" cy="2292754"/>
            </a:xfrm>
            <a:prstGeom prst="rtTriangle">
              <a:avLst/>
            </a:prstGeom>
            <a:solidFill>
              <a:schemeClr val="accent1">
                <a:alpha val="450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a:t>IR</a:t>
              </a:r>
            </a:p>
          </p:txBody>
        </p:sp>
        <p:sp>
          <p:nvSpPr>
            <p:cNvPr id="17" name="Rectangle 16">
              <a:extLst>
                <a:ext uri="{FF2B5EF4-FFF2-40B4-BE49-F238E27FC236}">
                  <a16:creationId xmlns:a16="http://schemas.microsoft.com/office/drawing/2014/main" id="{8C179E69-1754-9F77-7B69-EE2F99640F06}"/>
                </a:ext>
              </a:extLst>
            </p:cNvPr>
            <p:cNvSpPr/>
            <p:nvPr/>
          </p:nvSpPr>
          <p:spPr>
            <a:xfrm>
              <a:off x="5567560" y="4157804"/>
              <a:ext cx="516671" cy="2098598"/>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Architecture</a:t>
              </a:r>
            </a:p>
          </p:txBody>
        </p:sp>
        <p:sp>
          <p:nvSpPr>
            <p:cNvPr id="19" name="Rectangle 18">
              <a:extLst>
                <a:ext uri="{FF2B5EF4-FFF2-40B4-BE49-F238E27FC236}">
                  <a16:creationId xmlns:a16="http://schemas.microsoft.com/office/drawing/2014/main" id="{BD497BF9-DA87-E51A-85CD-496F5DE9DF94}"/>
                </a:ext>
              </a:extLst>
            </p:cNvPr>
            <p:cNvSpPr/>
            <p:nvPr/>
          </p:nvSpPr>
          <p:spPr>
            <a:xfrm>
              <a:off x="6017298" y="4980928"/>
              <a:ext cx="516671" cy="1256029"/>
            </a:xfrm>
            <a:prstGeom prst="rect">
              <a:avLst/>
            </a:prstGeom>
            <a:solidFill>
              <a:schemeClr val="accent1">
                <a:alpha val="1698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Resilience</a:t>
              </a:r>
            </a:p>
          </p:txBody>
        </p:sp>
        <p:sp>
          <p:nvSpPr>
            <p:cNvPr id="21" name="Rectangle 20">
              <a:extLst>
                <a:ext uri="{FF2B5EF4-FFF2-40B4-BE49-F238E27FC236}">
                  <a16:creationId xmlns:a16="http://schemas.microsoft.com/office/drawing/2014/main" id="{23CC36D8-FDDD-931D-3B9E-D594A27B70FF}"/>
                </a:ext>
              </a:extLst>
            </p:cNvPr>
            <p:cNvSpPr/>
            <p:nvPr/>
          </p:nvSpPr>
          <p:spPr>
            <a:xfrm rot="16200000">
              <a:off x="5191646" y="2656584"/>
              <a:ext cx="895136" cy="2043480"/>
            </a:xfrm>
            <a:custGeom>
              <a:avLst/>
              <a:gdLst>
                <a:gd name="connsiteX0" fmla="*/ 0 w 542164"/>
                <a:gd name="connsiteY0" fmla="*/ 0 h 1386251"/>
                <a:gd name="connsiteX1" fmla="*/ 542164 w 542164"/>
                <a:gd name="connsiteY1" fmla="*/ 0 h 1386251"/>
                <a:gd name="connsiteX2" fmla="*/ 542164 w 542164"/>
                <a:gd name="connsiteY2" fmla="*/ 1386251 h 1386251"/>
                <a:gd name="connsiteX3" fmla="*/ 0 w 542164"/>
                <a:gd name="connsiteY3" fmla="*/ 1386251 h 1386251"/>
                <a:gd name="connsiteX4" fmla="*/ 0 w 542164"/>
                <a:gd name="connsiteY4" fmla="*/ 0 h 1386251"/>
                <a:gd name="connsiteX0" fmla="*/ 42861 w 585025"/>
                <a:gd name="connsiteY0" fmla="*/ 0 h 1643429"/>
                <a:gd name="connsiteX1" fmla="*/ 585025 w 585025"/>
                <a:gd name="connsiteY1" fmla="*/ 0 h 1643429"/>
                <a:gd name="connsiteX2" fmla="*/ 585025 w 585025"/>
                <a:gd name="connsiteY2" fmla="*/ 1386251 h 1643429"/>
                <a:gd name="connsiteX3" fmla="*/ 0 w 585025"/>
                <a:gd name="connsiteY3" fmla="*/ 1643429 h 1643429"/>
                <a:gd name="connsiteX4" fmla="*/ 42861 w 585025"/>
                <a:gd name="connsiteY4" fmla="*/ 0 h 1643429"/>
                <a:gd name="connsiteX0" fmla="*/ 28574 w 570738"/>
                <a:gd name="connsiteY0" fmla="*/ 0 h 1686291"/>
                <a:gd name="connsiteX1" fmla="*/ 570738 w 570738"/>
                <a:gd name="connsiteY1" fmla="*/ 0 h 1686291"/>
                <a:gd name="connsiteX2" fmla="*/ 570738 w 570738"/>
                <a:gd name="connsiteY2" fmla="*/ 1386251 h 1686291"/>
                <a:gd name="connsiteX3" fmla="*/ 0 w 570738"/>
                <a:gd name="connsiteY3" fmla="*/ 1686291 h 1686291"/>
                <a:gd name="connsiteX4" fmla="*/ 28574 w 570738"/>
                <a:gd name="connsiteY4" fmla="*/ 0 h 1686291"/>
                <a:gd name="connsiteX0" fmla="*/ 28574 w 570738"/>
                <a:gd name="connsiteY0" fmla="*/ 0 h 1686291"/>
                <a:gd name="connsiteX1" fmla="*/ 570738 w 570738"/>
                <a:gd name="connsiteY1" fmla="*/ 0 h 1686291"/>
                <a:gd name="connsiteX2" fmla="*/ 556451 w 570738"/>
                <a:gd name="connsiteY2" fmla="*/ 1286242 h 1686291"/>
                <a:gd name="connsiteX3" fmla="*/ 0 w 570738"/>
                <a:gd name="connsiteY3" fmla="*/ 1686291 h 1686291"/>
                <a:gd name="connsiteX4" fmla="*/ 28574 w 570738"/>
                <a:gd name="connsiteY4" fmla="*/ 0 h 1686291"/>
                <a:gd name="connsiteX0" fmla="*/ 28574 w 723224"/>
                <a:gd name="connsiteY0" fmla="*/ 28573 h 1714864"/>
                <a:gd name="connsiteX1" fmla="*/ 723224 w 723224"/>
                <a:gd name="connsiteY1" fmla="*/ 0 h 1714864"/>
                <a:gd name="connsiteX2" fmla="*/ 556451 w 723224"/>
                <a:gd name="connsiteY2" fmla="*/ 1314815 h 1714864"/>
                <a:gd name="connsiteX3" fmla="*/ 0 w 723224"/>
                <a:gd name="connsiteY3" fmla="*/ 1714864 h 1714864"/>
                <a:gd name="connsiteX4" fmla="*/ 28574 w 723224"/>
                <a:gd name="connsiteY4" fmla="*/ 28573 h 1714864"/>
                <a:gd name="connsiteX0" fmla="*/ 28574 w 723224"/>
                <a:gd name="connsiteY0" fmla="*/ 28573 h 1714864"/>
                <a:gd name="connsiteX1" fmla="*/ 723224 w 723224"/>
                <a:gd name="connsiteY1" fmla="*/ 0 h 1714864"/>
                <a:gd name="connsiteX2" fmla="*/ 708936 w 723224"/>
                <a:gd name="connsiteY2" fmla="*/ 1543418 h 1714864"/>
                <a:gd name="connsiteX3" fmla="*/ 0 w 723224"/>
                <a:gd name="connsiteY3" fmla="*/ 1714864 h 1714864"/>
                <a:gd name="connsiteX4" fmla="*/ 28574 w 723224"/>
                <a:gd name="connsiteY4" fmla="*/ 28573 h 1714864"/>
                <a:gd name="connsiteX0" fmla="*/ 40302 w 734952"/>
                <a:gd name="connsiteY0" fmla="*/ 28573 h 1986330"/>
                <a:gd name="connsiteX1" fmla="*/ 734952 w 734952"/>
                <a:gd name="connsiteY1" fmla="*/ 0 h 1986330"/>
                <a:gd name="connsiteX2" fmla="*/ 720664 w 734952"/>
                <a:gd name="connsiteY2" fmla="*/ 1543418 h 1986330"/>
                <a:gd name="connsiteX3" fmla="*/ 0 w 734952"/>
                <a:gd name="connsiteY3" fmla="*/ 1986330 h 1986330"/>
                <a:gd name="connsiteX4" fmla="*/ 40302 w 734952"/>
                <a:gd name="connsiteY4" fmla="*/ 28573 h 1986330"/>
                <a:gd name="connsiteX0" fmla="*/ 40302 w 734952"/>
                <a:gd name="connsiteY0" fmla="*/ 28573 h 1986330"/>
                <a:gd name="connsiteX1" fmla="*/ 734952 w 734952"/>
                <a:gd name="connsiteY1" fmla="*/ 0 h 1986330"/>
                <a:gd name="connsiteX2" fmla="*/ 638555 w 734952"/>
                <a:gd name="connsiteY2" fmla="*/ 1500555 h 1986330"/>
                <a:gd name="connsiteX3" fmla="*/ 0 w 734952"/>
                <a:gd name="connsiteY3" fmla="*/ 1986330 h 1986330"/>
                <a:gd name="connsiteX4" fmla="*/ 40302 w 734952"/>
                <a:gd name="connsiteY4" fmla="*/ 28573 h 1986330"/>
                <a:gd name="connsiteX0" fmla="*/ 40302 w 638555"/>
                <a:gd name="connsiteY0" fmla="*/ 14285 h 1972042"/>
                <a:gd name="connsiteX1" fmla="*/ 617655 w 638555"/>
                <a:gd name="connsiteY1" fmla="*/ 0 h 1972042"/>
                <a:gd name="connsiteX2" fmla="*/ 638555 w 638555"/>
                <a:gd name="connsiteY2" fmla="*/ 1486267 h 1972042"/>
                <a:gd name="connsiteX3" fmla="*/ 0 w 638555"/>
                <a:gd name="connsiteY3" fmla="*/ 1972042 h 1972042"/>
                <a:gd name="connsiteX4" fmla="*/ 40302 w 638555"/>
                <a:gd name="connsiteY4" fmla="*/ 14285 h 1972042"/>
                <a:gd name="connsiteX0" fmla="*/ 40302 w 688033"/>
                <a:gd name="connsiteY0" fmla="*/ 0 h 1957757"/>
                <a:gd name="connsiteX1" fmla="*/ 688033 w 688033"/>
                <a:gd name="connsiteY1" fmla="*/ 5 h 1957757"/>
                <a:gd name="connsiteX2" fmla="*/ 638555 w 688033"/>
                <a:gd name="connsiteY2" fmla="*/ 1471982 h 1957757"/>
                <a:gd name="connsiteX3" fmla="*/ 0 w 688033"/>
                <a:gd name="connsiteY3" fmla="*/ 1957757 h 1957757"/>
                <a:gd name="connsiteX4" fmla="*/ 40302 w 688033"/>
                <a:gd name="connsiteY4" fmla="*/ 0 h 1957757"/>
                <a:gd name="connsiteX0" fmla="*/ 40302 w 688033"/>
                <a:gd name="connsiteY0" fmla="*/ 0 h 1957757"/>
                <a:gd name="connsiteX1" fmla="*/ 688033 w 688033"/>
                <a:gd name="connsiteY1" fmla="*/ 5 h 1957757"/>
                <a:gd name="connsiteX2" fmla="*/ 685474 w 688033"/>
                <a:gd name="connsiteY2" fmla="*/ 1429122 h 1957757"/>
                <a:gd name="connsiteX3" fmla="*/ 0 w 688033"/>
                <a:gd name="connsiteY3" fmla="*/ 1957757 h 1957757"/>
                <a:gd name="connsiteX4" fmla="*/ 40302 w 688033"/>
                <a:gd name="connsiteY4" fmla="*/ 0 h 1957757"/>
                <a:gd name="connsiteX0" fmla="*/ 52029 w 699760"/>
                <a:gd name="connsiteY0" fmla="*/ 0 h 2043485"/>
                <a:gd name="connsiteX1" fmla="*/ 699760 w 699760"/>
                <a:gd name="connsiteY1" fmla="*/ 5 h 2043485"/>
                <a:gd name="connsiteX2" fmla="*/ 697201 w 699760"/>
                <a:gd name="connsiteY2" fmla="*/ 1429122 h 2043485"/>
                <a:gd name="connsiteX3" fmla="*/ 0 w 699760"/>
                <a:gd name="connsiteY3" fmla="*/ 2043485 h 2043485"/>
                <a:gd name="connsiteX4" fmla="*/ 52029 w 699760"/>
                <a:gd name="connsiteY4" fmla="*/ 0 h 2043485"/>
                <a:gd name="connsiteX0" fmla="*/ 52029 w 699760"/>
                <a:gd name="connsiteY0" fmla="*/ 0 h 2043485"/>
                <a:gd name="connsiteX1" fmla="*/ 699760 w 699760"/>
                <a:gd name="connsiteY1" fmla="*/ 5 h 2043485"/>
                <a:gd name="connsiteX2" fmla="*/ 685470 w 699760"/>
                <a:gd name="connsiteY2" fmla="*/ 1486275 h 2043485"/>
                <a:gd name="connsiteX3" fmla="*/ 0 w 699760"/>
                <a:gd name="connsiteY3" fmla="*/ 2043485 h 2043485"/>
                <a:gd name="connsiteX4" fmla="*/ 52029 w 699760"/>
                <a:gd name="connsiteY4" fmla="*/ 0 h 2043485"/>
                <a:gd name="connsiteX0" fmla="*/ 52029 w 721990"/>
                <a:gd name="connsiteY0" fmla="*/ 0 h 2043485"/>
                <a:gd name="connsiteX1" fmla="*/ 699760 w 721990"/>
                <a:gd name="connsiteY1" fmla="*/ 5 h 2043485"/>
                <a:gd name="connsiteX2" fmla="*/ 721990 w 721990"/>
                <a:gd name="connsiteY2" fmla="*/ 1446736 h 2043485"/>
                <a:gd name="connsiteX3" fmla="*/ 0 w 721990"/>
                <a:gd name="connsiteY3" fmla="*/ 2043485 h 2043485"/>
                <a:gd name="connsiteX4" fmla="*/ 52029 w 721990"/>
                <a:gd name="connsiteY4" fmla="*/ 0 h 2043485"/>
                <a:gd name="connsiteX0" fmla="*/ 0 w 734887"/>
                <a:gd name="connsiteY0" fmla="*/ 9881 h 2043480"/>
                <a:gd name="connsiteX1" fmla="*/ 712657 w 734887"/>
                <a:gd name="connsiteY1" fmla="*/ 0 h 2043480"/>
                <a:gd name="connsiteX2" fmla="*/ 734887 w 734887"/>
                <a:gd name="connsiteY2" fmla="*/ 1446731 h 2043480"/>
                <a:gd name="connsiteX3" fmla="*/ 12897 w 734887"/>
                <a:gd name="connsiteY3" fmla="*/ 2043480 h 2043480"/>
                <a:gd name="connsiteX4" fmla="*/ 0 w 734887"/>
                <a:gd name="connsiteY4" fmla="*/ 9881 h 20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887" h="2043480">
                  <a:moveTo>
                    <a:pt x="0" y="9881"/>
                  </a:moveTo>
                  <a:lnTo>
                    <a:pt x="712657" y="0"/>
                  </a:lnTo>
                  <a:lnTo>
                    <a:pt x="734887" y="1446731"/>
                  </a:lnTo>
                  <a:lnTo>
                    <a:pt x="12897" y="2043480"/>
                  </a:lnTo>
                  <a:lnTo>
                    <a:pt x="0" y="9881"/>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Security </a:t>
              </a:r>
            </a:p>
            <a:p>
              <a:pPr algn="ctr"/>
              <a:r>
                <a:rPr lang="en-GB" sz="1600"/>
                <a:t>Management</a:t>
              </a:r>
            </a:p>
          </p:txBody>
        </p:sp>
        <p:sp>
          <p:nvSpPr>
            <p:cNvPr id="22" name="Right Triangle 21">
              <a:extLst>
                <a:ext uri="{FF2B5EF4-FFF2-40B4-BE49-F238E27FC236}">
                  <a16:creationId xmlns:a16="http://schemas.microsoft.com/office/drawing/2014/main" id="{5CFD384D-4FDB-77A6-6F9D-9380AFD6FC99}"/>
                </a:ext>
              </a:extLst>
            </p:cNvPr>
            <p:cNvSpPr/>
            <p:nvPr/>
          </p:nvSpPr>
          <p:spPr>
            <a:xfrm>
              <a:off x="4613155" y="825682"/>
              <a:ext cx="3514721" cy="5454196"/>
            </a:xfrm>
            <a:prstGeom prst="rtTriangl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4BCDCBC8-B57B-2BFF-BBBB-BB86B30F36BD}"/>
                </a:ext>
              </a:extLst>
            </p:cNvPr>
            <p:cNvCxnSpPr/>
            <p:nvPr/>
          </p:nvCxnSpPr>
          <p:spPr>
            <a:xfrm>
              <a:off x="2060293" y="3993264"/>
              <a:ext cx="2176041" cy="0"/>
            </a:xfrm>
            <a:prstGeom prst="line">
              <a:avLst/>
            </a:prstGeom>
          </p:spPr>
          <p:style>
            <a:lnRef idx="3">
              <a:schemeClr val="accent5"/>
            </a:lnRef>
            <a:fillRef idx="0">
              <a:schemeClr val="accent5"/>
            </a:fillRef>
            <a:effectRef idx="2">
              <a:schemeClr val="accent5"/>
            </a:effectRef>
            <a:fontRef idx="minor">
              <a:schemeClr val="tx1"/>
            </a:fontRef>
          </p:style>
        </p:cxnSp>
      </p:grpSp>
      <p:sp>
        <p:nvSpPr>
          <p:cNvPr id="31" name="Striped Right Arrow 30">
            <a:extLst>
              <a:ext uri="{FF2B5EF4-FFF2-40B4-BE49-F238E27FC236}">
                <a16:creationId xmlns:a16="http://schemas.microsoft.com/office/drawing/2014/main" id="{F4BFF637-CC50-8EF3-287A-4BB83F529350}"/>
              </a:ext>
            </a:extLst>
          </p:cNvPr>
          <p:cNvSpPr/>
          <p:nvPr/>
        </p:nvSpPr>
        <p:spPr>
          <a:xfrm>
            <a:off x="3477616" y="828520"/>
            <a:ext cx="1900076" cy="581821"/>
          </a:xfrm>
          <a:prstGeom prst="stripedRightArrow">
            <a:avLst/>
          </a:prstGeom>
          <a:gradFill flip="none" rotWithShape="1">
            <a:gsLst>
              <a:gs pos="0">
                <a:srgbClr val="0070C0"/>
              </a:gs>
              <a:gs pos="100000">
                <a:srgbClr val="FFC00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arallelogram 33">
            <a:extLst>
              <a:ext uri="{FF2B5EF4-FFF2-40B4-BE49-F238E27FC236}">
                <a16:creationId xmlns:a16="http://schemas.microsoft.com/office/drawing/2014/main" id="{DBC69495-6132-5E59-EBF0-563EFDA7EFAB}"/>
              </a:ext>
            </a:extLst>
          </p:cNvPr>
          <p:cNvSpPr/>
          <p:nvPr/>
        </p:nvSpPr>
        <p:spPr>
          <a:xfrm flipH="1">
            <a:off x="6176087" y="2916197"/>
            <a:ext cx="2021698" cy="1965755"/>
          </a:xfrm>
          <a:prstGeom prst="parallelogram">
            <a:avLst>
              <a:gd name="adj" fmla="val 6861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vert="wordArtVert" wrap="none" rtlCol="0" anchor="b" anchorCtr="0"/>
          <a:lstStyle/>
          <a:p>
            <a:pPr algn="ctr"/>
            <a:endParaRPr lang="en-GB"/>
          </a:p>
        </p:txBody>
      </p:sp>
      <p:sp>
        <p:nvSpPr>
          <p:cNvPr id="33" name="Rounded Rectangular Callout 32">
            <a:extLst>
              <a:ext uri="{FF2B5EF4-FFF2-40B4-BE49-F238E27FC236}">
                <a16:creationId xmlns:a16="http://schemas.microsoft.com/office/drawing/2014/main" id="{B0952D36-09A2-4823-7545-8912AED0A335}"/>
              </a:ext>
            </a:extLst>
          </p:cNvPr>
          <p:cNvSpPr/>
          <p:nvPr/>
        </p:nvSpPr>
        <p:spPr>
          <a:xfrm>
            <a:off x="61238" y="231482"/>
            <a:ext cx="2836697" cy="1623233"/>
          </a:xfrm>
          <a:prstGeom prst="wedgeRoundRectCallout">
            <a:avLst>
              <a:gd name="adj1" fmla="val 68365"/>
              <a:gd name="adj2" fmla="val 950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800"/>
              <a:t>We have a possible detection we’d like to hash-ban in EDR as a precaution. Please can you authorise.</a:t>
            </a:r>
          </a:p>
        </p:txBody>
      </p:sp>
      <p:sp>
        <p:nvSpPr>
          <p:cNvPr id="37" name="Rounded Rectangular Callout 36">
            <a:extLst>
              <a:ext uri="{FF2B5EF4-FFF2-40B4-BE49-F238E27FC236}">
                <a16:creationId xmlns:a16="http://schemas.microsoft.com/office/drawing/2014/main" id="{FDA7BE82-8D1B-2D7B-084C-AA74C4706724}"/>
              </a:ext>
            </a:extLst>
          </p:cNvPr>
          <p:cNvSpPr/>
          <p:nvPr/>
        </p:nvSpPr>
        <p:spPr>
          <a:xfrm>
            <a:off x="6370515" y="314456"/>
            <a:ext cx="4852313" cy="1106456"/>
          </a:xfrm>
          <a:prstGeom prst="wedgeRoundRectCallout">
            <a:avLst>
              <a:gd name="adj1" fmla="val -71711"/>
              <a:gd name="adj2" fmla="val 23499"/>
              <a:gd name="adj3" fmla="val 16667"/>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I’m not sure what that means. </a:t>
            </a:r>
          </a:p>
          <a:p>
            <a:pPr algn="ctr"/>
            <a:r>
              <a:rPr lang="en-GB"/>
              <a:t>Sounds like it could cause disruption, I could get it in the neck from the IT OSP and our business. </a:t>
            </a:r>
          </a:p>
          <a:p>
            <a:pPr algn="ctr"/>
            <a:r>
              <a:rPr lang="en-GB"/>
              <a:t>Play safe, say no</a:t>
            </a:r>
          </a:p>
        </p:txBody>
      </p:sp>
      <p:sp>
        <p:nvSpPr>
          <p:cNvPr id="38" name="Rounded Rectangular Callout 37">
            <a:extLst>
              <a:ext uri="{FF2B5EF4-FFF2-40B4-BE49-F238E27FC236}">
                <a16:creationId xmlns:a16="http://schemas.microsoft.com/office/drawing/2014/main" id="{1832A4D6-2283-4280-489A-7BF7E3E7083F}"/>
              </a:ext>
            </a:extLst>
          </p:cNvPr>
          <p:cNvSpPr/>
          <p:nvPr/>
        </p:nvSpPr>
        <p:spPr>
          <a:xfrm>
            <a:off x="129212" y="2078273"/>
            <a:ext cx="2361070" cy="1442529"/>
          </a:xfrm>
          <a:prstGeom prst="wedgeRoundRectCallout">
            <a:avLst>
              <a:gd name="adj1" fmla="val 74185"/>
              <a:gd name="adj2" fmla="val -2202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800"/>
              <a:t>Who’s Bob in Accounts?</a:t>
            </a:r>
          </a:p>
          <a:p>
            <a:r>
              <a:rPr lang="en-GB" sz="1800"/>
              <a:t>They’re not </a:t>
            </a:r>
            <a:r>
              <a:rPr lang="en-GB" sz="1800" err="1"/>
              <a:t>FinAdmin</a:t>
            </a:r>
            <a:r>
              <a:rPr lang="en-GB" sz="1800"/>
              <a:t> or </a:t>
            </a:r>
            <a:r>
              <a:rPr lang="en-GB" sz="1800" err="1"/>
              <a:t>SysAdmin</a:t>
            </a:r>
            <a:r>
              <a:rPr lang="en-GB" sz="1800"/>
              <a:t>… [Ticket:=Sev5]</a:t>
            </a:r>
          </a:p>
        </p:txBody>
      </p:sp>
      <p:sp>
        <p:nvSpPr>
          <p:cNvPr id="39" name="Rounded Rectangular Callout 38">
            <a:extLst>
              <a:ext uri="{FF2B5EF4-FFF2-40B4-BE49-F238E27FC236}">
                <a16:creationId xmlns:a16="http://schemas.microsoft.com/office/drawing/2014/main" id="{CFC1F2E1-76E1-6B36-AA3D-5E1633BD2F10}"/>
              </a:ext>
            </a:extLst>
          </p:cNvPr>
          <p:cNvSpPr/>
          <p:nvPr/>
        </p:nvSpPr>
        <p:spPr>
          <a:xfrm>
            <a:off x="7767501" y="1585674"/>
            <a:ext cx="4260828" cy="1509752"/>
          </a:xfrm>
          <a:prstGeom prst="wedgeRoundRectCallout">
            <a:avLst>
              <a:gd name="adj1" fmla="val -96492"/>
              <a:gd name="adj2" fmla="val 13490"/>
              <a:gd name="adj3" fmla="val 16667"/>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Bob in accounts account is behaving strangely. Can you fix it?</a:t>
            </a:r>
          </a:p>
          <a:p>
            <a:pPr algn="ctr"/>
            <a:endParaRPr lang="en-GB"/>
          </a:p>
          <a:p>
            <a:pPr algn="ctr"/>
            <a:r>
              <a:rPr lang="en-GB"/>
              <a:t>[Subtext: Bob’s now deputising for the CFO using the CFO’s BizSaaS Credentials]</a:t>
            </a:r>
          </a:p>
        </p:txBody>
      </p:sp>
      <p:sp>
        <p:nvSpPr>
          <p:cNvPr id="40" name="Rounded Rectangular Callout 39">
            <a:extLst>
              <a:ext uri="{FF2B5EF4-FFF2-40B4-BE49-F238E27FC236}">
                <a16:creationId xmlns:a16="http://schemas.microsoft.com/office/drawing/2014/main" id="{F3F905CF-2C1B-E5EA-6E86-97606C2BE124}"/>
              </a:ext>
            </a:extLst>
          </p:cNvPr>
          <p:cNvSpPr/>
          <p:nvPr/>
        </p:nvSpPr>
        <p:spPr>
          <a:xfrm>
            <a:off x="117078" y="3801786"/>
            <a:ext cx="2493248" cy="1256106"/>
          </a:xfrm>
          <a:prstGeom prst="wedgeRoundRectCallout">
            <a:avLst>
              <a:gd name="adj1" fmla="val 69021"/>
              <a:gd name="adj2" fmla="val -6061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800" dirty="0" err="1"/>
              <a:t>BizSaaS</a:t>
            </a:r>
            <a:r>
              <a:rPr lang="en-GB" sz="1800"/>
              <a:t> – that hasn’t been onboarded so we can’t help I’m afraid.</a:t>
            </a:r>
          </a:p>
        </p:txBody>
      </p:sp>
      <p:sp>
        <p:nvSpPr>
          <p:cNvPr id="41" name="Rounded Rectangular Callout 40">
            <a:extLst>
              <a:ext uri="{FF2B5EF4-FFF2-40B4-BE49-F238E27FC236}">
                <a16:creationId xmlns:a16="http://schemas.microsoft.com/office/drawing/2014/main" id="{0549E723-64DD-533A-FB7C-B2F511E667FA}"/>
              </a:ext>
            </a:extLst>
          </p:cNvPr>
          <p:cNvSpPr/>
          <p:nvPr/>
        </p:nvSpPr>
        <p:spPr>
          <a:xfrm>
            <a:off x="8396467" y="3260188"/>
            <a:ext cx="3273119" cy="1022451"/>
          </a:xfrm>
          <a:prstGeom prst="wedgeRoundRectCallout">
            <a:avLst>
              <a:gd name="adj1" fmla="val -98590"/>
              <a:gd name="adj2" fmla="val 4369"/>
              <a:gd name="adj3" fmla="val 16667"/>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BizSaaS is being weird, a lot of stuff seems to be being shared then disappearing…</a:t>
            </a:r>
          </a:p>
        </p:txBody>
      </p:sp>
      <p:sp>
        <p:nvSpPr>
          <p:cNvPr id="43" name="Striped Right Arrow 42">
            <a:extLst>
              <a:ext uri="{FF2B5EF4-FFF2-40B4-BE49-F238E27FC236}">
                <a16:creationId xmlns:a16="http://schemas.microsoft.com/office/drawing/2014/main" id="{1DFE0210-3D67-7970-F0D6-C415ECAC6F6A}"/>
              </a:ext>
            </a:extLst>
          </p:cNvPr>
          <p:cNvSpPr/>
          <p:nvPr/>
        </p:nvSpPr>
        <p:spPr>
          <a:xfrm rot="10800000">
            <a:off x="2997049" y="2200745"/>
            <a:ext cx="2960813" cy="581821"/>
          </a:xfrm>
          <a:prstGeom prst="stripedRightArrow">
            <a:avLst/>
          </a:prstGeom>
          <a:gradFill flip="none" rotWithShape="1">
            <a:gsLst>
              <a:gs pos="100000">
                <a:srgbClr val="0070C0"/>
              </a:gs>
              <a:gs pos="0">
                <a:srgbClr val="FFC00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Striped Right Arrow 43">
            <a:extLst>
              <a:ext uri="{FF2B5EF4-FFF2-40B4-BE49-F238E27FC236}">
                <a16:creationId xmlns:a16="http://schemas.microsoft.com/office/drawing/2014/main" id="{58703981-B1C0-6BD5-AEC2-52377D979838}"/>
              </a:ext>
            </a:extLst>
          </p:cNvPr>
          <p:cNvSpPr/>
          <p:nvPr/>
        </p:nvSpPr>
        <p:spPr>
          <a:xfrm rot="10800000">
            <a:off x="2739471" y="3509055"/>
            <a:ext cx="4505370" cy="581821"/>
          </a:xfrm>
          <a:prstGeom prst="stripedRightArrow">
            <a:avLst/>
          </a:prstGeom>
          <a:gradFill flip="none" rotWithShape="1">
            <a:gsLst>
              <a:gs pos="100000">
                <a:srgbClr val="0070C0"/>
              </a:gs>
              <a:gs pos="0">
                <a:schemeClr val="accent2"/>
              </a:gs>
              <a:gs pos="23000">
                <a:srgbClr val="FFC00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E49AF36A-168E-C5AF-F292-DBFC3B59829B}"/>
              </a:ext>
            </a:extLst>
          </p:cNvPr>
          <p:cNvSpPr txBox="1"/>
          <p:nvPr/>
        </p:nvSpPr>
        <p:spPr>
          <a:xfrm rot="3341247">
            <a:off x="6569438" y="3989377"/>
            <a:ext cx="1875043" cy="393080"/>
          </a:xfrm>
          <a:prstGeom prst="rect">
            <a:avLst/>
          </a:prstGeom>
        </p:spPr>
        <p:txBody>
          <a:bodyPr vert="horz" wrap="square" lIns="91440" tIns="45720" rIns="91440" bIns="45720" rtlCol="0" anchor="t">
            <a:noAutofit/>
          </a:bodyPr>
          <a:lstStyle/>
          <a:p>
            <a:pPr algn="l"/>
            <a:r>
              <a:rPr lang="en-GB" sz="1600">
                <a:solidFill>
                  <a:schemeClr val="bg1"/>
                </a:solidFill>
                <a:latin typeface="+mj-lt"/>
              </a:rPr>
              <a:t>Biz SaaS</a:t>
            </a:r>
          </a:p>
        </p:txBody>
      </p:sp>
    </p:spTree>
    <p:extLst>
      <p:ext uri="{BB962C8B-B14F-4D97-AF65-F5344CB8AC3E}">
        <p14:creationId xmlns:p14="http://schemas.microsoft.com/office/powerpoint/2010/main" val="200014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3" grpId="0" animBg="1"/>
      <p:bldP spid="37" grpId="0" animBg="1"/>
      <p:bldP spid="38" grpId="0" animBg="1"/>
      <p:bldP spid="39" grpId="0" animBg="1"/>
      <p:bldP spid="40" grpId="0" animBg="1"/>
      <p:bldP spid="41" grpId="0" animBg="1"/>
      <p:bldP spid="43"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8CA8B-C0F1-3F32-3CD3-7A0117889630}"/>
            </a:ext>
          </a:extLst>
        </p:cNvPr>
        <p:cNvGrpSpPr/>
        <p:nvPr/>
      </p:nvGrpSpPr>
      <p:grpSpPr>
        <a:xfrm>
          <a:off x="0" y="0"/>
          <a:ext cx="0" cy="0"/>
          <a:chOff x="0" y="0"/>
          <a:chExt cx="0" cy="0"/>
        </a:xfrm>
      </p:grpSpPr>
      <p:sp>
        <p:nvSpPr>
          <p:cNvPr id="15" name="Right Triangle 14">
            <a:extLst>
              <a:ext uri="{FF2B5EF4-FFF2-40B4-BE49-F238E27FC236}">
                <a16:creationId xmlns:a16="http://schemas.microsoft.com/office/drawing/2014/main" id="{BF03CD95-41B6-5B42-E326-10C48958A14D}"/>
              </a:ext>
            </a:extLst>
          </p:cNvPr>
          <p:cNvSpPr/>
          <p:nvPr/>
        </p:nvSpPr>
        <p:spPr>
          <a:xfrm>
            <a:off x="4734383" y="712951"/>
            <a:ext cx="1465215" cy="2292754"/>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IM</a:t>
            </a:r>
          </a:p>
          <a:p>
            <a:pPr algn="ctr"/>
            <a:endParaRPr lang="en-GB"/>
          </a:p>
        </p:txBody>
      </p:sp>
      <p:cxnSp>
        <p:nvCxnSpPr>
          <p:cNvPr id="6" name="Straight Connector 5">
            <a:extLst>
              <a:ext uri="{FF2B5EF4-FFF2-40B4-BE49-F238E27FC236}">
                <a16:creationId xmlns:a16="http://schemas.microsoft.com/office/drawing/2014/main" id="{62E2CE4F-EDC6-8C93-54FD-33B8AFEAB489}"/>
              </a:ext>
            </a:extLst>
          </p:cNvPr>
          <p:cNvCxnSpPr>
            <a:cxnSpLocks/>
          </p:cNvCxnSpPr>
          <p:nvPr/>
        </p:nvCxnSpPr>
        <p:spPr>
          <a:xfrm>
            <a:off x="4587708" y="802227"/>
            <a:ext cx="0" cy="5443538"/>
          </a:xfrm>
          <a:prstGeom prst="line">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sp>
        <p:nvSpPr>
          <p:cNvPr id="14" name="Right Triangle 13">
            <a:extLst>
              <a:ext uri="{FF2B5EF4-FFF2-40B4-BE49-F238E27FC236}">
                <a16:creationId xmlns:a16="http://schemas.microsoft.com/office/drawing/2014/main" id="{FA5C8F1B-806C-1C41-FE91-9CB73FC714CA}"/>
              </a:ext>
            </a:extLst>
          </p:cNvPr>
          <p:cNvSpPr/>
          <p:nvPr/>
        </p:nvSpPr>
        <p:spPr>
          <a:xfrm flipH="1">
            <a:off x="2363225" y="848410"/>
            <a:ext cx="1900076" cy="3023200"/>
          </a:xfrm>
          <a:prstGeom prst="rtTriangle">
            <a:avLst/>
          </a:prstGeom>
          <a:ln w="476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a:sp3d>
        </p:spPr>
        <p:style>
          <a:lnRef idx="3">
            <a:schemeClr val="lt1"/>
          </a:lnRef>
          <a:fillRef idx="1">
            <a:schemeClr val="accent1"/>
          </a:fillRef>
          <a:effectRef idx="1">
            <a:schemeClr val="accent1"/>
          </a:effectRef>
          <a:fontRef idx="minor">
            <a:schemeClr val="lt1"/>
          </a:fontRef>
        </p:style>
        <p:txBody>
          <a:bodyPr rtlCol="0" anchor="b" anchorCtr="1"/>
          <a:lstStyle/>
          <a:p>
            <a:pPr algn="ctr"/>
            <a:r>
              <a:rPr lang="en-GB"/>
              <a:t>MSSP</a:t>
            </a:r>
          </a:p>
        </p:txBody>
      </p:sp>
      <p:sp>
        <p:nvSpPr>
          <p:cNvPr id="5" name="Right Triangle 4">
            <a:extLst>
              <a:ext uri="{FF2B5EF4-FFF2-40B4-BE49-F238E27FC236}">
                <a16:creationId xmlns:a16="http://schemas.microsoft.com/office/drawing/2014/main" id="{8FA179E5-2860-9126-DF73-FDA016BE76DE}"/>
              </a:ext>
            </a:extLst>
          </p:cNvPr>
          <p:cNvSpPr/>
          <p:nvPr/>
        </p:nvSpPr>
        <p:spPr>
          <a:xfrm flipH="1">
            <a:off x="2888515" y="788649"/>
            <a:ext cx="1384971" cy="2292754"/>
          </a:xfrm>
          <a:prstGeom prst="rtTriangle">
            <a:avLst/>
          </a:prstGeom>
          <a:solidFill>
            <a:schemeClr val="accent1">
              <a:alpha val="450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a:t>IR</a:t>
            </a:r>
          </a:p>
        </p:txBody>
      </p:sp>
      <p:sp>
        <p:nvSpPr>
          <p:cNvPr id="21" name="Rectangle 20">
            <a:extLst>
              <a:ext uri="{FF2B5EF4-FFF2-40B4-BE49-F238E27FC236}">
                <a16:creationId xmlns:a16="http://schemas.microsoft.com/office/drawing/2014/main" id="{FE4B5A73-E9B7-CCA1-A146-DAA4007C4AEF}"/>
              </a:ext>
            </a:extLst>
          </p:cNvPr>
          <p:cNvSpPr/>
          <p:nvPr/>
        </p:nvSpPr>
        <p:spPr>
          <a:xfrm rot="16200000">
            <a:off x="5297395" y="2476751"/>
            <a:ext cx="895136" cy="2043480"/>
          </a:xfrm>
          <a:custGeom>
            <a:avLst/>
            <a:gdLst>
              <a:gd name="connsiteX0" fmla="*/ 0 w 542164"/>
              <a:gd name="connsiteY0" fmla="*/ 0 h 1386251"/>
              <a:gd name="connsiteX1" fmla="*/ 542164 w 542164"/>
              <a:gd name="connsiteY1" fmla="*/ 0 h 1386251"/>
              <a:gd name="connsiteX2" fmla="*/ 542164 w 542164"/>
              <a:gd name="connsiteY2" fmla="*/ 1386251 h 1386251"/>
              <a:gd name="connsiteX3" fmla="*/ 0 w 542164"/>
              <a:gd name="connsiteY3" fmla="*/ 1386251 h 1386251"/>
              <a:gd name="connsiteX4" fmla="*/ 0 w 542164"/>
              <a:gd name="connsiteY4" fmla="*/ 0 h 1386251"/>
              <a:gd name="connsiteX0" fmla="*/ 42861 w 585025"/>
              <a:gd name="connsiteY0" fmla="*/ 0 h 1643429"/>
              <a:gd name="connsiteX1" fmla="*/ 585025 w 585025"/>
              <a:gd name="connsiteY1" fmla="*/ 0 h 1643429"/>
              <a:gd name="connsiteX2" fmla="*/ 585025 w 585025"/>
              <a:gd name="connsiteY2" fmla="*/ 1386251 h 1643429"/>
              <a:gd name="connsiteX3" fmla="*/ 0 w 585025"/>
              <a:gd name="connsiteY3" fmla="*/ 1643429 h 1643429"/>
              <a:gd name="connsiteX4" fmla="*/ 42861 w 585025"/>
              <a:gd name="connsiteY4" fmla="*/ 0 h 1643429"/>
              <a:gd name="connsiteX0" fmla="*/ 28574 w 570738"/>
              <a:gd name="connsiteY0" fmla="*/ 0 h 1686291"/>
              <a:gd name="connsiteX1" fmla="*/ 570738 w 570738"/>
              <a:gd name="connsiteY1" fmla="*/ 0 h 1686291"/>
              <a:gd name="connsiteX2" fmla="*/ 570738 w 570738"/>
              <a:gd name="connsiteY2" fmla="*/ 1386251 h 1686291"/>
              <a:gd name="connsiteX3" fmla="*/ 0 w 570738"/>
              <a:gd name="connsiteY3" fmla="*/ 1686291 h 1686291"/>
              <a:gd name="connsiteX4" fmla="*/ 28574 w 570738"/>
              <a:gd name="connsiteY4" fmla="*/ 0 h 1686291"/>
              <a:gd name="connsiteX0" fmla="*/ 28574 w 570738"/>
              <a:gd name="connsiteY0" fmla="*/ 0 h 1686291"/>
              <a:gd name="connsiteX1" fmla="*/ 570738 w 570738"/>
              <a:gd name="connsiteY1" fmla="*/ 0 h 1686291"/>
              <a:gd name="connsiteX2" fmla="*/ 556451 w 570738"/>
              <a:gd name="connsiteY2" fmla="*/ 1286242 h 1686291"/>
              <a:gd name="connsiteX3" fmla="*/ 0 w 570738"/>
              <a:gd name="connsiteY3" fmla="*/ 1686291 h 1686291"/>
              <a:gd name="connsiteX4" fmla="*/ 28574 w 570738"/>
              <a:gd name="connsiteY4" fmla="*/ 0 h 1686291"/>
              <a:gd name="connsiteX0" fmla="*/ 28574 w 723224"/>
              <a:gd name="connsiteY0" fmla="*/ 28573 h 1714864"/>
              <a:gd name="connsiteX1" fmla="*/ 723224 w 723224"/>
              <a:gd name="connsiteY1" fmla="*/ 0 h 1714864"/>
              <a:gd name="connsiteX2" fmla="*/ 556451 w 723224"/>
              <a:gd name="connsiteY2" fmla="*/ 1314815 h 1714864"/>
              <a:gd name="connsiteX3" fmla="*/ 0 w 723224"/>
              <a:gd name="connsiteY3" fmla="*/ 1714864 h 1714864"/>
              <a:gd name="connsiteX4" fmla="*/ 28574 w 723224"/>
              <a:gd name="connsiteY4" fmla="*/ 28573 h 1714864"/>
              <a:gd name="connsiteX0" fmla="*/ 28574 w 723224"/>
              <a:gd name="connsiteY0" fmla="*/ 28573 h 1714864"/>
              <a:gd name="connsiteX1" fmla="*/ 723224 w 723224"/>
              <a:gd name="connsiteY1" fmla="*/ 0 h 1714864"/>
              <a:gd name="connsiteX2" fmla="*/ 708936 w 723224"/>
              <a:gd name="connsiteY2" fmla="*/ 1543418 h 1714864"/>
              <a:gd name="connsiteX3" fmla="*/ 0 w 723224"/>
              <a:gd name="connsiteY3" fmla="*/ 1714864 h 1714864"/>
              <a:gd name="connsiteX4" fmla="*/ 28574 w 723224"/>
              <a:gd name="connsiteY4" fmla="*/ 28573 h 1714864"/>
              <a:gd name="connsiteX0" fmla="*/ 40302 w 734952"/>
              <a:gd name="connsiteY0" fmla="*/ 28573 h 1986330"/>
              <a:gd name="connsiteX1" fmla="*/ 734952 w 734952"/>
              <a:gd name="connsiteY1" fmla="*/ 0 h 1986330"/>
              <a:gd name="connsiteX2" fmla="*/ 720664 w 734952"/>
              <a:gd name="connsiteY2" fmla="*/ 1543418 h 1986330"/>
              <a:gd name="connsiteX3" fmla="*/ 0 w 734952"/>
              <a:gd name="connsiteY3" fmla="*/ 1986330 h 1986330"/>
              <a:gd name="connsiteX4" fmla="*/ 40302 w 734952"/>
              <a:gd name="connsiteY4" fmla="*/ 28573 h 1986330"/>
              <a:gd name="connsiteX0" fmla="*/ 40302 w 734952"/>
              <a:gd name="connsiteY0" fmla="*/ 28573 h 1986330"/>
              <a:gd name="connsiteX1" fmla="*/ 734952 w 734952"/>
              <a:gd name="connsiteY1" fmla="*/ 0 h 1986330"/>
              <a:gd name="connsiteX2" fmla="*/ 638555 w 734952"/>
              <a:gd name="connsiteY2" fmla="*/ 1500555 h 1986330"/>
              <a:gd name="connsiteX3" fmla="*/ 0 w 734952"/>
              <a:gd name="connsiteY3" fmla="*/ 1986330 h 1986330"/>
              <a:gd name="connsiteX4" fmla="*/ 40302 w 734952"/>
              <a:gd name="connsiteY4" fmla="*/ 28573 h 1986330"/>
              <a:gd name="connsiteX0" fmla="*/ 40302 w 638555"/>
              <a:gd name="connsiteY0" fmla="*/ 14285 h 1972042"/>
              <a:gd name="connsiteX1" fmla="*/ 617655 w 638555"/>
              <a:gd name="connsiteY1" fmla="*/ 0 h 1972042"/>
              <a:gd name="connsiteX2" fmla="*/ 638555 w 638555"/>
              <a:gd name="connsiteY2" fmla="*/ 1486267 h 1972042"/>
              <a:gd name="connsiteX3" fmla="*/ 0 w 638555"/>
              <a:gd name="connsiteY3" fmla="*/ 1972042 h 1972042"/>
              <a:gd name="connsiteX4" fmla="*/ 40302 w 638555"/>
              <a:gd name="connsiteY4" fmla="*/ 14285 h 1972042"/>
              <a:gd name="connsiteX0" fmla="*/ 40302 w 688033"/>
              <a:gd name="connsiteY0" fmla="*/ 0 h 1957757"/>
              <a:gd name="connsiteX1" fmla="*/ 688033 w 688033"/>
              <a:gd name="connsiteY1" fmla="*/ 5 h 1957757"/>
              <a:gd name="connsiteX2" fmla="*/ 638555 w 688033"/>
              <a:gd name="connsiteY2" fmla="*/ 1471982 h 1957757"/>
              <a:gd name="connsiteX3" fmla="*/ 0 w 688033"/>
              <a:gd name="connsiteY3" fmla="*/ 1957757 h 1957757"/>
              <a:gd name="connsiteX4" fmla="*/ 40302 w 688033"/>
              <a:gd name="connsiteY4" fmla="*/ 0 h 1957757"/>
              <a:gd name="connsiteX0" fmla="*/ 40302 w 688033"/>
              <a:gd name="connsiteY0" fmla="*/ 0 h 1957757"/>
              <a:gd name="connsiteX1" fmla="*/ 688033 w 688033"/>
              <a:gd name="connsiteY1" fmla="*/ 5 h 1957757"/>
              <a:gd name="connsiteX2" fmla="*/ 685474 w 688033"/>
              <a:gd name="connsiteY2" fmla="*/ 1429122 h 1957757"/>
              <a:gd name="connsiteX3" fmla="*/ 0 w 688033"/>
              <a:gd name="connsiteY3" fmla="*/ 1957757 h 1957757"/>
              <a:gd name="connsiteX4" fmla="*/ 40302 w 688033"/>
              <a:gd name="connsiteY4" fmla="*/ 0 h 1957757"/>
              <a:gd name="connsiteX0" fmla="*/ 52029 w 699760"/>
              <a:gd name="connsiteY0" fmla="*/ 0 h 2043485"/>
              <a:gd name="connsiteX1" fmla="*/ 699760 w 699760"/>
              <a:gd name="connsiteY1" fmla="*/ 5 h 2043485"/>
              <a:gd name="connsiteX2" fmla="*/ 697201 w 699760"/>
              <a:gd name="connsiteY2" fmla="*/ 1429122 h 2043485"/>
              <a:gd name="connsiteX3" fmla="*/ 0 w 699760"/>
              <a:gd name="connsiteY3" fmla="*/ 2043485 h 2043485"/>
              <a:gd name="connsiteX4" fmla="*/ 52029 w 699760"/>
              <a:gd name="connsiteY4" fmla="*/ 0 h 2043485"/>
              <a:gd name="connsiteX0" fmla="*/ 52029 w 699760"/>
              <a:gd name="connsiteY0" fmla="*/ 0 h 2043485"/>
              <a:gd name="connsiteX1" fmla="*/ 699760 w 699760"/>
              <a:gd name="connsiteY1" fmla="*/ 5 h 2043485"/>
              <a:gd name="connsiteX2" fmla="*/ 685470 w 699760"/>
              <a:gd name="connsiteY2" fmla="*/ 1486275 h 2043485"/>
              <a:gd name="connsiteX3" fmla="*/ 0 w 699760"/>
              <a:gd name="connsiteY3" fmla="*/ 2043485 h 2043485"/>
              <a:gd name="connsiteX4" fmla="*/ 52029 w 699760"/>
              <a:gd name="connsiteY4" fmla="*/ 0 h 2043485"/>
              <a:gd name="connsiteX0" fmla="*/ 52029 w 721990"/>
              <a:gd name="connsiteY0" fmla="*/ 0 h 2043485"/>
              <a:gd name="connsiteX1" fmla="*/ 699760 w 721990"/>
              <a:gd name="connsiteY1" fmla="*/ 5 h 2043485"/>
              <a:gd name="connsiteX2" fmla="*/ 721990 w 721990"/>
              <a:gd name="connsiteY2" fmla="*/ 1446736 h 2043485"/>
              <a:gd name="connsiteX3" fmla="*/ 0 w 721990"/>
              <a:gd name="connsiteY3" fmla="*/ 2043485 h 2043485"/>
              <a:gd name="connsiteX4" fmla="*/ 52029 w 721990"/>
              <a:gd name="connsiteY4" fmla="*/ 0 h 2043485"/>
              <a:gd name="connsiteX0" fmla="*/ 0 w 734887"/>
              <a:gd name="connsiteY0" fmla="*/ 9881 h 2043480"/>
              <a:gd name="connsiteX1" fmla="*/ 712657 w 734887"/>
              <a:gd name="connsiteY1" fmla="*/ 0 h 2043480"/>
              <a:gd name="connsiteX2" fmla="*/ 734887 w 734887"/>
              <a:gd name="connsiteY2" fmla="*/ 1446731 h 2043480"/>
              <a:gd name="connsiteX3" fmla="*/ 12897 w 734887"/>
              <a:gd name="connsiteY3" fmla="*/ 2043480 h 2043480"/>
              <a:gd name="connsiteX4" fmla="*/ 0 w 734887"/>
              <a:gd name="connsiteY4" fmla="*/ 9881 h 20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887" h="2043480">
                <a:moveTo>
                  <a:pt x="0" y="9881"/>
                </a:moveTo>
                <a:lnTo>
                  <a:pt x="712657" y="0"/>
                </a:lnTo>
                <a:lnTo>
                  <a:pt x="734887" y="1446731"/>
                </a:lnTo>
                <a:lnTo>
                  <a:pt x="12897" y="2043480"/>
                </a:lnTo>
                <a:lnTo>
                  <a:pt x="0" y="9881"/>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Security </a:t>
            </a:r>
          </a:p>
          <a:p>
            <a:pPr algn="ctr"/>
            <a:r>
              <a:rPr lang="en-GB" sz="1600"/>
              <a:t>Management</a:t>
            </a:r>
          </a:p>
        </p:txBody>
      </p:sp>
      <p:sp>
        <p:nvSpPr>
          <p:cNvPr id="30" name="TextBox 29">
            <a:extLst>
              <a:ext uri="{FF2B5EF4-FFF2-40B4-BE49-F238E27FC236}">
                <a16:creationId xmlns:a16="http://schemas.microsoft.com/office/drawing/2014/main" id="{A93E37FB-91F1-D12C-68F9-265F98EFE6F0}"/>
              </a:ext>
            </a:extLst>
          </p:cNvPr>
          <p:cNvSpPr txBox="1"/>
          <p:nvPr/>
        </p:nvSpPr>
        <p:spPr>
          <a:xfrm>
            <a:off x="5744963" y="960103"/>
            <a:ext cx="6218877" cy="1754326"/>
          </a:xfrm>
          <a:prstGeom prst="rect">
            <a:avLst/>
          </a:prstGeom>
          <a:noFill/>
        </p:spPr>
        <p:txBody>
          <a:bodyPr wrap="square" rtlCol="0">
            <a:spAutoFit/>
          </a:bodyPr>
          <a:lstStyle/>
          <a:p>
            <a:r>
              <a:rPr lang="en-GB" b="1"/>
              <a:t>Result – Customer Orgs:</a:t>
            </a:r>
          </a:p>
          <a:p>
            <a:pPr marL="285750" indent="-285750">
              <a:buFont typeface="Arial" panose="020B0604020202020204" pitchFamily="34" charset="0"/>
              <a:buChar char="•"/>
            </a:pPr>
            <a:r>
              <a:rPr lang="en-GB"/>
              <a:t>Reduction in psychological safety</a:t>
            </a:r>
          </a:p>
          <a:p>
            <a:pPr marL="285750" indent="-285750">
              <a:buFont typeface="Arial" panose="020B0604020202020204" pitchFamily="34" charset="0"/>
              <a:buChar char="•"/>
            </a:pPr>
            <a:r>
              <a:rPr lang="en-GB"/>
              <a:t>Increased cognitive load</a:t>
            </a:r>
          </a:p>
          <a:p>
            <a:pPr marL="285750" indent="-285750">
              <a:buFont typeface="Arial" panose="020B0604020202020204" pitchFamily="34" charset="0"/>
              <a:buChar char="•"/>
            </a:pPr>
            <a:r>
              <a:rPr lang="en-GB"/>
              <a:t>Inability to explain decisions</a:t>
            </a:r>
          </a:p>
          <a:p>
            <a:pPr marL="285750" indent="-285750">
              <a:buFont typeface="Arial" panose="020B0604020202020204" pitchFamily="34" charset="0"/>
              <a:buChar char="•"/>
            </a:pPr>
            <a:r>
              <a:rPr lang="en-GB"/>
              <a:t>Tendency to ”play it safe” with containment, eradication</a:t>
            </a:r>
          </a:p>
          <a:p>
            <a:endParaRPr lang="en-GB"/>
          </a:p>
        </p:txBody>
      </p:sp>
      <p:sp>
        <p:nvSpPr>
          <p:cNvPr id="31" name="TextBox 30">
            <a:extLst>
              <a:ext uri="{FF2B5EF4-FFF2-40B4-BE49-F238E27FC236}">
                <a16:creationId xmlns:a16="http://schemas.microsoft.com/office/drawing/2014/main" id="{C5336059-DD08-26AA-A2C1-0DEEEA66289E}"/>
              </a:ext>
            </a:extLst>
          </p:cNvPr>
          <p:cNvSpPr txBox="1"/>
          <p:nvPr/>
        </p:nvSpPr>
        <p:spPr>
          <a:xfrm>
            <a:off x="185259" y="861302"/>
            <a:ext cx="3482496" cy="2585323"/>
          </a:xfrm>
          <a:prstGeom prst="rect">
            <a:avLst/>
          </a:prstGeom>
          <a:noFill/>
        </p:spPr>
        <p:txBody>
          <a:bodyPr wrap="square" rtlCol="0">
            <a:spAutoFit/>
          </a:bodyPr>
          <a:lstStyle/>
          <a:p>
            <a:r>
              <a:rPr lang="en-GB" b="1"/>
              <a:t>Result – MSSPs:</a:t>
            </a:r>
          </a:p>
          <a:p>
            <a:pPr marL="285750" indent="-285750">
              <a:buFont typeface="Arial" panose="020B0604020202020204" pitchFamily="34" charset="0"/>
              <a:buChar char="•"/>
            </a:pPr>
            <a:r>
              <a:rPr lang="en-GB"/>
              <a:t>Reduction in psychological safety</a:t>
            </a:r>
          </a:p>
          <a:p>
            <a:pPr marL="285750" indent="-285750">
              <a:buFont typeface="Arial" panose="020B0604020202020204" pitchFamily="34" charset="0"/>
              <a:buChar char="•"/>
            </a:pPr>
            <a:r>
              <a:rPr lang="en-GB"/>
              <a:t>Feeling of not being part of shared mission</a:t>
            </a:r>
          </a:p>
          <a:p>
            <a:pPr marL="285750" indent="-285750">
              <a:buFont typeface="Arial" panose="020B0604020202020204" pitchFamily="34" charset="0"/>
              <a:buChar char="•"/>
            </a:pPr>
            <a:r>
              <a:rPr lang="en-GB"/>
              <a:t>Analyst burnout / disengagement</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p:txBody>
      </p:sp>
      <p:sp>
        <p:nvSpPr>
          <p:cNvPr id="28" name="TextBox 27">
            <a:extLst>
              <a:ext uri="{FF2B5EF4-FFF2-40B4-BE49-F238E27FC236}">
                <a16:creationId xmlns:a16="http://schemas.microsoft.com/office/drawing/2014/main" id="{828CCB38-71B8-5B0F-ACD8-97EB7209A036}"/>
              </a:ext>
            </a:extLst>
          </p:cNvPr>
          <p:cNvSpPr txBox="1"/>
          <p:nvPr/>
        </p:nvSpPr>
        <p:spPr>
          <a:xfrm>
            <a:off x="259079" y="198120"/>
            <a:ext cx="11640700" cy="708675"/>
          </a:xfrm>
          <a:prstGeom prst="rect">
            <a:avLst/>
          </a:prstGeom>
        </p:spPr>
        <p:txBody>
          <a:bodyPr vert="horz" wrap="square" lIns="91440" tIns="45720" rIns="91440" bIns="45720" rtlCol="0" anchor="t">
            <a:noAutofit/>
          </a:bodyPr>
          <a:lstStyle/>
          <a:p>
            <a:pPr algn="l"/>
            <a:r>
              <a:rPr lang="en-GB" sz="2800" b="1">
                <a:latin typeface="+mj-lt"/>
              </a:rPr>
              <a:t>Two Way Dissatisfaction</a:t>
            </a:r>
          </a:p>
        </p:txBody>
      </p:sp>
      <p:sp>
        <p:nvSpPr>
          <p:cNvPr id="29" name="Rectangular Callout 28">
            <a:extLst>
              <a:ext uri="{FF2B5EF4-FFF2-40B4-BE49-F238E27FC236}">
                <a16:creationId xmlns:a16="http://schemas.microsoft.com/office/drawing/2014/main" id="{DC55EAFF-8359-661E-40D5-B55BB9E6DD7E}"/>
              </a:ext>
            </a:extLst>
          </p:cNvPr>
          <p:cNvSpPr/>
          <p:nvPr/>
        </p:nvSpPr>
        <p:spPr>
          <a:xfrm>
            <a:off x="7098639" y="2859605"/>
            <a:ext cx="2350136" cy="985535"/>
          </a:xfrm>
          <a:prstGeom prst="wedgeRoundRectCallout">
            <a:avLst>
              <a:gd name="adj1" fmla="val -87403"/>
              <a:gd name="adj2" fmla="val -32457"/>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a:t>Sack The SOC</a:t>
            </a:r>
          </a:p>
          <a:p>
            <a:pPr algn="ctr"/>
            <a:r>
              <a:rPr lang="en-GB"/>
              <a:t>Replace the MSSP</a:t>
            </a:r>
          </a:p>
        </p:txBody>
      </p:sp>
      <p:sp>
        <p:nvSpPr>
          <p:cNvPr id="32" name="Rectangular Callout 31">
            <a:extLst>
              <a:ext uri="{FF2B5EF4-FFF2-40B4-BE49-F238E27FC236}">
                <a16:creationId xmlns:a16="http://schemas.microsoft.com/office/drawing/2014/main" id="{5FB247B5-4624-5F6D-E508-04FA6A5DC8C7}"/>
              </a:ext>
            </a:extLst>
          </p:cNvPr>
          <p:cNvSpPr/>
          <p:nvPr/>
        </p:nvSpPr>
        <p:spPr>
          <a:xfrm>
            <a:off x="224237" y="2965828"/>
            <a:ext cx="2077543" cy="926343"/>
          </a:xfrm>
          <a:prstGeom prst="wedgeRoundRectCallout">
            <a:avLst>
              <a:gd name="adj1" fmla="val 78197"/>
              <a:gd name="adj2" fmla="val -3775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Burnout </a:t>
            </a:r>
          </a:p>
          <a:p>
            <a:pPr algn="ctr"/>
            <a:r>
              <a:rPr lang="en-GB"/>
              <a:t>Rust-Out</a:t>
            </a:r>
          </a:p>
        </p:txBody>
      </p:sp>
      <p:sp>
        <p:nvSpPr>
          <p:cNvPr id="33" name="TextBox 32">
            <a:extLst>
              <a:ext uri="{FF2B5EF4-FFF2-40B4-BE49-F238E27FC236}">
                <a16:creationId xmlns:a16="http://schemas.microsoft.com/office/drawing/2014/main" id="{1E811EB6-D4A0-AC11-ADC5-63BC973D0351}"/>
              </a:ext>
            </a:extLst>
          </p:cNvPr>
          <p:cNvSpPr txBox="1"/>
          <p:nvPr/>
        </p:nvSpPr>
        <p:spPr>
          <a:xfrm>
            <a:off x="1173480" y="365760"/>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34" name="TextBox 33">
            <a:extLst>
              <a:ext uri="{FF2B5EF4-FFF2-40B4-BE49-F238E27FC236}">
                <a16:creationId xmlns:a16="http://schemas.microsoft.com/office/drawing/2014/main" id="{79D2D76A-99D6-86C2-57CC-1A049E786C68}"/>
              </a:ext>
            </a:extLst>
          </p:cNvPr>
          <p:cNvSpPr txBox="1"/>
          <p:nvPr/>
        </p:nvSpPr>
        <p:spPr>
          <a:xfrm>
            <a:off x="884063" y="4646928"/>
            <a:ext cx="10104120" cy="497083"/>
          </a:xfrm>
          <a:prstGeom prst="rect">
            <a:avLst/>
          </a:prstGeom>
        </p:spPr>
        <p:txBody>
          <a:bodyPr vert="horz" wrap="square" lIns="91440" tIns="45720" rIns="91440" bIns="45720" rtlCol="0" anchor="t">
            <a:noAutofit/>
          </a:bodyPr>
          <a:lstStyle/>
          <a:p>
            <a:pPr algn="l"/>
            <a:r>
              <a:rPr lang="en-GB" sz="2400">
                <a:latin typeface="+mj-lt"/>
              </a:rPr>
              <a:t>CFO to CISO: </a:t>
            </a:r>
            <a:r>
              <a:rPr lang="en-GB" sz="2400" i="1">
                <a:latin typeface="+mj-lt"/>
              </a:rPr>
              <a:t>But we’ve got MFA, MDR, MSSP – all this money, time, disruption - </a:t>
            </a:r>
            <a:r>
              <a:rPr lang="en-GB" sz="2400" i="1" u="sng">
                <a:latin typeface="+mj-lt"/>
              </a:rPr>
              <a:t>Why is this still a problem?</a:t>
            </a:r>
          </a:p>
        </p:txBody>
      </p:sp>
      <p:sp>
        <p:nvSpPr>
          <p:cNvPr id="37" name="TextBox 36">
            <a:extLst>
              <a:ext uri="{FF2B5EF4-FFF2-40B4-BE49-F238E27FC236}">
                <a16:creationId xmlns:a16="http://schemas.microsoft.com/office/drawing/2014/main" id="{C6CB1C22-40CD-1AF7-A374-666B37F9E2B8}"/>
              </a:ext>
            </a:extLst>
          </p:cNvPr>
          <p:cNvSpPr txBox="1"/>
          <p:nvPr/>
        </p:nvSpPr>
        <p:spPr>
          <a:xfrm>
            <a:off x="713079" y="5511584"/>
            <a:ext cx="9455202" cy="1209256"/>
          </a:xfrm>
          <a:prstGeom prst="rect">
            <a:avLst/>
          </a:prstGeom>
        </p:spPr>
        <p:txBody>
          <a:bodyPr vert="horz" wrap="square" lIns="91440" tIns="45720" rIns="91440" bIns="45720" rtlCol="0" anchor="t">
            <a:noAutofit/>
          </a:bodyPr>
          <a:lstStyle/>
          <a:p>
            <a:pPr algn="l"/>
            <a:endParaRPr lang="en-GB" sz="2000">
              <a:latin typeface="+mj-lt"/>
            </a:endParaRPr>
          </a:p>
          <a:p>
            <a:pPr algn="l"/>
            <a:r>
              <a:rPr lang="en-GB" sz="2000">
                <a:latin typeface="+mj-lt"/>
              </a:rPr>
              <a:t>From this point it’s difficult to recover relationships and operations without addressing underlying problems. Potentially on a path to ”Sack the CISO”.</a:t>
            </a:r>
          </a:p>
        </p:txBody>
      </p:sp>
      <p:pic>
        <p:nvPicPr>
          <p:cNvPr id="46" name="Graphic 45" descr="Slippery with solid fill">
            <a:extLst>
              <a:ext uri="{FF2B5EF4-FFF2-40B4-BE49-F238E27FC236}">
                <a16:creationId xmlns:a16="http://schemas.microsoft.com/office/drawing/2014/main" id="{832AE46E-B0D6-B4E4-9745-18D89DE013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37" y="4597184"/>
            <a:ext cx="914400" cy="914400"/>
          </a:xfrm>
          <a:prstGeom prst="rect">
            <a:avLst/>
          </a:prstGeom>
        </p:spPr>
      </p:pic>
      <p:pic>
        <p:nvPicPr>
          <p:cNvPr id="48" name="Graphic 47" descr="Construction Barricade with solid fill">
            <a:extLst>
              <a:ext uri="{FF2B5EF4-FFF2-40B4-BE49-F238E27FC236}">
                <a16:creationId xmlns:a16="http://schemas.microsoft.com/office/drawing/2014/main" id="{ADCB4A2A-31AE-228B-433C-F8526AF049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68281" y="4607128"/>
            <a:ext cx="914400" cy="914400"/>
          </a:xfrm>
          <a:prstGeom prst="rect">
            <a:avLst/>
          </a:prstGeom>
        </p:spPr>
      </p:pic>
    </p:spTree>
    <p:extLst>
      <p:ext uri="{BB962C8B-B14F-4D97-AF65-F5344CB8AC3E}">
        <p14:creationId xmlns:p14="http://schemas.microsoft.com/office/powerpoint/2010/main" val="37566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4"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271CDD-FE79-B58B-7EA2-BDF8F5029744}"/>
              </a:ext>
            </a:extLst>
          </p:cNvPr>
          <p:cNvSpPr txBox="1"/>
          <p:nvPr/>
        </p:nvSpPr>
        <p:spPr>
          <a:xfrm>
            <a:off x="487680" y="213360"/>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4" name="Title 3">
            <a:extLst>
              <a:ext uri="{FF2B5EF4-FFF2-40B4-BE49-F238E27FC236}">
                <a16:creationId xmlns:a16="http://schemas.microsoft.com/office/drawing/2014/main" id="{3806BBA9-2EF8-BA41-CABA-0DEEC180EE61}"/>
              </a:ext>
            </a:extLst>
          </p:cNvPr>
          <p:cNvSpPr>
            <a:spLocks noGrp="1"/>
          </p:cNvSpPr>
          <p:nvPr>
            <p:ph type="title" idx="4294967295"/>
          </p:nvPr>
        </p:nvSpPr>
        <p:spPr>
          <a:xfrm>
            <a:off x="0" y="365125"/>
            <a:ext cx="9872663" cy="1074738"/>
          </a:xfrm>
        </p:spPr>
        <p:txBody>
          <a:bodyPr/>
          <a:lstStyle/>
          <a:p>
            <a:r>
              <a:rPr lang="en-GB"/>
              <a:t>How can we address?</a:t>
            </a:r>
          </a:p>
        </p:txBody>
      </p:sp>
      <p:graphicFrame>
        <p:nvGraphicFramePr>
          <p:cNvPr id="6" name="Content Placeholder 5">
            <a:extLst>
              <a:ext uri="{FF2B5EF4-FFF2-40B4-BE49-F238E27FC236}">
                <a16:creationId xmlns:a16="http://schemas.microsoft.com/office/drawing/2014/main" id="{5EFB9963-D54F-9C7D-831A-FA4D1C5A04C7}"/>
              </a:ext>
            </a:extLst>
          </p:cNvPr>
          <p:cNvGraphicFramePr>
            <a:graphicFrameLocks noGrp="1"/>
          </p:cNvGraphicFramePr>
          <p:nvPr>
            <p:ph idx="4294967295"/>
            <p:extLst>
              <p:ext uri="{D42A27DB-BD31-4B8C-83A1-F6EECF244321}">
                <p14:modId xmlns:p14="http://schemas.microsoft.com/office/powerpoint/2010/main" val="354583060"/>
              </p:ext>
            </p:extLst>
          </p:nvPr>
        </p:nvGraphicFramePr>
        <p:xfrm>
          <a:off x="137160" y="1555115"/>
          <a:ext cx="11477624" cy="4708526"/>
        </p:xfrm>
        <a:graphic>
          <a:graphicData uri="http://schemas.openxmlformats.org/drawingml/2006/table">
            <a:tbl>
              <a:tblPr firstRow="1" bandRow="1">
                <a:tableStyleId>{5940675A-B579-460E-94D1-54222C63F5DA}</a:tableStyleId>
              </a:tblPr>
              <a:tblGrid>
                <a:gridCol w="5738812">
                  <a:extLst>
                    <a:ext uri="{9D8B030D-6E8A-4147-A177-3AD203B41FA5}">
                      <a16:colId xmlns:a16="http://schemas.microsoft.com/office/drawing/2014/main" val="3210513547"/>
                    </a:ext>
                  </a:extLst>
                </a:gridCol>
                <a:gridCol w="5738812">
                  <a:extLst>
                    <a:ext uri="{9D8B030D-6E8A-4147-A177-3AD203B41FA5}">
                      <a16:colId xmlns:a16="http://schemas.microsoft.com/office/drawing/2014/main" val="1993739841"/>
                    </a:ext>
                  </a:extLst>
                </a:gridCol>
              </a:tblGrid>
              <a:tr h="2354263">
                <a:tc>
                  <a:txBody>
                    <a:bodyPr/>
                    <a:lstStyle/>
                    <a:p>
                      <a:r>
                        <a:rPr lang="en-GB" b="1"/>
                        <a:t>Insource</a:t>
                      </a:r>
                    </a:p>
                  </a:txBody>
                  <a:tcPr/>
                </a:tc>
                <a:tc>
                  <a:txBody>
                    <a:bodyPr/>
                    <a:lstStyle/>
                    <a:p>
                      <a:r>
                        <a:rPr lang="en-GB" b="1"/>
                        <a:t>Embed</a:t>
                      </a:r>
                    </a:p>
                    <a:p>
                      <a:endParaRPr lang="en-GB"/>
                    </a:p>
                  </a:txBody>
                  <a:tcPr/>
                </a:tc>
                <a:extLst>
                  <a:ext uri="{0D108BD9-81ED-4DB2-BD59-A6C34878D82A}">
                    <a16:rowId xmlns:a16="http://schemas.microsoft.com/office/drawing/2014/main" val="1652819076"/>
                  </a:ext>
                </a:extLst>
              </a:tr>
              <a:tr h="2354263">
                <a:tc>
                  <a:txBody>
                    <a:bodyPr/>
                    <a:lstStyle/>
                    <a:p>
                      <a:r>
                        <a:rPr lang="en-GB" b="1"/>
                        <a:t>Cross-Train &amp; Exercise</a:t>
                      </a:r>
                    </a:p>
                  </a:txBody>
                  <a:tcPr/>
                </a:tc>
                <a:tc>
                  <a:txBody>
                    <a:bodyPr/>
                    <a:lstStyle/>
                    <a:p>
                      <a:r>
                        <a:rPr lang="en-GB" b="1"/>
                        <a:t>Augment</a:t>
                      </a:r>
                    </a:p>
                  </a:txBody>
                  <a:tcPr/>
                </a:tc>
                <a:extLst>
                  <a:ext uri="{0D108BD9-81ED-4DB2-BD59-A6C34878D82A}">
                    <a16:rowId xmlns:a16="http://schemas.microsoft.com/office/drawing/2014/main" val="305711384"/>
                  </a:ext>
                </a:extLst>
              </a:tr>
            </a:tbl>
          </a:graphicData>
        </a:graphic>
      </p:graphicFrame>
      <p:sp>
        <p:nvSpPr>
          <p:cNvPr id="7" name="Triangle 6">
            <a:extLst>
              <a:ext uri="{FF2B5EF4-FFF2-40B4-BE49-F238E27FC236}">
                <a16:creationId xmlns:a16="http://schemas.microsoft.com/office/drawing/2014/main" id="{7B99D32F-F0C2-0900-1316-0DF51E645573}"/>
              </a:ext>
            </a:extLst>
          </p:cNvPr>
          <p:cNvSpPr/>
          <p:nvPr/>
        </p:nvSpPr>
        <p:spPr>
          <a:xfrm>
            <a:off x="824867" y="2072640"/>
            <a:ext cx="2286000" cy="1539240"/>
          </a:xfrm>
          <a:prstGeom prst="triangl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Triangle 7">
            <a:extLst>
              <a:ext uri="{FF2B5EF4-FFF2-40B4-BE49-F238E27FC236}">
                <a16:creationId xmlns:a16="http://schemas.microsoft.com/office/drawing/2014/main" id="{32D2F08A-D3EC-9DE5-9730-74A80AB68F50}"/>
              </a:ext>
            </a:extLst>
          </p:cNvPr>
          <p:cNvSpPr/>
          <p:nvPr/>
        </p:nvSpPr>
        <p:spPr>
          <a:xfrm flipH="1">
            <a:off x="180023" y="2065020"/>
            <a:ext cx="1327784" cy="153924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Triangle 8">
            <a:extLst>
              <a:ext uri="{FF2B5EF4-FFF2-40B4-BE49-F238E27FC236}">
                <a16:creationId xmlns:a16="http://schemas.microsoft.com/office/drawing/2014/main" id="{78DE3AF2-F88A-D1FC-8002-1E0616FC1E6E}"/>
              </a:ext>
            </a:extLst>
          </p:cNvPr>
          <p:cNvSpPr/>
          <p:nvPr/>
        </p:nvSpPr>
        <p:spPr>
          <a:xfrm flipH="1">
            <a:off x="5895978" y="2072640"/>
            <a:ext cx="1327784" cy="153924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a:extLst>
              <a:ext uri="{FF2B5EF4-FFF2-40B4-BE49-F238E27FC236}">
                <a16:creationId xmlns:a16="http://schemas.microsoft.com/office/drawing/2014/main" id="{798773B2-8AAD-8A7D-9209-691E0EE67D55}"/>
              </a:ext>
            </a:extLst>
          </p:cNvPr>
          <p:cNvSpPr/>
          <p:nvPr/>
        </p:nvSpPr>
        <p:spPr>
          <a:xfrm>
            <a:off x="7343778" y="2072640"/>
            <a:ext cx="1327784" cy="1539240"/>
          </a:xfrm>
          <a:prstGeom prst="r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 name="Right Triangle 10">
            <a:extLst>
              <a:ext uri="{FF2B5EF4-FFF2-40B4-BE49-F238E27FC236}">
                <a16:creationId xmlns:a16="http://schemas.microsoft.com/office/drawing/2014/main" id="{BD99174D-546D-0739-91B3-B9876EF94C54}"/>
              </a:ext>
            </a:extLst>
          </p:cNvPr>
          <p:cNvSpPr/>
          <p:nvPr/>
        </p:nvSpPr>
        <p:spPr>
          <a:xfrm>
            <a:off x="6620352" y="2842260"/>
            <a:ext cx="502922" cy="655320"/>
          </a:xfrm>
          <a:prstGeom prst="r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ight Triangle 12">
            <a:extLst>
              <a:ext uri="{FF2B5EF4-FFF2-40B4-BE49-F238E27FC236}">
                <a16:creationId xmlns:a16="http://schemas.microsoft.com/office/drawing/2014/main" id="{486EED8E-C703-71A6-246E-970AEAD8F2E6}"/>
              </a:ext>
            </a:extLst>
          </p:cNvPr>
          <p:cNvSpPr/>
          <p:nvPr/>
        </p:nvSpPr>
        <p:spPr>
          <a:xfrm flipH="1">
            <a:off x="7507128" y="2834640"/>
            <a:ext cx="441008" cy="67056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phic 14" descr="Meeting with solid fill">
            <a:extLst>
              <a:ext uri="{FF2B5EF4-FFF2-40B4-BE49-F238E27FC236}">
                <a16:creationId xmlns:a16="http://schemas.microsoft.com/office/drawing/2014/main" id="{097771D9-B07A-1D93-15D3-EB3AB3C44128}"/>
              </a:ext>
            </a:extLst>
          </p:cNvPr>
          <p:cNvPicPr>
            <a:picLocks noChangeAspect="1"/>
          </p:cNvPicPr>
          <p:nvPr/>
        </p:nvPicPr>
        <p:blipFill>
          <a:blip r:embed="rId3">
            <a:extLst>
              <a:ext uri="{96DAC541-7B7A-43D3-8B79-37D633B846F1}">
                <asvg:svgBlip xmlns:asvg="http://schemas.microsoft.com/office/drawing/2016/SVG/main" r:embed="rId4"/>
              </a:ext>
            </a:extLst>
          </a:blip>
          <a:srcRect r="49296" b="2457"/>
          <a:stretch/>
        </p:blipFill>
        <p:spPr>
          <a:xfrm>
            <a:off x="0" y="3763645"/>
            <a:ext cx="1449706" cy="2788920"/>
          </a:xfrm>
          <a:prstGeom prst="rect">
            <a:avLst/>
          </a:prstGeom>
        </p:spPr>
      </p:pic>
      <p:pic>
        <p:nvPicPr>
          <p:cNvPr id="17" name="Graphic 16" descr="Meeting with solid fill">
            <a:extLst>
              <a:ext uri="{FF2B5EF4-FFF2-40B4-BE49-F238E27FC236}">
                <a16:creationId xmlns:a16="http://schemas.microsoft.com/office/drawing/2014/main" id="{0ED0CC3C-24C8-04D8-3A87-73CAD7CAE873}"/>
              </a:ext>
            </a:extLst>
          </p:cNvPr>
          <p:cNvPicPr>
            <a:picLocks noChangeAspect="1"/>
          </p:cNvPicPr>
          <p:nvPr/>
        </p:nvPicPr>
        <p:blipFill>
          <a:blip r:embed="rId5">
            <a:extLst>
              <a:ext uri="{96DAC541-7B7A-43D3-8B79-37D633B846F1}">
                <asvg:svgBlip xmlns:asvg="http://schemas.microsoft.com/office/drawing/2016/SVG/main" r:embed="rId6"/>
              </a:ext>
            </a:extLst>
          </a:blip>
          <a:srcRect l="49296"/>
          <a:stretch/>
        </p:blipFill>
        <p:spPr>
          <a:xfrm>
            <a:off x="1432561" y="3763645"/>
            <a:ext cx="1449706" cy="2859161"/>
          </a:xfrm>
          <a:prstGeom prst="rect">
            <a:avLst/>
          </a:prstGeom>
        </p:spPr>
      </p:pic>
      <p:sp>
        <p:nvSpPr>
          <p:cNvPr id="18" name="Striped Right Arrow 17">
            <a:extLst>
              <a:ext uri="{FF2B5EF4-FFF2-40B4-BE49-F238E27FC236}">
                <a16:creationId xmlns:a16="http://schemas.microsoft.com/office/drawing/2014/main" id="{20D585C4-D2D6-EFA2-DEAE-D348B3EDA5B0}"/>
              </a:ext>
            </a:extLst>
          </p:cNvPr>
          <p:cNvSpPr/>
          <p:nvPr/>
        </p:nvSpPr>
        <p:spPr>
          <a:xfrm>
            <a:off x="770571" y="2766891"/>
            <a:ext cx="1341120" cy="586740"/>
          </a:xfrm>
          <a:prstGeom prst="striped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9" name="Right Triangle 18">
            <a:extLst>
              <a:ext uri="{FF2B5EF4-FFF2-40B4-BE49-F238E27FC236}">
                <a16:creationId xmlns:a16="http://schemas.microsoft.com/office/drawing/2014/main" id="{0B565680-4EEC-00DE-2BCF-2D8391775075}"/>
              </a:ext>
            </a:extLst>
          </p:cNvPr>
          <p:cNvSpPr/>
          <p:nvPr/>
        </p:nvSpPr>
        <p:spPr>
          <a:xfrm>
            <a:off x="7284244" y="4388485"/>
            <a:ext cx="1327784" cy="1539240"/>
          </a:xfrm>
          <a:prstGeom prst="r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 name="Right Triangle 19">
            <a:extLst>
              <a:ext uri="{FF2B5EF4-FFF2-40B4-BE49-F238E27FC236}">
                <a16:creationId xmlns:a16="http://schemas.microsoft.com/office/drawing/2014/main" id="{97B5E401-5F13-553E-DDE5-F863F17A71F4}"/>
              </a:ext>
            </a:extLst>
          </p:cNvPr>
          <p:cNvSpPr/>
          <p:nvPr/>
        </p:nvSpPr>
        <p:spPr>
          <a:xfrm flipH="1">
            <a:off x="5912646" y="4388485"/>
            <a:ext cx="1327784" cy="153924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ross 20">
            <a:extLst>
              <a:ext uri="{FF2B5EF4-FFF2-40B4-BE49-F238E27FC236}">
                <a16:creationId xmlns:a16="http://schemas.microsoft.com/office/drawing/2014/main" id="{19A39008-39A3-5305-F66A-A59F9F416E42}"/>
              </a:ext>
            </a:extLst>
          </p:cNvPr>
          <p:cNvSpPr/>
          <p:nvPr/>
        </p:nvSpPr>
        <p:spPr>
          <a:xfrm>
            <a:off x="6825380" y="4853622"/>
            <a:ext cx="884396" cy="898525"/>
          </a:xfrm>
          <a:prstGeom prst="plus">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5E497B6-3D1B-0125-1DB5-A07CA7F18E22}"/>
              </a:ext>
            </a:extLst>
          </p:cNvPr>
          <p:cNvSpPr txBox="1"/>
          <p:nvPr/>
        </p:nvSpPr>
        <p:spPr>
          <a:xfrm>
            <a:off x="3276600" y="2065020"/>
            <a:ext cx="2286000" cy="1539240"/>
          </a:xfrm>
          <a:prstGeom prst="rect">
            <a:avLst/>
          </a:prstGeom>
        </p:spPr>
        <p:txBody>
          <a:bodyPr vert="horz" wrap="square" lIns="91440" tIns="45720" rIns="91440" bIns="45720" rtlCol="0" anchor="t">
            <a:noAutofit/>
          </a:bodyPr>
          <a:lstStyle/>
          <a:p>
            <a:pPr algn="l"/>
            <a:r>
              <a:rPr lang="en-GB" sz="1600">
                <a:latin typeface="+mj-lt"/>
              </a:rPr>
              <a:t>Bring IR, including SIEM, SOC, Forensics Back In House</a:t>
            </a:r>
          </a:p>
        </p:txBody>
      </p:sp>
      <p:sp>
        <p:nvSpPr>
          <p:cNvPr id="23" name="TextBox 22">
            <a:extLst>
              <a:ext uri="{FF2B5EF4-FFF2-40B4-BE49-F238E27FC236}">
                <a16:creationId xmlns:a16="http://schemas.microsoft.com/office/drawing/2014/main" id="{08D5D2E7-0BA0-FA02-0FAF-1784BDDE4C07}"/>
              </a:ext>
            </a:extLst>
          </p:cNvPr>
          <p:cNvSpPr txBox="1"/>
          <p:nvPr/>
        </p:nvSpPr>
        <p:spPr>
          <a:xfrm>
            <a:off x="8729663" y="2065020"/>
            <a:ext cx="2286000" cy="1539240"/>
          </a:xfrm>
          <a:prstGeom prst="rect">
            <a:avLst/>
          </a:prstGeom>
        </p:spPr>
        <p:txBody>
          <a:bodyPr vert="horz" wrap="square" lIns="91440" tIns="45720" rIns="91440" bIns="45720" rtlCol="0" anchor="t">
            <a:noAutofit/>
          </a:bodyPr>
          <a:lstStyle/>
          <a:p>
            <a:pPr algn="l"/>
            <a:r>
              <a:rPr lang="en-GB" sz="1600">
                <a:latin typeface="+mj-lt"/>
              </a:rPr>
              <a:t>Put people and stub processes from both sides in the other organisation</a:t>
            </a:r>
          </a:p>
        </p:txBody>
      </p:sp>
      <p:sp>
        <p:nvSpPr>
          <p:cNvPr id="24" name="TextBox 23">
            <a:extLst>
              <a:ext uri="{FF2B5EF4-FFF2-40B4-BE49-F238E27FC236}">
                <a16:creationId xmlns:a16="http://schemas.microsoft.com/office/drawing/2014/main" id="{C1C6E746-2C3D-02DD-EA7C-E22E7471D5FE}"/>
              </a:ext>
            </a:extLst>
          </p:cNvPr>
          <p:cNvSpPr txBox="1"/>
          <p:nvPr/>
        </p:nvSpPr>
        <p:spPr>
          <a:xfrm>
            <a:off x="3170279" y="4212907"/>
            <a:ext cx="2286000" cy="1539240"/>
          </a:xfrm>
          <a:prstGeom prst="rect">
            <a:avLst/>
          </a:prstGeom>
        </p:spPr>
        <p:txBody>
          <a:bodyPr vert="horz" wrap="square" lIns="91440" tIns="45720" rIns="91440" bIns="45720" rtlCol="0" anchor="t">
            <a:noAutofit/>
          </a:bodyPr>
          <a:lstStyle/>
          <a:p>
            <a:pPr algn="l"/>
            <a:r>
              <a:rPr lang="en-GB" sz="1600">
                <a:latin typeface="+mj-lt"/>
              </a:rPr>
              <a:t>Conduct Mutual Training &amp; Exercising to boost mutual value and understanding</a:t>
            </a:r>
          </a:p>
        </p:txBody>
      </p:sp>
      <p:sp>
        <p:nvSpPr>
          <p:cNvPr id="25" name="TextBox 24">
            <a:extLst>
              <a:ext uri="{FF2B5EF4-FFF2-40B4-BE49-F238E27FC236}">
                <a16:creationId xmlns:a16="http://schemas.microsoft.com/office/drawing/2014/main" id="{24CBB806-0B8C-9A62-6339-8B29CA53FA67}"/>
              </a:ext>
            </a:extLst>
          </p:cNvPr>
          <p:cNvSpPr txBox="1"/>
          <p:nvPr/>
        </p:nvSpPr>
        <p:spPr>
          <a:xfrm>
            <a:off x="8713116" y="4212907"/>
            <a:ext cx="2286000" cy="1539240"/>
          </a:xfrm>
          <a:prstGeom prst="rect">
            <a:avLst/>
          </a:prstGeom>
        </p:spPr>
        <p:txBody>
          <a:bodyPr vert="horz" wrap="square" lIns="91440" tIns="45720" rIns="91440" bIns="45720" rtlCol="0" anchor="t">
            <a:noAutofit/>
          </a:bodyPr>
          <a:lstStyle/>
          <a:p>
            <a:pPr algn="l"/>
            <a:r>
              <a:rPr lang="en-GB" sz="1600">
                <a:latin typeface="+mj-lt"/>
              </a:rPr>
              <a:t>Bring in tools and teams to bridge gaps between the two capabilities</a:t>
            </a:r>
          </a:p>
        </p:txBody>
      </p:sp>
      <p:pic>
        <p:nvPicPr>
          <p:cNvPr id="2" name="Graphic 1" descr="Teacher with solid fill">
            <a:extLst>
              <a:ext uri="{FF2B5EF4-FFF2-40B4-BE49-F238E27FC236}">
                <a16:creationId xmlns:a16="http://schemas.microsoft.com/office/drawing/2014/main" id="{F3A2FBD7-9909-23A8-ADF0-464EDAEBFF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1431" y="5254076"/>
            <a:ext cx="846673" cy="846673"/>
          </a:xfrm>
          <a:prstGeom prst="rect">
            <a:avLst/>
          </a:prstGeom>
        </p:spPr>
      </p:pic>
    </p:spTree>
    <p:extLst>
      <p:ext uri="{BB962C8B-B14F-4D97-AF65-F5344CB8AC3E}">
        <p14:creationId xmlns:p14="http://schemas.microsoft.com/office/powerpoint/2010/main" val="152877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3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38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3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4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8"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AE52F-5224-9A64-C83B-FDBC717C3F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93E589-E2E0-36B4-0E84-721ED5C0D853}"/>
              </a:ext>
            </a:extLst>
          </p:cNvPr>
          <p:cNvSpPr txBox="1"/>
          <p:nvPr/>
        </p:nvSpPr>
        <p:spPr>
          <a:xfrm>
            <a:off x="487680" y="213360"/>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4" name="Title 3">
            <a:extLst>
              <a:ext uri="{FF2B5EF4-FFF2-40B4-BE49-F238E27FC236}">
                <a16:creationId xmlns:a16="http://schemas.microsoft.com/office/drawing/2014/main" id="{3098F64B-F38F-0762-7394-B14D433EDB09}"/>
              </a:ext>
            </a:extLst>
          </p:cNvPr>
          <p:cNvSpPr>
            <a:spLocks noGrp="1"/>
          </p:cNvSpPr>
          <p:nvPr>
            <p:ph type="title" idx="4294967295"/>
          </p:nvPr>
        </p:nvSpPr>
        <p:spPr>
          <a:xfrm>
            <a:off x="0" y="365125"/>
            <a:ext cx="9872663" cy="1074738"/>
          </a:xfrm>
        </p:spPr>
        <p:txBody>
          <a:bodyPr/>
          <a:lstStyle/>
          <a:p>
            <a:r>
              <a:rPr lang="en-GB"/>
              <a:t>How can we address?</a:t>
            </a:r>
          </a:p>
        </p:txBody>
      </p:sp>
      <p:graphicFrame>
        <p:nvGraphicFramePr>
          <p:cNvPr id="6" name="Content Placeholder 5">
            <a:extLst>
              <a:ext uri="{FF2B5EF4-FFF2-40B4-BE49-F238E27FC236}">
                <a16:creationId xmlns:a16="http://schemas.microsoft.com/office/drawing/2014/main" id="{D66F0960-08B7-4EEA-5523-57E798AC05CA}"/>
              </a:ext>
            </a:extLst>
          </p:cNvPr>
          <p:cNvGraphicFramePr>
            <a:graphicFrameLocks noGrp="1"/>
          </p:cNvGraphicFramePr>
          <p:nvPr>
            <p:ph idx="4294967295"/>
            <p:extLst>
              <p:ext uri="{D42A27DB-BD31-4B8C-83A1-F6EECF244321}">
                <p14:modId xmlns:p14="http://schemas.microsoft.com/office/powerpoint/2010/main" val="187194128"/>
              </p:ext>
            </p:extLst>
          </p:nvPr>
        </p:nvGraphicFramePr>
        <p:xfrm>
          <a:off x="137160" y="1555115"/>
          <a:ext cx="11477624" cy="3895566"/>
        </p:xfrm>
        <a:graphic>
          <a:graphicData uri="http://schemas.openxmlformats.org/drawingml/2006/table">
            <a:tbl>
              <a:tblPr firstRow="1" bandRow="1">
                <a:tableStyleId>{5940675A-B579-460E-94D1-54222C63F5DA}</a:tableStyleId>
              </a:tblPr>
              <a:tblGrid>
                <a:gridCol w="5738812">
                  <a:extLst>
                    <a:ext uri="{9D8B030D-6E8A-4147-A177-3AD203B41FA5}">
                      <a16:colId xmlns:a16="http://schemas.microsoft.com/office/drawing/2014/main" val="3210513547"/>
                    </a:ext>
                  </a:extLst>
                </a:gridCol>
                <a:gridCol w="5738812">
                  <a:extLst>
                    <a:ext uri="{9D8B030D-6E8A-4147-A177-3AD203B41FA5}">
                      <a16:colId xmlns:a16="http://schemas.microsoft.com/office/drawing/2014/main" val="1993739841"/>
                    </a:ext>
                  </a:extLst>
                </a:gridCol>
              </a:tblGrid>
              <a:tr h="2354263">
                <a:tc>
                  <a:txBody>
                    <a:bodyPr/>
                    <a:lstStyle/>
                    <a:p>
                      <a:r>
                        <a:rPr lang="en-GB" b="1"/>
                        <a:t>Insource</a:t>
                      </a:r>
                    </a:p>
                  </a:txBody>
                  <a:tcPr/>
                </a:tc>
                <a:tc>
                  <a:txBody>
                    <a:bodyPr/>
                    <a:lstStyle/>
                    <a:p>
                      <a:r>
                        <a:rPr lang="en-GB" b="1"/>
                        <a:t>Embed</a:t>
                      </a:r>
                    </a:p>
                    <a:p>
                      <a:endParaRPr lang="en-GB"/>
                    </a:p>
                  </a:txBody>
                  <a:tcPr/>
                </a:tc>
                <a:extLst>
                  <a:ext uri="{0D108BD9-81ED-4DB2-BD59-A6C34878D82A}">
                    <a16:rowId xmlns:a16="http://schemas.microsoft.com/office/drawing/2014/main" val="1652819076"/>
                  </a:ext>
                </a:extLst>
              </a:tr>
              <a:tr h="1541303">
                <a:tc>
                  <a:txBody>
                    <a:bodyPr/>
                    <a:lstStyle/>
                    <a:p>
                      <a:r>
                        <a:rPr lang="en-GB" b="1"/>
                        <a:t>Cross-Train &amp; Exercise</a:t>
                      </a:r>
                    </a:p>
                  </a:txBody>
                  <a:tcPr/>
                </a:tc>
                <a:tc>
                  <a:txBody>
                    <a:bodyPr/>
                    <a:lstStyle/>
                    <a:p>
                      <a:r>
                        <a:rPr lang="en-GB" b="1"/>
                        <a:t>Augment</a:t>
                      </a:r>
                    </a:p>
                  </a:txBody>
                  <a:tcPr/>
                </a:tc>
                <a:extLst>
                  <a:ext uri="{0D108BD9-81ED-4DB2-BD59-A6C34878D82A}">
                    <a16:rowId xmlns:a16="http://schemas.microsoft.com/office/drawing/2014/main" val="305711384"/>
                  </a:ext>
                </a:extLst>
              </a:tr>
            </a:tbl>
          </a:graphicData>
        </a:graphic>
      </p:graphicFrame>
      <p:grpSp>
        <p:nvGrpSpPr>
          <p:cNvPr id="5" name="Group 4">
            <a:extLst>
              <a:ext uri="{FF2B5EF4-FFF2-40B4-BE49-F238E27FC236}">
                <a16:creationId xmlns:a16="http://schemas.microsoft.com/office/drawing/2014/main" id="{AA84D4D3-B31D-EFCF-4DCA-8FD957160E9C}"/>
              </a:ext>
            </a:extLst>
          </p:cNvPr>
          <p:cNvGrpSpPr/>
          <p:nvPr/>
        </p:nvGrpSpPr>
        <p:grpSpPr>
          <a:xfrm>
            <a:off x="5895978" y="2072640"/>
            <a:ext cx="785716" cy="542331"/>
            <a:chOff x="5895978" y="2072640"/>
            <a:chExt cx="2775584" cy="1539240"/>
          </a:xfrm>
        </p:grpSpPr>
        <p:sp>
          <p:nvSpPr>
            <p:cNvPr id="9" name="Right Triangle 8">
              <a:extLst>
                <a:ext uri="{FF2B5EF4-FFF2-40B4-BE49-F238E27FC236}">
                  <a16:creationId xmlns:a16="http://schemas.microsoft.com/office/drawing/2014/main" id="{49FC6857-EA70-416E-38C6-F1512B219240}"/>
                </a:ext>
              </a:extLst>
            </p:cNvPr>
            <p:cNvSpPr/>
            <p:nvPr/>
          </p:nvSpPr>
          <p:spPr>
            <a:xfrm flipH="1">
              <a:off x="5895978" y="2072640"/>
              <a:ext cx="1327784" cy="153924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a:extLst>
                <a:ext uri="{FF2B5EF4-FFF2-40B4-BE49-F238E27FC236}">
                  <a16:creationId xmlns:a16="http://schemas.microsoft.com/office/drawing/2014/main" id="{03ECDCAB-EB95-9A3A-1F22-90DE5C27DF5B}"/>
                </a:ext>
              </a:extLst>
            </p:cNvPr>
            <p:cNvSpPr/>
            <p:nvPr/>
          </p:nvSpPr>
          <p:spPr>
            <a:xfrm>
              <a:off x="7343778" y="2072640"/>
              <a:ext cx="1327784" cy="1539240"/>
            </a:xfrm>
            <a:prstGeom prst="r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 name="Right Triangle 10">
              <a:extLst>
                <a:ext uri="{FF2B5EF4-FFF2-40B4-BE49-F238E27FC236}">
                  <a16:creationId xmlns:a16="http://schemas.microsoft.com/office/drawing/2014/main" id="{97CF06A6-B3E5-127A-8AE9-BD3F6CBE750C}"/>
                </a:ext>
              </a:extLst>
            </p:cNvPr>
            <p:cNvSpPr/>
            <p:nvPr/>
          </p:nvSpPr>
          <p:spPr>
            <a:xfrm>
              <a:off x="6620352" y="2842260"/>
              <a:ext cx="502922" cy="655320"/>
            </a:xfrm>
            <a:prstGeom prst="r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ight Triangle 12">
              <a:extLst>
                <a:ext uri="{FF2B5EF4-FFF2-40B4-BE49-F238E27FC236}">
                  <a16:creationId xmlns:a16="http://schemas.microsoft.com/office/drawing/2014/main" id="{D528B2A8-BD07-4F02-15C5-D4DD43738246}"/>
                </a:ext>
              </a:extLst>
            </p:cNvPr>
            <p:cNvSpPr/>
            <p:nvPr/>
          </p:nvSpPr>
          <p:spPr>
            <a:xfrm flipH="1">
              <a:off x="7507128" y="2834640"/>
              <a:ext cx="441008" cy="67056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DA1E61CE-B2BE-C475-0A0E-988C17FCBDA3}"/>
              </a:ext>
            </a:extLst>
          </p:cNvPr>
          <p:cNvGrpSpPr/>
          <p:nvPr/>
        </p:nvGrpSpPr>
        <p:grpSpPr>
          <a:xfrm>
            <a:off x="128461" y="3982552"/>
            <a:ext cx="995116" cy="1093470"/>
            <a:chOff x="-17145" y="3763645"/>
            <a:chExt cx="2899412" cy="2859161"/>
          </a:xfrm>
        </p:grpSpPr>
        <p:pic>
          <p:nvPicPr>
            <p:cNvPr id="15" name="Graphic 14" descr="Meeting with solid fill">
              <a:extLst>
                <a:ext uri="{FF2B5EF4-FFF2-40B4-BE49-F238E27FC236}">
                  <a16:creationId xmlns:a16="http://schemas.microsoft.com/office/drawing/2014/main" id="{1F5B1704-7E6F-3536-E920-E13CECC95C0D}"/>
                </a:ext>
              </a:extLst>
            </p:cNvPr>
            <p:cNvPicPr>
              <a:picLocks noChangeAspect="1"/>
            </p:cNvPicPr>
            <p:nvPr/>
          </p:nvPicPr>
          <p:blipFill>
            <a:blip r:embed="rId3">
              <a:extLst>
                <a:ext uri="{96DAC541-7B7A-43D3-8B79-37D633B846F1}">
                  <asvg:svgBlip xmlns:asvg="http://schemas.microsoft.com/office/drawing/2016/SVG/main" r:embed="rId4"/>
                </a:ext>
              </a:extLst>
            </a:blip>
            <a:srcRect r="49296" b="2457"/>
            <a:stretch/>
          </p:blipFill>
          <p:spPr>
            <a:xfrm>
              <a:off x="-17145" y="3763645"/>
              <a:ext cx="1449706" cy="2788920"/>
            </a:xfrm>
            <a:prstGeom prst="rect">
              <a:avLst/>
            </a:prstGeom>
          </p:spPr>
        </p:pic>
        <p:pic>
          <p:nvPicPr>
            <p:cNvPr id="17" name="Graphic 16" descr="Meeting with solid fill">
              <a:extLst>
                <a:ext uri="{FF2B5EF4-FFF2-40B4-BE49-F238E27FC236}">
                  <a16:creationId xmlns:a16="http://schemas.microsoft.com/office/drawing/2014/main" id="{5BB860D7-5F29-5B85-076A-07DE953BA80C}"/>
                </a:ext>
              </a:extLst>
            </p:cNvPr>
            <p:cNvPicPr>
              <a:picLocks noChangeAspect="1"/>
            </p:cNvPicPr>
            <p:nvPr/>
          </p:nvPicPr>
          <p:blipFill>
            <a:blip r:embed="rId5">
              <a:extLst>
                <a:ext uri="{96DAC541-7B7A-43D3-8B79-37D633B846F1}">
                  <asvg:svgBlip xmlns:asvg="http://schemas.microsoft.com/office/drawing/2016/SVG/main" r:embed="rId6"/>
                </a:ext>
              </a:extLst>
            </a:blip>
            <a:srcRect l="49296"/>
            <a:stretch/>
          </p:blipFill>
          <p:spPr>
            <a:xfrm>
              <a:off x="1432561" y="3763645"/>
              <a:ext cx="1449706" cy="2859161"/>
            </a:xfrm>
            <a:prstGeom prst="rect">
              <a:avLst/>
            </a:prstGeom>
          </p:spPr>
        </p:pic>
      </p:grpSp>
      <p:grpSp>
        <p:nvGrpSpPr>
          <p:cNvPr id="2" name="Group 1">
            <a:extLst>
              <a:ext uri="{FF2B5EF4-FFF2-40B4-BE49-F238E27FC236}">
                <a16:creationId xmlns:a16="http://schemas.microsoft.com/office/drawing/2014/main" id="{FD46ADCD-B727-5A75-6CB2-B32FA4D287AF}"/>
              </a:ext>
            </a:extLst>
          </p:cNvPr>
          <p:cNvGrpSpPr/>
          <p:nvPr/>
        </p:nvGrpSpPr>
        <p:grpSpPr>
          <a:xfrm>
            <a:off x="180023" y="2065020"/>
            <a:ext cx="943553" cy="552674"/>
            <a:chOff x="180023" y="2065020"/>
            <a:chExt cx="2930844" cy="1546860"/>
          </a:xfrm>
        </p:grpSpPr>
        <p:sp>
          <p:nvSpPr>
            <p:cNvPr id="7" name="Triangle 6">
              <a:extLst>
                <a:ext uri="{FF2B5EF4-FFF2-40B4-BE49-F238E27FC236}">
                  <a16:creationId xmlns:a16="http://schemas.microsoft.com/office/drawing/2014/main" id="{DB5C874F-8D59-54A5-CC54-1BD7E443BCCA}"/>
                </a:ext>
              </a:extLst>
            </p:cNvPr>
            <p:cNvSpPr/>
            <p:nvPr/>
          </p:nvSpPr>
          <p:spPr>
            <a:xfrm>
              <a:off x="824867" y="2072640"/>
              <a:ext cx="2286000" cy="1539240"/>
            </a:xfrm>
            <a:prstGeom prst="triangl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Triangle 7">
              <a:extLst>
                <a:ext uri="{FF2B5EF4-FFF2-40B4-BE49-F238E27FC236}">
                  <a16:creationId xmlns:a16="http://schemas.microsoft.com/office/drawing/2014/main" id="{EFC2705F-50F0-64FF-CC51-747C27B95E43}"/>
                </a:ext>
              </a:extLst>
            </p:cNvPr>
            <p:cNvSpPr/>
            <p:nvPr/>
          </p:nvSpPr>
          <p:spPr>
            <a:xfrm flipH="1">
              <a:off x="180023" y="2065020"/>
              <a:ext cx="1327784" cy="153924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triped Right Arrow 17">
              <a:extLst>
                <a:ext uri="{FF2B5EF4-FFF2-40B4-BE49-F238E27FC236}">
                  <a16:creationId xmlns:a16="http://schemas.microsoft.com/office/drawing/2014/main" id="{7E3ADD67-2C36-71ED-1C73-94F5E0B5B128}"/>
                </a:ext>
              </a:extLst>
            </p:cNvPr>
            <p:cNvSpPr/>
            <p:nvPr/>
          </p:nvSpPr>
          <p:spPr>
            <a:xfrm>
              <a:off x="770571" y="2766891"/>
              <a:ext cx="1341120" cy="586740"/>
            </a:xfrm>
            <a:prstGeom prst="striped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A1A933AD-3571-A3EA-C439-9688EC88812C}"/>
              </a:ext>
            </a:extLst>
          </p:cNvPr>
          <p:cNvGrpSpPr/>
          <p:nvPr/>
        </p:nvGrpSpPr>
        <p:grpSpPr>
          <a:xfrm>
            <a:off x="5966434" y="4267200"/>
            <a:ext cx="823077" cy="524174"/>
            <a:chOff x="5912646" y="4388485"/>
            <a:chExt cx="2699382" cy="1539240"/>
          </a:xfrm>
        </p:grpSpPr>
        <p:sp>
          <p:nvSpPr>
            <p:cNvPr id="19" name="Right Triangle 18">
              <a:extLst>
                <a:ext uri="{FF2B5EF4-FFF2-40B4-BE49-F238E27FC236}">
                  <a16:creationId xmlns:a16="http://schemas.microsoft.com/office/drawing/2014/main" id="{79F67A93-C024-C92F-3888-C7753FA170C9}"/>
                </a:ext>
              </a:extLst>
            </p:cNvPr>
            <p:cNvSpPr/>
            <p:nvPr/>
          </p:nvSpPr>
          <p:spPr>
            <a:xfrm>
              <a:off x="7284244" y="4388485"/>
              <a:ext cx="1327784" cy="1539240"/>
            </a:xfrm>
            <a:prstGeom prst="r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 name="Right Triangle 19">
              <a:extLst>
                <a:ext uri="{FF2B5EF4-FFF2-40B4-BE49-F238E27FC236}">
                  <a16:creationId xmlns:a16="http://schemas.microsoft.com/office/drawing/2014/main" id="{E9B75E5D-29BB-0256-E645-BB5874A517B4}"/>
                </a:ext>
              </a:extLst>
            </p:cNvPr>
            <p:cNvSpPr/>
            <p:nvPr/>
          </p:nvSpPr>
          <p:spPr>
            <a:xfrm flipH="1">
              <a:off x="5912646" y="4388485"/>
              <a:ext cx="1327784" cy="153924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ross 20">
              <a:extLst>
                <a:ext uri="{FF2B5EF4-FFF2-40B4-BE49-F238E27FC236}">
                  <a16:creationId xmlns:a16="http://schemas.microsoft.com/office/drawing/2014/main" id="{3D0BE965-1D7B-9B03-CA12-D80AFF703486}"/>
                </a:ext>
              </a:extLst>
            </p:cNvPr>
            <p:cNvSpPr/>
            <p:nvPr/>
          </p:nvSpPr>
          <p:spPr>
            <a:xfrm>
              <a:off x="6825380" y="4853622"/>
              <a:ext cx="884396" cy="898525"/>
            </a:xfrm>
            <a:prstGeom prst="plus">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8D7E0928-4C4A-92C2-0734-07B67E75118A}"/>
              </a:ext>
            </a:extLst>
          </p:cNvPr>
          <p:cNvSpPr txBox="1"/>
          <p:nvPr/>
        </p:nvSpPr>
        <p:spPr>
          <a:xfrm>
            <a:off x="1299881" y="2065020"/>
            <a:ext cx="4262719" cy="1539240"/>
          </a:xfrm>
          <a:prstGeom prst="rect">
            <a:avLst/>
          </a:prstGeom>
        </p:spPr>
        <p:txBody>
          <a:bodyPr vert="horz" wrap="square" lIns="91440" tIns="45720" rIns="91440" bIns="45720" rtlCol="0" anchor="t">
            <a:noAutofit/>
          </a:bodyPr>
          <a:lstStyle/>
          <a:p>
            <a:pPr algn="l"/>
            <a:r>
              <a:rPr lang="en-GB" sz="1600" b="1">
                <a:latin typeface="+mj-lt"/>
              </a:rPr>
              <a:t>Pro’s</a:t>
            </a:r>
            <a:r>
              <a:rPr lang="en-GB" sz="1600">
                <a:latin typeface="+mj-lt"/>
              </a:rPr>
              <a:t>: Integration, control, flexibility</a:t>
            </a:r>
          </a:p>
          <a:p>
            <a:pPr algn="l"/>
            <a:r>
              <a:rPr lang="en-GB" sz="1600" b="1">
                <a:latin typeface="+mj-lt"/>
              </a:rPr>
              <a:t>Con’s</a:t>
            </a:r>
            <a:r>
              <a:rPr lang="en-GB" sz="1600">
                <a:latin typeface="+mj-lt"/>
              </a:rPr>
              <a:t>: Cost, Lead time. Organisational capabilities to do may have been lost.</a:t>
            </a:r>
          </a:p>
        </p:txBody>
      </p:sp>
      <p:sp>
        <p:nvSpPr>
          <p:cNvPr id="23" name="TextBox 22">
            <a:extLst>
              <a:ext uri="{FF2B5EF4-FFF2-40B4-BE49-F238E27FC236}">
                <a16:creationId xmlns:a16="http://schemas.microsoft.com/office/drawing/2014/main" id="{DDDD9F52-CCAA-C880-EAD3-6E3A32179DA7}"/>
              </a:ext>
            </a:extLst>
          </p:cNvPr>
          <p:cNvSpPr txBox="1"/>
          <p:nvPr/>
        </p:nvSpPr>
        <p:spPr>
          <a:xfrm>
            <a:off x="7028329" y="2065020"/>
            <a:ext cx="3987334" cy="1539240"/>
          </a:xfrm>
          <a:prstGeom prst="rect">
            <a:avLst/>
          </a:prstGeom>
        </p:spPr>
        <p:txBody>
          <a:bodyPr vert="horz" wrap="square" lIns="91440" tIns="45720" rIns="91440" bIns="45720" rtlCol="0" anchor="t">
            <a:noAutofit/>
          </a:bodyPr>
          <a:lstStyle/>
          <a:p>
            <a:pPr algn="l"/>
            <a:r>
              <a:rPr lang="en-GB" sz="1600" b="1">
                <a:latin typeface="+mj-lt"/>
              </a:rPr>
              <a:t>Pro’s</a:t>
            </a:r>
            <a:r>
              <a:rPr lang="en-GB" sz="1600">
                <a:latin typeface="+mj-lt"/>
              </a:rPr>
              <a:t>: Bridges communication gaps. Shares tacit knowledge.</a:t>
            </a:r>
          </a:p>
          <a:p>
            <a:pPr algn="l"/>
            <a:r>
              <a:rPr lang="en-GB" sz="1600" b="1">
                <a:latin typeface="+mj-lt"/>
              </a:rPr>
              <a:t>Cons</a:t>
            </a:r>
            <a:r>
              <a:rPr lang="en-GB" sz="1600">
                <a:latin typeface="+mj-lt"/>
              </a:rPr>
              <a:t>: Embeds can feel exposed. Cost.</a:t>
            </a:r>
          </a:p>
        </p:txBody>
      </p:sp>
      <p:sp>
        <p:nvSpPr>
          <p:cNvPr id="24" name="TextBox 23">
            <a:extLst>
              <a:ext uri="{FF2B5EF4-FFF2-40B4-BE49-F238E27FC236}">
                <a16:creationId xmlns:a16="http://schemas.microsoft.com/office/drawing/2014/main" id="{F2DCBDF9-0DF3-FE26-62D7-87A458B9180B}"/>
              </a:ext>
            </a:extLst>
          </p:cNvPr>
          <p:cNvSpPr txBox="1"/>
          <p:nvPr/>
        </p:nvSpPr>
        <p:spPr>
          <a:xfrm>
            <a:off x="1299881" y="4279539"/>
            <a:ext cx="4117550" cy="1539240"/>
          </a:xfrm>
          <a:prstGeom prst="rect">
            <a:avLst/>
          </a:prstGeom>
        </p:spPr>
        <p:txBody>
          <a:bodyPr vert="horz" wrap="square" lIns="91440" tIns="45720" rIns="91440" bIns="45720" rtlCol="0" anchor="t">
            <a:noAutofit/>
          </a:bodyPr>
          <a:lstStyle/>
          <a:p>
            <a:pPr algn="l"/>
            <a:r>
              <a:rPr lang="en-GB" sz="1600" b="1">
                <a:latin typeface="+mj-lt"/>
              </a:rPr>
              <a:t>Pro’s</a:t>
            </a:r>
            <a:r>
              <a:rPr lang="en-GB" sz="1600">
                <a:latin typeface="+mj-lt"/>
              </a:rPr>
              <a:t>: Identify gaps, open communication </a:t>
            </a:r>
          </a:p>
          <a:p>
            <a:pPr algn="l"/>
            <a:r>
              <a:rPr lang="en-GB" sz="1600" b="1">
                <a:latin typeface="+mj-lt"/>
              </a:rPr>
              <a:t>Cons</a:t>
            </a:r>
            <a:r>
              <a:rPr lang="en-GB" sz="1600">
                <a:latin typeface="+mj-lt"/>
              </a:rPr>
              <a:t>: Cost, Buy-in, Time</a:t>
            </a:r>
          </a:p>
        </p:txBody>
      </p:sp>
      <p:sp>
        <p:nvSpPr>
          <p:cNvPr id="25" name="TextBox 24">
            <a:extLst>
              <a:ext uri="{FF2B5EF4-FFF2-40B4-BE49-F238E27FC236}">
                <a16:creationId xmlns:a16="http://schemas.microsoft.com/office/drawing/2014/main" id="{C8F6918A-9DFD-6CE0-F291-5FA25F6525BA}"/>
              </a:ext>
            </a:extLst>
          </p:cNvPr>
          <p:cNvSpPr txBox="1"/>
          <p:nvPr/>
        </p:nvSpPr>
        <p:spPr>
          <a:xfrm>
            <a:off x="7207624" y="4212907"/>
            <a:ext cx="4407160" cy="1539240"/>
          </a:xfrm>
          <a:prstGeom prst="rect">
            <a:avLst/>
          </a:prstGeom>
        </p:spPr>
        <p:txBody>
          <a:bodyPr vert="horz" wrap="square" lIns="91440" tIns="45720" rIns="91440" bIns="45720" rtlCol="0" anchor="t">
            <a:noAutofit/>
          </a:bodyPr>
          <a:lstStyle/>
          <a:p>
            <a:pPr algn="l"/>
            <a:r>
              <a:rPr lang="en-GB" sz="1600" b="1">
                <a:latin typeface="+mj-lt"/>
              </a:rPr>
              <a:t>Pro’s</a:t>
            </a:r>
            <a:r>
              <a:rPr lang="en-GB" sz="1600">
                <a:latin typeface="+mj-lt"/>
              </a:rPr>
              <a:t>: Mitigates problem, 2 way support + challenge</a:t>
            </a:r>
          </a:p>
          <a:p>
            <a:pPr algn="l"/>
            <a:r>
              <a:rPr lang="en-GB" sz="1600" b="1">
                <a:latin typeface="+mj-lt"/>
              </a:rPr>
              <a:t>Cons</a:t>
            </a:r>
            <a:r>
              <a:rPr lang="en-GB" sz="1600">
                <a:latin typeface="+mj-lt"/>
              </a:rPr>
              <a:t>: Cost, Authority to make change, skillset rarity </a:t>
            </a:r>
          </a:p>
        </p:txBody>
      </p:sp>
      <p:pic>
        <p:nvPicPr>
          <p:cNvPr id="26" name="Graphic 25" descr="Teacher with solid fill">
            <a:extLst>
              <a:ext uri="{FF2B5EF4-FFF2-40B4-BE49-F238E27FC236}">
                <a16:creationId xmlns:a16="http://schemas.microsoft.com/office/drawing/2014/main" id="{42E03D81-7F4D-F1AC-E1E7-680DDA2561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3833" y="4386643"/>
            <a:ext cx="564377" cy="564377"/>
          </a:xfrm>
          <a:prstGeom prst="rect">
            <a:avLst/>
          </a:prstGeom>
        </p:spPr>
      </p:pic>
      <p:sp>
        <p:nvSpPr>
          <p:cNvPr id="27" name="TextBox 26">
            <a:extLst>
              <a:ext uri="{FF2B5EF4-FFF2-40B4-BE49-F238E27FC236}">
                <a16:creationId xmlns:a16="http://schemas.microsoft.com/office/drawing/2014/main" id="{3C7F4D6B-1AF1-5CE6-DD8A-9BD24E2FE986}"/>
              </a:ext>
            </a:extLst>
          </p:cNvPr>
          <p:cNvSpPr txBox="1"/>
          <p:nvPr/>
        </p:nvSpPr>
        <p:spPr>
          <a:xfrm>
            <a:off x="180023" y="5607844"/>
            <a:ext cx="11434761" cy="1120407"/>
          </a:xfrm>
          <a:prstGeom prst="rect">
            <a:avLst/>
          </a:prstGeom>
        </p:spPr>
        <p:txBody>
          <a:bodyPr vert="horz" wrap="square" lIns="91440" tIns="45720" rIns="91440" bIns="45720" rtlCol="0" anchor="t">
            <a:noAutofit/>
          </a:bodyPr>
          <a:lstStyle/>
          <a:p>
            <a:pPr algn="l"/>
            <a:r>
              <a:rPr lang="en-GB" sz="1600">
                <a:latin typeface="+mj-lt"/>
              </a:rPr>
              <a:t>These aren’t magic bullets, but one or more is a much better situation than leaving as-is or attempting to fix by just re-letting the MSSP / SIEM / SOAR / SOC / DFIR combination without addressing root cause. </a:t>
            </a:r>
          </a:p>
        </p:txBody>
      </p:sp>
    </p:spTree>
    <p:extLst>
      <p:ext uri="{BB962C8B-B14F-4D97-AF65-F5344CB8AC3E}">
        <p14:creationId xmlns:p14="http://schemas.microsoft.com/office/powerpoint/2010/main" val="390941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8ED54D8-9BD4-9170-9DEA-09533FB6BBB4}"/>
              </a:ext>
            </a:extLst>
          </p:cNvPr>
          <p:cNvSpPr txBox="1">
            <a:spLocks/>
          </p:cNvSpPr>
          <p:nvPr/>
        </p:nvSpPr>
        <p:spPr>
          <a:xfrm>
            <a:off x="8044774" y="6278880"/>
            <a:ext cx="3934153" cy="361621"/>
          </a:xfrm>
          <a:prstGeom prst="rect">
            <a:avLst/>
          </a:prstGeom>
        </p:spPr>
        <p:txBody>
          <a:bodyPr numCol="1">
            <a:noAutofit/>
          </a:bodyPr>
          <a:lstStyle>
            <a:lvl1pPr marL="228600" indent="-228600" algn="l" defTabSz="914400" rtl="0" eaLnBrk="1" latinLnBrk="0" hangingPunct="1">
              <a:lnSpc>
                <a:spcPct val="125000"/>
              </a:lnSpc>
              <a:spcBef>
                <a:spcPts val="1800"/>
              </a:spcBef>
              <a:buFont typeface="Arial" panose="020B0604020202020204" pitchFamily="34" charset="0"/>
              <a:buChar char="•"/>
              <a:defRPr sz="1800" kern="1200">
                <a:solidFill>
                  <a:schemeClr val="tx1"/>
                </a:solidFill>
                <a:latin typeface="Proxima Soft" panose="02000506030000020004" pitchFamily="50" charset="0"/>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1600" kern="1200">
                <a:solidFill>
                  <a:schemeClr val="tx1"/>
                </a:solidFill>
                <a:latin typeface="Proxima Soft" panose="02000506030000020004" pitchFamily="50" charset="0"/>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1400" kern="1200">
                <a:solidFill>
                  <a:schemeClr val="tx1"/>
                </a:solidFill>
                <a:latin typeface="Proxima Soft" panose="02000506030000020004" pitchFamily="50" charset="0"/>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200" kern="1200">
                <a:solidFill>
                  <a:schemeClr val="tx1"/>
                </a:solidFill>
                <a:latin typeface="Proxima Soft" panose="02000506030000020004" pitchFamily="50" charset="0"/>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000" kern="1200">
                <a:solidFill>
                  <a:schemeClr val="tx1"/>
                </a:solidFill>
                <a:latin typeface="Proxima Soft"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00">
                <a:solidFill>
                  <a:schemeClr val="bg1"/>
                </a:solidFill>
                <a:latin typeface="Oxygen" panose="02000503000000000000" pitchFamily="2" charset="0"/>
              </a:rPr>
              <a:t>Copyright © Barclay Simpson Solutions Ltd. All rights reserved.</a:t>
            </a:r>
          </a:p>
        </p:txBody>
      </p:sp>
    </p:spTree>
    <p:extLst>
      <p:ext uri="{BB962C8B-B14F-4D97-AF65-F5344CB8AC3E}">
        <p14:creationId xmlns:p14="http://schemas.microsoft.com/office/powerpoint/2010/main" val="4004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B960-579F-8E20-FB42-F65A3714BE17}"/>
              </a:ext>
            </a:extLst>
          </p:cNvPr>
          <p:cNvSpPr>
            <a:spLocks noGrp="1"/>
          </p:cNvSpPr>
          <p:nvPr>
            <p:ph type="title"/>
          </p:nvPr>
        </p:nvSpPr>
        <p:spPr/>
        <p:txBody>
          <a:bodyPr/>
          <a:lstStyle/>
          <a:p>
            <a:r>
              <a:rPr lang="en-GB"/>
              <a:t>Intro’s &amp; Overview:</a:t>
            </a:r>
          </a:p>
        </p:txBody>
      </p:sp>
      <p:pic>
        <p:nvPicPr>
          <p:cNvPr id="4" name="Content Placeholder 3" descr="A person with glasses smiling&#10;&#10;Description automatically generated">
            <a:extLst>
              <a:ext uri="{FF2B5EF4-FFF2-40B4-BE49-F238E27FC236}">
                <a16:creationId xmlns:a16="http://schemas.microsoft.com/office/drawing/2014/main" id="{93C86240-158F-80D7-82F4-40EBBC6748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851" y="1353826"/>
            <a:ext cx="1328768" cy="1647293"/>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7CF2F37-56B0-D58D-B637-425EE31D2247}"/>
              </a:ext>
            </a:extLst>
          </p:cNvPr>
          <p:cNvSpPr txBox="1"/>
          <p:nvPr/>
        </p:nvSpPr>
        <p:spPr>
          <a:xfrm>
            <a:off x="1904841" y="1135881"/>
            <a:ext cx="4463106" cy="2212633"/>
          </a:xfrm>
          <a:prstGeom prst="rect">
            <a:avLst/>
          </a:prstGeom>
        </p:spPr>
        <p:txBody>
          <a:bodyPr vert="horz" wrap="square" lIns="91440" tIns="45720" rIns="91440" bIns="45720" rtlCol="0" anchor="t">
            <a:noAutofit/>
          </a:bodyPr>
          <a:lstStyle/>
          <a:p>
            <a:pPr algn="l"/>
            <a:r>
              <a:rPr lang="en-GB" sz="1600">
                <a:latin typeface="+mj-lt"/>
              </a:rPr>
              <a:t>#</a:t>
            </a:r>
            <a:r>
              <a:rPr lang="en-GB" sz="1600" dirty="0" err="1">
                <a:latin typeface="+mj-lt"/>
              </a:rPr>
              <a:t>WhoAmI</a:t>
            </a:r>
            <a:r>
              <a:rPr lang="en-GB" sz="1600">
                <a:latin typeface="+mj-lt"/>
              </a:rPr>
              <a:t>: </a:t>
            </a:r>
          </a:p>
          <a:p>
            <a:pPr algn="l"/>
            <a:r>
              <a:rPr lang="en-GB" sz="1600" b="1" dirty="0">
                <a:latin typeface="Consolas" panose="020B0609020204030204" pitchFamily="49" charset="0"/>
              </a:rPr>
              <a:t>TimH</a:t>
            </a:r>
            <a:r>
              <a:rPr lang="en-GB" sz="1600" b="1">
                <a:latin typeface="Consolas" panose="020B0609020204030204" pitchFamily="49" charset="0"/>
              </a:rPr>
              <a:t>: Director – </a:t>
            </a:r>
            <a:r>
              <a:rPr lang="en-GB" sz="1600" b="1" dirty="0">
                <a:latin typeface="Consolas" panose="020B0609020204030204" pitchFamily="49" charset="0"/>
              </a:rPr>
              <a:t>Cyber</a:t>
            </a:r>
            <a:r>
              <a:rPr lang="en-GB" sz="1600" b="1">
                <a:latin typeface="Consolas" panose="020B0609020204030204" pitchFamily="49" charset="0"/>
              </a:rPr>
              <a:t> Services</a:t>
            </a:r>
          </a:p>
          <a:p>
            <a:pPr algn="l"/>
            <a:r>
              <a:rPr lang="en-GB" sz="1400" i="1">
                <a:latin typeface="+mj-lt"/>
              </a:rPr>
              <a:t>In the wrong place, at the right time, since 1999</a:t>
            </a:r>
          </a:p>
          <a:p>
            <a:pPr marL="285750" indent="-285750" algn="l">
              <a:buFont typeface="Arial" panose="020B0604020202020204" pitchFamily="34" charset="0"/>
              <a:buChar char="•"/>
            </a:pPr>
            <a:endParaRPr lang="en-GB" sz="1600">
              <a:latin typeface="+mj-lt"/>
            </a:endParaRPr>
          </a:p>
          <a:p>
            <a:pPr marL="285750" indent="-285750" algn="l">
              <a:buFont typeface="Arial" panose="020B0604020202020204" pitchFamily="34" charset="0"/>
              <a:buChar char="•"/>
            </a:pPr>
            <a:r>
              <a:rPr lang="en-GB" sz="1600">
                <a:latin typeface="+mj-lt"/>
              </a:rPr>
              <a:t>Hacking things since 1989*</a:t>
            </a:r>
          </a:p>
          <a:p>
            <a:pPr algn="l"/>
            <a:endParaRPr lang="en-GB" sz="1600">
              <a:latin typeface="+mj-lt"/>
            </a:endParaRPr>
          </a:p>
          <a:p>
            <a:pPr marL="285750" indent="-285750" algn="l">
              <a:buFont typeface="Arial" panose="020B0604020202020204" pitchFamily="34" charset="0"/>
              <a:buChar char="•"/>
            </a:pPr>
            <a:r>
              <a:rPr lang="en-GB" sz="1600">
                <a:latin typeface="+mj-lt"/>
              </a:rPr>
              <a:t>CISO, Deputy CISO, Head of Security Architecture, Ops &amp; Engineering, Head of Cyber, AppSec / DevSecOps Lead, </a:t>
            </a:r>
            <a:r>
              <a:rPr lang="en-GB" sz="1400">
                <a:latin typeface="+mj-lt"/>
              </a:rPr>
              <a:t>IR, Post Breach Advisory, Security Training, </a:t>
            </a:r>
            <a:r>
              <a:rPr lang="en-GB" sz="1200">
                <a:latin typeface="+mj-lt"/>
              </a:rPr>
              <a:t>Security Product Owner</a:t>
            </a:r>
            <a:r>
              <a:rPr lang="en-GB" sz="1400">
                <a:latin typeface="+mj-lt"/>
              </a:rPr>
              <a:t>, </a:t>
            </a:r>
            <a:r>
              <a:rPr lang="en-GB" sz="1200">
                <a:latin typeface="+mj-lt"/>
              </a:rPr>
              <a:t>Architect</a:t>
            </a:r>
            <a:r>
              <a:rPr lang="en-GB" sz="1400">
                <a:latin typeface="+mj-lt"/>
              </a:rPr>
              <a:t>, </a:t>
            </a:r>
            <a:r>
              <a:rPr lang="en-GB" sz="1100">
                <a:latin typeface="+mj-lt"/>
              </a:rPr>
              <a:t>Consultant</a:t>
            </a:r>
            <a:endParaRPr lang="en-GB" sz="1400">
              <a:latin typeface="+mj-lt"/>
            </a:endParaRPr>
          </a:p>
          <a:p>
            <a:pPr algn="l"/>
            <a:endParaRPr lang="en-GB" sz="1600">
              <a:latin typeface="+mj-lt"/>
            </a:endParaRPr>
          </a:p>
          <a:p>
            <a:pPr marL="285750" indent="-285750" algn="l">
              <a:buFont typeface="Arial" panose="020B0604020202020204" pitchFamily="34" charset="0"/>
              <a:buChar char="•"/>
            </a:pPr>
            <a:r>
              <a:rPr lang="en-GB" sz="1600">
                <a:latin typeface="+mj-lt"/>
              </a:rPr>
              <a:t>Banking, Insurance, Health Digital, HMG Nuclear, Fire &amp; Rescue, Luxury Retail,  National Charities, Telco, Pharma…</a:t>
            </a:r>
          </a:p>
          <a:p>
            <a:pPr algn="l"/>
            <a:endParaRPr lang="en-GB" sz="1600">
              <a:latin typeface="+mj-lt"/>
            </a:endParaRPr>
          </a:p>
          <a:p>
            <a:pPr marL="285750" indent="-285750" algn="l">
              <a:buFont typeface="Arial" panose="020B0604020202020204" pitchFamily="34" charset="0"/>
              <a:buChar char="•"/>
            </a:pPr>
            <a:r>
              <a:rPr lang="en-GB" sz="1600">
                <a:latin typeface="+mj-lt"/>
              </a:rPr>
              <a:t>Lucky to have worked with or trained with a bunch of people here today (Yay!)</a:t>
            </a:r>
          </a:p>
          <a:p>
            <a:pPr algn="l"/>
            <a:endParaRPr lang="en-GB" sz="1600">
              <a:latin typeface="+mj-lt"/>
            </a:endParaRPr>
          </a:p>
        </p:txBody>
      </p:sp>
      <p:sp>
        <p:nvSpPr>
          <p:cNvPr id="6" name="TextBox 5">
            <a:extLst>
              <a:ext uri="{FF2B5EF4-FFF2-40B4-BE49-F238E27FC236}">
                <a16:creationId xmlns:a16="http://schemas.microsoft.com/office/drawing/2014/main" id="{0980E981-4D6A-1F41-3584-7ED17B12B001}"/>
              </a:ext>
            </a:extLst>
          </p:cNvPr>
          <p:cNvSpPr txBox="1"/>
          <p:nvPr/>
        </p:nvSpPr>
        <p:spPr>
          <a:xfrm>
            <a:off x="6367947" y="1135881"/>
            <a:ext cx="4463106" cy="2212633"/>
          </a:xfrm>
          <a:prstGeom prst="rect">
            <a:avLst/>
          </a:prstGeom>
        </p:spPr>
        <p:txBody>
          <a:bodyPr vert="horz" wrap="square" lIns="91440" tIns="45720" rIns="91440" bIns="45720" rtlCol="0" anchor="t">
            <a:noAutofit/>
          </a:bodyPr>
          <a:lstStyle/>
          <a:p>
            <a:pPr algn="l"/>
            <a:endParaRPr lang="en-GB" sz="1600" b="1">
              <a:latin typeface="+mj-lt"/>
            </a:endParaRPr>
          </a:p>
          <a:p>
            <a:pPr marL="285750" indent="-285750" algn="l">
              <a:buFont typeface="Arial" panose="020B0604020202020204" pitchFamily="34" charset="0"/>
              <a:buChar char="•"/>
            </a:pPr>
            <a:endParaRPr lang="en-GB" sz="1600" b="1">
              <a:latin typeface="+mj-lt"/>
            </a:endParaRPr>
          </a:p>
          <a:p>
            <a:pPr marL="285750" indent="-285750" algn="l">
              <a:buFont typeface="Arial" panose="020B0604020202020204" pitchFamily="34" charset="0"/>
              <a:buChar char="•"/>
            </a:pPr>
            <a:endParaRPr lang="en-GB" sz="1600" b="1">
              <a:latin typeface="+mj-lt"/>
            </a:endParaRPr>
          </a:p>
          <a:p>
            <a:pPr marL="285750" indent="-285750" algn="l">
              <a:buFont typeface="Arial" panose="020B0604020202020204" pitchFamily="34" charset="0"/>
              <a:buChar char="•"/>
            </a:pPr>
            <a:endParaRPr lang="en-GB" sz="1600" b="1">
              <a:latin typeface="+mj-lt"/>
            </a:endParaRPr>
          </a:p>
          <a:p>
            <a:pPr algn="l"/>
            <a:endParaRPr lang="en-GB" sz="1600" b="1">
              <a:latin typeface="+mj-lt"/>
            </a:endParaRPr>
          </a:p>
          <a:p>
            <a:pPr algn="l"/>
            <a:endParaRPr lang="en-GB" sz="1600" b="1">
              <a:latin typeface="+mj-lt"/>
            </a:endParaRPr>
          </a:p>
          <a:p>
            <a:pPr algn="l"/>
            <a:endParaRPr lang="en-GB" sz="1600">
              <a:latin typeface="+mj-lt"/>
            </a:endParaRPr>
          </a:p>
        </p:txBody>
      </p:sp>
      <p:sp>
        <p:nvSpPr>
          <p:cNvPr id="7" name="TextBox 6">
            <a:extLst>
              <a:ext uri="{FF2B5EF4-FFF2-40B4-BE49-F238E27FC236}">
                <a16:creationId xmlns:a16="http://schemas.microsoft.com/office/drawing/2014/main" id="{F86B6101-CE15-3D22-AAA7-7BC589AC7450}"/>
              </a:ext>
            </a:extLst>
          </p:cNvPr>
          <p:cNvSpPr txBox="1"/>
          <p:nvPr/>
        </p:nvSpPr>
        <p:spPr>
          <a:xfrm>
            <a:off x="810366" y="5141447"/>
            <a:ext cx="11005653" cy="1221025"/>
          </a:xfrm>
          <a:prstGeom prst="rect">
            <a:avLst/>
          </a:prstGeom>
        </p:spPr>
        <p:txBody>
          <a:bodyPr vert="horz" wrap="square" lIns="91440" tIns="45720" rIns="91440" bIns="45720" rtlCol="0" anchor="t">
            <a:noAutofit/>
          </a:bodyPr>
          <a:lstStyle/>
          <a:p>
            <a:pPr algn="l"/>
            <a:endParaRPr lang="en-GB" sz="1600">
              <a:latin typeface="+mj-lt"/>
            </a:endParaRPr>
          </a:p>
        </p:txBody>
      </p:sp>
      <p:sp>
        <p:nvSpPr>
          <p:cNvPr id="8" name="TextBox 7">
            <a:extLst>
              <a:ext uri="{FF2B5EF4-FFF2-40B4-BE49-F238E27FC236}">
                <a16:creationId xmlns:a16="http://schemas.microsoft.com/office/drawing/2014/main" id="{C5691FA6-D102-5CE6-DB75-364DAA606B71}"/>
              </a:ext>
            </a:extLst>
          </p:cNvPr>
          <p:cNvSpPr txBox="1"/>
          <p:nvPr/>
        </p:nvSpPr>
        <p:spPr>
          <a:xfrm>
            <a:off x="722759" y="5513776"/>
            <a:ext cx="10222664" cy="744661"/>
          </a:xfrm>
          <a:prstGeom prst="rect">
            <a:avLst/>
          </a:prstGeom>
        </p:spPr>
        <p:txBody>
          <a:bodyPr vert="horz" wrap="square" lIns="91440" tIns="45720" rIns="91440" bIns="45720" rtlCol="0" anchor="t">
            <a:noAutofit/>
          </a:bodyPr>
          <a:lstStyle/>
          <a:p>
            <a:pPr algn="l"/>
            <a:endParaRPr lang="en-GB" sz="1600">
              <a:latin typeface="+mj-lt"/>
            </a:endParaRPr>
          </a:p>
        </p:txBody>
      </p:sp>
      <p:sp>
        <p:nvSpPr>
          <p:cNvPr id="9" name="TextBox 8">
            <a:extLst>
              <a:ext uri="{FF2B5EF4-FFF2-40B4-BE49-F238E27FC236}">
                <a16:creationId xmlns:a16="http://schemas.microsoft.com/office/drawing/2014/main" id="{6098E563-0717-CD8A-B477-E77E30702ECE}"/>
              </a:ext>
            </a:extLst>
          </p:cNvPr>
          <p:cNvSpPr txBox="1"/>
          <p:nvPr/>
        </p:nvSpPr>
        <p:spPr>
          <a:xfrm>
            <a:off x="444661" y="5513777"/>
            <a:ext cx="11278276" cy="793940"/>
          </a:xfrm>
          <a:prstGeom prst="rect">
            <a:avLst/>
          </a:prstGeom>
        </p:spPr>
        <p:txBody>
          <a:bodyPr vert="horz" wrap="square" lIns="91440" tIns="45720" rIns="91440" bIns="45720" rtlCol="0" anchor="t">
            <a:noAutofit/>
          </a:bodyPr>
          <a:lstStyle/>
          <a:p>
            <a:pPr algn="l"/>
            <a:endParaRPr lang="en-GB" sz="1600">
              <a:latin typeface="+mj-lt"/>
            </a:endParaRPr>
          </a:p>
        </p:txBody>
      </p:sp>
      <p:sp>
        <p:nvSpPr>
          <p:cNvPr id="11" name="TextBox 10">
            <a:extLst>
              <a:ext uri="{FF2B5EF4-FFF2-40B4-BE49-F238E27FC236}">
                <a16:creationId xmlns:a16="http://schemas.microsoft.com/office/drawing/2014/main" id="{284ED28F-E433-C085-8531-A446408B58F4}"/>
              </a:ext>
            </a:extLst>
          </p:cNvPr>
          <p:cNvSpPr txBox="1"/>
          <p:nvPr/>
        </p:nvSpPr>
        <p:spPr>
          <a:xfrm>
            <a:off x="81619" y="5504174"/>
            <a:ext cx="4073551" cy="625882"/>
          </a:xfrm>
          <a:prstGeom prst="rect">
            <a:avLst/>
          </a:prstGeom>
        </p:spPr>
        <p:txBody>
          <a:bodyPr vert="horz" wrap="square" lIns="91440" tIns="45720" rIns="91440" bIns="45720" rtlCol="0" anchor="t">
            <a:noAutofit/>
          </a:bodyPr>
          <a:lstStyle/>
          <a:p>
            <a:pPr algn="l"/>
            <a:r>
              <a:rPr lang="en-GB" sz="1600">
                <a:latin typeface="+mj-lt"/>
              </a:rPr>
              <a:t>*Legally, with permission</a:t>
            </a:r>
          </a:p>
        </p:txBody>
      </p:sp>
      <p:sp>
        <p:nvSpPr>
          <p:cNvPr id="3" name="TextBox 2">
            <a:extLst>
              <a:ext uri="{FF2B5EF4-FFF2-40B4-BE49-F238E27FC236}">
                <a16:creationId xmlns:a16="http://schemas.microsoft.com/office/drawing/2014/main" id="{FDAF6BD7-2F36-9F1D-05E2-4EB7011D7256}"/>
              </a:ext>
            </a:extLst>
          </p:cNvPr>
          <p:cNvSpPr txBox="1"/>
          <p:nvPr/>
        </p:nvSpPr>
        <p:spPr>
          <a:xfrm>
            <a:off x="7386638" y="1814513"/>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12" name="TextBox 11">
            <a:extLst>
              <a:ext uri="{FF2B5EF4-FFF2-40B4-BE49-F238E27FC236}">
                <a16:creationId xmlns:a16="http://schemas.microsoft.com/office/drawing/2014/main" id="{751EBD09-BE85-98C0-FE4A-8D3CC95D9F04}"/>
              </a:ext>
            </a:extLst>
          </p:cNvPr>
          <p:cNvSpPr txBox="1"/>
          <p:nvPr/>
        </p:nvSpPr>
        <p:spPr>
          <a:xfrm>
            <a:off x="6367947" y="1644334"/>
            <a:ext cx="5353202" cy="3416320"/>
          </a:xfrm>
          <a:prstGeom prst="rect">
            <a:avLst/>
          </a:prstGeom>
          <a:noFill/>
        </p:spPr>
        <p:txBody>
          <a:bodyPr wrap="square">
            <a:spAutoFit/>
          </a:bodyPr>
          <a:lstStyle/>
          <a:p>
            <a:r>
              <a:rPr lang="en-GB" i="1"/>
              <a:t>Tim's spend so long battling imposter syndrome and looking for the grown-up in the room only to have the terrible realisation, it's him again over and over; </a:t>
            </a:r>
          </a:p>
          <a:p>
            <a:endParaRPr lang="en-GB"/>
          </a:p>
          <a:p>
            <a:r>
              <a:rPr lang="en-GB" i="1"/>
              <a:t>Tim’s dealt with APT attacks in FS and Lux Retail, Large scale crypto malware attacks, covert forensics for law enforcement, incidents in [</a:t>
            </a:r>
            <a:r>
              <a:rPr lang="en-GB" i="1" dirty="0"/>
              <a:t>REDACTED</a:t>
            </a:r>
            <a:r>
              <a:rPr lang="en-GB" i="1"/>
              <a:t>], Telco and other breaches with TV coverage etc to the point some clients have asked - is it you, are you just that unlucky :D</a:t>
            </a:r>
          </a:p>
          <a:p>
            <a:endParaRPr lang="en-GB"/>
          </a:p>
          <a:p>
            <a:r>
              <a:rPr lang="en-GB" b="1"/>
              <a:t>Hat Tip to Co-Creator Maj. Chris Wilkinson who can’t be here today but was instrumental in creating</a:t>
            </a:r>
          </a:p>
        </p:txBody>
      </p:sp>
      <p:sp>
        <p:nvSpPr>
          <p:cNvPr id="13" name="TextBox 12">
            <a:extLst>
              <a:ext uri="{FF2B5EF4-FFF2-40B4-BE49-F238E27FC236}">
                <a16:creationId xmlns:a16="http://schemas.microsoft.com/office/drawing/2014/main" id="{E985E778-1243-CEF6-F6CE-B860BA09C3E2}"/>
              </a:ext>
            </a:extLst>
          </p:cNvPr>
          <p:cNvSpPr txBox="1"/>
          <p:nvPr/>
        </p:nvSpPr>
        <p:spPr>
          <a:xfrm>
            <a:off x="4693920" y="5974080"/>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14" name="TextBox 13">
            <a:extLst>
              <a:ext uri="{FF2B5EF4-FFF2-40B4-BE49-F238E27FC236}">
                <a16:creationId xmlns:a16="http://schemas.microsoft.com/office/drawing/2014/main" id="{80E87B4F-070B-83B0-2329-805F7EBC3F47}"/>
              </a:ext>
            </a:extLst>
          </p:cNvPr>
          <p:cNvSpPr txBox="1"/>
          <p:nvPr/>
        </p:nvSpPr>
        <p:spPr>
          <a:xfrm>
            <a:off x="1356360" y="5791200"/>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15" name="TextBox 14">
            <a:extLst>
              <a:ext uri="{FF2B5EF4-FFF2-40B4-BE49-F238E27FC236}">
                <a16:creationId xmlns:a16="http://schemas.microsoft.com/office/drawing/2014/main" id="{2BB5FC3D-B5BF-FEEC-BB87-1443AD1C35B3}"/>
              </a:ext>
            </a:extLst>
          </p:cNvPr>
          <p:cNvSpPr txBox="1"/>
          <p:nvPr/>
        </p:nvSpPr>
        <p:spPr>
          <a:xfrm>
            <a:off x="6675120" y="5882640"/>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16" name="TextBox 15">
            <a:extLst>
              <a:ext uri="{FF2B5EF4-FFF2-40B4-BE49-F238E27FC236}">
                <a16:creationId xmlns:a16="http://schemas.microsoft.com/office/drawing/2014/main" id="{B9F824B3-5AD5-423B-A404-C5F0A791056F}"/>
              </a:ext>
            </a:extLst>
          </p:cNvPr>
          <p:cNvSpPr txBox="1"/>
          <p:nvPr/>
        </p:nvSpPr>
        <p:spPr>
          <a:xfrm>
            <a:off x="357053" y="5654040"/>
            <a:ext cx="11364096" cy="653677"/>
          </a:xfrm>
          <a:prstGeom prst="rect">
            <a:avLst/>
          </a:prstGeom>
        </p:spPr>
        <p:txBody>
          <a:bodyPr vert="horz" wrap="square" lIns="91440" tIns="45720" rIns="91440" bIns="45720" rtlCol="0" anchor="t">
            <a:noAutofit/>
          </a:bodyPr>
          <a:lstStyle/>
          <a:p>
            <a:pPr algn="l"/>
            <a:endParaRPr lang="en-GB" sz="1600">
              <a:latin typeface="+mj-lt"/>
            </a:endParaRPr>
          </a:p>
        </p:txBody>
      </p:sp>
      <p:sp>
        <p:nvSpPr>
          <p:cNvPr id="17" name="TextBox 16">
            <a:extLst>
              <a:ext uri="{FF2B5EF4-FFF2-40B4-BE49-F238E27FC236}">
                <a16:creationId xmlns:a16="http://schemas.microsoft.com/office/drawing/2014/main" id="{835EFF78-9076-714A-C1ED-BDEFB74B5A2E}"/>
              </a:ext>
            </a:extLst>
          </p:cNvPr>
          <p:cNvSpPr txBox="1"/>
          <p:nvPr/>
        </p:nvSpPr>
        <p:spPr>
          <a:xfrm>
            <a:off x="2849880" y="5928360"/>
            <a:ext cx="0" cy="0"/>
          </a:xfrm>
          <a:prstGeom prst="rect">
            <a:avLst/>
          </a:prstGeom>
        </p:spPr>
        <p:txBody>
          <a:bodyPr vert="horz" wrap="none" lIns="91440" tIns="45720" rIns="91440" bIns="45720" rtlCol="0" anchor="t">
            <a:noAutofit/>
          </a:bodyPr>
          <a:lstStyle/>
          <a:p>
            <a:pPr algn="l"/>
            <a:endParaRPr lang="en-GB" sz="1600">
              <a:latin typeface="+mj-lt"/>
            </a:endParaRPr>
          </a:p>
        </p:txBody>
      </p:sp>
      <p:sp>
        <p:nvSpPr>
          <p:cNvPr id="19" name="TextBox 18">
            <a:extLst>
              <a:ext uri="{FF2B5EF4-FFF2-40B4-BE49-F238E27FC236}">
                <a16:creationId xmlns:a16="http://schemas.microsoft.com/office/drawing/2014/main" id="{127D097F-4C84-5444-9630-C676F6870909}"/>
              </a:ext>
            </a:extLst>
          </p:cNvPr>
          <p:cNvSpPr txBox="1"/>
          <p:nvPr/>
        </p:nvSpPr>
        <p:spPr>
          <a:xfrm>
            <a:off x="242389" y="5826510"/>
            <a:ext cx="7987211" cy="830997"/>
          </a:xfrm>
          <a:prstGeom prst="rect">
            <a:avLst/>
          </a:prstGeom>
          <a:noFill/>
          <a:ln>
            <a:solidFill>
              <a:schemeClr val="tx1"/>
            </a:solidFill>
          </a:ln>
        </p:spPr>
        <p:txBody>
          <a:bodyPr wrap="square">
            <a:spAutoFit/>
          </a:bodyPr>
          <a:lstStyle/>
          <a:p>
            <a:r>
              <a:rPr lang="en-GB" sz="1600" b="1" dirty="0"/>
              <a:t>DISCLAIMER:</a:t>
            </a:r>
          </a:p>
          <a:p>
            <a:r>
              <a:rPr lang="en-GB" sz="1600" dirty="0"/>
              <a:t>This is a composite of incidents and organisations across that experience, not any one incident or organisation. </a:t>
            </a:r>
          </a:p>
        </p:txBody>
      </p:sp>
      <p:sp>
        <p:nvSpPr>
          <p:cNvPr id="10" name="TextBox 9">
            <a:extLst>
              <a:ext uri="{FF2B5EF4-FFF2-40B4-BE49-F238E27FC236}">
                <a16:creationId xmlns:a16="http://schemas.microsoft.com/office/drawing/2014/main" id="{633ECD5C-98C7-6687-356E-96C22D0AC3A6}"/>
              </a:ext>
            </a:extLst>
          </p:cNvPr>
          <p:cNvSpPr txBox="1"/>
          <p:nvPr/>
        </p:nvSpPr>
        <p:spPr>
          <a:xfrm>
            <a:off x="7640877" y="5260932"/>
            <a:ext cx="0" cy="0"/>
          </a:xfrm>
          <a:prstGeom prst="rect">
            <a:avLst/>
          </a:prstGeom>
        </p:spPr>
        <p:txBody>
          <a:bodyPr vert="horz" wrap="none" lIns="91440" tIns="45720" rIns="91440" bIns="45720" rtlCol="0" anchor="t">
            <a:noAutofit/>
          </a:bodyPr>
          <a:lstStyle/>
          <a:p>
            <a:pPr algn="l"/>
            <a:endParaRPr lang="en-GB" sz="1600" dirty="0">
              <a:latin typeface="+mj-lt"/>
            </a:endParaRPr>
          </a:p>
        </p:txBody>
      </p:sp>
      <p:sp>
        <p:nvSpPr>
          <p:cNvPr id="20" name="TextBox 19">
            <a:extLst>
              <a:ext uri="{FF2B5EF4-FFF2-40B4-BE49-F238E27FC236}">
                <a16:creationId xmlns:a16="http://schemas.microsoft.com/office/drawing/2014/main" id="{09026DB5-4E9D-892B-4182-17A9BEED02C0}"/>
              </a:ext>
            </a:extLst>
          </p:cNvPr>
          <p:cNvSpPr txBox="1"/>
          <p:nvPr/>
        </p:nvSpPr>
        <p:spPr>
          <a:xfrm>
            <a:off x="6444592" y="5229953"/>
            <a:ext cx="6100174" cy="369332"/>
          </a:xfrm>
          <a:prstGeom prst="rect">
            <a:avLst/>
          </a:prstGeom>
          <a:noFill/>
        </p:spPr>
        <p:txBody>
          <a:bodyPr wrap="square">
            <a:spAutoFit/>
          </a:bodyPr>
          <a:lstStyle/>
          <a:p>
            <a:r>
              <a:rPr lang="en-GB" dirty="0">
                <a:hlinkClick r:id="rId4"/>
              </a:rPr>
              <a:t>https://</a:t>
            </a:r>
            <a:r>
              <a:rPr lang="en-GB" dirty="0" err="1">
                <a:hlinkClick r:id="rId4"/>
              </a:rPr>
              <a:t>www.linkedin.com</a:t>
            </a:r>
            <a:r>
              <a:rPr lang="en-GB" dirty="0">
                <a:hlinkClick r:id="rId4"/>
              </a:rPr>
              <a:t>/in/</a:t>
            </a:r>
            <a:r>
              <a:rPr lang="en-GB" dirty="0" err="1">
                <a:hlinkClick r:id="rId4"/>
              </a:rPr>
              <a:t>tsdhaynes</a:t>
            </a:r>
            <a:r>
              <a:rPr lang="en-GB" dirty="0">
                <a:hlinkClick r:id="rId4"/>
              </a:rPr>
              <a:t>/</a:t>
            </a:r>
            <a:endParaRPr lang="en-GB" dirty="0"/>
          </a:p>
        </p:txBody>
      </p:sp>
    </p:spTree>
    <p:extLst>
      <p:ext uri="{BB962C8B-B14F-4D97-AF65-F5344CB8AC3E}">
        <p14:creationId xmlns:p14="http://schemas.microsoft.com/office/powerpoint/2010/main" val="412753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42CF-590C-4003-E78F-147FA14FD1E3}"/>
              </a:ext>
            </a:extLst>
          </p:cNvPr>
          <p:cNvSpPr>
            <a:spLocks noGrp="1"/>
          </p:cNvSpPr>
          <p:nvPr>
            <p:ph type="title"/>
          </p:nvPr>
        </p:nvSpPr>
        <p:spPr/>
        <p:txBody>
          <a:bodyPr/>
          <a:lstStyle/>
          <a:p>
            <a:r>
              <a:rPr lang="en-GB"/>
              <a:t>Incident Management Vs Incident Response</a:t>
            </a:r>
          </a:p>
        </p:txBody>
      </p:sp>
      <p:pic>
        <p:nvPicPr>
          <p:cNvPr id="4" name="Content Placeholder 3">
            <a:extLst>
              <a:ext uri="{FF2B5EF4-FFF2-40B4-BE49-F238E27FC236}">
                <a16:creationId xmlns:a16="http://schemas.microsoft.com/office/drawing/2014/main" id="{99C3D4BC-7113-543D-97AB-23DCCF0BF9CB}"/>
              </a:ext>
            </a:extLst>
          </p:cNvPr>
          <p:cNvPicPr>
            <a:picLocks noGrp="1" noChangeAspect="1"/>
          </p:cNvPicPr>
          <p:nvPr>
            <p:ph idx="1"/>
          </p:nvPr>
        </p:nvPicPr>
        <p:blipFill>
          <a:blip r:embed="rId3"/>
          <a:stretch>
            <a:fillRect/>
          </a:stretch>
        </p:blipFill>
        <p:spPr>
          <a:xfrm>
            <a:off x="883317" y="1547971"/>
            <a:ext cx="10425366" cy="4706938"/>
          </a:xfrm>
          <a:prstGeom prst="rect">
            <a:avLst/>
          </a:prstGeom>
        </p:spPr>
      </p:pic>
      <p:sp>
        <p:nvSpPr>
          <p:cNvPr id="5" name="TextBox 4">
            <a:extLst>
              <a:ext uri="{FF2B5EF4-FFF2-40B4-BE49-F238E27FC236}">
                <a16:creationId xmlns:a16="http://schemas.microsoft.com/office/drawing/2014/main" id="{B3C57A1B-8AF6-60B1-5308-BDE83F38D16A}"/>
              </a:ext>
            </a:extLst>
          </p:cNvPr>
          <p:cNvSpPr txBox="1"/>
          <p:nvPr/>
        </p:nvSpPr>
        <p:spPr>
          <a:xfrm>
            <a:off x="1128713" y="6015038"/>
            <a:ext cx="5134927" cy="347842"/>
          </a:xfrm>
          <a:prstGeom prst="rect">
            <a:avLst/>
          </a:prstGeom>
        </p:spPr>
        <p:txBody>
          <a:bodyPr vert="horz" wrap="square" lIns="91440" tIns="45720" rIns="91440" bIns="45720" rtlCol="0" anchor="t">
            <a:noAutofit/>
          </a:bodyPr>
          <a:lstStyle/>
          <a:p>
            <a:pPr algn="l"/>
            <a:r>
              <a:rPr lang="en-GB" sz="1600" dirty="0">
                <a:latin typeface="+mj-lt"/>
              </a:rPr>
              <a:t>Src</a:t>
            </a:r>
            <a:r>
              <a:rPr lang="en-GB" sz="1600">
                <a:latin typeface="+mj-lt"/>
              </a:rPr>
              <a:t>: NCSC 10 Steps Incident Response Guidance</a:t>
            </a:r>
          </a:p>
        </p:txBody>
      </p:sp>
      <p:sp>
        <p:nvSpPr>
          <p:cNvPr id="6" name="Rectangle 5">
            <a:extLst>
              <a:ext uri="{FF2B5EF4-FFF2-40B4-BE49-F238E27FC236}">
                <a16:creationId xmlns:a16="http://schemas.microsoft.com/office/drawing/2014/main" id="{04D6396F-9E4D-533D-2E15-2FB1BEB9883B}"/>
              </a:ext>
            </a:extLst>
          </p:cNvPr>
          <p:cNvSpPr/>
          <p:nvPr/>
        </p:nvSpPr>
        <p:spPr>
          <a:xfrm>
            <a:off x="3642360" y="1981200"/>
            <a:ext cx="5684520" cy="3550920"/>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8" name="Graphic 7" descr="Magnifying glass with solid fill">
            <a:extLst>
              <a:ext uri="{FF2B5EF4-FFF2-40B4-BE49-F238E27FC236}">
                <a16:creationId xmlns:a16="http://schemas.microsoft.com/office/drawing/2014/main" id="{C94A7A4C-8B59-BC0D-4670-40A3D954B6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6181" y="2388394"/>
            <a:ext cx="914400" cy="914400"/>
          </a:xfrm>
          <a:prstGeom prst="rect">
            <a:avLst/>
          </a:prstGeom>
        </p:spPr>
      </p:pic>
    </p:spTree>
    <p:extLst>
      <p:ext uri="{BB962C8B-B14F-4D97-AF65-F5344CB8AC3E}">
        <p14:creationId xmlns:p14="http://schemas.microsoft.com/office/powerpoint/2010/main" val="409873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8A4E-7B82-69A3-61FD-03D28128B6B4}"/>
              </a:ext>
            </a:extLst>
          </p:cNvPr>
          <p:cNvSpPr>
            <a:spLocks noGrp="1"/>
          </p:cNvSpPr>
          <p:nvPr>
            <p:ph type="title"/>
          </p:nvPr>
        </p:nvSpPr>
        <p:spPr/>
        <p:txBody>
          <a:bodyPr/>
          <a:lstStyle/>
          <a:p>
            <a:r>
              <a:rPr lang="en-GB"/>
              <a:t>Zoom In</a:t>
            </a:r>
          </a:p>
        </p:txBody>
      </p:sp>
      <p:pic>
        <p:nvPicPr>
          <p:cNvPr id="1026" name="Picture 2">
            <a:extLst>
              <a:ext uri="{FF2B5EF4-FFF2-40B4-BE49-F238E27FC236}">
                <a16:creationId xmlns:a16="http://schemas.microsoft.com/office/drawing/2014/main" id="{C6C40BBE-8812-61AE-601A-821A12AB22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871" y="1943099"/>
            <a:ext cx="12197417" cy="3671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3AEACD-6C6C-1056-A23E-E825A1E26B63}"/>
              </a:ext>
            </a:extLst>
          </p:cNvPr>
          <p:cNvSpPr txBox="1"/>
          <p:nvPr/>
        </p:nvSpPr>
        <p:spPr>
          <a:xfrm>
            <a:off x="228601" y="6292850"/>
            <a:ext cx="5090159" cy="200025"/>
          </a:xfrm>
          <a:prstGeom prst="rect">
            <a:avLst/>
          </a:prstGeom>
        </p:spPr>
        <p:txBody>
          <a:bodyPr vert="horz" wrap="square" lIns="91440" tIns="45720" rIns="91440" bIns="45720" rtlCol="0" anchor="t">
            <a:noAutofit/>
          </a:bodyPr>
          <a:lstStyle/>
          <a:p>
            <a:pPr algn="l"/>
            <a:r>
              <a:rPr lang="en-GB" sz="1600" dirty="0">
                <a:latin typeface="+mj-lt"/>
              </a:rPr>
              <a:t>Src</a:t>
            </a:r>
            <a:r>
              <a:rPr lang="en-GB" sz="1600">
                <a:latin typeface="+mj-lt"/>
              </a:rPr>
              <a:t>: NCSC 10 Steps Incident Response Guidance</a:t>
            </a:r>
          </a:p>
        </p:txBody>
      </p:sp>
    </p:spTree>
    <p:extLst>
      <p:ext uri="{BB962C8B-B14F-4D97-AF65-F5344CB8AC3E}">
        <p14:creationId xmlns:p14="http://schemas.microsoft.com/office/powerpoint/2010/main" val="381420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008DA-6D61-FC63-5C19-1614D5C181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DDA22B-9040-992E-1F6E-5E349782DB4C}"/>
              </a:ext>
            </a:extLst>
          </p:cNvPr>
          <p:cNvSpPr>
            <a:spLocks noGrp="1"/>
          </p:cNvSpPr>
          <p:nvPr>
            <p:ph type="title"/>
          </p:nvPr>
        </p:nvSpPr>
        <p:spPr/>
        <p:txBody>
          <a:bodyPr/>
          <a:lstStyle/>
          <a:p>
            <a:r>
              <a:rPr lang="en-GB"/>
              <a:t>The Problem Space</a:t>
            </a:r>
          </a:p>
        </p:txBody>
      </p:sp>
      <p:pic>
        <p:nvPicPr>
          <p:cNvPr id="1026" name="Picture 2">
            <a:extLst>
              <a:ext uri="{FF2B5EF4-FFF2-40B4-BE49-F238E27FC236}">
                <a16:creationId xmlns:a16="http://schemas.microsoft.com/office/drawing/2014/main" id="{27587494-317A-E026-8B82-B94D91A7B1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7069" y="1705927"/>
            <a:ext cx="12197417" cy="36718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05E0461-481E-563B-7C32-82E229ADA56D}"/>
              </a:ext>
            </a:extLst>
          </p:cNvPr>
          <p:cNvCxnSpPr>
            <a:cxnSpLocks/>
          </p:cNvCxnSpPr>
          <p:nvPr/>
        </p:nvCxnSpPr>
        <p:spPr>
          <a:xfrm>
            <a:off x="459581" y="3029900"/>
            <a:ext cx="11272837" cy="0"/>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91D8BE33-5BCF-E737-2D91-C23732569442}"/>
              </a:ext>
            </a:extLst>
          </p:cNvPr>
          <p:cNvSpPr txBox="1"/>
          <p:nvPr/>
        </p:nvSpPr>
        <p:spPr>
          <a:xfrm>
            <a:off x="200026" y="6292850"/>
            <a:ext cx="4707254" cy="351790"/>
          </a:xfrm>
          <a:prstGeom prst="rect">
            <a:avLst/>
          </a:prstGeom>
        </p:spPr>
        <p:txBody>
          <a:bodyPr vert="horz" wrap="square" lIns="91440" tIns="45720" rIns="91440" bIns="45720" rtlCol="0" anchor="t">
            <a:noAutofit/>
          </a:bodyPr>
          <a:lstStyle/>
          <a:p>
            <a:pPr algn="l"/>
            <a:r>
              <a:rPr lang="en-GB" sz="1600" dirty="0">
                <a:latin typeface="+mj-lt"/>
              </a:rPr>
              <a:t>Src</a:t>
            </a:r>
            <a:r>
              <a:rPr lang="en-GB" sz="1600">
                <a:latin typeface="+mj-lt"/>
              </a:rPr>
              <a:t>: NCSC 10 Steps Incident Response Guidance</a:t>
            </a:r>
          </a:p>
        </p:txBody>
      </p:sp>
      <p:pic>
        <p:nvPicPr>
          <p:cNvPr id="8" name="Graphic 7" descr="Warning with solid fill">
            <a:extLst>
              <a:ext uri="{FF2B5EF4-FFF2-40B4-BE49-F238E27FC236}">
                <a16:creationId xmlns:a16="http://schemas.microsoft.com/office/drawing/2014/main" id="{E4EF5C05-8B96-2BDA-179C-6CDC788806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06164" y="2766400"/>
            <a:ext cx="933112" cy="933112"/>
          </a:xfrm>
          <a:prstGeom prst="rect">
            <a:avLst/>
          </a:prstGeom>
        </p:spPr>
      </p:pic>
    </p:spTree>
    <p:extLst>
      <p:ext uri="{BB962C8B-B14F-4D97-AF65-F5344CB8AC3E}">
        <p14:creationId xmlns:p14="http://schemas.microsoft.com/office/powerpoint/2010/main" val="256877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E54C-0D77-B33E-EB33-6D74F823DE1A}"/>
              </a:ext>
            </a:extLst>
          </p:cNvPr>
          <p:cNvSpPr>
            <a:spLocks noGrp="1"/>
          </p:cNvSpPr>
          <p:nvPr>
            <p:ph type="title"/>
          </p:nvPr>
        </p:nvSpPr>
        <p:spPr/>
        <p:txBody>
          <a:bodyPr/>
          <a:lstStyle/>
          <a:p>
            <a:r>
              <a:rPr lang="en-GB"/>
              <a:t>Business &amp; Enterprise Architecture Context</a:t>
            </a:r>
          </a:p>
        </p:txBody>
      </p:sp>
      <p:pic>
        <p:nvPicPr>
          <p:cNvPr id="3074" name="Picture 2" descr="compatibility - Are DUPLO blocks compatible with LEGO blocks in any way? -  Bricks">
            <a:extLst>
              <a:ext uri="{FF2B5EF4-FFF2-40B4-BE49-F238E27FC236}">
                <a16:creationId xmlns:a16="http://schemas.microsoft.com/office/drawing/2014/main" id="{CB6694AF-B5FB-C132-EC5E-342CC3AE90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9829" y="1440000"/>
            <a:ext cx="3568567" cy="4706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615C79-FC08-3991-86CB-EF642FA85E1C}"/>
              </a:ext>
            </a:extLst>
          </p:cNvPr>
          <p:cNvSpPr txBox="1"/>
          <p:nvPr/>
        </p:nvSpPr>
        <p:spPr>
          <a:xfrm>
            <a:off x="639829" y="6146938"/>
            <a:ext cx="4029075" cy="345937"/>
          </a:xfrm>
          <a:prstGeom prst="rect">
            <a:avLst/>
          </a:prstGeom>
        </p:spPr>
        <p:txBody>
          <a:bodyPr vert="horz" wrap="square" lIns="91440" tIns="45720" rIns="91440" bIns="45720" rtlCol="0" anchor="t">
            <a:noAutofit/>
          </a:bodyPr>
          <a:lstStyle/>
          <a:p>
            <a:pPr algn="l"/>
            <a:r>
              <a:rPr lang="en-GB" sz="1600" dirty="0">
                <a:latin typeface="+mj-lt"/>
              </a:rPr>
              <a:t>Img</a:t>
            </a:r>
            <a:r>
              <a:rPr lang="en-GB" sz="1600">
                <a:latin typeface="+mj-lt"/>
              </a:rPr>
              <a:t>: </a:t>
            </a:r>
            <a:r>
              <a:rPr lang="en-GB" sz="1600" dirty="0">
                <a:latin typeface="+mj-lt"/>
              </a:rPr>
              <a:t>Stackexchange</a:t>
            </a:r>
            <a:endParaRPr lang="en-GB" sz="1600">
              <a:latin typeface="+mj-lt"/>
            </a:endParaRPr>
          </a:p>
        </p:txBody>
      </p:sp>
      <p:sp>
        <p:nvSpPr>
          <p:cNvPr id="5" name="TextBox 4">
            <a:extLst>
              <a:ext uri="{FF2B5EF4-FFF2-40B4-BE49-F238E27FC236}">
                <a16:creationId xmlns:a16="http://schemas.microsoft.com/office/drawing/2014/main" id="{B1DF6069-315A-3F6D-3FB2-9E0E0C5ECB1A}"/>
              </a:ext>
            </a:extLst>
          </p:cNvPr>
          <p:cNvSpPr txBox="1"/>
          <p:nvPr/>
        </p:nvSpPr>
        <p:spPr>
          <a:xfrm>
            <a:off x="4668904" y="1440000"/>
            <a:ext cx="6502016" cy="4706938"/>
          </a:xfrm>
          <a:prstGeom prst="rect">
            <a:avLst/>
          </a:prstGeom>
        </p:spPr>
        <p:txBody>
          <a:bodyPr vert="horz" wrap="square" lIns="91440" tIns="45720" rIns="91440" bIns="45720" rtlCol="0" anchor="t">
            <a:noAutofit/>
          </a:bodyPr>
          <a:lstStyle/>
          <a:p>
            <a:pPr algn="l"/>
            <a:r>
              <a:rPr lang="en-GB" sz="1600">
                <a:latin typeface="+mj-lt"/>
              </a:rPr>
              <a:t>EA has to take a top-down, Duplo block sized approach to understanding and shaping the organisation.</a:t>
            </a:r>
          </a:p>
          <a:p>
            <a:pPr algn="l"/>
            <a:endParaRPr lang="en-GB" sz="1600">
              <a:latin typeface="+mj-lt"/>
            </a:endParaRPr>
          </a:p>
          <a:p>
            <a:pPr algn="l"/>
            <a:r>
              <a:rPr lang="en-GB" sz="1600">
                <a:latin typeface="+mj-lt"/>
              </a:rPr>
              <a:t>It would be too complex to get into the detail of everything, so abstraction from Lego to Duplo sized chunks is used by both Business Architects and Enterprise Architects.</a:t>
            </a:r>
          </a:p>
          <a:p>
            <a:pPr algn="l"/>
            <a:endParaRPr lang="en-GB" sz="1600">
              <a:latin typeface="+mj-lt"/>
            </a:endParaRPr>
          </a:p>
          <a:p>
            <a:pPr algn="l"/>
            <a:r>
              <a:rPr lang="en-GB" sz="1600">
                <a:latin typeface="+mj-lt"/>
              </a:rPr>
              <a:t>Unfortunately the on-the-ground realities of IM and IR don’t necessarily fit the big-block view as we’ll show, and the level of abstraction applied can get in the way, e.g.</a:t>
            </a:r>
          </a:p>
          <a:p>
            <a:pPr algn="l"/>
            <a:endParaRPr lang="en-GB" sz="1600">
              <a:latin typeface="+mj-lt"/>
            </a:endParaRPr>
          </a:p>
          <a:p>
            <a:pPr lvl="1"/>
            <a:r>
              <a:rPr lang="en-GB" sz="1600" i="1">
                <a:latin typeface="+mj-lt"/>
              </a:rPr>
              <a:t>Is &lt;Capability X&gt; a Data Quality or Security Detection Control?</a:t>
            </a:r>
          </a:p>
          <a:p>
            <a:pPr algn="l"/>
            <a:endParaRPr lang="en-GB" sz="1600">
              <a:latin typeface="+mj-lt"/>
            </a:endParaRPr>
          </a:p>
          <a:p>
            <a:pPr algn="l"/>
            <a:r>
              <a:rPr lang="en-GB" sz="1600">
                <a:latin typeface="+mj-lt"/>
              </a:rPr>
              <a:t>Totally necessary for an orderly taxonomy and progress at enterprise scale.</a:t>
            </a:r>
          </a:p>
          <a:p>
            <a:pPr algn="l"/>
            <a:endParaRPr lang="en-GB" sz="1600">
              <a:latin typeface="+mj-lt"/>
            </a:endParaRPr>
          </a:p>
          <a:p>
            <a:pPr algn="l"/>
            <a:r>
              <a:rPr lang="en-GB" sz="1600">
                <a:latin typeface="+mj-lt"/>
              </a:rPr>
              <a:t>Doesn’t necessarily help on the ground where a threat actor doesn’t follow a model.</a:t>
            </a:r>
          </a:p>
        </p:txBody>
      </p:sp>
    </p:spTree>
    <p:extLst>
      <p:ext uri="{BB962C8B-B14F-4D97-AF65-F5344CB8AC3E}">
        <p14:creationId xmlns:p14="http://schemas.microsoft.com/office/powerpoint/2010/main" val="354710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3">
            <a:extLst>
              <a:ext uri="{FF2B5EF4-FFF2-40B4-BE49-F238E27FC236}">
                <a16:creationId xmlns:a16="http://schemas.microsoft.com/office/drawing/2014/main" id="{F72FB9D5-0E2C-4F3A-9749-60ECFB9495E4}"/>
              </a:ext>
            </a:extLst>
          </p:cNvPr>
          <p:cNvSpPr/>
          <p:nvPr/>
        </p:nvSpPr>
        <p:spPr>
          <a:xfrm>
            <a:off x="552903" y="835822"/>
            <a:ext cx="7262355" cy="5579269"/>
          </a:xfrm>
          <a:prstGeom prst="triangle">
            <a:avLst/>
          </a:prstGeom>
          <a:ln w="50800" cmpd="sng">
            <a:solidFill>
              <a:schemeClr val="accent2"/>
            </a:solid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Triangle 6">
            <a:extLst>
              <a:ext uri="{FF2B5EF4-FFF2-40B4-BE49-F238E27FC236}">
                <a16:creationId xmlns:a16="http://schemas.microsoft.com/office/drawing/2014/main" id="{9EC5C37C-5B92-4940-DC01-C548DBD4D254}"/>
              </a:ext>
            </a:extLst>
          </p:cNvPr>
          <p:cNvSpPr/>
          <p:nvPr/>
        </p:nvSpPr>
        <p:spPr>
          <a:xfrm>
            <a:off x="6096000" y="4007215"/>
            <a:ext cx="1586366" cy="2343586"/>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Op Risk</a:t>
            </a:r>
          </a:p>
        </p:txBody>
      </p:sp>
      <p:sp>
        <p:nvSpPr>
          <p:cNvPr id="8" name="Rectangle 7">
            <a:extLst>
              <a:ext uri="{FF2B5EF4-FFF2-40B4-BE49-F238E27FC236}">
                <a16:creationId xmlns:a16="http://schemas.microsoft.com/office/drawing/2014/main" id="{53BF05D9-2CFE-7D07-7919-9CB8830AD45D}"/>
              </a:ext>
            </a:extLst>
          </p:cNvPr>
          <p:cNvSpPr/>
          <p:nvPr/>
        </p:nvSpPr>
        <p:spPr>
          <a:xfrm>
            <a:off x="2733747" y="4820374"/>
            <a:ext cx="1402581" cy="11153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Infrastructure</a:t>
            </a:r>
          </a:p>
        </p:txBody>
      </p:sp>
      <p:sp>
        <p:nvSpPr>
          <p:cNvPr id="10" name="Rectangle 9">
            <a:extLst>
              <a:ext uri="{FF2B5EF4-FFF2-40B4-BE49-F238E27FC236}">
                <a16:creationId xmlns:a16="http://schemas.microsoft.com/office/drawing/2014/main" id="{15393F01-3122-5617-DEDF-3F004000D683}"/>
              </a:ext>
            </a:extLst>
          </p:cNvPr>
          <p:cNvSpPr/>
          <p:nvPr/>
        </p:nvSpPr>
        <p:spPr>
          <a:xfrm>
            <a:off x="951979" y="4834662"/>
            <a:ext cx="1744186" cy="1115306"/>
          </a:xfrm>
          <a:custGeom>
            <a:avLst/>
            <a:gdLst>
              <a:gd name="connsiteX0" fmla="*/ 0 w 1067781"/>
              <a:gd name="connsiteY0" fmla="*/ 0 h 1115306"/>
              <a:gd name="connsiteX1" fmla="*/ 1067781 w 1067781"/>
              <a:gd name="connsiteY1" fmla="*/ 0 h 1115306"/>
              <a:gd name="connsiteX2" fmla="*/ 1067781 w 1067781"/>
              <a:gd name="connsiteY2" fmla="*/ 1115306 h 1115306"/>
              <a:gd name="connsiteX3" fmla="*/ 0 w 1067781"/>
              <a:gd name="connsiteY3" fmla="*/ 1115306 h 1115306"/>
              <a:gd name="connsiteX4" fmla="*/ 0 w 1067781"/>
              <a:gd name="connsiteY4" fmla="*/ 0 h 1115306"/>
              <a:gd name="connsiteX0" fmla="*/ 676405 w 1744186"/>
              <a:gd name="connsiteY0" fmla="*/ 0 h 1115306"/>
              <a:gd name="connsiteX1" fmla="*/ 1744186 w 1744186"/>
              <a:gd name="connsiteY1" fmla="*/ 0 h 1115306"/>
              <a:gd name="connsiteX2" fmla="*/ 1744186 w 1744186"/>
              <a:gd name="connsiteY2" fmla="*/ 1115306 h 1115306"/>
              <a:gd name="connsiteX3" fmla="*/ 0 w 1744186"/>
              <a:gd name="connsiteY3" fmla="*/ 1115306 h 1115306"/>
              <a:gd name="connsiteX4" fmla="*/ 676405 w 1744186"/>
              <a:gd name="connsiteY4" fmla="*/ 0 h 111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186" h="1115306">
                <a:moveTo>
                  <a:pt x="676405" y="0"/>
                </a:moveTo>
                <a:lnTo>
                  <a:pt x="1744186" y="0"/>
                </a:lnTo>
                <a:lnTo>
                  <a:pt x="1744186" y="1115306"/>
                </a:lnTo>
                <a:lnTo>
                  <a:pt x="0" y="1115306"/>
                </a:lnTo>
                <a:lnTo>
                  <a:pt x="676405"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Networks</a:t>
            </a:r>
            <a:endParaRPr lang="en-GB"/>
          </a:p>
        </p:txBody>
      </p:sp>
      <p:sp>
        <p:nvSpPr>
          <p:cNvPr id="11" name="Rectangle 10">
            <a:extLst>
              <a:ext uri="{FF2B5EF4-FFF2-40B4-BE49-F238E27FC236}">
                <a16:creationId xmlns:a16="http://schemas.microsoft.com/office/drawing/2014/main" id="{6CCC73F4-181F-5567-4FBC-0A36E1D7E9C9}"/>
              </a:ext>
            </a:extLst>
          </p:cNvPr>
          <p:cNvSpPr/>
          <p:nvPr/>
        </p:nvSpPr>
        <p:spPr>
          <a:xfrm>
            <a:off x="662285" y="5978544"/>
            <a:ext cx="5375607" cy="400833"/>
          </a:xfrm>
          <a:custGeom>
            <a:avLst/>
            <a:gdLst>
              <a:gd name="connsiteX0" fmla="*/ 0 w 5156535"/>
              <a:gd name="connsiteY0" fmla="*/ 0 h 400833"/>
              <a:gd name="connsiteX1" fmla="*/ 5156535 w 5156535"/>
              <a:gd name="connsiteY1" fmla="*/ 0 h 400833"/>
              <a:gd name="connsiteX2" fmla="*/ 5156535 w 5156535"/>
              <a:gd name="connsiteY2" fmla="*/ 400833 h 400833"/>
              <a:gd name="connsiteX3" fmla="*/ 0 w 5156535"/>
              <a:gd name="connsiteY3" fmla="*/ 400833 h 400833"/>
              <a:gd name="connsiteX4" fmla="*/ 0 w 5156535"/>
              <a:gd name="connsiteY4" fmla="*/ 0 h 400833"/>
              <a:gd name="connsiteX0" fmla="*/ 263047 w 5419582"/>
              <a:gd name="connsiteY0" fmla="*/ 0 h 425885"/>
              <a:gd name="connsiteX1" fmla="*/ 5419582 w 5419582"/>
              <a:gd name="connsiteY1" fmla="*/ 0 h 425885"/>
              <a:gd name="connsiteX2" fmla="*/ 5419582 w 5419582"/>
              <a:gd name="connsiteY2" fmla="*/ 400833 h 425885"/>
              <a:gd name="connsiteX3" fmla="*/ 0 w 5419582"/>
              <a:gd name="connsiteY3" fmla="*/ 425885 h 425885"/>
              <a:gd name="connsiteX4" fmla="*/ 263047 w 5419582"/>
              <a:gd name="connsiteY4" fmla="*/ 0 h 42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9582" h="425885">
                <a:moveTo>
                  <a:pt x="263047" y="0"/>
                </a:moveTo>
                <a:lnTo>
                  <a:pt x="5419582" y="0"/>
                </a:lnTo>
                <a:lnTo>
                  <a:pt x="5419582" y="400833"/>
                </a:lnTo>
                <a:lnTo>
                  <a:pt x="0" y="425885"/>
                </a:lnTo>
                <a:lnTo>
                  <a:pt x="263047"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a:t>Helpdesk / ServiceDesk</a:t>
            </a:r>
          </a:p>
        </p:txBody>
      </p:sp>
      <p:sp>
        <p:nvSpPr>
          <p:cNvPr id="12" name="Rectangle 11">
            <a:extLst>
              <a:ext uri="{FF2B5EF4-FFF2-40B4-BE49-F238E27FC236}">
                <a16:creationId xmlns:a16="http://schemas.microsoft.com/office/drawing/2014/main" id="{023D46A6-6224-9962-774E-2F100FDA2336}"/>
              </a:ext>
            </a:extLst>
          </p:cNvPr>
          <p:cNvSpPr/>
          <p:nvPr/>
        </p:nvSpPr>
        <p:spPr>
          <a:xfrm>
            <a:off x="1636436" y="4011880"/>
            <a:ext cx="1402581" cy="794205"/>
          </a:xfrm>
          <a:custGeom>
            <a:avLst/>
            <a:gdLst>
              <a:gd name="connsiteX0" fmla="*/ 0 w 1067767"/>
              <a:gd name="connsiteY0" fmla="*/ 0 h 1212137"/>
              <a:gd name="connsiteX1" fmla="*/ 1067767 w 1067767"/>
              <a:gd name="connsiteY1" fmla="*/ 0 h 1212137"/>
              <a:gd name="connsiteX2" fmla="*/ 1067767 w 1067767"/>
              <a:gd name="connsiteY2" fmla="*/ 1212137 h 1212137"/>
              <a:gd name="connsiteX3" fmla="*/ 0 w 1067767"/>
              <a:gd name="connsiteY3" fmla="*/ 1212137 h 1212137"/>
              <a:gd name="connsiteX4" fmla="*/ 0 w 1067767"/>
              <a:gd name="connsiteY4" fmla="*/ 0 h 1212137"/>
              <a:gd name="connsiteX0" fmla="*/ 425885 w 1493652"/>
              <a:gd name="connsiteY0" fmla="*/ 0 h 1212137"/>
              <a:gd name="connsiteX1" fmla="*/ 1493652 w 1493652"/>
              <a:gd name="connsiteY1" fmla="*/ 0 h 1212137"/>
              <a:gd name="connsiteX2" fmla="*/ 1493652 w 1493652"/>
              <a:gd name="connsiteY2" fmla="*/ 1212137 h 1212137"/>
              <a:gd name="connsiteX3" fmla="*/ 0 w 1493652"/>
              <a:gd name="connsiteY3" fmla="*/ 798778 h 1212137"/>
              <a:gd name="connsiteX4" fmla="*/ 425885 w 1493652"/>
              <a:gd name="connsiteY4" fmla="*/ 0 h 1212137"/>
              <a:gd name="connsiteX0" fmla="*/ 425885 w 1493652"/>
              <a:gd name="connsiteY0" fmla="*/ 0 h 798778"/>
              <a:gd name="connsiteX1" fmla="*/ 1493652 w 1493652"/>
              <a:gd name="connsiteY1" fmla="*/ 0 h 798778"/>
              <a:gd name="connsiteX2" fmla="*/ 1493652 w 1493652"/>
              <a:gd name="connsiteY2" fmla="*/ 798778 h 798778"/>
              <a:gd name="connsiteX3" fmla="*/ 0 w 1493652"/>
              <a:gd name="connsiteY3" fmla="*/ 798778 h 798778"/>
              <a:gd name="connsiteX4" fmla="*/ 425885 w 1493652"/>
              <a:gd name="connsiteY4" fmla="*/ 0 h 798778"/>
              <a:gd name="connsiteX0" fmla="*/ 513567 w 1493652"/>
              <a:gd name="connsiteY0" fmla="*/ 12526 h 798778"/>
              <a:gd name="connsiteX1" fmla="*/ 1493652 w 1493652"/>
              <a:gd name="connsiteY1" fmla="*/ 0 h 798778"/>
              <a:gd name="connsiteX2" fmla="*/ 1493652 w 1493652"/>
              <a:gd name="connsiteY2" fmla="*/ 798778 h 798778"/>
              <a:gd name="connsiteX3" fmla="*/ 0 w 1493652"/>
              <a:gd name="connsiteY3" fmla="*/ 798778 h 798778"/>
              <a:gd name="connsiteX4" fmla="*/ 513567 w 1493652"/>
              <a:gd name="connsiteY4" fmla="*/ 12526 h 798778"/>
              <a:gd name="connsiteX0" fmla="*/ 513567 w 1493652"/>
              <a:gd name="connsiteY0" fmla="*/ 0 h 786252"/>
              <a:gd name="connsiteX1" fmla="*/ 1343340 w 1493652"/>
              <a:gd name="connsiteY1" fmla="*/ 0 h 786252"/>
              <a:gd name="connsiteX2" fmla="*/ 1493652 w 1493652"/>
              <a:gd name="connsiteY2" fmla="*/ 786252 h 786252"/>
              <a:gd name="connsiteX3" fmla="*/ 0 w 1493652"/>
              <a:gd name="connsiteY3" fmla="*/ 786252 h 786252"/>
              <a:gd name="connsiteX4" fmla="*/ 513567 w 1493652"/>
              <a:gd name="connsiteY4" fmla="*/ 0 h 786252"/>
              <a:gd name="connsiteX0" fmla="*/ 513567 w 1368392"/>
              <a:gd name="connsiteY0" fmla="*/ 0 h 823830"/>
              <a:gd name="connsiteX1" fmla="*/ 1343340 w 1368392"/>
              <a:gd name="connsiteY1" fmla="*/ 0 h 823830"/>
              <a:gd name="connsiteX2" fmla="*/ 1368392 w 1368392"/>
              <a:gd name="connsiteY2" fmla="*/ 823830 h 823830"/>
              <a:gd name="connsiteX3" fmla="*/ 0 w 1368392"/>
              <a:gd name="connsiteY3" fmla="*/ 786252 h 823830"/>
              <a:gd name="connsiteX4" fmla="*/ 513567 w 1368392"/>
              <a:gd name="connsiteY4" fmla="*/ 0 h 823830"/>
              <a:gd name="connsiteX0" fmla="*/ 513567 w 1343340"/>
              <a:gd name="connsiteY0" fmla="*/ 0 h 786252"/>
              <a:gd name="connsiteX1" fmla="*/ 1343340 w 1343340"/>
              <a:gd name="connsiteY1" fmla="*/ 0 h 786252"/>
              <a:gd name="connsiteX2" fmla="*/ 1343340 w 1343340"/>
              <a:gd name="connsiteY2" fmla="*/ 786252 h 786252"/>
              <a:gd name="connsiteX3" fmla="*/ 0 w 1343340"/>
              <a:gd name="connsiteY3" fmla="*/ 786252 h 786252"/>
              <a:gd name="connsiteX4" fmla="*/ 513567 w 1343340"/>
              <a:gd name="connsiteY4" fmla="*/ 0 h 78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40" h="786252">
                <a:moveTo>
                  <a:pt x="513567" y="0"/>
                </a:moveTo>
                <a:lnTo>
                  <a:pt x="1343340" y="0"/>
                </a:lnTo>
                <a:lnTo>
                  <a:pt x="1343340" y="786252"/>
                </a:lnTo>
                <a:lnTo>
                  <a:pt x="0" y="786252"/>
                </a:lnTo>
                <a:lnTo>
                  <a:pt x="513567"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r"/>
            <a:r>
              <a:rPr lang="en-GB" sz="1600"/>
              <a:t>Sysadmin</a:t>
            </a:r>
          </a:p>
        </p:txBody>
      </p:sp>
      <p:sp>
        <p:nvSpPr>
          <p:cNvPr id="13" name="Rectangle 12">
            <a:extLst>
              <a:ext uri="{FF2B5EF4-FFF2-40B4-BE49-F238E27FC236}">
                <a16:creationId xmlns:a16="http://schemas.microsoft.com/office/drawing/2014/main" id="{BE6362F9-B6EF-7038-707E-F597C3171A50}"/>
              </a:ext>
            </a:extLst>
          </p:cNvPr>
          <p:cNvSpPr/>
          <p:nvPr/>
        </p:nvSpPr>
        <p:spPr>
          <a:xfrm>
            <a:off x="3082357" y="4011880"/>
            <a:ext cx="1051219" cy="7691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a:t>Technical</a:t>
            </a:r>
            <a:r>
              <a:rPr lang="en-GB" sz="1400"/>
              <a:t> </a:t>
            </a:r>
          </a:p>
          <a:p>
            <a:pPr algn="ctr"/>
            <a:r>
              <a:rPr lang="en-GB" sz="1200"/>
              <a:t>Architecture</a:t>
            </a:r>
            <a:endParaRPr lang="en-GB" sz="1400"/>
          </a:p>
        </p:txBody>
      </p:sp>
      <p:sp>
        <p:nvSpPr>
          <p:cNvPr id="14" name="Right Triangle 13">
            <a:extLst>
              <a:ext uri="{FF2B5EF4-FFF2-40B4-BE49-F238E27FC236}">
                <a16:creationId xmlns:a16="http://schemas.microsoft.com/office/drawing/2014/main" id="{620FED18-0BD6-CBD3-54AE-0DBC1C01DEDB}"/>
              </a:ext>
            </a:extLst>
          </p:cNvPr>
          <p:cNvSpPr/>
          <p:nvPr/>
        </p:nvSpPr>
        <p:spPr>
          <a:xfrm flipH="1">
            <a:off x="2671112" y="988681"/>
            <a:ext cx="1465215" cy="2292754"/>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a:t>IR</a:t>
            </a:r>
          </a:p>
        </p:txBody>
      </p:sp>
      <p:sp>
        <p:nvSpPr>
          <p:cNvPr id="15" name="Right Triangle 14">
            <a:extLst>
              <a:ext uri="{FF2B5EF4-FFF2-40B4-BE49-F238E27FC236}">
                <a16:creationId xmlns:a16="http://schemas.microsoft.com/office/drawing/2014/main" id="{34537DD1-BF95-0E92-85D2-EDF6EBF8C5AD}"/>
              </a:ext>
            </a:extLst>
          </p:cNvPr>
          <p:cNvSpPr/>
          <p:nvPr/>
        </p:nvSpPr>
        <p:spPr>
          <a:xfrm>
            <a:off x="4198963" y="988681"/>
            <a:ext cx="1465215" cy="2292754"/>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IM</a:t>
            </a:r>
          </a:p>
        </p:txBody>
      </p:sp>
      <p:sp>
        <p:nvSpPr>
          <p:cNvPr id="16" name="Rectangle 15">
            <a:extLst>
              <a:ext uri="{FF2B5EF4-FFF2-40B4-BE49-F238E27FC236}">
                <a16:creationId xmlns:a16="http://schemas.microsoft.com/office/drawing/2014/main" id="{4087F7C0-E501-E56A-7D2B-0EF50402059C}"/>
              </a:ext>
            </a:extLst>
          </p:cNvPr>
          <p:cNvSpPr/>
          <p:nvPr/>
        </p:nvSpPr>
        <p:spPr>
          <a:xfrm>
            <a:off x="4198963" y="3325276"/>
            <a:ext cx="1897035" cy="651354"/>
          </a:xfrm>
          <a:custGeom>
            <a:avLst/>
            <a:gdLst>
              <a:gd name="connsiteX0" fmla="*/ 0 w 1465203"/>
              <a:gd name="connsiteY0" fmla="*/ 0 h 551145"/>
              <a:gd name="connsiteX1" fmla="*/ 1465203 w 1465203"/>
              <a:gd name="connsiteY1" fmla="*/ 0 h 551145"/>
              <a:gd name="connsiteX2" fmla="*/ 1465203 w 1465203"/>
              <a:gd name="connsiteY2" fmla="*/ 551145 h 551145"/>
              <a:gd name="connsiteX3" fmla="*/ 0 w 1465203"/>
              <a:gd name="connsiteY3" fmla="*/ 551145 h 551145"/>
              <a:gd name="connsiteX4" fmla="*/ 0 w 1465203"/>
              <a:gd name="connsiteY4" fmla="*/ 0 h 551145"/>
              <a:gd name="connsiteX0" fmla="*/ 0 w 1853510"/>
              <a:gd name="connsiteY0" fmla="*/ 0 h 551145"/>
              <a:gd name="connsiteX1" fmla="*/ 1465203 w 1853510"/>
              <a:gd name="connsiteY1" fmla="*/ 0 h 551145"/>
              <a:gd name="connsiteX2" fmla="*/ 1853510 w 1853510"/>
              <a:gd name="connsiteY2" fmla="*/ 551145 h 551145"/>
              <a:gd name="connsiteX3" fmla="*/ 0 w 1853510"/>
              <a:gd name="connsiteY3" fmla="*/ 551145 h 551145"/>
              <a:gd name="connsiteX4" fmla="*/ 0 w 1853510"/>
              <a:gd name="connsiteY4" fmla="*/ 0 h 55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10" h="551145">
                <a:moveTo>
                  <a:pt x="0" y="0"/>
                </a:moveTo>
                <a:lnTo>
                  <a:pt x="1465203" y="0"/>
                </a:lnTo>
                <a:lnTo>
                  <a:pt x="1853510" y="551145"/>
                </a:lnTo>
                <a:lnTo>
                  <a:pt x="0" y="551145"/>
                </a:lnTo>
                <a:lnTo>
                  <a:pt x="0"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GRC</a:t>
            </a:r>
          </a:p>
        </p:txBody>
      </p:sp>
      <p:sp>
        <p:nvSpPr>
          <p:cNvPr id="18" name="Rectangle 17">
            <a:extLst>
              <a:ext uri="{FF2B5EF4-FFF2-40B4-BE49-F238E27FC236}">
                <a16:creationId xmlns:a16="http://schemas.microsoft.com/office/drawing/2014/main" id="{A77B735F-A666-CD12-D49B-A537B9269AD5}"/>
              </a:ext>
            </a:extLst>
          </p:cNvPr>
          <p:cNvSpPr/>
          <p:nvPr/>
        </p:nvSpPr>
        <p:spPr>
          <a:xfrm>
            <a:off x="2191143" y="3312432"/>
            <a:ext cx="1959471" cy="694784"/>
          </a:xfrm>
          <a:custGeom>
            <a:avLst/>
            <a:gdLst>
              <a:gd name="connsiteX0" fmla="*/ 0 w 1568491"/>
              <a:gd name="connsiteY0" fmla="*/ 0 h 845507"/>
              <a:gd name="connsiteX1" fmla="*/ 1568491 w 1568491"/>
              <a:gd name="connsiteY1" fmla="*/ 0 h 845507"/>
              <a:gd name="connsiteX2" fmla="*/ 1568491 w 1568491"/>
              <a:gd name="connsiteY2" fmla="*/ 845507 h 845507"/>
              <a:gd name="connsiteX3" fmla="*/ 0 w 1568491"/>
              <a:gd name="connsiteY3" fmla="*/ 845507 h 845507"/>
              <a:gd name="connsiteX4" fmla="*/ 0 w 1568491"/>
              <a:gd name="connsiteY4" fmla="*/ 0 h 845507"/>
              <a:gd name="connsiteX0" fmla="*/ 363255 w 1931746"/>
              <a:gd name="connsiteY0" fmla="*/ 0 h 845507"/>
              <a:gd name="connsiteX1" fmla="*/ 1931746 w 1931746"/>
              <a:gd name="connsiteY1" fmla="*/ 0 h 845507"/>
              <a:gd name="connsiteX2" fmla="*/ 1931746 w 1931746"/>
              <a:gd name="connsiteY2" fmla="*/ 845507 h 845507"/>
              <a:gd name="connsiteX3" fmla="*/ 0 w 1931746"/>
              <a:gd name="connsiteY3" fmla="*/ 807929 h 845507"/>
              <a:gd name="connsiteX4" fmla="*/ 363255 w 1931746"/>
              <a:gd name="connsiteY4" fmla="*/ 0 h 845507"/>
              <a:gd name="connsiteX0" fmla="*/ 465297 w 2033788"/>
              <a:gd name="connsiteY0" fmla="*/ 0 h 845507"/>
              <a:gd name="connsiteX1" fmla="*/ 2033788 w 2033788"/>
              <a:gd name="connsiteY1" fmla="*/ 0 h 845507"/>
              <a:gd name="connsiteX2" fmla="*/ 2033788 w 2033788"/>
              <a:gd name="connsiteY2" fmla="*/ 845507 h 845507"/>
              <a:gd name="connsiteX3" fmla="*/ 0 w 2033788"/>
              <a:gd name="connsiteY3" fmla="*/ 820296 h 845507"/>
              <a:gd name="connsiteX4" fmla="*/ 465297 w 2033788"/>
              <a:gd name="connsiteY4" fmla="*/ 0 h 845507"/>
              <a:gd name="connsiteX0" fmla="*/ 324990 w 1893481"/>
              <a:gd name="connsiteY0" fmla="*/ 0 h 845507"/>
              <a:gd name="connsiteX1" fmla="*/ 1893481 w 1893481"/>
              <a:gd name="connsiteY1" fmla="*/ 0 h 845507"/>
              <a:gd name="connsiteX2" fmla="*/ 1893481 w 1893481"/>
              <a:gd name="connsiteY2" fmla="*/ 845507 h 845507"/>
              <a:gd name="connsiteX3" fmla="*/ 0 w 1893481"/>
              <a:gd name="connsiteY3" fmla="*/ 671885 h 845507"/>
              <a:gd name="connsiteX4" fmla="*/ 324990 w 1893481"/>
              <a:gd name="connsiteY4" fmla="*/ 0 h 845507"/>
              <a:gd name="connsiteX0" fmla="*/ 324990 w 1893481"/>
              <a:gd name="connsiteY0" fmla="*/ 0 h 672361"/>
              <a:gd name="connsiteX1" fmla="*/ 1893481 w 1893481"/>
              <a:gd name="connsiteY1" fmla="*/ 0 h 672361"/>
              <a:gd name="connsiteX2" fmla="*/ 1880726 w 1893481"/>
              <a:gd name="connsiteY2" fmla="*/ 672361 h 672361"/>
              <a:gd name="connsiteX3" fmla="*/ 0 w 1893481"/>
              <a:gd name="connsiteY3" fmla="*/ 671885 h 672361"/>
              <a:gd name="connsiteX4" fmla="*/ 324990 w 1893481"/>
              <a:gd name="connsiteY4" fmla="*/ 0 h 672361"/>
              <a:gd name="connsiteX0" fmla="*/ 426833 w 1995324"/>
              <a:gd name="connsiteY0" fmla="*/ 0 h 685991"/>
              <a:gd name="connsiteX1" fmla="*/ 1995324 w 1995324"/>
              <a:gd name="connsiteY1" fmla="*/ 0 h 685991"/>
              <a:gd name="connsiteX2" fmla="*/ 1982569 w 1995324"/>
              <a:gd name="connsiteY2" fmla="*/ 672361 h 685991"/>
              <a:gd name="connsiteX3" fmla="*/ 0 w 1995324"/>
              <a:gd name="connsiteY3" fmla="*/ 685991 h 685991"/>
              <a:gd name="connsiteX4" fmla="*/ 426833 w 1995324"/>
              <a:gd name="connsiteY4" fmla="*/ 0 h 68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324" h="685991">
                <a:moveTo>
                  <a:pt x="426833" y="0"/>
                </a:moveTo>
                <a:lnTo>
                  <a:pt x="1995324" y="0"/>
                </a:lnTo>
                <a:lnTo>
                  <a:pt x="1982569" y="672361"/>
                </a:lnTo>
                <a:lnTo>
                  <a:pt x="0" y="685991"/>
                </a:lnTo>
                <a:lnTo>
                  <a:pt x="426833"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a:t>SecOps</a:t>
            </a:r>
          </a:p>
        </p:txBody>
      </p:sp>
      <p:sp>
        <p:nvSpPr>
          <p:cNvPr id="20" name="Rectangle 19">
            <a:extLst>
              <a:ext uri="{FF2B5EF4-FFF2-40B4-BE49-F238E27FC236}">
                <a16:creationId xmlns:a16="http://schemas.microsoft.com/office/drawing/2014/main" id="{AC6452A4-B5FD-8145-4991-98F78D5F092B}"/>
              </a:ext>
            </a:extLst>
          </p:cNvPr>
          <p:cNvSpPr/>
          <p:nvPr/>
        </p:nvSpPr>
        <p:spPr>
          <a:xfrm>
            <a:off x="5584054" y="4007215"/>
            <a:ext cx="467958" cy="19284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a:t>Resilience</a:t>
            </a:r>
          </a:p>
        </p:txBody>
      </p:sp>
      <p:cxnSp>
        <p:nvCxnSpPr>
          <p:cNvPr id="6" name="Straight Connector 5">
            <a:extLst>
              <a:ext uri="{FF2B5EF4-FFF2-40B4-BE49-F238E27FC236}">
                <a16:creationId xmlns:a16="http://schemas.microsoft.com/office/drawing/2014/main" id="{B9474814-CE62-103C-569B-3BB1341FDD74}"/>
              </a:ext>
            </a:extLst>
          </p:cNvPr>
          <p:cNvCxnSpPr>
            <a:cxnSpLocks/>
            <a:stCxn id="4" idx="0"/>
            <a:endCxn id="4" idx="3"/>
          </p:cNvCxnSpPr>
          <p:nvPr/>
        </p:nvCxnSpPr>
        <p:spPr>
          <a:xfrm>
            <a:off x="4184081" y="835822"/>
            <a:ext cx="0" cy="5579269"/>
          </a:xfrm>
          <a:prstGeom prst="line">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2B8BFDD3-9AE4-2240-D394-C793FB275FB7}"/>
              </a:ext>
            </a:extLst>
          </p:cNvPr>
          <p:cNvSpPr/>
          <p:nvPr/>
        </p:nvSpPr>
        <p:spPr>
          <a:xfrm>
            <a:off x="9832500" y="5978544"/>
            <a:ext cx="2075729" cy="810228"/>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a:t>Organisational Boundary</a:t>
            </a:r>
          </a:p>
        </p:txBody>
      </p:sp>
      <p:sp>
        <p:nvSpPr>
          <p:cNvPr id="24" name="TextBox 23">
            <a:extLst>
              <a:ext uri="{FF2B5EF4-FFF2-40B4-BE49-F238E27FC236}">
                <a16:creationId xmlns:a16="http://schemas.microsoft.com/office/drawing/2014/main" id="{76AB147C-8758-8EEB-A570-C6EB1FBD08FA}"/>
              </a:ext>
            </a:extLst>
          </p:cNvPr>
          <p:cNvSpPr txBox="1"/>
          <p:nvPr/>
        </p:nvSpPr>
        <p:spPr>
          <a:xfrm>
            <a:off x="7523747" y="835822"/>
            <a:ext cx="4384482" cy="4678204"/>
          </a:xfrm>
          <a:prstGeom prst="rect">
            <a:avLst/>
          </a:prstGeom>
          <a:noFill/>
        </p:spPr>
        <p:txBody>
          <a:bodyPr wrap="square" rtlCol="0">
            <a:spAutoFit/>
          </a:bodyPr>
          <a:lstStyle/>
          <a:p>
            <a:r>
              <a:rPr lang="en-GB" sz="2400" b="1"/>
              <a:t>How did we get here? (1/3)</a:t>
            </a:r>
          </a:p>
          <a:p>
            <a:endParaRPr lang="en-GB"/>
          </a:p>
          <a:p>
            <a:r>
              <a:rPr lang="en-GB"/>
              <a:t>Historically, there were a range of disciplines feeding into </a:t>
            </a:r>
          </a:p>
          <a:p>
            <a:pPr marL="285750" indent="-285750">
              <a:buFont typeface="Arial" panose="020B0604020202020204" pitchFamily="34" charset="0"/>
              <a:buChar char="•"/>
            </a:pPr>
            <a:r>
              <a:rPr lang="en-GB" b="1"/>
              <a:t>Incident Response </a:t>
            </a:r>
            <a:r>
              <a:rPr lang="en-GB"/>
              <a:t>(Hands-On, Technical)</a:t>
            </a:r>
          </a:p>
          <a:p>
            <a:pPr marL="285750" indent="-285750">
              <a:buFont typeface="Arial" panose="020B0604020202020204" pitchFamily="34" charset="0"/>
              <a:buChar char="•"/>
            </a:pPr>
            <a:r>
              <a:rPr lang="en-GB" b="1"/>
              <a:t>Incident Management </a:t>
            </a:r>
            <a:r>
              <a:rPr lang="en-GB"/>
              <a:t>(Big Picture, Management).</a:t>
            </a:r>
          </a:p>
          <a:p>
            <a:endParaRPr lang="en-GB"/>
          </a:p>
          <a:p>
            <a:r>
              <a:rPr lang="en-GB"/>
              <a:t>While they were separate disciplines, they were within the same organisational entity and so had:</a:t>
            </a:r>
          </a:p>
          <a:p>
            <a:pPr marL="285750" indent="-285750">
              <a:buFont typeface="Arial" panose="020B0604020202020204" pitchFamily="34" charset="0"/>
              <a:buChar char="•"/>
            </a:pPr>
            <a:r>
              <a:rPr lang="en-GB"/>
              <a:t>At least some degree of shared business context and culture</a:t>
            </a:r>
          </a:p>
          <a:p>
            <a:pPr marL="285750" indent="-285750">
              <a:buFont typeface="Arial" panose="020B0604020202020204" pitchFamily="34" charset="0"/>
              <a:buChar char="•"/>
            </a:pPr>
            <a:r>
              <a:rPr lang="en-GB"/>
              <a:t>Management structures</a:t>
            </a:r>
          </a:p>
          <a:p>
            <a:pPr marL="285750" indent="-285750">
              <a:buFont typeface="Arial" panose="020B0604020202020204" pitchFamily="34" charset="0"/>
              <a:buChar char="•"/>
            </a:pPr>
            <a:r>
              <a:rPr lang="en-GB"/>
              <a:t>Ad-hoc, relationship based networks within corporate boundaries</a:t>
            </a:r>
          </a:p>
        </p:txBody>
      </p:sp>
      <p:sp>
        <p:nvSpPr>
          <p:cNvPr id="2" name="Rectangle 1">
            <a:extLst>
              <a:ext uri="{FF2B5EF4-FFF2-40B4-BE49-F238E27FC236}">
                <a16:creationId xmlns:a16="http://schemas.microsoft.com/office/drawing/2014/main" id="{31C7C4DF-B177-B519-DE4B-64D89FFEFCB2}"/>
              </a:ext>
            </a:extLst>
          </p:cNvPr>
          <p:cNvSpPr/>
          <p:nvPr/>
        </p:nvSpPr>
        <p:spPr>
          <a:xfrm>
            <a:off x="4184081" y="4000050"/>
            <a:ext cx="542164" cy="19447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Service Delivery</a:t>
            </a:r>
          </a:p>
        </p:txBody>
      </p:sp>
      <p:sp>
        <p:nvSpPr>
          <p:cNvPr id="3" name="Rectangle 2">
            <a:extLst>
              <a:ext uri="{FF2B5EF4-FFF2-40B4-BE49-F238E27FC236}">
                <a16:creationId xmlns:a16="http://schemas.microsoft.com/office/drawing/2014/main" id="{61FC7A97-9DAD-939C-7880-20E42A2CF580}"/>
              </a:ext>
            </a:extLst>
          </p:cNvPr>
          <p:cNvSpPr/>
          <p:nvPr/>
        </p:nvSpPr>
        <p:spPr>
          <a:xfrm>
            <a:off x="4746467" y="3994015"/>
            <a:ext cx="343251" cy="19447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a:t>BRM</a:t>
            </a:r>
          </a:p>
        </p:txBody>
      </p:sp>
      <p:sp>
        <p:nvSpPr>
          <p:cNvPr id="5" name="Rectangle 4">
            <a:extLst>
              <a:ext uri="{FF2B5EF4-FFF2-40B4-BE49-F238E27FC236}">
                <a16:creationId xmlns:a16="http://schemas.microsoft.com/office/drawing/2014/main" id="{1BE1C7B8-CD08-914F-259F-D438322A9B99}"/>
              </a:ext>
            </a:extLst>
          </p:cNvPr>
          <p:cNvSpPr/>
          <p:nvPr/>
        </p:nvSpPr>
        <p:spPr>
          <a:xfrm>
            <a:off x="5113046" y="4005206"/>
            <a:ext cx="448278" cy="19447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Architecture</a:t>
            </a:r>
          </a:p>
        </p:txBody>
      </p:sp>
    </p:spTree>
    <p:extLst>
      <p:ext uri="{BB962C8B-B14F-4D97-AF65-F5344CB8AC3E}">
        <p14:creationId xmlns:p14="http://schemas.microsoft.com/office/powerpoint/2010/main" val="388215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A0385-467A-71D8-532B-B9F3B22AD510}"/>
            </a:ext>
          </a:extLst>
        </p:cNvPr>
        <p:cNvGrpSpPr/>
        <p:nvPr/>
      </p:nvGrpSpPr>
      <p:grpSpPr>
        <a:xfrm>
          <a:off x="0" y="0"/>
          <a:ext cx="0" cy="0"/>
          <a:chOff x="0" y="0"/>
          <a:chExt cx="0" cy="0"/>
        </a:xfrm>
      </p:grpSpPr>
      <p:sp>
        <p:nvSpPr>
          <p:cNvPr id="4" name="Triangle 3">
            <a:extLst>
              <a:ext uri="{FF2B5EF4-FFF2-40B4-BE49-F238E27FC236}">
                <a16:creationId xmlns:a16="http://schemas.microsoft.com/office/drawing/2014/main" id="{63563DFA-77F4-0F05-2B06-3366E93592D4}"/>
              </a:ext>
            </a:extLst>
          </p:cNvPr>
          <p:cNvSpPr/>
          <p:nvPr/>
        </p:nvSpPr>
        <p:spPr>
          <a:xfrm>
            <a:off x="545526" y="612171"/>
            <a:ext cx="7029450" cy="5443538"/>
          </a:xfrm>
          <a:prstGeom prst="triangle">
            <a:avLst/>
          </a:prstGeom>
          <a:ln w="50800">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Triangle 6">
            <a:extLst>
              <a:ext uri="{FF2B5EF4-FFF2-40B4-BE49-F238E27FC236}">
                <a16:creationId xmlns:a16="http://schemas.microsoft.com/office/drawing/2014/main" id="{37CED0A1-419C-D58F-9EC4-F25458F8BFD5}"/>
              </a:ext>
            </a:extLst>
          </p:cNvPr>
          <p:cNvSpPr/>
          <p:nvPr/>
        </p:nvSpPr>
        <p:spPr>
          <a:xfrm>
            <a:off x="5958840" y="4703576"/>
            <a:ext cx="1586366" cy="1286758"/>
          </a:xfrm>
          <a:custGeom>
            <a:avLst/>
            <a:gdLst>
              <a:gd name="connsiteX0" fmla="*/ 0 w 1586366"/>
              <a:gd name="connsiteY0" fmla="*/ 0 h 1286758"/>
              <a:gd name="connsiteX1" fmla="*/ 1586366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814841 w 1586366"/>
              <a:gd name="connsiteY1" fmla="*/ 17145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771978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366" h="1286758">
                <a:moveTo>
                  <a:pt x="0" y="0"/>
                </a:moveTo>
                <a:lnTo>
                  <a:pt x="771978" y="0"/>
                </a:lnTo>
                <a:lnTo>
                  <a:pt x="1586366" y="1286758"/>
                </a:lnTo>
                <a:lnTo>
                  <a:pt x="0" y="1286758"/>
                </a:lnTo>
                <a:lnTo>
                  <a:pt x="0"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Op Risk</a:t>
            </a:r>
          </a:p>
        </p:txBody>
      </p:sp>
      <p:sp>
        <p:nvSpPr>
          <p:cNvPr id="8" name="Rectangle 7">
            <a:extLst>
              <a:ext uri="{FF2B5EF4-FFF2-40B4-BE49-F238E27FC236}">
                <a16:creationId xmlns:a16="http://schemas.microsoft.com/office/drawing/2014/main" id="{262641A9-43A2-A156-D7BD-5E2D3A79C957}"/>
              </a:ext>
            </a:extLst>
          </p:cNvPr>
          <p:cNvSpPr/>
          <p:nvPr/>
        </p:nvSpPr>
        <p:spPr>
          <a:xfrm>
            <a:off x="2596587" y="4443865"/>
            <a:ext cx="1402581" cy="11153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Infrastructure</a:t>
            </a:r>
          </a:p>
        </p:txBody>
      </p:sp>
      <p:sp>
        <p:nvSpPr>
          <p:cNvPr id="9" name="Rectangle 8">
            <a:extLst>
              <a:ext uri="{FF2B5EF4-FFF2-40B4-BE49-F238E27FC236}">
                <a16:creationId xmlns:a16="http://schemas.microsoft.com/office/drawing/2014/main" id="{19277CAD-11D7-A0D6-01DD-FF3C8C6580E2}"/>
              </a:ext>
            </a:extLst>
          </p:cNvPr>
          <p:cNvSpPr/>
          <p:nvPr/>
        </p:nvSpPr>
        <p:spPr>
          <a:xfrm>
            <a:off x="4081373" y="3881175"/>
            <a:ext cx="542164" cy="20985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Service Delivery</a:t>
            </a:r>
          </a:p>
        </p:txBody>
      </p:sp>
      <p:sp>
        <p:nvSpPr>
          <p:cNvPr id="10" name="Rectangle 9">
            <a:extLst>
              <a:ext uri="{FF2B5EF4-FFF2-40B4-BE49-F238E27FC236}">
                <a16:creationId xmlns:a16="http://schemas.microsoft.com/office/drawing/2014/main" id="{B1C81E05-0815-2BFE-653A-F152167274F6}"/>
              </a:ext>
            </a:extLst>
          </p:cNvPr>
          <p:cNvSpPr/>
          <p:nvPr/>
        </p:nvSpPr>
        <p:spPr>
          <a:xfrm>
            <a:off x="814819" y="4458153"/>
            <a:ext cx="1744186" cy="1115306"/>
          </a:xfrm>
          <a:custGeom>
            <a:avLst/>
            <a:gdLst>
              <a:gd name="connsiteX0" fmla="*/ 0 w 1067781"/>
              <a:gd name="connsiteY0" fmla="*/ 0 h 1115306"/>
              <a:gd name="connsiteX1" fmla="*/ 1067781 w 1067781"/>
              <a:gd name="connsiteY1" fmla="*/ 0 h 1115306"/>
              <a:gd name="connsiteX2" fmla="*/ 1067781 w 1067781"/>
              <a:gd name="connsiteY2" fmla="*/ 1115306 h 1115306"/>
              <a:gd name="connsiteX3" fmla="*/ 0 w 1067781"/>
              <a:gd name="connsiteY3" fmla="*/ 1115306 h 1115306"/>
              <a:gd name="connsiteX4" fmla="*/ 0 w 1067781"/>
              <a:gd name="connsiteY4" fmla="*/ 0 h 1115306"/>
              <a:gd name="connsiteX0" fmla="*/ 676405 w 1744186"/>
              <a:gd name="connsiteY0" fmla="*/ 0 h 1115306"/>
              <a:gd name="connsiteX1" fmla="*/ 1744186 w 1744186"/>
              <a:gd name="connsiteY1" fmla="*/ 0 h 1115306"/>
              <a:gd name="connsiteX2" fmla="*/ 1744186 w 1744186"/>
              <a:gd name="connsiteY2" fmla="*/ 1115306 h 1115306"/>
              <a:gd name="connsiteX3" fmla="*/ 0 w 1744186"/>
              <a:gd name="connsiteY3" fmla="*/ 1115306 h 1115306"/>
              <a:gd name="connsiteX4" fmla="*/ 676405 w 1744186"/>
              <a:gd name="connsiteY4" fmla="*/ 0 h 111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186" h="1115306">
                <a:moveTo>
                  <a:pt x="676405" y="0"/>
                </a:moveTo>
                <a:lnTo>
                  <a:pt x="1744186" y="0"/>
                </a:lnTo>
                <a:lnTo>
                  <a:pt x="1744186" y="1115306"/>
                </a:lnTo>
                <a:lnTo>
                  <a:pt x="0" y="1115306"/>
                </a:lnTo>
                <a:lnTo>
                  <a:pt x="676405"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Networks</a:t>
            </a:r>
            <a:endParaRPr lang="en-GB"/>
          </a:p>
        </p:txBody>
      </p:sp>
      <p:sp>
        <p:nvSpPr>
          <p:cNvPr id="11" name="Rectangle 10">
            <a:extLst>
              <a:ext uri="{FF2B5EF4-FFF2-40B4-BE49-F238E27FC236}">
                <a16:creationId xmlns:a16="http://schemas.microsoft.com/office/drawing/2014/main" id="{FABF7F3B-8178-D7FD-CAA7-89DA929BA49A}"/>
              </a:ext>
            </a:extLst>
          </p:cNvPr>
          <p:cNvSpPr/>
          <p:nvPr/>
        </p:nvSpPr>
        <p:spPr>
          <a:xfrm>
            <a:off x="634366" y="5602035"/>
            <a:ext cx="3362050" cy="400833"/>
          </a:xfrm>
          <a:custGeom>
            <a:avLst/>
            <a:gdLst>
              <a:gd name="connsiteX0" fmla="*/ 0 w 5156535"/>
              <a:gd name="connsiteY0" fmla="*/ 0 h 400833"/>
              <a:gd name="connsiteX1" fmla="*/ 5156535 w 5156535"/>
              <a:gd name="connsiteY1" fmla="*/ 0 h 400833"/>
              <a:gd name="connsiteX2" fmla="*/ 5156535 w 5156535"/>
              <a:gd name="connsiteY2" fmla="*/ 400833 h 400833"/>
              <a:gd name="connsiteX3" fmla="*/ 0 w 5156535"/>
              <a:gd name="connsiteY3" fmla="*/ 400833 h 400833"/>
              <a:gd name="connsiteX4" fmla="*/ 0 w 5156535"/>
              <a:gd name="connsiteY4" fmla="*/ 0 h 400833"/>
              <a:gd name="connsiteX0" fmla="*/ 263047 w 5419582"/>
              <a:gd name="connsiteY0" fmla="*/ 0 h 425885"/>
              <a:gd name="connsiteX1" fmla="*/ 5419582 w 5419582"/>
              <a:gd name="connsiteY1" fmla="*/ 0 h 425885"/>
              <a:gd name="connsiteX2" fmla="*/ 5419582 w 5419582"/>
              <a:gd name="connsiteY2" fmla="*/ 400833 h 425885"/>
              <a:gd name="connsiteX3" fmla="*/ 0 w 5419582"/>
              <a:gd name="connsiteY3" fmla="*/ 425885 h 425885"/>
              <a:gd name="connsiteX4" fmla="*/ 263047 w 5419582"/>
              <a:gd name="connsiteY4" fmla="*/ 0 h 42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9582" h="425885">
                <a:moveTo>
                  <a:pt x="263047" y="0"/>
                </a:moveTo>
                <a:lnTo>
                  <a:pt x="5419582" y="0"/>
                </a:lnTo>
                <a:lnTo>
                  <a:pt x="5419582" y="400833"/>
                </a:lnTo>
                <a:lnTo>
                  <a:pt x="0" y="425885"/>
                </a:lnTo>
                <a:lnTo>
                  <a:pt x="263047"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a:t>Helpdesk</a:t>
            </a:r>
          </a:p>
        </p:txBody>
      </p:sp>
      <p:sp>
        <p:nvSpPr>
          <p:cNvPr id="12" name="Rectangle 11">
            <a:extLst>
              <a:ext uri="{FF2B5EF4-FFF2-40B4-BE49-F238E27FC236}">
                <a16:creationId xmlns:a16="http://schemas.microsoft.com/office/drawing/2014/main" id="{9EA3C5F5-4A56-2BCB-5D35-1D9253240F88}"/>
              </a:ext>
            </a:extLst>
          </p:cNvPr>
          <p:cNvSpPr/>
          <p:nvPr/>
        </p:nvSpPr>
        <p:spPr>
          <a:xfrm>
            <a:off x="1499276" y="3635371"/>
            <a:ext cx="1402581" cy="794205"/>
          </a:xfrm>
          <a:custGeom>
            <a:avLst/>
            <a:gdLst>
              <a:gd name="connsiteX0" fmla="*/ 0 w 1067767"/>
              <a:gd name="connsiteY0" fmla="*/ 0 h 1212137"/>
              <a:gd name="connsiteX1" fmla="*/ 1067767 w 1067767"/>
              <a:gd name="connsiteY1" fmla="*/ 0 h 1212137"/>
              <a:gd name="connsiteX2" fmla="*/ 1067767 w 1067767"/>
              <a:gd name="connsiteY2" fmla="*/ 1212137 h 1212137"/>
              <a:gd name="connsiteX3" fmla="*/ 0 w 1067767"/>
              <a:gd name="connsiteY3" fmla="*/ 1212137 h 1212137"/>
              <a:gd name="connsiteX4" fmla="*/ 0 w 1067767"/>
              <a:gd name="connsiteY4" fmla="*/ 0 h 1212137"/>
              <a:gd name="connsiteX0" fmla="*/ 425885 w 1493652"/>
              <a:gd name="connsiteY0" fmla="*/ 0 h 1212137"/>
              <a:gd name="connsiteX1" fmla="*/ 1493652 w 1493652"/>
              <a:gd name="connsiteY1" fmla="*/ 0 h 1212137"/>
              <a:gd name="connsiteX2" fmla="*/ 1493652 w 1493652"/>
              <a:gd name="connsiteY2" fmla="*/ 1212137 h 1212137"/>
              <a:gd name="connsiteX3" fmla="*/ 0 w 1493652"/>
              <a:gd name="connsiteY3" fmla="*/ 798778 h 1212137"/>
              <a:gd name="connsiteX4" fmla="*/ 425885 w 1493652"/>
              <a:gd name="connsiteY4" fmla="*/ 0 h 1212137"/>
              <a:gd name="connsiteX0" fmla="*/ 425885 w 1493652"/>
              <a:gd name="connsiteY0" fmla="*/ 0 h 798778"/>
              <a:gd name="connsiteX1" fmla="*/ 1493652 w 1493652"/>
              <a:gd name="connsiteY1" fmla="*/ 0 h 798778"/>
              <a:gd name="connsiteX2" fmla="*/ 1493652 w 1493652"/>
              <a:gd name="connsiteY2" fmla="*/ 798778 h 798778"/>
              <a:gd name="connsiteX3" fmla="*/ 0 w 1493652"/>
              <a:gd name="connsiteY3" fmla="*/ 798778 h 798778"/>
              <a:gd name="connsiteX4" fmla="*/ 425885 w 1493652"/>
              <a:gd name="connsiteY4" fmla="*/ 0 h 798778"/>
              <a:gd name="connsiteX0" fmla="*/ 513567 w 1493652"/>
              <a:gd name="connsiteY0" fmla="*/ 12526 h 798778"/>
              <a:gd name="connsiteX1" fmla="*/ 1493652 w 1493652"/>
              <a:gd name="connsiteY1" fmla="*/ 0 h 798778"/>
              <a:gd name="connsiteX2" fmla="*/ 1493652 w 1493652"/>
              <a:gd name="connsiteY2" fmla="*/ 798778 h 798778"/>
              <a:gd name="connsiteX3" fmla="*/ 0 w 1493652"/>
              <a:gd name="connsiteY3" fmla="*/ 798778 h 798778"/>
              <a:gd name="connsiteX4" fmla="*/ 513567 w 1493652"/>
              <a:gd name="connsiteY4" fmla="*/ 12526 h 798778"/>
              <a:gd name="connsiteX0" fmla="*/ 513567 w 1493652"/>
              <a:gd name="connsiteY0" fmla="*/ 0 h 786252"/>
              <a:gd name="connsiteX1" fmla="*/ 1343340 w 1493652"/>
              <a:gd name="connsiteY1" fmla="*/ 0 h 786252"/>
              <a:gd name="connsiteX2" fmla="*/ 1493652 w 1493652"/>
              <a:gd name="connsiteY2" fmla="*/ 786252 h 786252"/>
              <a:gd name="connsiteX3" fmla="*/ 0 w 1493652"/>
              <a:gd name="connsiteY3" fmla="*/ 786252 h 786252"/>
              <a:gd name="connsiteX4" fmla="*/ 513567 w 1493652"/>
              <a:gd name="connsiteY4" fmla="*/ 0 h 786252"/>
              <a:gd name="connsiteX0" fmla="*/ 513567 w 1368392"/>
              <a:gd name="connsiteY0" fmla="*/ 0 h 823830"/>
              <a:gd name="connsiteX1" fmla="*/ 1343340 w 1368392"/>
              <a:gd name="connsiteY1" fmla="*/ 0 h 823830"/>
              <a:gd name="connsiteX2" fmla="*/ 1368392 w 1368392"/>
              <a:gd name="connsiteY2" fmla="*/ 823830 h 823830"/>
              <a:gd name="connsiteX3" fmla="*/ 0 w 1368392"/>
              <a:gd name="connsiteY3" fmla="*/ 786252 h 823830"/>
              <a:gd name="connsiteX4" fmla="*/ 513567 w 1368392"/>
              <a:gd name="connsiteY4" fmla="*/ 0 h 823830"/>
              <a:gd name="connsiteX0" fmla="*/ 513567 w 1343340"/>
              <a:gd name="connsiteY0" fmla="*/ 0 h 786252"/>
              <a:gd name="connsiteX1" fmla="*/ 1343340 w 1343340"/>
              <a:gd name="connsiteY1" fmla="*/ 0 h 786252"/>
              <a:gd name="connsiteX2" fmla="*/ 1343340 w 1343340"/>
              <a:gd name="connsiteY2" fmla="*/ 786252 h 786252"/>
              <a:gd name="connsiteX3" fmla="*/ 0 w 1343340"/>
              <a:gd name="connsiteY3" fmla="*/ 786252 h 786252"/>
              <a:gd name="connsiteX4" fmla="*/ 513567 w 1343340"/>
              <a:gd name="connsiteY4" fmla="*/ 0 h 78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40" h="786252">
                <a:moveTo>
                  <a:pt x="513567" y="0"/>
                </a:moveTo>
                <a:lnTo>
                  <a:pt x="1343340" y="0"/>
                </a:lnTo>
                <a:lnTo>
                  <a:pt x="1343340" y="786252"/>
                </a:lnTo>
                <a:lnTo>
                  <a:pt x="0" y="786252"/>
                </a:lnTo>
                <a:lnTo>
                  <a:pt x="513567"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r"/>
            <a:r>
              <a:rPr lang="en-GB" sz="1600"/>
              <a:t>Sysadmin</a:t>
            </a:r>
          </a:p>
        </p:txBody>
      </p:sp>
      <p:sp>
        <p:nvSpPr>
          <p:cNvPr id="13" name="Rectangle 12">
            <a:extLst>
              <a:ext uri="{FF2B5EF4-FFF2-40B4-BE49-F238E27FC236}">
                <a16:creationId xmlns:a16="http://schemas.microsoft.com/office/drawing/2014/main" id="{3AFF7577-DEF9-BBED-B651-DB2C4AE18112}"/>
              </a:ext>
            </a:extLst>
          </p:cNvPr>
          <p:cNvSpPr/>
          <p:nvPr/>
        </p:nvSpPr>
        <p:spPr>
          <a:xfrm>
            <a:off x="2945197" y="3635371"/>
            <a:ext cx="1051219" cy="7691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a:t>Technical</a:t>
            </a:r>
            <a:r>
              <a:rPr lang="en-GB" sz="1400"/>
              <a:t> </a:t>
            </a:r>
          </a:p>
          <a:p>
            <a:pPr algn="ctr"/>
            <a:r>
              <a:rPr lang="en-GB" sz="1200"/>
              <a:t>Architecture</a:t>
            </a:r>
            <a:endParaRPr lang="en-GB" sz="1400"/>
          </a:p>
        </p:txBody>
      </p:sp>
      <p:sp>
        <p:nvSpPr>
          <p:cNvPr id="15" name="Right Triangle 14">
            <a:extLst>
              <a:ext uri="{FF2B5EF4-FFF2-40B4-BE49-F238E27FC236}">
                <a16:creationId xmlns:a16="http://schemas.microsoft.com/office/drawing/2014/main" id="{B3635F26-57E6-064B-BEDD-184A2599CB38}"/>
              </a:ext>
            </a:extLst>
          </p:cNvPr>
          <p:cNvSpPr/>
          <p:nvPr/>
        </p:nvSpPr>
        <p:spPr>
          <a:xfrm>
            <a:off x="4061803" y="612172"/>
            <a:ext cx="1465215" cy="2292754"/>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IM</a:t>
            </a:r>
          </a:p>
          <a:p>
            <a:pPr algn="ctr"/>
            <a:endParaRPr lang="en-GB"/>
          </a:p>
        </p:txBody>
      </p:sp>
      <p:sp>
        <p:nvSpPr>
          <p:cNvPr id="16" name="Rectangle 15">
            <a:extLst>
              <a:ext uri="{FF2B5EF4-FFF2-40B4-BE49-F238E27FC236}">
                <a16:creationId xmlns:a16="http://schemas.microsoft.com/office/drawing/2014/main" id="{673894F5-FD17-DEEC-1A03-FE2478A1B261}"/>
              </a:ext>
            </a:extLst>
          </p:cNvPr>
          <p:cNvSpPr/>
          <p:nvPr/>
        </p:nvSpPr>
        <p:spPr>
          <a:xfrm>
            <a:off x="5541306" y="3865380"/>
            <a:ext cx="1169706" cy="822153"/>
          </a:xfrm>
          <a:custGeom>
            <a:avLst/>
            <a:gdLst>
              <a:gd name="connsiteX0" fmla="*/ 0 w 1465203"/>
              <a:gd name="connsiteY0" fmla="*/ 0 h 551145"/>
              <a:gd name="connsiteX1" fmla="*/ 1465203 w 1465203"/>
              <a:gd name="connsiteY1" fmla="*/ 0 h 551145"/>
              <a:gd name="connsiteX2" fmla="*/ 1465203 w 1465203"/>
              <a:gd name="connsiteY2" fmla="*/ 551145 h 551145"/>
              <a:gd name="connsiteX3" fmla="*/ 0 w 1465203"/>
              <a:gd name="connsiteY3" fmla="*/ 551145 h 551145"/>
              <a:gd name="connsiteX4" fmla="*/ 0 w 1465203"/>
              <a:gd name="connsiteY4" fmla="*/ 0 h 551145"/>
              <a:gd name="connsiteX0" fmla="*/ 0 w 1853510"/>
              <a:gd name="connsiteY0" fmla="*/ 0 h 551145"/>
              <a:gd name="connsiteX1" fmla="*/ 1465203 w 1853510"/>
              <a:gd name="connsiteY1" fmla="*/ 0 h 551145"/>
              <a:gd name="connsiteX2" fmla="*/ 1853510 w 1853510"/>
              <a:gd name="connsiteY2" fmla="*/ 551145 h 551145"/>
              <a:gd name="connsiteX3" fmla="*/ 0 w 1853510"/>
              <a:gd name="connsiteY3" fmla="*/ 551145 h 551145"/>
              <a:gd name="connsiteX4" fmla="*/ 0 w 1853510"/>
              <a:gd name="connsiteY4" fmla="*/ 0 h 551145"/>
              <a:gd name="connsiteX0" fmla="*/ 0 w 2467736"/>
              <a:gd name="connsiteY0" fmla="*/ 0 h 551145"/>
              <a:gd name="connsiteX1" fmla="*/ 1465203 w 2467736"/>
              <a:gd name="connsiteY1" fmla="*/ 0 h 551145"/>
              <a:gd name="connsiteX2" fmla="*/ 2467736 w 2467736"/>
              <a:gd name="connsiteY2" fmla="*/ 551145 h 551145"/>
              <a:gd name="connsiteX3" fmla="*/ 0 w 2467736"/>
              <a:gd name="connsiteY3" fmla="*/ 551145 h 551145"/>
              <a:gd name="connsiteX4" fmla="*/ 0 w 2467736"/>
              <a:gd name="connsiteY4" fmla="*/ 0 h 551145"/>
              <a:gd name="connsiteX0" fmla="*/ 0 w 2516274"/>
              <a:gd name="connsiteY0" fmla="*/ 0 h 555788"/>
              <a:gd name="connsiteX1" fmla="*/ 1465203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0 h 555788"/>
              <a:gd name="connsiteX1" fmla="*/ 1351949 w 2516274"/>
              <a:gd name="connsiteY1" fmla="*/ 1393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13930 h 569718"/>
              <a:gd name="connsiteX1" fmla="*/ 1319590 w 2516274"/>
              <a:gd name="connsiteY1" fmla="*/ 0 h 569718"/>
              <a:gd name="connsiteX2" fmla="*/ 2516274 w 2516274"/>
              <a:gd name="connsiteY2" fmla="*/ 569718 h 569718"/>
              <a:gd name="connsiteX3" fmla="*/ 0 w 2516274"/>
              <a:gd name="connsiteY3" fmla="*/ 565075 h 569718"/>
              <a:gd name="connsiteX4" fmla="*/ 0 w 2516274"/>
              <a:gd name="connsiteY4" fmla="*/ 13930 h 569718"/>
              <a:gd name="connsiteX0" fmla="*/ 0 w 2516274"/>
              <a:gd name="connsiteY0" fmla="*/ 0 h 555788"/>
              <a:gd name="connsiteX1" fmla="*/ 1384307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820598"/>
              <a:gd name="connsiteY0" fmla="*/ 0 h 560431"/>
              <a:gd name="connsiteX1" fmla="*/ 1384307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75447 w 2820598"/>
              <a:gd name="connsiteY1" fmla="*/ 1393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27930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998422"/>
              <a:gd name="connsiteY0" fmla="*/ 0 h 555788"/>
              <a:gd name="connsiteX1" fmla="*/ 1027930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5460 h 561248"/>
              <a:gd name="connsiteX1" fmla="*/ 1383579 w 2998422"/>
              <a:gd name="connsiteY1" fmla="*/ 0 h 561248"/>
              <a:gd name="connsiteX2" fmla="*/ 2998422 w 2998422"/>
              <a:gd name="connsiteY2" fmla="*/ 561248 h 561248"/>
              <a:gd name="connsiteX3" fmla="*/ 0 w 2998422"/>
              <a:gd name="connsiteY3" fmla="*/ 556605 h 561248"/>
              <a:gd name="connsiteX4" fmla="*/ 0 w 2998422"/>
              <a:gd name="connsiteY4" fmla="*/ 5460 h 561248"/>
              <a:gd name="connsiteX0" fmla="*/ 0 w 2998422"/>
              <a:gd name="connsiteY0" fmla="*/ 0 h 555788"/>
              <a:gd name="connsiteX1" fmla="*/ 1332772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875895 w 2998422"/>
              <a:gd name="connsiteY1" fmla="*/ 38217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770460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1502951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422" h="555788">
                <a:moveTo>
                  <a:pt x="0" y="0"/>
                </a:moveTo>
                <a:lnTo>
                  <a:pt x="1502951" y="5460"/>
                </a:lnTo>
                <a:lnTo>
                  <a:pt x="2998422" y="555788"/>
                </a:lnTo>
                <a:lnTo>
                  <a:pt x="0" y="551145"/>
                </a:lnTo>
                <a:lnTo>
                  <a:pt x="0"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r>
              <a:rPr lang="en-GB"/>
              <a:t>GRC</a:t>
            </a:r>
          </a:p>
        </p:txBody>
      </p:sp>
      <p:sp>
        <p:nvSpPr>
          <p:cNvPr id="20" name="Rectangle 19">
            <a:extLst>
              <a:ext uri="{FF2B5EF4-FFF2-40B4-BE49-F238E27FC236}">
                <a16:creationId xmlns:a16="http://schemas.microsoft.com/office/drawing/2014/main" id="{B73DF725-5C21-F2C4-24C2-9EDBD5248D20}"/>
              </a:ext>
            </a:extLst>
          </p:cNvPr>
          <p:cNvSpPr/>
          <p:nvPr/>
        </p:nvSpPr>
        <p:spPr>
          <a:xfrm>
            <a:off x="4643759" y="3875140"/>
            <a:ext cx="343251" cy="20985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a:t>BRM</a:t>
            </a:r>
          </a:p>
        </p:txBody>
      </p:sp>
      <p:cxnSp>
        <p:nvCxnSpPr>
          <p:cNvPr id="6" name="Straight Connector 5">
            <a:extLst>
              <a:ext uri="{FF2B5EF4-FFF2-40B4-BE49-F238E27FC236}">
                <a16:creationId xmlns:a16="http://schemas.microsoft.com/office/drawing/2014/main" id="{6F82F9C8-2670-7EAD-F48B-22949BC1FE76}"/>
              </a:ext>
            </a:extLst>
          </p:cNvPr>
          <p:cNvCxnSpPr>
            <a:stCxn id="4" idx="0"/>
            <a:endCxn id="4" idx="3"/>
          </p:cNvCxnSpPr>
          <p:nvPr/>
        </p:nvCxnSpPr>
        <p:spPr>
          <a:xfrm>
            <a:off x="4060251" y="612171"/>
            <a:ext cx="0" cy="5443538"/>
          </a:xfrm>
          <a:prstGeom prst="line">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FE91A80B-DC41-2633-3BE5-C97A9A9B46BC}"/>
              </a:ext>
            </a:extLst>
          </p:cNvPr>
          <p:cNvSpPr/>
          <p:nvPr/>
        </p:nvSpPr>
        <p:spPr>
          <a:xfrm>
            <a:off x="485567" y="3679988"/>
            <a:ext cx="3482495" cy="2338922"/>
          </a:xfrm>
          <a:custGeom>
            <a:avLst/>
            <a:gdLst>
              <a:gd name="connsiteX0" fmla="*/ 0 w 1496533"/>
              <a:gd name="connsiteY0" fmla="*/ 0 h 2334778"/>
              <a:gd name="connsiteX1" fmla="*/ 1496533 w 1496533"/>
              <a:gd name="connsiteY1" fmla="*/ 0 h 2334778"/>
              <a:gd name="connsiteX2" fmla="*/ 1496533 w 1496533"/>
              <a:gd name="connsiteY2" fmla="*/ 2334778 h 2334778"/>
              <a:gd name="connsiteX3" fmla="*/ 0 w 1496533"/>
              <a:gd name="connsiteY3" fmla="*/ 2334778 h 2334778"/>
              <a:gd name="connsiteX4" fmla="*/ 0 w 1496533"/>
              <a:gd name="connsiteY4" fmla="*/ 0 h 2334778"/>
              <a:gd name="connsiteX0" fmla="*/ 1985962 w 3482495"/>
              <a:gd name="connsiteY0" fmla="*/ 0 h 2334778"/>
              <a:gd name="connsiteX1" fmla="*/ 3482495 w 3482495"/>
              <a:gd name="connsiteY1" fmla="*/ 0 h 2334778"/>
              <a:gd name="connsiteX2" fmla="*/ 3482495 w 3482495"/>
              <a:gd name="connsiteY2" fmla="*/ 2334778 h 2334778"/>
              <a:gd name="connsiteX3" fmla="*/ 0 w 3482495"/>
              <a:gd name="connsiteY3" fmla="*/ 2334778 h 2334778"/>
              <a:gd name="connsiteX4" fmla="*/ 1985962 w 3482495"/>
              <a:gd name="connsiteY4" fmla="*/ 0 h 2334778"/>
              <a:gd name="connsiteX0" fmla="*/ 1528762 w 3482495"/>
              <a:gd name="connsiteY0" fmla="*/ 0 h 2349066"/>
              <a:gd name="connsiteX1" fmla="*/ 3482495 w 3482495"/>
              <a:gd name="connsiteY1" fmla="*/ 14288 h 2349066"/>
              <a:gd name="connsiteX2" fmla="*/ 3482495 w 3482495"/>
              <a:gd name="connsiteY2" fmla="*/ 2349066 h 2349066"/>
              <a:gd name="connsiteX3" fmla="*/ 0 w 3482495"/>
              <a:gd name="connsiteY3" fmla="*/ 2349066 h 2349066"/>
              <a:gd name="connsiteX4" fmla="*/ 1528762 w 3482495"/>
              <a:gd name="connsiteY4" fmla="*/ 0 h 2349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2495" h="2349066">
                <a:moveTo>
                  <a:pt x="1528762" y="0"/>
                </a:moveTo>
                <a:lnTo>
                  <a:pt x="3482495" y="14288"/>
                </a:lnTo>
                <a:lnTo>
                  <a:pt x="3482495" y="2349066"/>
                </a:lnTo>
                <a:lnTo>
                  <a:pt x="0" y="2349066"/>
                </a:lnTo>
                <a:lnTo>
                  <a:pt x="1528762" y="0"/>
                </a:lnTo>
                <a:close/>
              </a:path>
            </a:pathLst>
          </a:custGeom>
          <a:ln w="57150">
            <a:solidFill>
              <a:schemeClr val="accent2"/>
            </a:solid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r>
              <a:rPr lang="en-GB"/>
              <a:t>IT Outsource</a:t>
            </a:r>
          </a:p>
          <a:p>
            <a:pPr algn="ctr"/>
            <a:r>
              <a:rPr lang="en-GB"/>
              <a:t>Service Provider</a:t>
            </a:r>
          </a:p>
        </p:txBody>
      </p:sp>
      <p:sp>
        <p:nvSpPr>
          <p:cNvPr id="14" name="Right Triangle 13">
            <a:extLst>
              <a:ext uri="{FF2B5EF4-FFF2-40B4-BE49-F238E27FC236}">
                <a16:creationId xmlns:a16="http://schemas.microsoft.com/office/drawing/2014/main" id="{8D69037E-FBD6-8053-CEE7-938EAA2D8EC4}"/>
              </a:ext>
            </a:extLst>
          </p:cNvPr>
          <p:cNvSpPr/>
          <p:nvPr/>
        </p:nvSpPr>
        <p:spPr>
          <a:xfrm flipH="1">
            <a:off x="2106833" y="612171"/>
            <a:ext cx="1900076" cy="3023200"/>
          </a:xfrm>
          <a:prstGeom prst="rtTriangle">
            <a:avLst/>
          </a:prstGeom>
          <a:ln w="476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b" anchorCtr="1"/>
          <a:lstStyle/>
          <a:p>
            <a:pPr algn="ctr"/>
            <a:r>
              <a:rPr lang="en-GB"/>
              <a:t>ITSEC</a:t>
            </a:r>
          </a:p>
        </p:txBody>
      </p:sp>
      <p:sp>
        <p:nvSpPr>
          <p:cNvPr id="5" name="Right Triangle 4">
            <a:extLst>
              <a:ext uri="{FF2B5EF4-FFF2-40B4-BE49-F238E27FC236}">
                <a16:creationId xmlns:a16="http://schemas.microsoft.com/office/drawing/2014/main" id="{811B60F3-33E1-DD51-AF14-CDB94EC79A81}"/>
              </a:ext>
            </a:extLst>
          </p:cNvPr>
          <p:cNvSpPr/>
          <p:nvPr/>
        </p:nvSpPr>
        <p:spPr>
          <a:xfrm flipH="1">
            <a:off x="2596583" y="737922"/>
            <a:ext cx="1402583" cy="2167003"/>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a:t>IR</a:t>
            </a:r>
          </a:p>
        </p:txBody>
      </p:sp>
      <p:sp>
        <p:nvSpPr>
          <p:cNvPr id="17" name="Rectangle 16">
            <a:extLst>
              <a:ext uri="{FF2B5EF4-FFF2-40B4-BE49-F238E27FC236}">
                <a16:creationId xmlns:a16="http://schemas.microsoft.com/office/drawing/2014/main" id="{55B2D974-2053-382A-8ADD-1FB2413554F2}"/>
              </a:ext>
            </a:extLst>
          </p:cNvPr>
          <p:cNvSpPr/>
          <p:nvPr/>
        </p:nvSpPr>
        <p:spPr>
          <a:xfrm>
            <a:off x="5010337" y="3886331"/>
            <a:ext cx="516671" cy="20985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Architecture</a:t>
            </a:r>
          </a:p>
        </p:txBody>
      </p:sp>
      <p:sp>
        <p:nvSpPr>
          <p:cNvPr id="19" name="Rectangle 18">
            <a:extLst>
              <a:ext uri="{FF2B5EF4-FFF2-40B4-BE49-F238E27FC236}">
                <a16:creationId xmlns:a16="http://schemas.microsoft.com/office/drawing/2014/main" id="{3571ABC6-3C7F-98E5-CDD6-FF16C082364E}"/>
              </a:ext>
            </a:extLst>
          </p:cNvPr>
          <p:cNvSpPr/>
          <p:nvPr/>
        </p:nvSpPr>
        <p:spPr>
          <a:xfrm>
            <a:off x="5541306" y="4709455"/>
            <a:ext cx="435440" cy="12560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Resilience</a:t>
            </a:r>
          </a:p>
        </p:txBody>
      </p:sp>
      <p:sp>
        <p:nvSpPr>
          <p:cNvPr id="21" name="Rectangle 20">
            <a:extLst>
              <a:ext uri="{FF2B5EF4-FFF2-40B4-BE49-F238E27FC236}">
                <a16:creationId xmlns:a16="http://schemas.microsoft.com/office/drawing/2014/main" id="{D0CE78A4-6A3C-81CD-1E33-00FB88161A90}"/>
              </a:ext>
            </a:extLst>
          </p:cNvPr>
          <p:cNvSpPr/>
          <p:nvPr/>
        </p:nvSpPr>
        <p:spPr>
          <a:xfrm rot="16200000">
            <a:off x="4634423" y="2385111"/>
            <a:ext cx="895136" cy="2043480"/>
          </a:xfrm>
          <a:custGeom>
            <a:avLst/>
            <a:gdLst>
              <a:gd name="connsiteX0" fmla="*/ 0 w 542164"/>
              <a:gd name="connsiteY0" fmla="*/ 0 h 1386251"/>
              <a:gd name="connsiteX1" fmla="*/ 542164 w 542164"/>
              <a:gd name="connsiteY1" fmla="*/ 0 h 1386251"/>
              <a:gd name="connsiteX2" fmla="*/ 542164 w 542164"/>
              <a:gd name="connsiteY2" fmla="*/ 1386251 h 1386251"/>
              <a:gd name="connsiteX3" fmla="*/ 0 w 542164"/>
              <a:gd name="connsiteY3" fmla="*/ 1386251 h 1386251"/>
              <a:gd name="connsiteX4" fmla="*/ 0 w 542164"/>
              <a:gd name="connsiteY4" fmla="*/ 0 h 1386251"/>
              <a:gd name="connsiteX0" fmla="*/ 42861 w 585025"/>
              <a:gd name="connsiteY0" fmla="*/ 0 h 1643429"/>
              <a:gd name="connsiteX1" fmla="*/ 585025 w 585025"/>
              <a:gd name="connsiteY1" fmla="*/ 0 h 1643429"/>
              <a:gd name="connsiteX2" fmla="*/ 585025 w 585025"/>
              <a:gd name="connsiteY2" fmla="*/ 1386251 h 1643429"/>
              <a:gd name="connsiteX3" fmla="*/ 0 w 585025"/>
              <a:gd name="connsiteY3" fmla="*/ 1643429 h 1643429"/>
              <a:gd name="connsiteX4" fmla="*/ 42861 w 585025"/>
              <a:gd name="connsiteY4" fmla="*/ 0 h 1643429"/>
              <a:gd name="connsiteX0" fmla="*/ 28574 w 570738"/>
              <a:gd name="connsiteY0" fmla="*/ 0 h 1686291"/>
              <a:gd name="connsiteX1" fmla="*/ 570738 w 570738"/>
              <a:gd name="connsiteY1" fmla="*/ 0 h 1686291"/>
              <a:gd name="connsiteX2" fmla="*/ 570738 w 570738"/>
              <a:gd name="connsiteY2" fmla="*/ 1386251 h 1686291"/>
              <a:gd name="connsiteX3" fmla="*/ 0 w 570738"/>
              <a:gd name="connsiteY3" fmla="*/ 1686291 h 1686291"/>
              <a:gd name="connsiteX4" fmla="*/ 28574 w 570738"/>
              <a:gd name="connsiteY4" fmla="*/ 0 h 1686291"/>
              <a:gd name="connsiteX0" fmla="*/ 28574 w 570738"/>
              <a:gd name="connsiteY0" fmla="*/ 0 h 1686291"/>
              <a:gd name="connsiteX1" fmla="*/ 570738 w 570738"/>
              <a:gd name="connsiteY1" fmla="*/ 0 h 1686291"/>
              <a:gd name="connsiteX2" fmla="*/ 556451 w 570738"/>
              <a:gd name="connsiteY2" fmla="*/ 1286242 h 1686291"/>
              <a:gd name="connsiteX3" fmla="*/ 0 w 570738"/>
              <a:gd name="connsiteY3" fmla="*/ 1686291 h 1686291"/>
              <a:gd name="connsiteX4" fmla="*/ 28574 w 570738"/>
              <a:gd name="connsiteY4" fmla="*/ 0 h 1686291"/>
              <a:gd name="connsiteX0" fmla="*/ 28574 w 723224"/>
              <a:gd name="connsiteY0" fmla="*/ 28573 h 1714864"/>
              <a:gd name="connsiteX1" fmla="*/ 723224 w 723224"/>
              <a:gd name="connsiteY1" fmla="*/ 0 h 1714864"/>
              <a:gd name="connsiteX2" fmla="*/ 556451 w 723224"/>
              <a:gd name="connsiteY2" fmla="*/ 1314815 h 1714864"/>
              <a:gd name="connsiteX3" fmla="*/ 0 w 723224"/>
              <a:gd name="connsiteY3" fmla="*/ 1714864 h 1714864"/>
              <a:gd name="connsiteX4" fmla="*/ 28574 w 723224"/>
              <a:gd name="connsiteY4" fmla="*/ 28573 h 1714864"/>
              <a:gd name="connsiteX0" fmla="*/ 28574 w 723224"/>
              <a:gd name="connsiteY0" fmla="*/ 28573 h 1714864"/>
              <a:gd name="connsiteX1" fmla="*/ 723224 w 723224"/>
              <a:gd name="connsiteY1" fmla="*/ 0 h 1714864"/>
              <a:gd name="connsiteX2" fmla="*/ 708936 w 723224"/>
              <a:gd name="connsiteY2" fmla="*/ 1543418 h 1714864"/>
              <a:gd name="connsiteX3" fmla="*/ 0 w 723224"/>
              <a:gd name="connsiteY3" fmla="*/ 1714864 h 1714864"/>
              <a:gd name="connsiteX4" fmla="*/ 28574 w 723224"/>
              <a:gd name="connsiteY4" fmla="*/ 28573 h 1714864"/>
              <a:gd name="connsiteX0" fmla="*/ 40302 w 734952"/>
              <a:gd name="connsiteY0" fmla="*/ 28573 h 1986330"/>
              <a:gd name="connsiteX1" fmla="*/ 734952 w 734952"/>
              <a:gd name="connsiteY1" fmla="*/ 0 h 1986330"/>
              <a:gd name="connsiteX2" fmla="*/ 720664 w 734952"/>
              <a:gd name="connsiteY2" fmla="*/ 1543418 h 1986330"/>
              <a:gd name="connsiteX3" fmla="*/ 0 w 734952"/>
              <a:gd name="connsiteY3" fmla="*/ 1986330 h 1986330"/>
              <a:gd name="connsiteX4" fmla="*/ 40302 w 734952"/>
              <a:gd name="connsiteY4" fmla="*/ 28573 h 1986330"/>
              <a:gd name="connsiteX0" fmla="*/ 40302 w 734952"/>
              <a:gd name="connsiteY0" fmla="*/ 28573 h 1986330"/>
              <a:gd name="connsiteX1" fmla="*/ 734952 w 734952"/>
              <a:gd name="connsiteY1" fmla="*/ 0 h 1986330"/>
              <a:gd name="connsiteX2" fmla="*/ 638555 w 734952"/>
              <a:gd name="connsiteY2" fmla="*/ 1500555 h 1986330"/>
              <a:gd name="connsiteX3" fmla="*/ 0 w 734952"/>
              <a:gd name="connsiteY3" fmla="*/ 1986330 h 1986330"/>
              <a:gd name="connsiteX4" fmla="*/ 40302 w 734952"/>
              <a:gd name="connsiteY4" fmla="*/ 28573 h 1986330"/>
              <a:gd name="connsiteX0" fmla="*/ 40302 w 638555"/>
              <a:gd name="connsiteY0" fmla="*/ 14285 h 1972042"/>
              <a:gd name="connsiteX1" fmla="*/ 617655 w 638555"/>
              <a:gd name="connsiteY1" fmla="*/ 0 h 1972042"/>
              <a:gd name="connsiteX2" fmla="*/ 638555 w 638555"/>
              <a:gd name="connsiteY2" fmla="*/ 1486267 h 1972042"/>
              <a:gd name="connsiteX3" fmla="*/ 0 w 638555"/>
              <a:gd name="connsiteY3" fmla="*/ 1972042 h 1972042"/>
              <a:gd name="connsiteX4" fmla="*/ 40302 w 638555"/>
              <a:gd name="connsiteY4" fmla="*/ 14285 h 1972042"/>
              <a:gd name="connsiteX0" fmla="*/ 40302 w 688033"/>
              <a:gd name="connsiteY0" fmla="*/ 0 h 1957757"/>
              <a:gd name="connsiteX1" fmla="*/ 688033 w 688033"/>
              <a:gd name="connsiteY1" fmla="*/ 5 h 1957757"/>
              <a:gd name="connsiteX2" fmla="*/ 638555 w 688033"/>
              <a:gd name="connsiteY2" fmla="*/ 1471982 h 1957757"/>
              <a:gd name="connsiteX3" fmla="*/ 0 w 688033"/>
              <a:gd name="connsiteY3" fmla="*/ 1957757 h 1957757"/>
              <a:gd name="connsiteX4" fmla="*/ 40302 w 688033"/>
              <a:gd name="connsiteY4" fmla="*/ 0 h 1957757"/>
              <a:gd name="connsiteX0" fmla="*/ 40302 w 688033"/>
              <a:gd name="connsiteY0" fmla="*/ 0 h 1957757"/>
              <a:gd name="connsiteX1" fmla="*/ 688033 w 688033"/>
              <a:gd name="connsiteY1" fmla="*/ 5 h 1957757"/>
              <a:gd name="connsiteX2" fmla="*/ 685474 w 688033"/>
              <a:gd name="connsiteY2" fmla="*/ 1429122 h 1957757"/>
              <a:gd name="connsiteX3" fmla="*/ 0 w 688033"/>
              <a:gd name="connsiteY3" fmla="*/ 1957757 h 1957757"/>
              <a:gd name="connsiteX4" fmla="*/ 40302 w 688033"/>
              <a:gd name="connsiteY4" fmla="*/ 0 h 1957757"/>
              <a:gd name="connsiteX0" fmla="*/ 52029 w 699760"/>
              <a:gd name="connsiteY0" fmla="*/ 0 h 2043485"/>
              <a:gd name="connsiteX1" fmla="*/ 699760 w 699760"/>
              <a:gd name="connsiteY1" fmla="*/ 5 h 2043485"/>
              <a:gd name="connsiteX2" fmla="*/ 697201 w 699760"/>
              <a:gd name="connsiteY2" fmla="*/ 1429122 h 2043485"/>
              <a:gd name="connsiteX3" fmla="*/ 0 w 699760"/>
              <a:gd name="connsiteY3" fmla="*/ 2043485 h 2043485"/>
              <a:gd name="connsiteX4" fmla="*/ 52029 w 699760"/>
              <a:gd name="connsiteY4" fmla="*/ 0 h 2043485"/>
              <a:gd name="connsiteX0" fmla="*/ 52029 w 699760"/>
              <a:gd name="connsiteY0" fmla="*/ 0 h 2043485"/>
              <a:gd name="connsiteX1" fmla="*/ 699760 w 699760"/>
              <a:gd name="connsiteY1" fmla="*/ 5 h 2043485"/>
              <a:gd name="connsiteX2" fmla="*/ 685470 w 699760"/>
              <a:gd name="connsiteY2" fmla="*/ 1486275 h 2043485"/>
              <a:gd name="connsiteX3" fmla="*/ 0 w 699760"/>
              <a:gd name="connsiteY3" fmla="*/ 2043485 h 2043485"/>
              <a:gd name="connsiteX4" fmla="*/ 52029 w 699760"/>
              <a:gd name="connsiteY4" fmla="*/ 0 h 2043485"/>
              <a:gd name="connsiteX0" fmla="*/ 52029 w 721990"/>
              <a:gd name="connsiteY0" fmla="*/ 0 h 2043485"/>
              <a:gd name="connsiteX1" fmla="*/ 699760 w 721990"/>
              <a:gd name="connsiteY1" fmla="*/ 5 h 2043485"/>
              <a:gd name="connsiteX2" fmla="*/ 721990 w 721990"/>
              <a:gd name="connsiteY2" fmla="*/ 1446736 h 2043485"/>
              <a:gd name="connsiteX3" fmla="*/ 0 w 721990"/>
              <a:gd name="connsiteY3" fmla="*/ 2043485 h 2043485"/>
              <a:gd name="connsiteX4" fmla="*/ 52029 w 721990"/>
              <a:gd name="connsiteY4" fmla="*/ 0 h 2043485"/>
              <a:gd name="connsiteX0" fmla="*/ 0 w 734887"/>
              <a:gd name="connsiteY0" fmla="*/ 9881 h 2043480"/>
              <a:gd name="connsiteX1" fmla="*/ 712657 w 734887"/>
              <a:gd name="connsiteY1" fmla="*/ 0 h 2043480"/>
              <a:gd name="connsiteX2" fmla="*/ 734887 w 734887"/>
              <a:gd name="connsiteY2" fmla="*/ 1446731 h 2043480"/>
              <a:gd name="connsiteX3" fmla="*/ 12897 w 734887"/>
              <a:gd name="connsiteY3" fmla="*/ 2043480 h 2043480"/>
              <a:gd name="connsiteX4" fmla="*/ 0 w 734887"/>
              <a:gd name="connsiteY4" fmla="*/ 9881 h 20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887" h="2043480">
                <a:moveTo>
                  <a:pt x="0" y="9881"/>
                </a:moveTo>
                <a:lnTo>
                  <a:pt x="712657" y="0"/>
                </a:lnTo>
                <a:lnTo>
                  <a:pt x="734887" y="1446731"/>
                </a:lnTo>
                <a:lnTo>
                  <a:pt x="12897" y="2043480"/>
                </a:lnTo>
                <a:lnTo>
                  <a:pt x="0" y="9881"/>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Security </a:t>
            </a:r>
          </a:p>
          <a:p>
            <a:pPr algn="ctr"/>
            <a:r>
              <a:rPr lang="en-GB" sz="1600"/>
              <a:t>Management</a:t>
            </a:r>
          </a:p>
        </p:txBody>
      </p:sp>
      <p:sp>
        <p:nvSpPr>
          <p:cNvPr id="23" name="Rectangle 22">
            <a:extLst>
              <a:ext uri="{FF2B5EF4-FFF2-40B4-BE49-F238E27FC236}">
                <a16:creationId xmlns:a16="http://schemas.microsoft.com/office/drawing/2014/main" id="{78D794AC-EBD0-550A-F9F7-5E11E5E7E5A3}"/>
              </a:ext>
            </a:extLst>
          </p:cNvPr>
          <p:cNvSpPr/>
          <p:nvPr/>
        </p:nvSpPr>
        <p:spPr>
          <a:xfrm>
            <a:off x="9443794" y="5245481"/>
            <a:ext cx="2075729" cy="810228"/>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a:t>Organisational Boundary</a:t>
            </a:r>
          </a:p>
        </p:txBody>
      </p:sp>
      <p:sp>
        <p:nvSpPr>
          <p:cNvPr id="25" name="TextBox 24">
            <a:extLst>
              <a:ext uri="{FF2B5EF4-FFF2-40B4-BE49-F238E27FC236}">
                <a16:creationId xmlns:a16="http://schemas.microsoft.com/office/drawing/2014/main" id="{CFF76BE4-0F8B-8873-5EE0-602A24FBC146}"/>
              </a:ext>
            </a:extLst>
          </p:cNvPr>
          <p:cNvSpPr txBox="1"/>
          <p:nvPr/>
        </p:nvSpPr>
        <p:spPr>
          <a:xfrm>
            <a:off x="7017438" y="345257"/>
            <a:ext cx="4384482" cy="2769989"/>
          </a:xfrm>
          <a:prstGeom prst="rect">
            <a:avLst/>
          </a:prstGeom>
          <a:noFill/>
        </p:spPr>
        <p:txBody>
          <a:bodyPr wrap="square" rtlCol="0">
            <a:spAutoFit/>
          </a:bodyPr>
          <a:lstStyle/>
          <a:p>
            <a:r>
              <a:rPr lang="en-GB" sz="2400" b="1"/>
              <a:t>How did we get here? (2/3)</a:t>
            </a:r>
          </a:p>
          <a:p>
            <a:endParaRPr lang="en-GB" sz="2400"/>
          </a:p>
          <a:p>
            <a:r>
              <a:rPr lang="en-GB"/>
              <a:t>Some organisations attempted to sustain their IR and technical security capabilities in-house.</a:t>
            </a:r>
          </a:p>
          <a:p>
            <a:endParaRPr lang="en-GB"/>
          </a:p>
          <a:p>
            <a:r>
              <a:rPr lang="en-GB"/>
              <a:t>Without feeder streams from areas that are now with the OSP, this becomes increasingly difficult to resource and sustain.</a:t>
            </a:r>
          </a:p>
        </p:txBody>
      </p:sp>
      <p:pic>
        <p:nvPicPr>
          <p:cNvPr id="22" name="Graphic 21" descr="Construction Barricade with solid fill">
            <a:extLst>
              <a:ext uri="{FF2B5EF4-FFF2-40B4-BE49-F238E27FC236}">
                <a16:creationId xmlns:a16="http://schemas.microsoft.com/office/drawing/2014/main" id="{6C409B23-5CC7-9FC3-7FA2-9F35940D65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5289" y="3281194"/>
            <a:ext cx="914400" cy="914400"/>
          </a:xfrm>
          <a:prstGeom prst="rect">
            <a:avLst/>
          </a:prstGeom>
        </p:spPr>
      </p:pic>
    </p:spTree>
    <p:extLst>
      <p:ext uri="{BB962C8B-B14F-4D97-AF65-F5344CB8AC3E}">
        <p14:creationId xmlns:p14="http://schemas.microsoft.com/office/powerpoint/2010/main" val="56054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9A1DE-AF2E-A3A0-9EDE-6C242C913EFE}"/>
            </a:ext>
          </a:extLst>
        </p:cNvPr>
        <p:cNvGrpSpPr/>
        <p:nvPr/>
      </p:nvGrpSpPr>
      <p:grpSpPr>
        <a:xfrm>
          <a:off x="0" y="0"/>
          <a:ext cx="0" cy="0"/>
          <a:chOff x="0" y="0"/>
          <a:chExt cx="0" cy="0"/>
        </a:xfrm>
      </p:grpSpPr>
      <p:sp>
        <p:nvSpPr>
          <p:cNvPr id="7" name="Right Triangle 6">
            <a:extLst>
              <a:ext uri="{FF2B5EF4-FFF2-40B4-BE49-F238E27FC236}">
                <a16:creationId xmlns:a16="http://schemas.microsoft.com/office/drawing/2014/main" id="{E2D93F1D-1CCB-7827-9CB5-18787DDF0BEE}"/>
              </a:ext>
            </a:extLst>
          </p:cNvPr>
          <p:cNvSpPr/>
          <p:nvPr/>
        </p:nvSpPr>
        <p:spPr>
          <a:xfrm>
            <a:off x="6516063" y="4959007"/>
            <a:ext cx="1586366" cy="1286758"/>
          </a:xfrm>
          <a:custGeom>
            <a:avLst/>
            <a:gdLst>
              <a:gd name="connsiteX0" fmla="*/ 0 w 1586366"/>
              <a:gd name="connsiteY0" fmla="*/ 0 h 1286758"/>
              <a:gd name="connsiteX1" fmla="*/ 1586366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814841 w 1586366"/>
              <a:gd name="connsiteY1" fmla="*/ 171450 h 1286758"/>
              <a:gd name="connsiteX2" fmla="*/ 1586366 w 1586366"/>
              <a:gd name="connsiteY2" fmla="*/ 1286758 h 1286758"/>
              <a:gd name="connsiteX3" fmla="*/ 0 w 1586366"/>
              <a:gd name="connsiteY3" fmla="*/ 1286758 h 1286758"/>
              <a:gd name="connsiteX4" fmla="*/ 0 w 1586366"/>
              <a:gd name="connsiteY4" fmla="*/ 0 h 1286758"/>
              <a:gd name="connsiteX0" fmla="*/ 0 w 1586366"/>
              <a:gd name="connsiteY0" fmla="*/ 0 h 1286758"/>
              <a:gd name="connsiteX1" fmla="*/ 771978 w 1586366"/>
              <a:gd name="connsiteY1" fmla="*/ 0 h 1286758"/>
              <a:gd name="connsiteX2" fmla="*/ 1586366 w 1586366"/>
              <a:gd name="connsiteY2" fmla="*/ 1286758 h 1286758"/>
              <a:gd name="connsiteX3" fmla="*/ 0 w 1586366"/>
              <a:gd name="connsiteY3" fmla="*/ 1286758 h 1286758"/>
              <a:gd name="connsiteX4" fmla="*/ 0 w 1586366"/>
              <a:gd name="connsiteY4" fmla="*/ 0 h 128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366" h="1286758">
                <a:moveTo>
                  <a:pt x="0" y="0"/>
                </a:moveTo>
                <a:lnTo>
                  <a:pt x="771978" y="0"/>
                </a:lnTo>
                <a:lnTo>
                  <a:pt x="1586366" y="1286758"/>
                </a:lnTo>
                <a:lnTo>
                  <a:pt x="0" y="1286758"/>
                </a:lnTo>
                <a:lnTo>
                  <a:pt x="0"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Op Risk</a:t>
            </a:r>
          </a:p>
        </p:txBody>
      </p:sp>
      <p:sp>
        <p:nvSpPr>
          <p:cNvPr id="8" name="Rectangle 7">
            <a:extLst>
              <a:ext uri="{FF2B5EF4-FFF2-40B4-BE49-F238E27FC236}">
                <a16:creationId xmlns:a16="http://schemas.microsoft.com/office/drawing/2014/main" id="{3EDEBDD1-9AD6-91E7-664A-A86A2D6A1E2B}"/>
              </a:ext>
            </a:extLst>
          </p:cNvPr>
          <p:cNvSpPr/>
          <p:nvPr/>
        </p:nvSpPr>
        <p:spPr>
          <a:xfrm>
            <a:off x="2664297" y="4921292"/>
            <a:ext cx="1402581" cy="11153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Infrastructure</a:t>
            </a:r>
          </a:p>
        </p:txBody>
      </p:sp>
      <p:sp>
        <p:nvSpPr>
          <p:cNvPr id="9" name="Rectangle 8">
            <a:extLst>
              <a:ext uri="{FF2B5EF4-FFF2-40B4-BE49-F238E27FC236}">
                <a16:creationId xmlns:a16="http://schemas.microsoft.com/office/drawing/2014/main" id="{2C854217-EA5D-89B8-C29A-AA37A37C0341}"/>
              </a:ext>
            </a:extLst>
          </p:cNvPr>
          <p:cNvSpPr/>
          <p:nvPr/>
        </p:nvSpPr>
        <p:spPr>
          <a:xfrm>
            <a:off x="4638596" y="4152648"/>
            <a:ext cx="542164" cy="20985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Service Delivery</a:t>
            </a:r>
          </a:p>
        </p:txBody>
      </p:sp>
      <p:sp>
        <p:nvSpPr>
          <p:cNvPr id="10" name="Rectangle 9">
            <a:extLst>
              <a:ext uri="{FF2B5EF4-FFF2-40B4-BE49-F238E27FC236}">
                <a16:creationId xmlns:a16="http://schemas.microsoft.com/office/drawing/2014/main" id="{075F7A09-18B7-FDF6-CE42-53195DAFC87C}"/>
              </a:ext>
            </a:extLst>
          </p:cNvPr>
          <p:cNvSpPr/>
          <p:nvPr/>
        </p:nvSpPr>
        <p:spPr>
          <a:xfrm>
            <a:off x="917254" y="4935580"/>
            <a:ext cx="1744186" cy="1115306"/>
          </a:xfrm>
          <a:custGeom>
            <a:avLst/>
            <a:gdLst>
              <a:gd name="connsiteX0" fmla="*/ 0 w 1067781"/>
              <a:gd name="connsiteY0" fmla="*/ 0 h 1115306"/>
              <a:gd name="connsiteX1" fmla="*/ 1067781 w 1067781"/>
              <a:gd name="connsiteY1" fmla="*/ 0 h 1115306"/>
              <a:gd name="connsiteX2" fmla="*/ 1067781 w 1067781"/>
              <a:gd name="connsiteY2" fmla="*/ 1115306 h 1115306"/>
              <a:gd name="connsiteX3" fmla="*/ 0 w 1067781"/>
              <a:gd name="connsiteY3" fmla="*/ 1115306 h 1115306"/>
              <a:gd name="connsiteX4" fmla="*/ 0 w 1067781"/>
              <a:gd name="connsiteY4" fmla="*/ 0 h 1115306"/>
              <a:gd name="connsiteX0" fmla="*/ 676405 w 1744186"/>
              <a:gd name="connsiteY0" fmla="*/ 0 h 1115306"/>
              <a:gd name="connsiteX1" fmla="*/ 1744186 w 1744186"/>
              <a:gd name="connsiteY1" fmla="*/ 0 h 1115306"/>
              <a:gd name="connsiteX2" fmla="*/ 1744186 w 1744186"/>
              <a:gd name="connsiteY2" fmla="*/ 1115306 h 1115306"/>
              <a:gd name="connsiteX3" fmla="*/ 0 w 1744186"/>
              <a:gd name="connsiteY3" fmla="*/ 1115306 h 1115306"/>
              <a:gd name="connsiteX4" fmla="*/ 676405 w 1744186"/>
              <a:gd name="connsiteY4" fmla="*/ 0 h 111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186" h="1115306">
                <a:moveTo>
                  <a:pt x="676405" y="0"/>
                </a:moveTo>
                <a:lnTo>
                  <a:pt x="1744186" y="0"/>
                </a:lnTo>
                <a:lnTo>
                  <a:pt x="1744186" y="1115306"/>
                </a:lnTo>
                <a:lnTo>
                  <a:pt x="0" y="1115306"/>
                </a:lnTo>
                <a:lnTo>
                  <a:pt x="676405"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600"/>
              <a:t>Networks</a:t>
            </a:r>
            <a:endParaRPr lang="en-GB"/>
          </a:p>
        </p:txBody>
      </p:sp>
      <p:sp>
        <p:nvSpPr>
          <p:cNvPr id="11" name="Rectangle 10">
            <a:extLst>
              <a:ext uri="{FF2B5EF4-FFF2-40B4-BE49-F238E27FC236}">
                <a16:creationId xmlns:a16="http://schemas.microsoft.com/office/drawing/2014/main" id="{7B93E840-78B6-A6DB-3397-087268AD110B}"/>
              </a:ext>
            </a:extLst>
          </p:cNvPr>
          <p:cNvSpPr/>
          <p:nvPr/>
        </p:nvSpPr>
        <p:spPr>
          <a:xfrm>
            <a:off x="702076" y="6079462"/>
            <a:ext cx="3362050" cy="400833"/>
          </a:xfrm>
          <a:custGeom>
            <a:avLst/>
            <a:gdLst>
              <a:gd name="connsiteX0" fmla="*/ 0 w 5156535"/>
              <a:gd name="connsiteY0" fmla="*/ 0 h 400833"/>
              <a:gd name="connsiteX1" fmla="*/ 5156535 w 5156535"/>
              <a:gd name="connsiteY1" fmla="*/ 0 h 400833"/>
              <a:gd name="connsiteX2" fmla="*/ 5156535 w 5156535"/>
              <a:gd name="connsiteY2" fmla="*/ 400833 h 400833"/>
              <a:gd name="connsiteX3" fmla="*/ 0 w 5156535"/>
              <a:gd name="connsiteY3" fmla="*/ 400833 h 400833"/>
              <a:gd name="connsiteX4" fmla="*/ 0 w 5156535"/>
              <a:gd name="connsiteY4" fmla="*/ 0 h 400833"/>
              <a:gd name="connsiteX0" fmla="*/ 263047 w 5419582"/>
              <a:gd name="connsiteY0" fmla="*/ 0 h 425885"/>
              <a:gd name="connsiteX1" fmla="*/ 5419582 w 5419582"/>
              <a:gd name="connsiteY1" fmla="*/ 0 h 425885"/>
              <a:gd name="connsiteX2" fmla="*/ 5419582 w 5419582"/>
              <a:gd name="connsiteY2" fmla="*/ 400833 h 425885"/>
              <a:gd name="connsiteX3" fmla="*/ 0 w 5419582"/>
              <a:gd name="connsiteY3" fmla="*/ 425885 h 425885"/>
              <a:gd name="connsiteX4" fmla="*/ 263047 w 5419582"/>
              <a:gd name="connsiteY4" fmla="*/ 0 h 425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9582" h="425885">
                <a:moveTo>
                  <a:pt x="263047" y="0"/>
                </a:moveTo>
                <a:lnTo>
                  <a:pt x="5419582" y="0"/>
                </a:lnTo>
                <a:lnTo>
                  <a:pt x="5419582" y="400833"/>
                </a:lnTo>
                <a:lnTo>
                  <a:pt x="0" y="425885"/>
                </a:lnTo>
                <a:lnTo>
                  <a:pt x="263047"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a:t>Helpdesk</a:t>
            </a:r>
          </a:p>
        </p:txBody>
      </p:sp>
      <p:sp>
        <p:nvSpPr>
          <p:cNvPr id="12" name="Rectangle 11">
            <a:extLst>
              <a:ext uri="{FF2B5EF4-FFF2-40B4-BE49-F238E27FC236}">
                <a16:creationId xmlns:a16="http://schemas.microsoft.com/office/drawing/2014/main" id="{3A721E61-757D-D71B-1DFD-DE0B2206832B}"/>
              </a:ext>
            </a:extLst>
          </p:cNvPr>
          <p:cNvSpPr/>
          <p:nvPr/>
        </p:nvSpPr>
        <p:spPr>
          <a:xfrm>
            <a:off x="1624861" y="4112798"/>
            <a:ext cx="1402581" cy="794205"/>
          </a:xfrm>
          <a:custGeom>
            <a:avLst/>
            <a:gdLst>
              <a:gd name="connsiteX0" fmla="*/ 0 w 1067767"/>
              <a:gd name="connsiteY0" fmla="*/ 0 h 1212137"/>
              <a:gd name="connsiteX1" fmla="*/ 1067767 w 1067767"/>
              <a:gd name="connsiteY1" fmla="*/ 0 h 1212137"/>
              <a:gd name="connsiteX2" fmla="*/ 1067767 w 1067767"/>
              <a:gd name="connsiteY2" fmla="*/ 1212137 h 1212137"/>
              <a:gd name="connsiteX3" fmla="*/ 0 w 1067767"/>
              <a:gd name="connsiteY3" fmla="*/ 1212137 h 1212137"/>
              <a:gd name="connsiteX4" fmla="*/ 0 w 1067767"/>
              <a:gd name="connsiteY4" fmla="*/ 0 h 1212137"/>
              <a:gd name="connsiteX0" fmla="*/ 425885 w 1493652"/>
              <a:gd name="connsiteY0" fmla="*/ 0 h 1212137"/>
              <a:gd name="connsiteX1" fmla="*/ 1493652 w 1493652"/>
              <a:gd name="connsiteY1" fmla="*/ 0 h 1212137"/>
              <a:gd name="connsiteX2" fmla="*/ 1493652 w 1493652"/>
              <a:gd name="connsiteY2" fmla="*/ 1212137 h 1212137"/>
              <a:gd name="connsiteX3" fmla="*/ 0 w 1493652"/>
              <a:gd name="connsiteY3" fmla="*/ 798778 h 1212137"/>
              <a:gd name="connsiteX4" fmla="*/ 425885 w 1493652"/>
              <a:gd name="connsiteY4" fmla="*/ 0 h 1212137"/>
              <a:gd name="connsiteX0" fmla="*/ 425885 w 1493652"/>
              <a:gd name="connsiteY0" fmla="*/ 0 h 798778"/>
              <a:gd name="connsiteX1" fmla="*/ 1493652 w 1493652"/>
              <a:gd name="connsiteY1" fmla="*/ 0 h 798778"/>
              <a:gd name="connsiteX2" fmla="*/ 1493652 w 1493652"/>
              <a:gd name="connsiteY2" fmla="*/ 798778 h 798778"/>
              <a:gd name="connsiteX3" fmla="*/ 0 w 1493652"/>
              <a:gd name="connsiteY3" fmla="*/ 798778 h 798778"/>
              <a:gd name="connsiteX4" fmla="*/ 425885 w 1493652"/>
              <a:gd name="connsiteY4" fmla="*/ 0 h 798778"/>
              <a:gd name="connsiteX0" fmla="*/ 513567 w 1493652"/>
              <a:gd name="connsiteY0" fmla="*/ 12526 h 798778"/>
              <a:gd name="connsiteX1" fmla="*/ 1493652 w 1493652"/>
              <a:gd name="connsiteY1" fmla="*/ 0 h 798778"/>
              <a:gd name="connsiteX2" fmla="*/ 1493652 w 1493652"/>
              <a:gd name="connsiteY2" fmla="*/ 798778 h 798778"/>
              <a:gd name="connsiteX3" fmla="*/ 0 w 1493652"/>
              <a:gd name="connsiteY3" fmla="*/ 798778 h 798778"/>
              <a:gd name="connsiteX4" fmla="*/ 513567 w 1493652"/>
              <a:gd name="connsiteY4" fmla="*/ 12526 h 798778"/>
              <a:gd name="connsiteX0" fmla="*/ 513567 w 1493652"/>
              <a:gd name="connsiteY0" fmla="*/ 0 h 786252"/>
              <a:gd name="connsiteX1" fmla="*/ 1343340 w 1493652"/>
              <a:gd name="connsiteY1" fmla="*/ 0 h 786252"/>
              <a:gd name="connsiteX2" fmla="*/ 1493652 w 1493652"/>
              <a:gd name="connsiteY2" fmla="*/ 786252 h 786252"/>
              <a:gd name="connsiteX3" fmla="*/ 0 w 1493652"/>
              <a:gd name="connsiteY3" fmla="*/ 786252 h 786252"/>
              <a:gd name="connsiteX4" fmla="*/ 513567 w 1493652"/>
              <a:gd name="connsiteY4" fmla="*/ 0 h 786252"/>
              <a:gd name="connsiteX0" fmla="*/ 513567 w 1368392"/>
              <a:gd name="connsiteY0" fmla="*/ 0 h 823830"/>
              <a:gd name="connsiteX1" fmla="*/ 1343340 w 1368392"/>
              <a:gd name="connsiteY1" fmla="*/ 0 h 823830"/>
              <a:gd name="connsiteX2" fmla="*/ 1368392 w 1368392"/>
              <a:gd name="connsiteY2" fmla="*/ 823830 h 823830"/>
              <a:gd name="connsiteX3" fmla="*/ 0 w 1368392"/>
              <a:gd name="connsiteY3" fmla="*/ 786252 h 823830"/>
              <a:gd name="connsiteX4" fmla="*/ 513567 w 1368392"/>
              <a:gd name="connsiteY4" fmla="*/ 0 h 823830"/>
              <a:gd name="connsiteX0" fmla="*/ 513567 w 1343340"/>
              <a:gd name="connsiteY0" fmla="*/ 0 h 786252"/>
              <a:gd name="connsiteX1" fmla="*/ 1343340 w 1343340"/>
              <a:gd name="connsiteY1" fmla="*/ 0 h 786252"/>
              <a:gd name="connsiteX2" fmla="*/ 1343340 w 1343340"/>
              <a:gd name="connsiteY2" fmla="*/ 786252 h 786252"/>
              <a:gd name="connsiteX3" fmla="*/ 0 w 1343340"/>
              <a:gd name="connsiteY3" fmla="*/ 786252 h 786252"/>
              <a:gd name="connsiteX4" fmla="*/ 513567 w 1343340"/>
              <a:gd name="connsiteY4" fmla="*/ 0 h 78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40" h="786252">
                <a:moveTo>
                  <a:pt x="513567" y="0"/>
                </a:moveTo>
                <a:lnTo>
                  <a:pt x="1343340" y="0"/>
                </a:lnTo>
                <a:lnTo>
                  <a:pt x="1343340" y="786252"/>
                </a:lnTo>
                <a:lnTo>
                  <a:pt x="0" y="786252"/>
                </a:lnTo>
                <a:lnTo>
                  <a:pt x="513567"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r"/>
            <a:r>
              <a:rPr lang="en-GB" sz="1600"/>
              <a:t>Sysadmin</a:t>
            </a:r>
          </a:p>
        </p:txBody>
      </p:sp>
      <p:sp>
        <p:nvSpPr>
          <p:cNvPr id="13" name="Rectangle 12">
            <a:extLst>
              <a:ext uri="{FF2B5EF4-FFF2-40B4-BE49-F238E27FC236}">
                <a16:creationId xmlns:a16="http://schemas.microsoft.com/office/drawing/2014/main" id="{8EF19F84-85D5-7D4B-618E-45252D10FE6E}"/>
              </a:ext>
            </a:extLst>
          </p:cNvPr>
          <p:cNvSpPr/>
          <p:nvPr/>
        </p:nvSpPr>
        <p:spPr>
          <a:xfrm>
            <a:off x="3012907" y="4112798"/>
            <a:ext cx="1051219" cy="7691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a:t>Technical</a:t>
            </a:r>
            <a:r>
              <a:rPr lang="en-GB" sz="1400"/>
              <a:t> </a:t>
            </a:r>
          </a:p>
          <a:p>
            <a:pPr algn="ctr"/>
            <a:r>
              <a:rPr lang="en-GB" sz="1200"/>
              <a:t>Architecture</a:t>
            </a:r>
            <a:endParaRPr lang="en-GB" sz="1400"/>
          </a:p>
        </p:txBody>
      </p:sp>
      <p:sp>
        <p:nvSpPr>
          <p:cNvPr id="15" name="Right Triangle 14">
            <a:extLst>
              <a:ext uri="{FF2B5EF4-FFF2-40B4-BE49-F238E27FC236}">
                <a16:creationId xmlns:a16="http://schemas.microsoft.com/office/drawing/2014/main" id="{E6F33B48-5487-C61F-354F-314848E7EE44}"/>
              </a:ext>
            </a:extLst>
          </p:cNvPr>
          <p:cNvSpPr/>
          <p:nvPr/>
        </p:nvSpPr>
        <p:spPr>
          <a:xfrm>
            <a:off x="4630601" y="906795"/>
            <a:ext cx="1465215" cy="2292754"/>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GB"/>
              <a:t>IM</a:t>
            </a:r>
          </a:p>
          <a:p>
            <a:pPr algn="ctr"/>
            <a:endParaRPr lang="en-GB"/>
          </a:p>
        </p:txBody>
      </p:sp>
      <p:sp>
        <p:nvSpPr>
          <p:cNvPr id="16" name="Rectangle 15">
            <a:extLst>
              <a:ext uri="{FF2B5EF4-FFF2-40B4-BE49-F238E27FC236}">
                <a16:creationId xmlns:a16="http://schemas.microsoft.com/office/drawing/2014/main" id="{CDFCADE2-7A00-C131-8292-DF47DABEF000}"/>
              </a:ext>
            </a:extLst>
          </p:cNvPr>
          <p:cNvSpPr/>
          <p:nvPr/>
        </p:nvSpPr>
        <p:spPr>
          <a:xfrm>
            <a:off x="6098529" y="4136853"/>
            <a:ext cx="1169706" cy="822153"/>
          </a:xfrm>
          <a:custGeom>
            <a:avLst/>
            <a:gdLst>
              <a:gd name="connsiteX0" fmla="*/ 0 w 1465203"/>
              <a:gd name="connsiteY0" fmla="*/ 0 h 551145"/>
              <a:gd name="connsiteX1" fmla="*/ 1465203 w 1465203"/>
              <a:gd name="connsiteY1" fmla="*/ 0 h 551145"/>
              <a:gd name="connsiteX2" fmla="*/ 1465203 w 1465203"/>
              <a:gd name="connsiteY2" fmla="*/ 551145 h 551145"/>
              <a:gd name="connsiteX3" fmla="*/ 0 w 1465203"/>
              <a:gd name="connsiteY3" fmla="*/ 551145 h 551145"/>
              <a:gd name="connsiteX4" fmla="*/ 0 w 1465203"/>
              <a:gd name="connsiteY4" fmla="*/ 0 h 551145"/>
              <a:gd name="connsiteX0" fmla="*/ 0 w 1853510"/>
              <a:gd name="connsiteY0" fmla="*/ 0 h 551145"/>
              <a:gd name="connsiteX1" fmla="*/ 1465203 w 1853510"/>
              <a:gd name="connsiteY1" fmla="*/ 0 h 551145"/>
              <a:gd name="connsiteX2" fmla="*/ 1853510 w 1853510"/>
              <a:gd name="connsiteY2" fmla="*/ 551145 h 551145"/>
              <a:gd name="connsiteX3" fmla="*/ 0 w 1853510"/>
              <a:gd name="connsiteY3" fmla="*/ 551145 h 551145"/>
              <a:gd name="connsiteX4" fmla="*/ 0 w 1853510"/>
              <a:gd name="connsiteY4" fmla="*/ 0 h 551145"/>
              <a:gd name="connsiteX0" fmla="*/ 0 w 2467736"/>
              <a:gd name="connsiteY0" fmla="*/ 0 h 551145"/>
              <a:gd name="connsiteX1" fmla="*/ 1465203 w 2467736"/>
              <a:gd name="connsiteY1" fmla="*/ 0 h 551145"/>
              <a:gd name="connsiteX2" fmla="*/ 2467736 w 2467736"/>
              <a:gd name="connsiteY2" fmla="*/ 551145 h 551145"/>
              <a:gd name="connsiteX3" fmla="*/ 0 w 2467736"/>
              <a:gd name="connsiteY3" fmla="*/ 551145 h 551145"/>
              <a:gd name="connsiteX4" fmla="*/ 0 w 2467736"/>
              <a:gd name="connsiteY4" fmla="*/ 0 h 551145"/>
              <a:gd name="connsiteX0" fmla="*/ 0 w 2516274"/>
              <a:gd name="connsiteY0" fmla="*/ 0 h 555788"/>
              <a:gd name="connsiteX1" fmla="*/ 1465203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0 h 555788"/>
              <a:gd name="connsiteX1" fmla="*/ 1351949 w 2516274"/>
              <a:gd name="connsiteY1" fmla="*/ 13930 h 555788"/>
              <a:gd name="connsiteX2" fmla="*/ 2516274 w 2516274"/>
              <a:gd name="connsiteY2" fmla="*/ 555788 h 555788"/>
              <a:gd name="connsiteX3" fmla="*/ 0 w 2516274"/>
              <a:gd name="connsiteY3" fmla="*/ 551145 h 555788"/>
              <a:gd name="connsiteX4" fmla="*/ 0 w 2516274"/>
              <a:gd name="connsiteY4" fmla="*/ 0 h 555788"/>
              <a:gd name="connsiteX0" fmla="*/ 0 w 2516274"/>
              <a:gd name="connsiteY0" fmla="*/ 13930 h 569718"/>
              <a:gd name="connsiteX1" fmla="*/ 1319590 w 2516274"/>
              <a:gd name="connsiteY1" fmla="*/ 0 h 569718"/>
              <a:gd name="connsiteX2" fmla="*/ 2516274 w 2516274"/>
              <a:gd name="connsiteY2" fmla="*/ 569718 h 569718"/>
              <a:gd name="connsiteX3" fmla="*/ 0 w 2516274"/>
              <a:gd name="connsiteY3" fmla="*/ 565075 h 569718"/>
              <a:gd name="connsiteX4" fmla="*/ 0 w 2516274"/>
              <a:gd name="connsiteY4" fmla="*/ 13930 h 569718"/>
              <a:gd name="connsiteX0" fmla="*/ 0 w 2516274"/>
              <a:gd name="connsiteY0" fmla="*/ 0 h 555788"/>
              <a:gd name="connsiteX1" fmla="*/ 1384307 w 2516274"/>
              <a:gd name="connsiteY1" fmla="*/ 0 h 555788"/>
              <a:gd name="connsiteX2" fmla="*/ 2516274 w 2516274"/>
              <a:gd name="connsiteY2" fmla="*/ 555788 h 555788"/>
              <a:gd name="connsiteX3" fmla="*/ 0 w 2516274"/>
              <a:gd name="connsiteY3" fmla="*/ 551145 h 555788"/>
              <a:gd name="connsiteX4" fmla="*/ 0 w 2516274"/>
              <a:gd name="connsiteY4" fmla="*/ 0 h 555788"/>
              <a:gd name="connsiteX0" fmla="*/ 0 w 2820598"/>
              <a:gd name="connsiteY0" fmla="*/ 0 h 560431"/>
              <a:gd name="connsiteX1" fmla="*/ 1384307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75447 w 2820598"/>
              <a:gd name="connsiteY1" fmla="*/ 13930 h 560431"/>
              <a:gd name="connsiteX2" fmla="*/ 2820598 w 2820598"/>
              <a:gd name="connsiteY2" fmla="*/ 560431 h 560431"/>
              <a:gd name="connsiteX3" fmla="*/ 0 w 2820598"/>
              <a:gd name="connsiteY3" fmla="*/ 551145 h 560431"/>
              <a:gd name="connsiteX4" fmla="*/ 0 w 2820598"/>
              <a:gd name="connsiteY4" fmla="*/ 0 h 560431"/>
              <a:gd name="connsiteX0" fmla="*/ 0 w 2820598"/>
              <a:gd name="connsiteY0" fmla="*/ 0 h 560431"/>
              <a:gd name="connsiteX1" fmla="*/ 1027930 w 2820598"/>
              <a:gd name="connsiteY1" fmla="*/ 0 h 560431"/>
              <a:gd name="connsiteX2" fmla="*/ 2820598 w 2820598"/>
              <a:gd name="connsiteY2" fmla="*/ 560431 h 560431"/>
              <a:gd name="connsiteX3" fmla="*/ 0 w 2820598"/>
              <a:gd name="connsiteY3" fmla="*/ 551145 h 560431"/>
              <a:gd name="connsiteX4" fmla="*/ 0 w 2820598"/>
              <a:gd name="connsiteY4" fmla="*/ 0 h 560431"/>
              <a:gd name="connsiteX0" fmla="*/ 0 w 2998422"/>
              <a:gd name="connsiteY0" fmla="*/ 0 h 555788"/>
              <a:gd name="connsiteX1" fmla="*/ 1027930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5460 h 561248"/>
              <a:gd name="connsiteX1" fmla="*/ 1383579 w 2998422"/>
              <a:gd name="connsiteY1" fmla="*/ 0 h 561248"/>
              <a:gd name="connsiteX2" fmla="*/ 2998422 w 2998422"/>
              <a:gd name="connsiteY2" fmla="*/ 561248 h 561248"/>
              <a:gd name="connsiteX3" fmla="*/ 0 w 2998422"/>
              <a:gd name="connsiteY3" fmla="*/ 556605 h 561248"/>
              <a:gd name="connsiteX4" fmla="*/ 0 w 2998422"/>
              <a:gd name="connsiteY4" fmla="*/ 5460 h 561248"/>
              <a:gd name="connsiteX0" fmla="*/ 0 w 2998422"/>
              <a:gd name="connsiteY0" fmla="*/ 0 h 555788"/>
              <a:gd name="connsiteX1" fmla="*/ 1332772 w 2998422"/>
              <a:gd name="connsiteY1" fmla="*/ 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875895 w 2998422"/>
              <a:gd name="connsiteY1" fmla="*/ 38217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770460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 name="connsiteX0" fmla="*/ 0 w 2998422"/>
              <a:gd name="connsiteY0" fmla="*/ 0 h 555788"/>
              <a:gd name="connsiteX1" fmla="*/ 1502951 w 2998422"/>
              <a:gd name="connsiteY1" fmla="*/ 5460 h 555788"/>
              <a:gd name="connsiteX2" fmla="*/ 2998422 w 2998422"/>
              <a:gd name="connsiteY2" fmla="*/ 555788 h 555788"/>
              <a:gd name="connsiteX3" fmla="*/ 0 w 2998422"/>
              <a:gd name="connsiteY3" fmla="*/ 551145 h 555788"/>
              <a:gd name="connsiteX4" fmla="*/ 0 w 2998422"/>
              <a:gd name="connsiteY4" fmla="*/ 0 h 55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422" h="555788">
                <a:moveTo>
                  <a:pt x="0" y="0"/>
                </a:moveTo>
                <a:lnTo>
                  <a:pt x="1502951" y="5460"/>
                </a:lnTo>
                <a:lnTo>
                  <a:pt x="2998422" y="555788"/>
                </a:lnTo>
                <a:lnTo>
                  <a:pt x="0" y="551145"/>
                </a:lnTo>
                <a:lnTo>
                  <a:pt x="0"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r>
              <a:rPr lang="en-GB"/>
              <a:t>GRC</a:t>
            </a:r>
          </a:p>
        </p:txBody>
      </p:sp>
      <p:sp>
        <p:nvSpPr>
          <p:cNvPr id="20" name="Rectangle 19">
            <a:extLst>
              <a:ext uri="{FF2B5EF4-FFF2-40B4-BE49-F238E27FC236}">
                <a16:creationId xmlns:a16="http://schemas.microsoft.com/office/drawing/2014/main" id="{6C605B31-FA53-A325-B894-E16C66A48F12}"/>
              </a:ext>
            </a:extLst>
          </p:cNvPr>
          <p:cNvSpPr/>
          <p:nvPr/>
        </p:nvSpPr>
        <p:spPr>
          <a:xfrm>
            <a:off x="5200982" y="4146613"/>
            <a:ext cx="343251" cy="20985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a:t>BRM</a:t>
            </a:r>
          </a:p>
        </p:txBody>
      </p:sp>
      <p:cxnSp>
        <p:nvCxnSpPr>
          <p:cNvPr id="6" name="Straight Connector 5">
            <a:extLst>
              <a:ext uri="{FF2B5EF4-FFF2-40B4-BE49-F238E27FC236}">
                <a16:creationId xmlns:a16="http://schemas.microsoft.com/office/drawing/2014/main" id="{48CE53DC-2989-2BCD-B918-FAF150EAF3BF}"/>
              </a:ext>
            </a:extLst>
          </p:cNvPr>
          <p:cNvCxnSpPr>
            <a:cxnSpLocks/>
          </p:cNvCxnSpPr>
          <p:nvPr/>
        </p:nvCxnSpPr>
        <p:spPr>
          <a:xfrm>
            <a:off x="4587708" y="802227"/>
            <a:ext cx="0" cy="5443538"/>
          </a:xfrm>
          <a:prstGeom prst="line">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70325AB0-C508-4D4F-8753-5726F52D8AC1}"/>
              </a:ext>
            </a:extLst>
          </p:cNvPr>
          <p:cNvSpPr/>
          <p:nvPr/>
        </p:nvSpPr>
        <p:spPr>
          <a:xfrm>
            <a:off x="601404" y="4141373"/>
            <a:ext cx="3482495" cy="2338922"/>
          </a:xfrm>
          <a:custGeom>
            <a:avLst/>
            <a:gdLst>
              <a:gd name="connsiteX0" fmla="*/ 0 w 1496533"/>
              <a:gd name="connsiteY0" fmla="*/ 0 h 2334778"/>
              <a:gd name="connsiteX1" fmla="*/ 1496533 w 1496533"/>
              <a:gd name="connsiteY1" fmla="*/ 0 h 2334778"/>
              <a:gd name="connsiteX2" fmla="*/ 1496533 w 1496533"/>
              <a:gd name="connsiteY2" fmla="*/ 2334778 h 2334778"/>
              <a:gd name="connsiteX3" fmla="*/ 0 w 1496533"/>
              <a:gd name="connsiteY3" fmla="*/ 2334778 h 2334778"/>
              <a:gd name="connsiteX4" fmla="*/ 0 w 1496533"/>
              <a:gd name="connsiteY4" fmla="*/ 0 h 2334778"/>
              <a:gd name="connsiteX0" fmla="*/ 1985962 w 3482495"/>
              <a:gd name="connsiteY0" fmla="*/ 0 h 2334778"/>
              <a:gd name="connsiteX1" fmla="*/ 3482495 w 3482495"/>
              <a:gd name="connsiteY1" fmla="*/ 0 h 2334778"/>
              <a:gd name="connsiteX2" fmla="*/ 3482495 w 3482495"/>
              <a:gd name="connsiteY2" fmla="*/ 2334778 h 2334778"/>
              <a:gd name="connsiteX3" fmla="*/ 0 w 3482495"/>
              <a:gd name="connsiteY3" fmla="*/ 2334778 h 2334778"/>
              <a:gd name="connsiteX4" fmla="*/ 1985962 w 3482495"/>
              <a:gd name="connsiteY4" fmla="*/ 0 h 2334778"/>
              <a:gd name="connsiteX0" fmla="*/ 1528762 w 3482495"/>
              <a:gd name="connsiteY0" fmla="*/ 0 h 2349066"/>
              <a:gd name="connsiteX1" fmla="*/ 3482495 w 3482495"/>
              <a:gd name="connsiteY1" fmla="*/ 14288 h 2349066"/>
              <a:gd name="connsiteX2" fmla="*/ 3482495 w 3482495"/>
              <a:gd name="connsiteY2" fmla="*/ 2349066 h 2349066"/>
              <a:gd name="connsiteX3" fmla="*/ 0 w 3482495"/>
              <a:gd name="connsiteY3" fmla="*/ 2349066 h 2349066"/>
              <a:gd name="connsiteX4" fmla="*/ 1528762 w 3482495"/>
              <a:gd name="connsiteY4" fmla="*/ 0 h 2349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2495" h="2349066">
                <a:moveTo>
                  <a:pt x="1528762" y="0"/>
                </a:moveTo>
                <a:lnTo>
                  <a:pt x="3482495" y="14288"/>
                </a:lnTo>
                <a:lnTo>
                  <a:pt x="3482495" y="2349066"/>
                </a:lnTo>
                <a:lnTo>
                  <a:pt x="0" y="2349066"/>
                </a:lnTo>
                <a:lnTo>
                  <a:pt x="1528762" y="0"/>
                </a:lnTo>
                <a:close/>
              </a:path>
            </a:pathLst>
          </a:custGeom>
          <a:ln w="38100">
            <a:solidFill>
              <a:schemeClr val="accent2"/>
            </a:solid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r>
              <a:rPr lang="en-GB"/>
              <a:t>IT Outsource</a:t>
            </a:r>
          </a:p>
          <a:p>
            <a:pPr algn="ctr"/>
            <a:r>
              <a:rPr lang="en-GB"/>
              <a:t>Service Provider</a:t>
            </a:r>
          </a:p>
        </p:txBody>
      </p:sp>
      <p:sp>
        <p:nvSpPr>
          <p:cNvPr id="14" name="Right Triangle 13">
            <a:extLst>
              <a:ext uri="{FF2B5EF4-FFF2-40B4-BE49-F238E27FC236}">
                <a16:creationId xmlns:a16="http://schemas.microsoft.com/office/drawing/2014/main" id="{300421EB-03E5-8200-BDA2-3510EB137338}"/>
              </a:ext>
            </a:extLst>
          </p:cNvPr>
          <p:cNvSpPr/>
          <p:nvPr/>
        </p:nvSpPr>
        <p:spPr>
          <a:xfrm flipH="1">
            <a:off x="2243993" y="788648"/>
            <a:ext cx="1900076" cy="3023200"/>
          </a:xfrm>
          <a:prstGeom prst="rtTriangle">
            <a:avLst/>
          </a:prstGeom>
          <a:ln w="47625">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b" anchorCtr="1"/>
          <a:lstStyle/>
          <a:p>
            <a:pPr algn="ctr"/>
            <a:r>
              <a:rPr lang="en-GB"/>
              <a:t>MSSP</a:t>
            </a:r>
          </a:p>
        </p:txBody>
      </p:sp>
      <p:sp>
        <p:nvSpPr>
          <p:cNvPr id="5" name="Right Triangle 4">
            <a:extLst>
              <a:ext uri="{FF2B5EF4-FFF2-40B4-BE49-F238E27FC236}">
                <a16:creationId xmlns:a16="http://schemas.microsoft.com/office/drawing/2014/main" id="{C783F604-52D3-9F44-3707-64A206A68F94}"/>
              </a:ext>
            </a:extLst>
          </p:cNvPr>
          <p:cNvSpPr/>
          <p:nvPr/>
        </p:nvSpPr>
        <p:spPr>
          <a:xfrm flipH="1">
            <a:off x="2751355" y="788649"/>
            <a:ext cx="1384971" cy="2292754"/>
          </a:xfrm>
          <a:prstGeom prst="rtTriangle">
            <a:avLst/>
          </a:prstGeom>
          <a:solidFill>
            <a:schemeClr val="accent1">
              <a:alpha val="45096"/>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GB"/>
              <a:t>IR</a:t>
            </a:r>
          </a:p>
        </p:txBody>
      </p:sp>
      <p:sp>
        <p:nvSpPr>
          <p:cNvPr id="17" name="Rectangle 16">
            <a:extLst>
              <a:ext uri="{FF2B5EF4-FFF2-40B4-BE49-F238E27FC236}">
                <a16:creationId xmlns:a16="http://schemas.microsoft.com/office/drawing/2014/main" id="{D7D6CC97-7F93-965F-1043-BEFC14A970ED}"/>
              </a:ext>
            </a:extLst>
          </p:cNvPr>
          <p:cNvSpPr/>
          <p:nvPr/>
        </p:nvSpPr>
        <p:spPr>
          <a:xfrm>
            <a:off x="5567560" y="4157804"/>
            <a:ext cx="516671" cy="20985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Architecture</a:t>
            </a:r>
          </a:p>
        </p:txBody>
      </p:sp>
      <p:sp>
        <p:nvSpPr>
          <p:cNvPr id="19" name="Rectangle 18">
            <a:extLst>
              <a:ext uri="{FF2B5EF4-FFF2-40B4-BE49-F238E27FC236}">
                <a16:creationId xmlns:a16="http://schemas.microsoft.com/office/drawing/2014/main" id="{6CEB7C09-F7F8-5A24-A86D-212749C3848E}"/>
              </a:ext>
            </a:extLst>
          </p:cNvPr>
          <p:cNvSpPr/>
          <p:nvPr/>
        </p:nvSpPr>
        <p:spPr>
          <a:xfrm>
            <a:off x="6017298" y="4980928"/>
            <a:ext cx="516671" cy="12560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Resilience</a:t>
            </a:r>
          </a:p>
        </p:txBody>
      </p:sp>
      <p:sp>
        <p:nvSpPr>
          <p:cNvPr id="21" name="Rectangle 20">
            <a:extLst>
              <a:ext uri="{FF2B5EF4-FFF2-40B4-BE49-F238E27FC236}">
                <a16:creationId xmlns:a16="http://schemas.microsoft.com/office/drawing/2014/main" id="{15791BD9-7038-5A4A-D5C3-010B89D06BB3}"/>
              </a:ext>
            </a:extLst>
          </p:cNvPr>
          <p:cNvSpPr/>
          <p:nvPr/>
        </p:nvSpPr>
        <p:spPr>
          <a:xfrm rot="16200000">
            <a:off x="5191646" y="2656584"/>
            <a:ext cx="895136" cy="2043480"/>
          </a:xfrm>
          <a:custGeom>
            <a:avLst/>
            <a:gdLst>
              <a:gd name="connsiteX0" fmla="*/ 0 w 542164"/>
              <a:gd name="connsiteY0" fmla="*/ 0 h 1386251"/>
              <a:gd name="connsiteX1" fmla="*/ 542164 w 542164"/>
              <a:gd name="connsiteY1" fmla="*/ 0 h 1386251"/>
              <a:gd name="connsiteX2" fmla="*/ 542164 w 542164"/>
              <a:gd name="connsiteY2" fmla="*/ 1386251 h 1386251"/>
              <a:gd name="connsiteX3" fmla="*/ 0 w 542164"/>
              <a:gd name="connsiteY3" fmla="*/ 1386251 h 1386251"/>
              <a:gd name="connsiteX4" fmla="*/ 0 w 542164"/>
              <a:gd name="connsiteY4" fmla="*/ 0 h 1386251"/>
              <a:gd name="connsiteX0" fmla="*/ 42861 w 585025"/>
              <a:gd name="connsiteY0" fmla="*/ 0 h 1643429"/>
              <a:gd name="connsiteX1" fmla="*/ 585025 w 585025"/>
              <a:gd name="connsiteY1" fmla="*/ 0 h 1643429"/>
              <a:gd name="connsiteX2" fmla="*/ 585025 w 585025"/>
              <a:gd name="connsiteY2" fmla="*/ 1386251 h 1643429"/>
              <a:gd name="connsiteX3" fmla="*/ 0 w 585025"/>
              <a:gd name="connsiteY3" fmla="*/ 1643429 h 1643429"/>
              <a:gd name="connsiteX4" fmla="*/ 42861 w 585025"/>
              <a:gd name="connsiteY4" fmla="*/ 0 h 1643429"/>
              <a:gd name="connsiteX0" fmla="*/ 28574 w 570738"/>
              <a:gd name="connsiteY0" fmla="*/ 0 h 1686291"/>
              <a:gd name="connsiteX1" fmla="*/ 570738 w 570738"/>
              <a:gd name="connsiteY1" fmla="*/ 0 h 1686291"/>
              <a:gd name="connsiteX2" fmla="*/ 570738 w 570738"/>
              <a:gd name="connsiteY2" fmla="*/ 1386251 h 1686291"/>
              <a:gd name="connsiteX3" fmla="*/ 0 w 570738"/>
              <a:gd name="connsiteY3" fmla="*/ 1686291 h 1686291"/>
              <a:gd name="connsiteX4" fmla="*/ 28574 w 570738"/>
              <a:gd name="connsiteY4" fmla="*/ 0 h 1686291"/>
              <a:gd name="connsiteX0" fmla="*/ 28574 w 570738"/>
              <a:gd name="connsiteY0" fmla="*/ 0 h 1686291"/>
              <a:gd name="connsiteX1" fmla="*/ 570738 w 570738"/>
              <a:gd name="connsiteY1" fmla="*/ 0 h 1686291"/>
              <a:gd name="connsiteX2" fmla="*/ 556451 w 570738"/>
              <a:gd name="connsiteY2" fmla="*/ 1286242 h 1686291"/>
              <a:gd name="connsiteX3" fmla="*/ 0 w 570738"/>
              <a:gd name="connsiteY3" fmla="*/ 1686291 h 1686291"/>
              <a:gd name="connsiteX4" fmla="*/ 28574 w 570738"/>
              <a:gd name="connsiteY4" fmla="*/ 0 h 1686291"/>
              <a:gd name="connsiteX0" fmla="*/ 28574 w 723224"/>
              <a:gd name="connsiteY0" fmla="*/ 28573 h 1714864"/>
              <a:gd name="connsiteX1" fmla="*/ 723224 w 723224"/>
              <a:gd name="connsiteY1" fmla="*/ 0 h 1714864"/>
              <a:gd name="connsiteX2" fmla="*/ 556451 w 723224"/>
              <a:gd name="connsiteY2" fmla="*/ 1314815 h 1714864"/>
              <a:gd name="connsiteX3" fmla="*/ 0 w 723224"/>
              <a:gd name="connsiteY3" fmla="*/ 1714864 h 1714864"/>
              <a:gd name="connsiteX4" fmla="*/ 28574 w 723224"/>
              <a:gd name="connsiteY4" fmla="*/ 28573 h 1714864"/>
              <a:gd name="connsiteX0" fmla="*/ 28574 w 723224"/>
              <a:gd name="connsiteY0" fmla="*/ 28573 h 1714864"/>
              <a:gd name="connsiteX1" fmla="*/ 723224 w 723224"/>
              <a:gd name="connsiteY1" fmla="*/ 0 h 1714864"/>
              <a:gd name="connsiteX2" fmla="*/ 708936 w 723224"/>
              <a:gd name="connsiteY2" fmla="*/ 1543418 h 1714864"/>
              <a:gd name="connsiteX3" fmla="*/ 0 w 723224"/>
              <a:gd name="connsiteY3" fmla="*/ 1714864 h 1714864"/>
              <a:gd name="connsiteX4" fmla="*/ 28574 w 723224"/>
              <a:gd name="connsiteY4" fmla="*/ 28573 h 1714864"/>
              <a:gd name="connsiteX0" fmla="*/ 40302 w 734952"/>
              <a:gd name="connsiteY0" fmla="*/ 28573 h 1986330"/>
              <a:gd name="connsiteX1" fmla="*/ 734952 w 734952"/>
              <a:gd name="connsiteY1" fmla="*/ 0 h 1986330"/>
              <a:gd name="connsiteX2" fmla="*/ 720664 w 734952"/>
              <a:gd name="connsiteY2" fmla="*/ 1543418 h 1986330"/>
              <a:gd name="connsiteX3" fmla="*/ 0 w 734952"/>
              <a:gd name="connsiteY3" fmla="*/ 1986330 h 1986330"/>
              <a:gd name="connsiteX4" fmla="*/ 40302 w 734952"/>
              <a:gd name="connsiteY4" fmla="*/ 28573 h 1986330"/>
              <a:gd name="connsiteX0" fmla="*/ 40302 w 734952"/>
              <a:gd name="connsiteY0" fmla="*/ 28573 h 1986330"/>
              <a:gd name="connsiteX1" fmla="*/ 734952 w 734952"/>
              <a:gd name="connsiteY1" fmla="*/ 0 h 1986330"/>
              <a:gd name="connsiteX2" fmla="*/ 638555 w 734952"/>
              <a:gd name="connsiteY2" fmla="*/ 1500555 h 1986330"/>
              <a:gd name="connsiteX3" fmla="*/ 0 w 734952"/>
              <a:gd name="connsiteY3" fmla="*/ 1986330 h 1986330"/>
              <a:gd name="connsiteX4" fmla="*/ 40302 w 734952"/>
              <a:gd name="connsiteY4" fmla="*/ 28573 h 1986330"/>
              <a:gd name="connsiteX0" fmla="*/ 40302 w 638555"/>
              <a:gd name="connsiteY0" fmla="*/ 14285 h 1972042"/>
              <a:gd name="connsiteX1" fmla="*/ 617655 w 638555"/>
              <a:gd name="connsiteY1" fmla="*/ 0 h 1972042"/>
              <a:gd name="connsiteX2" fmla="*/ 638555 w 638555"/>
              <a:gd name="connsiteY2" fmla="*/ 1486267 h 1972042"/>
              <a:gd name="connsiteX3" fmla="*/ 0 w 638555"/>
              <a:gd name="connsiteY3" fmla="*/ 1972042 h 1972042"/>
              <a:gd name="connsiteX4" fmla="*/ 40302 w 638555"/>
              <a:gd name="connsiteY4" fmla="*/ 14285 h 1972042"/>
              <a:gd name="connsiteX0" fmla="*/ 40302 w 688033"/>
              <a:gd name="connsiteY0" fmla="*/ 0 h 1957757"/>
              <a:gd name="connsiteX1" fmla="*/ 688033 w 688033"/>
              <a:gd name="connsiteY1" fmla="*/ 5 h 1957757"/>
              <a:gd name="connsiteX2" fmla="*/ 638555 w 688033"/>
              <a:gd name="connsiteY2" fmla="*/ 1471982 h 1957757"/>
              <a:gd name="connsiteX3" fmla="*/ 0 w 688033"/>
              <a:gd name="connsiteY3" fmla="*/ 1957757 h 1957757"/>
              <a:gd name="connsiteX4" fmla="*/ 40302 w 688033"/>
              <a:gd name="connsiteY4" fmla="*/ 0 h 1957757"/>
              <a:gd name="connsiteX0" fmla="*/ 40302 w 688033"/>
              <a:gd name="connsiteY0" fmla="*/ 0 h 1957757"/>
              <a:gd name="connsiteX1" fmla="*/ 688033 w 688033"/>
              <a:gd name="connsiteY1" fmla="*/ 5 h 1957757"/>
              <a:gd name="connsiteX2" fmla="*/ 685474 w 688033"/>
              <a:gd name="connsiteY2" fmla="*/ 1429122 h 1957757"/>
              <a:gd name="connsiteX3" fmla="*/ 0 w 688033"/>
              <a:gd name="connsiteY3" fmla="*/ 1957757 h 1957757"/>
              <a:gd name="connsiteX4" fmla="*/ 40302 w 688033"/>
              <a:gd name="connsiteY4" fmla="*/ 0 h 1957757"/>
              <a:gd name="connsiteX0" fmla="*/ 52029 w 699760"/>
              <a:gd name="connsiteY0" fmla="*/ 0 h 2043485"/>
              <a:gd name="connsiteX1" fmla="*/ 699760 w 699760"/>
              <a:gd name="connsiteY1" fmla="*/ 5 h 2043485"/>
              <a:gd name="connsiteX2" fmla="*/ 697201 w 699760"/>
              <a:gd name="connsiteY2" fmla="*/ 1429122 h 2043485"/>
              <a:gd name="connsiteX3" fmla="*/ 0 w 699760"/>
              <a:gd name="connsiteY3" fmla="*/ 2043485 h 2043485"/>
              <a:gd name="connsiteX4" fmla="*/ 52029 w 699760"/>
              <a:gd name="connsiteY4" fmla="*/ 0 h 2043485"/>
              <a:gd name="connsiteX0" fmla="*/ 52029 w 699760"/>
              <a:gd name="connsiteY0" fmla="*/ 0 h 2043485"/>
              <a:gd name="connsiteX1" fmla="*/ 699760 w 699760"/>
              <a:gd name="connsiteY1" fmla="*/ 5 h 2043485"/>
              <a:gd name="connsiteX2" fmla="*/ 685470 w 699760"/>
              <a:gd name="connsiteY2" fmla="*/ 1486275 h 2043485"/>
              <a:gd name="connsiteX3" fmla="*/ 0 w 699760"/>
              <a:gd name="connsiteY3" fmla="*/ 2043485 h 2043485"/>
              <a:gd name="connsiteX4" fmla="*/ 52029 w 699760"/>
              <a:gd name="connsiteY4" fmla="*/ 0 h 2043485"/>
              <a:gd name="connsiteX0" fmla="*/ 52029 w 721990"/>
              <a:gd name="connsiteY0" fmla="*/ 0 h 2043485"/>
              <a:gd name="connsiteX1" fmla="*/ 699760 w 721990"/>
              <a:gd name="connsiteY1" fmla="*/ 5 h 2043485"/>
              <a:gd name="connsiteX2" fmla="*/ 721990 w 721990"/>
              <a:gd name="connsiteY2" fmla="*/ 1446736 h 2043485"/>
              <a:gd name="connsiteX3" fmla="*/ 0 w 721990"/>
              <a:gd name="connsiteY3" fmla="*/ 2043485 h 2043485"/>
              <a:gd name="connsiteX4" fmla="*/ 52029 w 721990"/>
              <a:gd name="connsiteY4" fmla="*/ 0 h 2043485"/>
              <a:gd name="connsiteX0" fmla="*/ 0 w 734887"/>
              <a:gd name="connsiteY0" fmla="*/ 9881 h 2043480"/>
              <a:gd name="connsiteX1" fmla="*/ 712657 w 734887"/>
              <a:gd name="connsiteY1" fmla="*/ 0 h 2043480"/>
              <a:gd name="connsiteX2" fmla="*/ 734887 w 734887"/>
              <a:gd name="connsiteY2" fmla="*/ 1446731 h 2043480"/>
              <a:gd name="connsiteX3" fmla="*/ 12897 w 734887"/>
              <a:gd name="connsiteY3" fmla="*/ 2043480 h 2043480"/>
              <a:gd name="connsiteX4" fmla="*/ 0 w 734887"/>
              <a:gd name="connsiteY4" fmla="*/ 9881 h 20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887" h="2043480">
                <a:moveTo>
                  <a:pt x="0" y="9881"/>
                </a:moveTo>
                <a:lnTo>
                  <a:pt x="712657" y="0"/>
                </a:lnTo>
                <a:lnTo>
                  <a:pt x="734887" y="1446731"/>
                </a:lnTo>
                <a:lnTo>
                  <a:pt x="12897" y="2043480"/>
                </a:lnTo>
                <a:lnTo>
                  <a:pt x="0" y="9881"/>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vert="vert" rtlCol="0" anchor="ctr"/>
          <a:lstStyle/>
          <a:p>
            <a:pPr algn="ctr"/>
            <a:r>
              <a:rPr lang="en-GB" sz="1600"/>
              <a:t>Security </a:t>
            </a:r>
          </a:p>
          <a:p>
            <a:pPr algn="ctr"/>
            <a:r>
              <a:rPr lang="en-GB" sz="1600"/>
              <a:t>Management</a:t>
            </a:r>
          </a:p>
        </p:txBody>
      </p:sp>
      <p:sp>
        <p:nvSpPr>
          <p:cNvPr id="22" name="Right Triangle 21">
            <a:extLst>
              <a:ext uri="{FF2B5EF4-FFF2-40B4-BE49-F238E27FC236}">
                <a16:creationId xmlns:a16="http://schemas.microsoft.com/office/drawing/2014/main" id="{8BC47AC4-99EB-E995-1C78-A71E9C6103A4}"/>
              </a:ext>
            </a:extLst>
          </p:cNvPr>
          <p:cNvSpPr/>
          <p:nvPr/>
        </p:nvSpPr>
        <p:spPr>
          <a:xfrm>
            <a:off x="4613155" y="825682"/>
            <a:ext cx="3514721" cy="5454196"/>
          </a:xfrm>
          <a:prstGeom prst="rtTriangl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3B838CF-8AF4-E678-8798-8A2C0DACE0FB}"/>
              </a:ext>
            </a:extLst>
          </p:cNvPr>
          <p:cNvSpPr/>
          <p:nvPr/>
        </p:nvSpPr>
        <p:spPr>
          <a:xfrm>
            <a:off x="9824050" y="5116899"/>
            <a:ext cx="2075729" cy="612299"/>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a:t>Organisational Boundary</a:t>
            </a:r>
          </a:p>
        </p:txBody>
      </p:sp>
      <p:cxnSp>
        <p:nvCxnSpPr>
          <p:cNvPr id="18" name="Straight Connector 17">
            <a:extLst>
              <a:ext uri="{FF2B5EF4-FFF2-40B4-BE49-F238E27FC236}">
                <a16:creationId xmlns:a16="http://schemas.microsoft.com/office/drawing/2014/main" id="{49F69207-9F87-6C58-3110-A3DF34C00415}"/>
              </a:ext>
            </a:extLst>
          </p:cNvPr>
          <p:cNvCxnSpPr/>
          <p:nvPr/>
        </p:nvCxnSpPr>
        <p:spPr>
          <a:xfrm>
            <a:off x="4352081" y="694481"/>
            <a:ext cx="0" cy="5785814"/>
          </a:xfrm>
          <a:prstGeom prst="line">
            <a:avLst/>
          </a:prstGeom>
          <a:ln w="571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83111DBB-C34D-E70A-2287-74A030F3ADB0}"/>
              </a:ext>
            </a:extLst>
          </p:cNvPr>
          <p:cNvCxnSpPr/>
          <p:nvPr/>
        </p:nvCxnSpPr>
        <p:spPr>
          <a:xfrm>
            <a:off x="2060293" y="3993264"/>
            <a:ext cx="2176041" cy="0"/>
          </a:xfrm>
          <a:prstGeom prst="line">
            <a:avLst/>
          </a:prstGeom>
          <a:ln w="571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A12D369E-15A9-CC16-319D-74CB56BA9284}"/>
              </a:ext>
            </a:extLst>
          </p:cNvPr>
          <p:cNvSpPr txBox="1"/>
          <p:nvPr/>
        </p:nvSpPr>
        <p:spPr>
          <a:xfrm>
            <a:off x="9773893" y="5922045"/>
            <a:ext cx="2176041" cy="646331"/>
          </a:xfrm>
          <a:prstGeom prst="rect">
            <a:avLst/>
          </a:prstGeom>
          <a:ln w="571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GB"/>
              <a:t>Commercial Boundary</a:t>
            </a:r>
          </a:p>
        </p:txBody>
      </p:sp>
      <p:sp>
        <p:nvSpPr>
          <p:cNvPr id="28" name="TextBox 27">
            <a:extLst>
              <a:ext uri="{FF2B5EF4-FFF2-40B4-BE49-F238E27FC236}">
                <a16:creationId xmlns:a16="http://schemas.microsoft.com/office/drawing/2014/main" id="{03BD652C-AE25-3179-7AF3-86AEB31DE962}"/>
              </a:ext>
            </a:extLst>
          </p:cNvPr>
          <p:cNvSpPr txBox="1"/>
          <p:nvPr/>
        </p:nvSpPr>
        <p:spPr>
          <a:xfrm>
            <a:off x="7154606" y="297056"/>
            <a:ext cx="4845485" cy="5170646"/>
          </a:xfrm>
          <a:prstGeom prst="rect">
            <a:avLst/>
          </a:prstGeom>
          <a:noFill/>
        </p:spPr>
        <p:txBody>
          <a:bodyPr wrap="square" rtlCol="0">
            <a:spAutoFit/>
          </a:bodyPr>
          <a:lstStyle/>
          <a:p>
            <a:r>
              <a:rPr lang="en-GB" sz="2400" b="1"/>
              <a:t>How did we get here? (3/3)</a:t>
            </a:r>
          </a:p>
          <a:p>
            <a:r>
              <a:rPr lang="en-GB"/>
              <a:t>The logical step was a </a:t>
            </a:r>
            <a:r>
              <a:rPr lang="en-GB" b="1"/>
              <a:t>Business Process Outsource </a:t>
            </a:r>
            <a:r>
              <a:rPr lang="en-GB"/>
              <a:t>of the Technical, Operational Security functions, in most cases to a specialist </a:t>
            </a:r>
            <a:r>
              <a:rPr lang="en-GB" b="1"/>
              <a:t>Managed Security Service Provider.</a:t>
            </a:r>
          </a:p>
          <a:p>
            <a:endParaRPr lang="en-GB"/>
          </a:p>
          <a:p>
            <a:r>
              <a:rPr lang="en-GB"/>
              <a:t>What was previously one organic entity, with feeds and exchanges on an ad-hoc, relationship basis, is now three discreet entities, with </a:t>
            </a:r>
            <a:r>
              <a:rPr lang="en-GB" u="sng"/>
              <a:t>commercial</a:t>
            </a:r>
            <a:r>
              <a:rPr lang="en-GB"/>
              <a:t> boundaries.</a:t>
            </a:r>
          </a:p>
          <a:p>
            <a:endParaRPr lang="en-GB"/>
          </a:p>
          <a:p>
            <a:r>
              <a:rPr lang="en-GB"/>
              <a:t>Crossing organisational boundaries is one thing, commercial boundaries is much harder.</a:t>
            </a:r>
          </a:p>
          <a:p>
            <a:endParaRPr lang="en-GB"/>
          </a:p>
          <a:p>
            <a:r>
              <a:rPr lang="en-GB"/>
              <a:t>At this stage it posses challenges for both the IR capability and the IM Capability</a:t>
            </a:r>
          </a:p>
          <a:p>
            <a:endParaRPr lang="en-GB"/>
          </a:p>
          <a:p>
            <a:endParaRPr lang="en-GB"/>
          </a:p>
        </p:txBody>
      </p:sp>
    </p:spTree>
    <p:extLst>
      <p:ext uri="{BB962C8B-B14F-4D97-AF65-F5344CB8AC3E}">
        <p14:creationId xmlns:p14="http://schemas.microsoft.com/office/powerpoint/2010/main" val="363420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SS Theme">
      <a:majorFont>
        <a:latin typeface="Proxima Nova"/>
        <a:ea typeface=""/>
        <a:cs typeface=""/>
      </a:majorFont>
      <a:minorFont>
        <a:latin typeface="Proxima Sof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lgn="l">
          <a:defRPr sz="1600" dirty="0" smtClean="0">
            <a:latin typeface="+mj-lt"/>
          </a:defRPr>
        </a:defPPr>
      </a:lstStyle>
    </a:txDef>
  </a:objectDefaults>
  <a:extraClrSchemeLst/>
  <a:extLst>
    <a:ext uri="{05A4C25C-085E-4340-85A3-A5531E510DB2}">
      <thm15:themeFamily xmlns:thm15="http://schemas.microsoft.com/office/thememl/2012/main" name="Template - New Address" id="{633363C0-69C1-463A-BE2F-BCA0F164DC1D}" vid="{7A0C56B0-567D-4070-997A-D39088DCFC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EE454F62F5504AB6134733B8DFE6FC" ma:contentTypeVersion="11" ma:contentTypeDescription="Create a new document." ma:contentTypeScope="" ma:versionID="73bf0269e3ac04ccea07eda4bac03673">
  <xsd:schema xmlns:xsd="http://www.w3.org/2001/XMLSchema" xmlns:xs="http://www.w3.org/2001/XMLSchema" xmlns:p="http://schemas.microsoft.com/office/2006/metadata/properties" xmlns:ns2="72d2e021-6627-4ef7-98fc-dd79d0cb485b" xmlns:ns3="a4369ccf-3a7b-4acb-8489-c12f4ea72d91" targetNamespace="http://schemas.microsoft.com/office/2006/metadata/properties" ma:root="true" ma:fieldsID="f17a1e52ca38f33aaf59970941da094f" ns2:_="" ns3:_="">
    <xsd:import namespace="72d2e021-6627-4ef7-98fc-dd79d0cb485b"/>
    <xsd:import namespace="a4369ccf-3a7b-4acb-8489-c12f4ea72d9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2e021-6627-4ef7-98fc-dd79d0cb48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c8cbda5-bdd2-46da-bc79-0d295b8a113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369ccf-3a7b-4acb-8489-c12f4ea72d9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f5f14e3-8b70-42da-955d-2777135198c4}" ma:internalName="TaxCatchAll" ma:showField="CatchAllData" ma:web="a4369ccf-3a7b-4acb-8489-c12f4ea72d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2d2e021-6627-4ef7-98fc-dd79d0cb485b">
      <Terms xmlns="http://schemas.microsoft.com/office/infopath/2007/PartnerControls"/>
    </lcf76f155ced4ddcb4097134ff3c332f>
    <TaxCatchAll xmlns="a4369ccf-3a7b-4acb-8489-c12f4ea72d9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050A4A-9926-44A9-8FA5-C468FA54820A}">
  <ds:schemaRefs>
    <ds:schemaRef ds:uri="72d2e021-6627-4ef7-98fc-dd79d0cb485b"/>
    <ds:schemaRef ds:uri="a4369ccf-3a7b-4acb-8489-c12f4ea72d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677FA5B-1F4D-4ECB-8331-887A441D6187}">
  <ds:schemaRefs>
    <ds:schemaRef ds:uri="72d2e021-6627-4ef7-98fc-dd79d0cb485b"/>
    <ds:schemaRef ds:uri="a4369ccf-3a7b-4acb-8489-c12f4ea72d9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A0B0ADA-7210-4A4F-8603-2C6E48927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 New Address</Template>
  <TotalTime>0</TotalTime>
  <Words>2133</Words>
  <Application>Microsoft Office PowerPoint</Application>
  <PresentationFormat>Widescreen</PresentationFormat>
  <Paragraphs>289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Oxygen</vt:lpstr>
      <vt:lpstr>Proxima Nova</vt:lpstr>
      <vt:lpstr>Office Theme</vt:lpstr>
      <vt:lpstr>PowerPoint Presentation</vt:lpstr>
      <vt:lpstr>Intro’s &amp; Overview:</vt:lpstr>
      <vt:lpstr>Incident Management Vs Incident Response</vt:lpstr>
      <vt:lpstr>Zoom In</vt:lpstr>
      <vt:lpstr>The Problem Space</vt:lpstr>
      <vt:lpstr>Business &amp; Enterprise Architecture Context</vt:lpstr>
      <vt:lpstr>PowerPoint Presentation</vt:lpstr>
      <vt:lpstr>PowerPoint Presentation</vt:lpstr>
      <vt:lpstr>PowerPoint Presentation</vt:lpstr>
      <vt:lpstr>PowerPoint Presentation</vt:lpstr>
      <vt:lpstr>PowerPoint Presentation</vt:lpstr>
      <vt:lpstr>PowerPoint Presentation</vt:lpstr>
      <vt:lpstr>How can we address?</vt:lpstr>
      <vt:lpstr>How can we address?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 Haynes</dc:creator>
  <cp:lastModifiedBy>Tim Haynes</cp:lastModifiedBy>
  <cp:revision>2</cp:revision>
  <dcterms:created xsi:type="dcterms:W3CDTF">2024-12-02T16:34:07Z</dcterms:created>
  <dcterms:modified xsi:type="dcterms:W3CDTF">2024-12-16T11:28:38Z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0x010100ABEE454F62F5504AB6134733B8DFE6FC</vt:lpwstr>
  </property>
  <property fmtid="{D5CDD505-2E9C-101B-9397-08002B2CF9AE}" pid="3" name="ClassificationContentMarkingFooterLocations">
    <vt:lpwstr>Office Theme:5</vt:lpwstr>
  </property>
  <property fmtid="{D5CDD505-2E9C-101B-9397-08002B2CF9AE}" pid="4" name="ClassificationContentMarkingFooterText">
    <vt:lpwstr>Confidential - Only for Intended Persons</vt:lpwstr>
  </property>
  <property fmtid="{D5CDD505-2E9C-101B-9397-08002B2CF9AE}" pid="5" name="MSIP_Label_74beadce-444d-4aec-855f-bb795b17b9c5_Enabled">
    <vt:lpwstr>true</vt:lpwstr>
  </property>
  <property fmtid="{D5CDD505-2E9C-101B-9397-08002B2CF9AE}" pid="6" name="MSIP_Label_74beadce-444d-4aec-855f-bb795b17b9c5_SetDate">
    <vt:lpwstr>2023-06-28T09:36:21Z</vt:lpwstr>
  </property>
  <property fmtid="{D5CDD505-2E9C-101B-9397-08002B2CF9AE}" pid="7" name="MSIP_Label_74beadce-444d-4aec-855f-bb795b17b9c5_Method">
    <vt:lpwstr>Privileged</vt:lpwstr>
  </property>
  <property fmtid="{D5CDD505-2E9C-101B-9397-08002B2CF9AE}" pid="8" name="MSIP_Label_74beadce-444d-4aec-855f-bb795b17b9c5_Name">
    <vt:lpwstr>Public</vt:lpwstr>
  </property>
  <property fmtid="{D5CDD505-2E9C-101B-9397-08002B2CF9AE}" pid="9" name="MSIP_Label_74beadce-444d-4aec-855f-bb795b17b9c5_SiteId">
    <vt:lpwstr>2fcd62f1-0317-4a38-a33b-6fba566663f1</vt:lpwstr>
  </property>
  <property fmtid="{D5CDD505-2E9C-101B-9397-08002B2CF9AE}" pid="10" name="MSIP_Label_74beadce-444d-4aec-855f-bb795b17b9c5_ActionId">
    <vt:lpwstr>23ad3aec-84e0-4ea1-9e49-fc71ad6a1a04</vt:lpwstr>
  </property>
  <property fmtid="{D5CDD505-2E9C-101B-9397-08002B2CF9AE}" pid="11" name="MSIP_Label_74beadce-444d-4aec-855f-bb795b17b9c5_ContentBits">
    <vt:lpwstr>0</vt:lpwstr>
  </property>
  <property fmtid="{D5CDD505-2E9C-101B-9397-08002B2CF9AE}" pid="12" name="MediaServiceImageTags">
    <vt:lpwstr/>
  </property>
</Properties>
</file>