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</p:sldIdLst>
  <p:sldSz cx="9144000" cy="6858000" type="screen4x3"/>
  <p:notesSz cx="7099300" cy="10234613"/>
  <p:custDataLst>
    <p:tags r:id="rId17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280" autoAdjust="0"/>
  </p:normalViewPr>
  <p:slideViewPr>
    <p:cSldViewPr snapToGrid="0" snapToObjects="1" showGuides="1">
      <p:cViewPr varScale="1">
        <p:scale>
          <a:sx n="74" d="100"/>
          <a:sy n="74" d="100"/>
        </p:scale>
        <p:origin x="456" y="60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15.12.2016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15.12.2016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6.e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4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5160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5" name="think-cell Folie" r:id="rId4" imgW="444" imgH="443" progId="TCLayout.ActiveDocument.1">
                  <p:embed/>
                </p:oleObj>
              </mc:Choice>
              <mc:Fallback>
                <p:oleObj name="think-cell Foli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15.12.2016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6341751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1" name="think-cell Folie" r:id="rId19" imgW="444" imgH="443" progId="TCLayout.ActiveDocument.1">
                  <p:embed/>
                </p:oleObj>
              </mc:Choice>
              <mc:Fallback>
                <p:oleObj name="think-cell Folie" r:id="rId19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ssues.apache.org/jira/browse/ODE-14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FlogSOG</a:t>
            </a:r>
            <a:r>
              <a:rPr lang="fr-FR" dirty="0"/>
              <a:t> BPMN Model &amp; </a:t>
            </a:r>
            <a:br>
              <a:rPr lang="fr-FR" dirty="0"/>
            </a:br>
            <a:r>
              <a:rPr lang="fr-FR" dirty="0"/>
              <a:t>BPEL </a:t>
            </a:r>
            <a:r>
              <a:rPr lang="fr-FR" dirty="0" err="1"/>
              <a:t>Implementation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BPM Labs – Group 6</a:t>
            </a:r>
          </a:p>
          <a:p>
            <a:r>
              <a:rPr lang="de-DE" dirty="0"/>
              <a:t>Tim Ebner, Matthias Meissler, Sascha </a:t>
            </a:r>
            <a:r>
              <a:rPr lang="de-DE" dirty="0" err="1"/>
              <a:t>Tränkle</a:t>
            </a:r>
            <a:endParaRPr lang="de-DE" dirty="0"/>
          </a:p>
          <a:p>
            <a:r>
              <a:rPr lang="de-DE" dirty="0"/>
              <a:t>22.12.2016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6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 few thinks you can’t to with GUI and have to do in xml which was confusing at the beginning</a:t>
            </a:r>
          </a:p>
          <a:p>
            <a:r>
              <a:rPr lang="en-GB" dirty="0" smtClean="0"/>
              <a:t>Some features which are supported by BPEL aren’t supported by the APACHE ODE (at least in the version we were using)</a:t>
            </a:r>
          </a:p>
          <a:p>
            <a:pPr lvl="1"/>
            <a:r>
              <a:rPr lang="en-US" dirty="0" smtClean="0"/>
              <a:t>Like &lt;</a:t>
            </a:r>
            <a:r>
              <a:rPr lang="en-US" dirty="0" err="1" smtClean="0"/>
              <a:t>bpel:copy</a:t>
            </a:r>
            <a:r>
              <a:rPr lang="en-US" dirty="0" smtClean="0"/>
              <a:t> </a:t>
            </a:r>
            <a:r>
              <a:rPr lang="en-US" dirty="0" err="1"/>
              <a:t>ignoreMissingFromData</a:t>
            </a:r>
            <a:r>
              <a:rPr lang="en-US" dirty="0" smtClean="0"/>
              <a:t>=</a:t>
            </a:r>
            <a:r>
              <a:rPr lang="en-US" i="1" dirty="0" smtClean="0"/>
              <a:t>“yes"&gt; which suppresses </a:t>
            </a:r>
            <a:r>
              <a:rPr lang="en-US" i="1" dirty="0" err="1" smtClean="0"/>
              <a:t>bpel</a:t>
            </a:r>
            <a:r>
              <a:rPr lang="en-US" i="1" dirty="0" smtClean="0"/>
              <a:t>: </a:t>
            </a:r>
            <a:r>
              <a:rPr lang="en-US" i="1" dirty="0" err="1" smtClean="0"/>
              <a:t>selectionFailure</a:t>
            </a:r>
            <a:r>
              <a:rPr lang="en-US" i="1" dirty="0" smtClean="0"/>
              <a:t> and thus allows to assign data of optional fields without using if branching (Patch </a:t>
            </a:r>
            <a:r>
              <a:rPr lang="en-US" i="1" dirty="0"/>
              <a:t>for the ODE: </a:t>
            </a: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issues.apache.org/jira/browse/ODE-141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The counter variable of </a:t>
            </a:r>
            <a:r>
              <a:rPr lang="en-US" i="1" smtClean="0"/>
              <a:t>the for-each-loop </a:t>
            </a:r>
            <a:r>
              <a:rPr lang="en-US" i="1" dirty="0" smtClean="0"/>
              <a:t>has to be rounded and delivers varying values</a:t>
            </a:r>
            <a:endParaRPr lang="en-US" i="1" dirty="0" smtClean="0"/>
          </a:p>
          <a:p>
            <a:r>
              <a:rPr lang="en-US" i="1" dirty="0" smtClean="0"/>
              <a:t>It costs a lot of time and nerves to master the </a:t>
            </a:r>
            <a:r>
              <a:rPr lang="en-US" i="1" dirty="0" smtClean="0"/>
              <a:t>tooling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16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Existing </a:t>
            </a:r>
            <a:r>
              <a:rPr lang="en-GB" dirty="0" err="1"/>
              <a:t>FlowSOG</a:t>
            </a:r>
            <a:r>
              <a:rPr lang="en-GB" dirty="0"/>
              <a:t> Services</a:t>
            </a:r>
          </a:p>
          <a:p>
            <a:pPr lvl="1"/>
            <a:r>
              <a:rPr lang="en-GB" dirty="0"/>
              <a:t>Inventory, Order, Payment, Shipment provided through web services</a:t>
            </a:r>
          </a:p>
          <a:p>
            <a:pPr lvl="1"/>
            <a:r>
              <a:rPr lang="en-GB" dirty="0"/>
              <a:t>Definition can be derived from given WSDL file</a:t>
            </a:r>
          </a:p>
          <a:p>
            <a:r>
              <a:rPr lang="en-GB" dirty="0"/>
              <a:t>“Conduct order” workflow</a:t>
            </a:r>
          </a:p>
          <a:p>
            <a:pPr lvl="1"/>
            <a:r>
              <a:rPr lang="en-GB" dirty="0"/>
              <a:t>To be modelled using BPMN</a:t>
            </a:r>
          </a:p>
          <a:p>
            <a:pPr lvl="1"/>
            <a:r>
              <a:rPr lang="en-GB" dirty="0"/>
              <a:t>Implementation in BPEL, executing on given workflow environment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88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BPMN of the </a:t>
            </a:r>
            <a:r>
              <a:rPr lang="en-GB" dirty="0" smtClean="0"/>
              <a:t>synchronous </a:t>
            </a:r>
            <a:r>
              <a:rPr lang="en-GB" dirty="0"/>
              <a:t>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r="41510"/>
          <a:stretch/>
        </p:blipFill>
        <p:spPr>
          <a:xfrm>
            <a:off x="628650" y="1690689"/>
            <a:ext cx="7661335" cy="45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BPMN of the </a:t>
            </a:r>
            <a:r>
              <a:rPr lang="en-GB" dirty="0" smtClean="0"/>
              <a:t>synchronous </a:t>
            </a:r>
            <a:r>
              <a:rPr lang="en-GB" dirty="0"/>
              <a:t>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43678" r="1"/>
          <a:stretch/>
        </p:blipFill>
        <p:spPr>
          <a:xfrm>
            <a:off x="628650" y="1690689"/>
            <a:ext cx="7562002" cy="45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Synchronous BPEL Flow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28650" y="3207223"/>
            <a:ext cx="7886700" cy="2969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Live Demo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9211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BPMN of the asynchronous 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994"/>
            <a:ext cx="9144000" cy="45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4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BPEL </a:t>
            </a:r>
            <a:r>
              <a:rPr lang="en-GB" dirty="0"/>
              <a:t>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28650" y="3207223"/>
            <a:ext cx="7886700" cy="2969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Live Demo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8733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UI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44604" cy="4351338"/>
          </a:xfrm>
        </p:spPr>
        <p:txBody>
          <a:bodyPr/>
          <a:lstStyle/>
          <a:p>
            <a:r>
              <a:rPr lang="de-DE" dirty="0"/>
              <a:t>Cross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invoke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via Web UI</a:t>
            </a:r>
          </a:p>
          <a:p>
            <a:r>
              <a:rPr lang="de-DE" dirty="0"/>
              <a:t>CORS </a:t>
            </a:r>
            <a:r>
              <a:rPr lang="de-DE" dirty="0" err="1"/>
              <a:t>Plugin</a:t>
            </a:r>
            <a:r>
              <a:rPr lang="de-DE" dirty="0"/>
              <a:t> in Browser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via </a:t>
            </a:r>
            <a:r>
              <a:rPr lang="de-DE" dirty="0" err="1"/>
              <a:t>browser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78" y="365126"/>
            <a:ext cx="1806806" cy="55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0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UI Implementation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28650" y="3207223"/>
            <a:ext cx="7886700" cy="2969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Live Demo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594302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PRESENTATIONDONOTDELETE" val="&lt;?xml version=&quot;1.0&quot; encoding=&quot;UTF-16&quot; standalone=&quot;yes&quot;?&gt;&lt;root reqver=&quot;23045&quot;&gt;&lt;version val=&quot;2508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7BD1976764C48AA57E940E66F0830" ma:contentTypeVersion="4" ma:contentTypeDescription="Create a new document." ma:contentTypeScope="" ma:versionID="e2594a43ee35af2c8915ac43a8464099">
  <xsd:schema xmlns:xsd="http://www.w3.org/2001/XMLSchema" xmlns:xs="http://www.w3.org/2001/XMLSchema" xmlns:p="http://schemas.microsoft.com/office/2006/metadata/properties" xmlns:ns2="77af59a1-5b01-45a4-89bd-30015c575472" targetNamespace="http://schemas.microsoft.com/office/2006/metadata/properties" ma:root="true" ma:fieldsID="20e38be651ec0e1392c339b6a6dadc66" ns2:_="">
    <xsd:import namespace="77af59a1-5b01-45a4-89bd-30015c5754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f59a1-5b01-45a4-89bd-30015c5754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CD58FB-4D56-4F92-9061-9DAD27522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f59a1-5b01-45a4-89bd-30015c575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FD1C56-CB3D-4D13-9157-15EF27CC49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FC19CB-DED4-4982-880F-65FA6B7E53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7af59a1-5b01-45a4-89bd-30015c57547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231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Office Theme</vt:lpstr>
      <vt:lpstr>think-cell Folie</vt:lpstr>
      <vt:lpstr>FlogSOG BPMN Model &amp;  BPEL Implementation</vt:lpstr>
      <vt:lpstr>Prerequisites</vt:lpstr>
      <vt:lpstr>BPMN of the synchronous flow</vt:lpstr>
      <vt:lpstr>BPMN of the synchronous flow</vt:lpstr>
      <vt:lpstr>Synchronous BPEL Flow</vt:lpstr>
      <vt:lpstr>BPMN of the asynchronous flow</vt:lpstr>
      <vt:lpstr>Asynchronous BPEL Flow</vt:lpstr>
      <vt:lpstr>Web UI Implementation</vt:lpstr>
      <vt:lpstr>Web UI Implementation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Meissler, Matthias</dc:creator>
  <cp:lastModifiedBy>Ebner, Tim</cp:lastModifiedBy>
  <cp:revision>216</cp:revision>
  <cp:lastPrinted>2012-09-04T09:22:48Z</cp:lastPrinted>
  <dcterms:created xsi:type="dcterms:W3CDTF">2011-07-07T11:12:14Z</dcterms:created>
  <dcterms:modified xsi:type="dcterms:W3CDTF">2016-12-15T16:15:05Z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  <property fmtid="{D5CDD505-2E9C-101B-9397-08002B2CF9AE}" pid="6" name="ContentTypeId">
    <vt:lpwstr>0x0101005357BD1976764C48AA57E940E66F0830</vt:lpwstr>
  </property>
</Properties>
</file>