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2130480"/>
            <a:ext cx="7771679" cy="6811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85800" y="2130480"/>
            <a:ext cx="7771679" cy="6811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1371600" y="3886200"/>
            <a:ext cx="6400079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599" cy="685727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218959" y="2345040"/>
            <a:ext cx="5893200" cy="154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JavaScript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i="1" lang="en-US" sz="2400">
                <a:solidFill>
                  <a:srgbClr val="FFFFFF"/>
                </a:solidFill>
              </a:rPr>
              <a:t>Lecture 2. Functions &amp; Array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396850" y="933475"/>
            <a:ext cx="84918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Return</a:t>
            </a:r>
          </a:p>
        </p:txBody>
      </p:sp>
      <p:pic>
        <p:nvPicPr>
          <p:cNvPr descr="functions_15.png"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49" y="2002725"/>
            <a:ext cx="7883374" cy="39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396850" y="933475"/>
            <a:ext cx="84918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Self Execution Functions</a:t>
            </a:r>
          </a:p>
        </p:txBody>
      </p:sp>
      <p:pic>
        <p:nvPicPr>
          <p:cNvPr descr="functions_14.png"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37" y="1873337"/>
            <a:ext cx="806767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396852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Scope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96850" y="2512225"/>
            <a:ext cx="84918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highlight>
                  <a:srgbClr val="FFFFFF"/>
                </a:highlight>
              </a:rPr>
              <a:t>In JavaScript there are two types of scopes: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96850" y="2893225"/>
            <a:ext cx="84918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lang="en-US" sz="1800">
                <a:highlight>
                  <a:srgbClr val="FFFFFF"/>
                </a:highlight>
              </a:rPr>
              <a:t>Global Scope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Char char="■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Local Scope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396850" y="1902625"/>
            <a:ext cx="84918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highlight>
                  <a:srgbClr val="FFFFFF"/>
                </a:highlight>
              </a:rPr>
              <a:t>Scope determines accessibility of functions and variables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396852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Scope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96850" y="1902625"/>
            <a:ext cx="84918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highlight>
                  <a:srgbClr val="FFFFFF"/>
                </a:highlight>
              </a:rPr>
              <a:t>Scope determines accessibility of functions and variables</a:t>
            </a:r>
          </a:p>
        </p:txBody>
      </p:sp>
      <p:pic>
        <p:nvPicPr>
          <p:cNvPr descr="functions_06.png"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36362"/>
            <a:ext cx="8350299" cy="346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396852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Scope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6850" y="1902625"/>
            <a:ext cx="84918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highlight>
                  <a:srgbClr val="FFFFFF"/>
                </a:highlight>
              </a:rPr>
              <a:t>All ES5 global variables are members of window object, but not ES6</a:t>
            </a:r>
          </a:p>
        </p:txBody>
      </p:sp>
      <p:pic>
        <p:nvPicPr>
          <p:cNvPr descr="functions_07.png"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14358"/>
            <a:ext cx="8350299" cy="2438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396852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Scope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96850" y="1902625"/>
            <a:ext cx="84918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highlight>
                  <a:srgbClr val="FFFFFF"/>
                </a:highlight>
              </a:rPr>
              <a:t>There is no way to access local variable</a:t>
            </a:r>
          </a:p>
        </p:txBody>
      </p:sp>
      <p:pic>
        <p:nvPicPr>
          <p:cNvPr descr="functions_09.png"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49" y="2476743"/>
            <a:ext cx="8350324" cy="3276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396852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Scope Chaining</a:t>
            </a:r>
          </a:p>
        </p:txBody>
      </p:sp>
      <p:pic>
        <p:nvPicPr>
          <p:cNvPr descr="functions_10.png"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99" y="1921949"/>
            <a:ext cx="7597625" cy="42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>
            <a:off x="1465175" y="4109200"/>
            <a:ext cx="2720225" cy="1504950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1084175" y="3347200"/>
            <a:ext cx="3370175" cy="2493875"/>
          </a:xfrm>
          <a:prstGeom prst="flowChartProcess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779375" y="2585200"/>
            <a:ext cx="3985925" cy="3407150"/>
          </a:xfrm>
          <a:prstGeom prst="flowChartProcess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6" name="Shape 226"/>
          <p:cNvCxnSpPr/>
          <p:nvPr/>
        </p:nvCxnSpPr>
        <p:spPr>
          <a:xfrm>
            <a:off x="647150" y="2378450"/>
            <a:ext cx="0" cy="2210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7" name="Shape 227"/>
          <p:cNvCxnSpPr/>
          <p:nvPr/>
        </p:nvCxnSpPr>
        <p:spPr>
          <a:xfrm>
            <a:off x="966500" y="3067600"/>
            <a:ext cx="0" cy="1538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8" name="Shape 228"/>
          <p:cNvCxnSpPr/>
          <p:nvPr/>
        </p:nvCxnSpPr>
        <p:spPr>
          <a:xfrm>
            <a:off x="1260650" y="3832400"/>
            <a:ext cx="0" cy="781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/>
          <p:nvPr/>
        </p:nvSpPr>
        <p:spPr>
          <a:xfrm>
            <a:off x="396852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Closures</a:t>
            </a:r>
          </a:p>
        </p:txBody>
      </p:sp>
      <p:pic>
        <p:nvPicPr>
          <p:cNvPr descr="functions_11.png"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37" y="2118200"/>
            <a:ext cx="81438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/>
          <p:nvPr/>
        </p:nvSpPr>
        <p:spPr>
          <a:xfrm>
            <a:off x="396852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Array</a:t>
            </a:r>
          </a:p>
        </p:txBody>
      </p:sp>
      <p:pic>
        <p:nvPicPr>
          <p:cNvPr descr="functions_17.png"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424775"/>
            <a:ext cx="737235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396850" y="1831450"/>
            <a:ext cx="70800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Brief overview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/>
          <p:nvPr/>
        </p:nvSpPr>
        <p:spPr>
          <a:xfrm>
            <a:off x="396852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Array Length</a:t>
            </a:r>
          </a:p>
        </p:txBody>
      </p:sp>
      <p:pic>
        <p:nvPicPr>
          <p:cNvPr descr="functions_18.png"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37" y="2043775"/>
            <a:ext cx="751522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96850" y="933475"/>
            <a:ext cx="8491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Functions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96850" y="1978825"/>
            <a:ext cx="8491800" cy="3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■"/>
            </a:pPr>
            <a:r>
              <a:rPr lang="en-US" sz="1800">
                <a:highlight>
                  <a:srgbClr val="FFFFFF"/>
                </a:highlight>
              </a:rPr>
              <a:t>Function Declaration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800">
                <a:highlight>
                  <a:srgbClr val="FFFFFF"/>
                </a:highlight>
              </a:rPr>
              <a:t>Function Expression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800">
                <a:highlight>
                  <a:srgbClr val="FFFFFF"/>
                </a:highlight>
              </a:rPr>
              <a:t>Parameters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800">
                <a:highlight>
                  <a:srgbClr val="FFFFFF"/>
                </a:highlight>
              </a:rPr>
              <a:t>Return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800">
                <a:highlight>
                  <a:srgbClr val="FFFFFF"/>
                </a:highlight>
              </a:rPr>
              <a:t>Self Execution Functions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800">
                <a:highlight>
                  <a:srgbClr val="FFFFFF"/>
                </a:highlight>
              </a:rPr>
              <a:t>Scope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800">
                <a:highlight>
                  <a:srgbClr val="FFFFFF"/>
                </a:highlight>
              </a:rPr>
              <a:t>Scope Chaining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800">
                <a:highlight>
                  <a:srgbClr val="FFFFFF"/>
                </a:highlight>
              </a:rPr>
              <a:t>Clousers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800">
                <a:highlight>
                  <a:srgbClr val="FFFFFF"/>
                </a:highlight>
              </a:rPr>
              <a:t>Array overview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800">
                <a:highlight>
                  <a:srgbClr val="FFFFFF"/>
                </a:highlight>
              </a:rPr>
              <a:t>Arguments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800">
                <a:highlight>
                  <a:srgbClr val="FFFFFF"/>
                </a:highlight>
              </a:rPr>
              <a:t>Arrow Functions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800">
                <a:highlight>
                  <a:srgbClr val="FFFFFF"/>
                </a:highlight>
              </a:rPr>
              <a:t>Functions Strict Mode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/>
          <p:nvPr/>
        </p:nvSpPr>
        <p:spPr>
          <a:xfrm>
            <a:off x="396852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Operations with array</a:t>
            </a:r>
          </a:p>
        </p:txBody>
      </p:sp>
      <p:pic>
        <p:nvPicPr>
          <p:cNvPr descr="functions_19.png"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82237"/>
            <a:ext cx="8350299" cy="330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/>
          <p:nvPr/>
        </p:nvSpPr>
        <p:spPr>
          <a:xfrm>
            <a:off x="396852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Operations with array</a:t>
            </a:r>
          </a:p>
        </p:txBody>
      </p:sp>
      <p:pic>
        <p:nvPicPr>
          <p:cNvPr descr="functions_20.png"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525" y="2119975"/>
            <a:ext cx="81343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/>
          <p:nvPr/>
        </p:nvSpPr>
        <p:spPr>
          <a:xfrm>
            <a:off x="396852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Arguments</a:t>
            </a:r>
          </a:p>
        </p:txBody>
      </p:sp>
      <p:pic>
        <p:nvPicPr>
          <p:cNvPr descr="functions_26.png"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49" y="2130207"/>
            <a:ext cx="8350299" cy="35119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nctions_25.png" id="272" name="Shape 2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4525" y="2333050"/>
            <a:ext cx="22288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396852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Arrow Functions</a:t>
            </a:r>
          </a:p>
        </p:txBody>
      </p:sp>
      <p:pic>
        <p:nvPicPr>
          <p:cNvPr descr="functions_30.png"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100144"/>
            <a:ext cx="8350299" cy="296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/>
          <p:nvPr/>
        </p:nvSpPr>
        <p:spPr>
          <a:xfrm>
            <a:off x="396852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Arrow Functions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26100" y="2052075"/>
            <a:ext cx="84918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This is new in ES6. Arrow functions have couple differences with ES5 functions.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lang="en-US" sz="1800"/>
              <a:t>Arrow Functions don’t have arguments object.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lang="en-US" sz="1800"/>
              <a:t>Arrow Functions don’t have own context. They use context of a parent. (see in next episodes)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functions_31.png"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3811659"/>
            <a:ext cx="8350301" cy="228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nctions_32.png" id="288" name="Shape 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7549" y="5331075"/>
            <a:ext cx="5899950" cy="6210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/>
          <p:nvPr/>
        </p:nvSpPr>
        <p:spPr>
          <a:xfrm>
            <a:off x="396852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Functions Strict Mode</a:t>
            </a:r>
          </a:p>
        </p:txBody>
      </p:sp>
      <p:pic>
        <p:nvPicPr>
          <p:cNvPr descr="functions_16.png" id="295" name="Shape 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49" y="1898649"/>
            <a:ext cx="7008999" cy="28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01" name="Shape 301"/>
          <p:cNvSpPr/>
          <p:nvPr/>
        </p:nvSpPr>
        <p:spPr>
          <a:xfrm>
            <a:off x="1371600" y="3886200"/>
            <a:ext cx="6400079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2747175" y="3324500"/>
            <a:ext cx="573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50" y="2954650"/>
            <a:ext cx="91440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Thanks for watching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396852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Functions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96850" y="2055025"/>
            <a:ext cx="84918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lang="en-US" sz="1800">
                <a:highlight>
                  <a:srgbClr val="FFFFFF"/>
                </a:highlight>
              </a:rPr>
              <a:t>One of the fundamental building blocks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Char char="■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A set of statements that performs a task or calculates a value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396852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Functions Declaration</a:t>
            </a:r>
          </a:p>
        </p:txBody>
      </p:sp>
      <p:pic>
        <p:nvPicPr>
          <p:cNvPr descr="functions_01.png"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46425"/>
            <a:ext cx="8350300" cy="200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396852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Functions Declaration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sp>
        <p:nvSpPr>
          <p:cNvPr id="138" name="Shape 138"/>
          <p:cNvSpPr txBox="1"/>
          <p:nvPr/>
        </p:nvSpPr>
        <p:spPr>
          <a:xfrm>
            <a:off x="396850" y="1815175"/>
            <a:ext cx="84918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highlight>
                  <a:srgbClr val="FFFFFF"/>
                </a:highlight>
              </a:rPr>
              <a:t>All declared functions are available from everywhere.</a:t>
            </a:r>
          </a:p>
        </p:txBody>
      </p:sp>
      <p:pic>
        <p:nvPicPr>
          <p:cNvPr descr="functions_02.png"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49" y="2378639"/>
            <a:ext cx="8350325" cy="347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396850" y="933475"/>
            <a:ext cx="84918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Functions Declaration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sp>
        <p:nvSpPr>
          <p:cNvPr id="146" name="Shape 146"/>
          <p:cNvSpPr txBox="1"/>
          <p:nvPr/>
        </p:nvSpPr>
        <p:spPr>
          <a:xfrm>
            <a:off x="3806025" y="4247400"/>
            <a:ext cx="84918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solidFill>
                  <a:srgbClr val="F3F3F3"/>
                </a:solidFill>
                <a:highlight>
                  <a:srgbClr val="FFFFFF"/>
                </a:highlight>
              </a:rPr>
              <a:t>But be aware!</a:t>
            </a:r>
          </a:p>
        </p:txBody>
      </p:sp>
      <p:pic>
        <p:nvPicPr>
          <p:cNvPr descr="functions_03.png"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49" y="2180459"/>
            <a:ext cx="8350299" cy="3868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396850" y="933475"/>
            <a:ext cx="84918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Functions Expression</a:t>
            </a:r>
          </a:p>
        </p:txBody>
      </p:sp>
      <p:pic>
        <p:nvPicPr>
          <p:cNvPr descr="functions_04.png"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310341"/>
            <a:ext cx="8350299" cy="2237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396850" y="933475"/>
            <a:ext cx="84918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Functions Expression</a:t>
            </a:r>
          </a:p>
        </p:txBody>
      </p:sp>
      <p:pic>
        <p:nvPicPr>
          <p:cNvPr descr="functions_05.png"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49" y="2293168"/>
            <a:ext cx="8350325" cy="288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396850" y="933475"/>
            <a:ext cx="84918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Functions Parameters</a:t>
            </a:r>
          </a:p>
        </p:txBody>
      </p:sp>
      <p:pic>
        <p:nvPicPr>
          <p:cNvPr descr="functions_12.png"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" y="1924050"/>
            <a:ext cx="81153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