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79" cy="681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79" cy="6811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79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599" cy="685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59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 1.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Constants</a:t>
            </a:r>
          </a:p>
        </p:txBody>
      </p:sp>
      <p:pic>
        <p:nvPicPr>
          <p:cNvPr descr="js_lect01_7.pn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354144"/>
            <a:ext cx="8350300" cy="260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Data Types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96850" y="2083050"/>
            <a:ext cx="78657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The latest ECMAScript standard defines seven data types: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Six primitive types: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Boolean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Null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Undefined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Number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String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333333"/>
              </a:buClr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Symbol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 (new in ECMAScript 6)</a:t>
            </a:r>
          </a:p>
          <a:p>
            <a:pPr indent="-342900" lvl="0" marL="457200">
              <a:spcBef>
                <a:spcPts val="0"/>
              </a:spcBef>
              <a:buSzPct val="100000"/>
              <a:buChar char="■"/>
            </a:pPr>
            <a:r>
              <a:rPr lang="en-US" sz="1800"/>
              <a:t>and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typeof</a:t>
            </a:r>
          </a:p>
        </p:txBody>
      </p:sp>
      <p:pic>
        <p:nvPicPr>
          <p:cNvPr descr="js_lect01_12.pn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407386"/>
            <a:ext cx="8350300" cy="311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Operators</a:t>
            </a:r>
          </a:p>
        </p:txBody>
      </p:sp>
      <p:pic>
        <p:nvPicPr>
          <p:cNvPr descr="js_lect01_14.pn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53532"/>
            <a:ext cx="8346099" cy="381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Logical </a:t>
            </a:r>
            <a:r>
              <a:rPr lang="en-US" sz="4800">
                <a:solidFill>
                  <a:schemeClr val="dk1"/>
                </a:solidFill>
              </a:rPr>
              <a:t>Operators</a:t>
            </a:r>
          </a:p>
        </p:txBody>
      </p:sp>
      <p:pic>
        <p:nvPicPr>
          <p:cNvPr descr="js_lect01_16.png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252274"/>
            <a:ext cx="8382849" cy="33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Logical Operators</a:t>
            </a:r>
          </a:p>
        </p:txBody>
      </p:sp>
      <p:pic>
        <p:nvPicPr>
          <p:cNvPr descr="js_lect01_17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98345"/>
            <a:ext cx="8350299" cy="29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Strings Comparison</a:t>
            </a:r>
          </a:p>
        </p:txBody>
      </p:sp>
      <p:pic>
        <p:nvPicPr>
          <p:cNvPr descr="js_lect01_27.png"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86640"/>
            <a:ext cx="8350299" cy="194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Types Comparison</a:t>
            </a:r>
          </a:p>
        </p:txBody>
      </p:sp>
      <p:pic>
        <p:nvPicPr>
          <p:cNvPr descr="js_lect01_28.png"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787421"/>
            <a:ext cx="8350299" cy="204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Alert, Prompt, Confirm</a:t>
            </a:r>
          </a:p>
        </p:txBody>
      </p:sp>
      <p:pic>
        <p:nvPicPr>
          <p:cNvPr descr="js_lect01_18.png"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57660"/>
            <a:ext cx="8350299" cy="2257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If Statement</a:t>
            </a:r>
          </a:p>
        </p:txBody>
      </p:sp>
      <p:pic>
        <p:nvPicPr>
          <p:cNvPr descr="js_lect01_20.png"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15512"/>
            <a:ext cx="84772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ECMAScript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2055025"/>
            <a:ext cx="84918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■"/>
            </a:pPr>
            <a:r>
              <a:rPr lang="en-US" sz="1800">
                <a:highlight>
                  <a:srgbClr val="FFFFFF"/>
                </a:highlight>
              </a:rPr>
              <a:t>Scripting-language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 specification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Char char="■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Was created to standardize JavaScript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Char char="■"/>
            </a:pPr>
            <a:r>
              <a:rPr lang="en-US" sz="1800">
                <a:solidFill>
                  <a:srgbClr val="222222"/>
                </a:solidFill>
              </a:rPr>
              <a:t>ECMA-262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Else</a:t>
            </a:r>
            <a:r>
              <a:rPr lang="en-US" sz="4800">
                <a:solidFill>
                  <a:schemeClr val="dk1"/>
                </a:solidFill>
              </a:rPr>
              <a:t> Statement</a:t>
            </a:r>
          </a:p>
        </p:txBody>
      </p:sp>
      <p:pic>
        <p:nvPicPr>
          <p:cNvPr descr="js_lect01_22.png"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2" y="2650400"/>
            <a:ext cx="7648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Conditional (ternary) Operator</a:t>
            </a:r>
          </a:p>
        </p:txBody>
      </p:sp>
      <p:pic>
        <p:nvPicPr>
          <p:cNvPr descr="js_lect01_26.png"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741350"/>
            <a:ext cx="8350299" cy="213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Switch Statement </a:t>
            </a:r>
          </a:p>
        </p:txBody>
      </p:sp>
      <p:pic>
        <p:nvPicPr>
          <p:cNvPr descr="js_lect01_24.png"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78342"/>
            <a:ext cx="8350300" cy="381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While</a:t>
            </a:r>
          </a:p>
        </p:txBody>
      </p:sp>
      <p:pic>
        <p:nvPicPr>
          <p:cNvPr descr="js_lect01_29.pn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563847"/>
            <a:ext cx="8350298" cy="249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Do </a:t>
            </a:r>
            <a:r>
              <a:rPr lang="en-US" sz="4800">
                <a:solidFill>
                  <a:schemeClr val="dk1"/>
                </a:solidFill>
              </a:rPr>
              <a:t>While</a:t>
            </a:r>
          </a:p>
        </p:txBody>
      </p:sp>
      <p:pic>
        <p:nvPicPr>
          <p:cNvPr descr="js_lect01_31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97911"/>
            <a:ext cx="8350301" cy="20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For</a:t>
            </a:r>
          </a:p>
        </p:txBody>
      </p:sp>
      <p:pic>
        <p:nvPicPr>
          <p:cNvPr descr="js_lect01_32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442264"/>
            <a:ext cx="8350299" cy="197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Break and Continue</a:t>
            </a:r>
          </a:p>
        </p:txBody>
      </p:sp>
      <p:pic>
        <p:nvPicPr>
          <p:cNvPr descr="js_lect01_33.png"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1998654"/>
            <a:ext cx="8350299" cy="286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Strict Mode</a:t>
            </a:r>
          </a:p>
        </p:txBody>
      </p:sp>
      <p:pic>
        <p:nvPicPr>
          <p:cNvPr descr="js_lect01_34.png"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2602834"/>
            <a:ext cx="8350300" cy="256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9" name="Shape 299"/>
          <p:cNvSpPr/>
          <p:nvPr/>
        </p:nvSpPr>
        <p:spPr>
          <a:xfrm>
            <a:off x="1371600" y="3886200"/>
            <a:ext cx="6400079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0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280" cy="686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First JavaScript Application</a:t>
            </a:r>
          </a:p>
        </p:txBody>
      </p:sp>
      <p:pic>
        <p:nvPicPr>
          <p:cNvPr descr="js_lect01_2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267194"/>
            <a:ext cx="8350299" cy="308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Line break and semicolon</a:t>
            </a:r>
          </a:p>
        </p:txBody>
      </p:sp>
      <p:pic>
        <p:nvPicPr>
          <p:cNvPr descr="js_lect01_3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43775"/>
            <a:ext cx="7515200" cy="40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2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Comments</a:t>
            </a:r>
          </a:p>
        </p:txBody>
      </p:sp>
      <p:pic>
        <p:nvPicPr>
          <p:cNvPr descr="js_lect01_4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1987150"/>
            <a:ext cx="7963849" cy="3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Variables in ES5</a:t>
            </a:r>
          </a:p>
        </p:txBody>
      </p:sp>
      <p:pic>
        <p:nvPicPr>
          <p:cNvPr descr="js_lect01_5.p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47549"/>
            <a:ext cx="8049101" cy="4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Variables in ES6</a:t>
            </a:r>
          </a:p>
        </p:txBody>
      </p:sp>
      <p:pic>
        <p:nvPicPr>
          <p:cNvPr descr="js_lect01_6.pn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47475"/>
            <a:ext cx="7182748" cy="4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Variables in ES6</a:t>
            </a:r>
          </a:p>
        </p:txBody>
      </p:sp>
      <p:pic>
        <p:nvPicPr>
          <p:cNvPr descr="js_lect01_9.png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12" y="1900237"/>
            <a:ext cx="81819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_lect01_10.png"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25" y="4142360"/>
            <a:ext cx="8181975" cy="183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9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Variables naming</a:t>
            </a:r>
          </a:p>
        </p:txBody>
      </p:sp>
      <p:pic>
        <p:nvPicPr>
          <p:cNvPr descr="js_lect01_11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49" y="1963183"/>
            <a:ext cx="8350300" cy="384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