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801"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82D023-F68E-43A1-A215-ACDF2A4BA02F}" type="datetimeFigureOut">
              <a:rPr lang="en-US" smtClean="0"/>
              <a:pPr/>
              <a:t>2/29/2020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1A9A7-A6AE-43FE-BCA4-744092BBED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9F105BA-82C7-4BE4-BD8D-AB910F743A9E}" type="datetimeFigureOut">
              <a:rPr lang="en-US" smtClean="0"/>
              <a:pPr/>
              <a:t>2/29/2020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BE91BFA-6F90-4EE1-A9C0-4F1EE5ABC0A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BE91BFA-6F90-4EE1-A9C0-4F1EE5ABC0A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F105BA-82C7-4BE4-BD8D-AB910F743A9E}"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9F105BA-82C7-4BE4-BD8D-AB910F743A9E}" type="datetimeFigureOut">
              <a:rPr lang="en-US" smtClean="0"/>
              <a:pPr/>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91BFA-6F90-4EE1-A9C0-4F1EE5ABC0A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F105BA-82C7-4BE4-BD8D-AB910F743A9E}" type="datetimeFigureOut">
              <a:rPr lang="en-US" smtClean="0"/>
              <a:pPr/>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91BFA-6F90-4EE1-A9C0-4F1EE5ABC0A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105BA-82C7-4BE4-BD8D-AB910F743A9E}" type="datetimeFigureOut">
              <a:rPr lang="en-US" smtClean="0"/>
              <a:pPr/>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91BFA-6F90-4EE1-A9C0-4F1EE5ABC0A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F105BA-82C7-4BE4-BD8D-AB910F743A9E}"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F105BA-82C7-4BE4-BD8D-AB910F743A9E}"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F105BA-82C7-4BE4-BD8D-AB910F743A9E}" type="datetimeFigureOut">
              <a:rPr lang="en-US" smtClean="0"/>
              <a:pPr/>
              <a:t>2/29/2020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E91BFA-6F90-4EE1-A9C0-4F1EE5ABC0A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port.nsw.gov.au/"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tat.data.abs.gov.au/" TargetMode="External"/><Relationship Id="rId2" Type="http://schemas.openxmlformats.org/officeDocument/2006/relationships/hyperlink" Target="http://www.facs.gov.au/" TargetMode="External"/><Relationship Id="rId1" Type="http://schemas.openxmlformats.org/officeDocument/2006/relationships/slideLayout" Target="../slideLayouts/slideLayout2.xml"/><Relationship Id="rId4" Type="http://schemas.openxmlformats.org/officeDocument/2006/relationships/hyperlink" Target="https://www.bocsar.nsw.gov.a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Capstone Project – Exploring Greater Metropolitan Sydney</a:t>
            </a:r>
            <a:endParaRPr lang="en-US" dirty="0"/>
          </a:p>
        </p:txBody>
      </p:sp>
      <p:sp>
        <p:nvSpPr>
          <p:cNvPr id="3" name="Subtitle 2"/>
          <p:cNvSpPr>
            <a:spLocks noGrp="1"/>
          </p:cNvSpPr>
          <p:nvPr>
            <p:ph type="subTitle" idx="1"/>
          </p:nvPr>
        </p:nvSpPr>
        <p:spPr/>
        <p:txBody>
          <a:bodyPr/>
          <a:lstStyle/>
          <a:p>
            <a:r>
              <a:rPr lang="en-AU" dirty="0" smtClean="0"/>
              <a:t>IBM – Data Science Professional Certificate</a:t>
            </a:r>
            <a:endParaRPr lang="en-US" dirty="0"/>
          </a:p>
        </p:txBody>
      </p:sp>
      <p:pic>
        <p:nvPicPr>
          <p:cNvPr id="5" name="Picture 4" descr="Capture.PNG"/>
          <p:cNvPicPr>
            <a:picLocks noChangeAspect="1"/>
          </p:cNvPicPr>
          <p:nvPr/>
        </p:nvPicPr>
        <p:blipFill>
          <a:blip r:embed="rId2"/>
          <a:stretch>
            <a:fillRect/>
          </a:stretch>
        </p:blipFill>
        <p:spPr>
          <a:xfrm>
            <a:off x="0" y="-1"/>
            <a:ext cx="9144000" cy="286650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and problem</a:t>
            </a:r>
            <a:endParaRPr lang="en-US" dirty="0"/>
          </a:p>
        </p:txBody>
      </p:sp>
      <p:sp>
        <p:nvSpPr>
          <p:cNvPr id="3" name="Content Placeholder 2"/>
          <p:cNvSpPr>
            <a:spLocks noGrp="1"/>
          </p:cNvSpPr>
          <p:nvPr>
            <p:ph sz="quarter" idx="1"/>
          </p:nvPr>
        </p:nvSpPr>
        <p:spPr/>
        <p:txBody>
          <a:bodyPr>
            <a:normAutofit/>
          </a:bodyPr>
          <a:lstStyle/>
          <a:p>
            <a:pPr algn="just"/>
            <a:r>
              <a:rPr lang="en-AU" sz="2400" dirty="0" smtClean="0"/>
              <a:t>Being a first generation migrant myself, moving to new country brings a lot of challenges with it</a:t>
            </a:r>
          </a:p>
          <a:p>
            <a:pPr algn="just"/>
            <a:r>
              <a:rPr lang="en-AU" sz="2400" dirty="0" smtClean="0"/>
              <a:t>The first dilemma we all face is where to live! To Rent or Buy, how many amenities nearby, how safe an area is, what is population and so on...</a:t>
            </a:r>
          </a:p>
          <a:p>
            <a:pPr algn="just"/>
            <a:r>
              <a:rPr lang="en-AU" sz="2400" dirty="0" smtClean="0"/>
              <a:t>The best way to solve this riddle was to make use of data to understand the economic and social landscape of the area we are moving</a:t>
            </a:r>
          </a:p>
          <a:p>
            <a:pPr algn="just"/>
            <a:r>
              <a:rPr lang="en-AU" sz="2400" dirty="0" smtClean="0"/>
              <a:t>Hence, using personal experience (and lot of Data of course!) we will explore Greater Metropolitan Sydney region </a:t>
            </a:r>
            <a:r>
              <a:rPr lang="en-AU" sz="2400" smtClean="0"/>
              <a:t>of Australia</a:t>
            </a:r>
            <a:endParaRPr lang="en-AU"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Greater Metropolitan Sydney</a:t>
            </a:r>
            <a:endParaRPr lang="en-US" dirty="0"/>
          </a:p>
        </p:txBody>
      </p:sp>
      <p:sp>
        <p:nvSpPr>
          <p:cNvPr id="3" name="Content Placeholder 2"/>
          <p:cNvSpPr>
            <a:spLocks noGrp="1"/>
          </p:cNvSpPr>
          <p:nvPr>
            <p:ph sz="quarter" idx="1"/>
          </p:nvPr>
        </p:nvSpPr>
        <p:spPr/>
        <p:txBody>
          <a:bodyPr>
            <a:normAutofit/>
          </a:bodyPr>
          <a:lstStyle/>
          <a:p>
            <a:pPr algn="just"/>
            <a:r>
              <a:rPr lang="en-AU" sz="1800" dirty="0" smtClean="0"/>
              <a:t>The Greater Metropolitan Sydney comprise of various Local Government Areas (LGAs), which we will refer to as Neighbourhoods/LGA interchangeably;</a:t>
            </a:r>
          </a:p>
          <a:p>
            <a:pPr algn="just"/>
            <a:r>
              <a:rPr lang="en-AU" sz="1800" dirty="0" smtClean="0"/>
              <a:t>It is one of the most populous and vibrant area in the state of New South Wales and hosts LGAs like Sydney (known of Opera house and NYE fireworks of course!)</a:t>
            </a:r>
          </a:p>
          <a:p>
            <a:pPr algn="just"/>
            <a:r>
              <a:rPr lang="en-AU" sz="1800" dirty="0" smtClean="0"/>
              <a:t>Different regions within this area has varied geographic and socio-economic landscape. From busy business district of Sydney to calm suburbs of The Hills Shire and picturesque Blue Mountains, there is something for everyone!</a:t>
            </a:r>
          </a:p>
        </p:txBody>
      </p:sp>
      <p:pic>
        <p:nvPicPr>
          <p:cNvPr id="1026" name="Picture 2" descr="The Districts of the Greater Sydney Region"/>
          <p:cNvPicPr>
            <a:picLocks noChangeAspect="1" noChangeArrowheads="1"/>
          </p:cNvPicPr>
          <p:nvPr/>
        </p:nvPicPr>
        <p:blipFill>
          <a:blip r:embed="rId2" cstate="print"/>
          <a:srcRect/>
          <a:stretch>
            <a:fillRect/>
          </a:stretch>
        </p:blipFill>
        <p:spPr bwMode="auto">
          <a:xfrm>
            <a:off x="1285852" y="3682256"/>
            <a:ext cx="2860745" cy="2389949"/>
          </a:xfrm>
          <a:prstGeom prst="rect">
            <a:avLst/>
          </a:prstGeom>
          <a:noFill/>
        </p:spPr>
      </p:pic>
      <p:sp>
        <p:nvSpPr>
          <p:cNvPr id="7" name="TextBox 6"/>
          <p:cNvSpPr txBox="1"/>
          <p:nvPr/>
        </p:nvSpPr>
        <p:spPr>
          <a:xfrm>
            <a:off x="1357290" y="6072206"/>
            <a:ext cx="2572564" cy="276999"/>
          </a:xfrm>
          <a:prstGeom prst="rect">
            <a:avLst/>
          </a:prstGeom>
          <a:noFill/>
        </p:spPr>
        <p:txBody>
          <a:bodyPr wrap="none" rtlCol="0">
            <a:spAutoFit/>
          </a:bodyPr>
          <a:lstStyle/>
          <a:p>
            <a:r>
              <a:rPr lang="en-AU" sz="1200" dirty="0" smtClean="0"/>
              <a:t>Image source: </a:t>
            </a:r>
            <a:r>
              <a:rPr lang="en-US" sz="1200" dirty="0" smtClean="0">
                <a:hlinkClick r:id="rId3"/>
              </a:rPr>
              <a:t>https://sport.nsw.gov.au/</a:t>
            </a:r>
            <a:endParaRPr lang="en-US" sz="1200" dirty="0"/>
          </a:p>
        </p:txBody>
      </p:sp>
      <p:pic>
        <p:nvPicPr>
          <p:cNvPr id="1029" name="Picture 5"/>
          <p:cNvPicPr>
            <a:picLocks noChangeAspect="1" noChangeArrowheads="1"/>
          </p:cNvPicPr>
          <p:nvPr/>
        </p:nvPicPr>
        <p:blipFill>
          <a:blip r:embed="rId4"/>
          <a:srcRect/>
          <a:stretch>
            <a:fillRect/>
          </a:stretch>
        </p:blipFill>
        <p:spPr bwMode="auto">
          <a:xfrm>
            <a:off x="5143504" y="3857628"/>
            <a:ext cx="2443356" cy="2214578"/>
          </a:xfrm>
          <a:prstGeom prst="rect">
            <a:avLst/>
          </a:prstGeom>
          <a:noFill/>
          <a:ln w="9525">
            <a:noFill/>
            <a:miter lim="800000"/>
            <a:headEnd/>
            <a:tailEnd/>
          </a:ln>
          <a:effectLst/>
        </p:spPr>
      </p:pic>
      <p:sp>
        <p:nvSpPr>
          <p:cNvPr id="11" name="TextBox 10"/>
          <p:cNvSpPr txBox="1"/>
          <p:nvPr/>
        </p:nvSpPr>
        <p:spPr>
          <a:xfrm>
            <a:off x="5214942" y="6072206"/>
            <a:ext cx="1725152" cy="276999"/>
          </a:xfrm>
          <a:prstGeom prst="rect">
            <a:avLst/>
          </a:prstGeom>
          <a:noFill/>
        </p:spPr>
        <p:txBody>
          <a:bodyPr wrap="none" rtlCol="0">
            <a:spAutoFit/>
          </a:bodyPr>
          <a:lstStyle/>
          <a:p>
            <a:r>
              <a:rPr lang="en-AU" sz="1200" dirty="0" smtClean="0"/>
              <a:t> Image source: </a:t>
            </a:r>
            <a:r>
              <a:rPr lang="en-US" sz="1200" dirty="0" smtClean="0">
                <a:hlinkClick r:id="rId3"/>
              </a:rPr>
              <a:t>Wikipedia</a:t>
            </a:r>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source</a:t>
            </a:r>
            <a:endParaRPr lang="en-US" dirty="0"/>
          </a:p>
        </p:txBody>
      </p:sp>
      <p:sp>
        <p:nvSpPr>
          <p:cNvPr id="3" name="Content Placeholder 2"/>
          <p:cNvSpPr>
            <a:spLocks noGrp="1"/>
          </p:cNvSpPr>
          <p:nvPr>
            <p:ph sz="quarter" idx="1"/>
          </p:nvPr>
        </p:nvSpPr>
        <p:spPr/>
        <p:txBody>
          <a:bodyPr>
            <a:normAutofit/>
          </a:bodyPr>
          <a:lstStyle/>
          <a:p>
            <a:pPr algn="just"/>
            <a:r>
              <a:rPr lang="en-AU" sz="1600" dirty="0" smtClean="0"/>
              <a:t>In order to explore various LGAs within the Sydney Region we have used following data sources:</a:t>
            </a:r>
          </a:p>
          <a:p>
            <a:pPr marL="627063" indent="-177800" algn="just">
              <a:buFontTx/>
              <a:buChar char="-"/>
            </a:pPr>
            <a:r>
              <a:rPr lang="en-AU" sz="1400" dirty="0" smtClean="0"/>
              <a:t>Dwellings rental data by LGA/neighbourhood for September quarter 2019 (Source: </a:t>
            </a:r>
            <a:r>
              <a:rPr lang="en-AU" sz="1400" dirty="0" smtClean="0">
                <a:hlinkClick r:id="rId2"/>
              </a:rPr>
              <a:t>www.facs.gov.au</a:t>
            </a:r>
            <a:r>
              <a:rPr lang="en-AU" sz="1400" dirty="0" smtClean="0"/>
              <a:t>)</a:t>
            </a:r>
          </a:p>
          <a:p>
            <a:pPr marL="627063" indent="-177800" algn="just">
              <a:buFontTx/>
              <a:buChar char="-"/>
            </a:pPr>
            <a:r>
              <a:rPr lang="en-AU" sz="1400" dirty="0" smtClean="0"/>
              <a:t>Dwellings sales data by LGA/neighbourhood for June quarter 2019 (Source: </a:t>
            </a:r>
            <a:r>
              <a:rPr lang="en-AU" sz="1400" dirty="0" smtClean="0">
                <a:hlinkClick r:id="rId2"/>
              </a:rPr>
              <a:t>www.facs.gov.au</a:t>
            </a:r>
            <a:r>
              <a:rPr lang="en-AU" sz="1400" dirty="0" smtClean="0"/>
              <a:t>)</a:t>
            </a:r>
          </a:p>
          <a:p>
            <a:pPr marL="627063" indent="-177800" algn="just">
              <a:buFontTx/>
              <a:buChar char="-"/>
            </a:pPr>
            <a:r>
              <a:rPr lang="en-AU" sz="1400" dirty="0" smtClean="0"/>
              <a:t>Shape file of Sydney region (to plot geo maps and get co-ordinates </a:t>
            </a:r>
            <a:r>
              <a:rPr lang="en-AU" sz="1400" smtClean="0"/>
              <a:t>of neighbourhoods)</a:t>
            </a:r>
            <a:endParaRPr lang="en-AU" sz="1400" dirty="0" smtClean="0"/>
          </a:p>
          <a:p>
            <a:pPr marL="627063" indent="-177800" algn="just">
              <a:buFontTx/>
              <a:buChar char="-"/>
            </a:pPr>
            <a:r>
              <a:rPr lang="en-AU" sz="1400" dirty="0" smtClean="0"/>
              <a:t>Population data based on 2016 census (Source: </a:t>
            </a:r>
            <a:r>
              <a:rPr lang="en-US" sz="1400" dirty="0" smtClean="0">
                <a:hlinkClick r:id="rId3"/>
              </a:rPr>
              <a:t>http://stat.data.abs.gov.au/</a:t>
            </a:r>
            <a:r>
              <a:rPr lang="en-AU" sz="1400" dirty="0" smtClean="0"/>
              <a:t>)</a:t>
            </a:r>
          </a:p>
          <a:p>
            <a:pPr marL="627063" indent="-177800" algn="just">
              <a:buFontTx/>
              <a:buChar char="-"/>
            </a:pPr>
            <a:r>
              <a:rPr lang="en-AU" sz="1400" dirty="0" smtClean="0"/>
              <a:t>Crime data by LGA/neighbourhood for Year to date Sep 2019 (Source: </a:t>
            </a:r>
            <a:r>
              <a:rPr lang="en-US" sz="1400" dirty="0" smtClean="0">
                <a:hlinkClick r:id="rId4"/>
              </a:rPr>
              <a:t>https://www.bocsar.nsw.gov.au)</a:t>
            </a:r>
            <a:endParaRPr lang="en-AU" sz="1800" dirty="0" smtClean="0"/>
          </a:p>
          <a:p>
            <a:pPr algn="just"/>
            <a:r>
              <a:rPr lang="en-AU" sz="1600" dirty="0" smtClean="0"/>
              <a:t>First we will clean the data by using Python to bring it in the format that can help us visualize the data as follows:</a:t>
            </a:r>
          </a:p>
          <a:p>
            <a:pPr marL="627063" indent="-177800" algn="just">
              <a:buFontTx/>
              <a:buChar char="-"/>
            </a:pPr>
            <a:r>
              <a:rPr lang="en-AU" sz="1600" dirty="0" smtClean="0"/>
              <a:t>Rental cost per dwelling per neighbourhood</a:t>
            </a:r>
          </a:p>
          <a:p>
            <a:pPr marL="627063" indent="-177800" algn="just">
              <a:buFontTx/>
              <a:buChar char="-"/>
            </a:pPr>
            <a:r>
              <a:rPr lang="en-AU" sz="1600" dirty="0" smtClean="0"/>
              <a:t>Median sale price per neighbourhood</a:t>
            </a:r>
          </a:p>
          <a:p>
            <a:pPr marL="627063" indent="-177800" algn="just">
              <a:buFontTx/>
              <a:buChar char="-"/>
            </a:pPr>
            <a:r>
              <a:rPr lang="en-AU" sz="1600" dirty="0" smtClean="0"/>
              <a:t>Crime rate per neighbourhood</a:t>
            </a:r>
          </a:p>
          <a:p>
            <a:pPr algn="just"/>
            <a:r>
              <a:rPr lang="en-AU" sz="1600" dirty="0" smtClean="0"/>
              <a:t>We will use a range of bar plots, scatter graphs, heat maps and Geo Spatial analysis to understand various factors that can impact a decision on the best place to live based on user preference</a:t>
            </a:r>
          </a:p>
          <a:p>
            <a:pPr algn="just"/>
            <a:r>
              <a:rPr lang="en-AU" sz="1600" dirty="0" smtClean="0"/>
              <a:t>We will then use Four Square API to explore these neighbourhoods and through k-mean clustering analyse pros and cons of living in various neighbourhoods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Caveats!</a:t>
            </a:r>
            <a:endParaRPr lang="en-US" dirty="0"/>
          </a:p>
        </p:txBody>
      </p:sp>
      <p:sp>
        <p:nvSpPr>
          <p:cNvPr id="3" name="Content Placeholder 2"/>
          <p:cNvSpPr>
            <a:spLocks noGrp="1"/>
          </p:cNvSpPr>
          <p:nvPr>
            <p:ph sz="quarter" idx="1"/>
          </p:nvPr>
        </p:nvSpPr>
        <p:spPr/>
        <p:txBody>
          <a:bodyPr>
            <a:normAutofit/>
          </a:bodyPr>
          <a:lstStyle/>
          <a:p>
            <a:pPr algn="just"/>
            <a:r>
              <a:rPr lang="en-AU" sz="1600" dirty="0" smtClean="0"/>
              <a:t>Scrapping data from various sources over the internet is one of the biggest challenge we face. There are number of factors to consider while reviewing the analysis:</a:t>
            </a:r>
          </a:p>
          <a:p>
            <a:pPr marL="534988" indent="-265113" algn="just">
              <a:buFontTx/>
              <a:buChar char="-"/>
            </a:pPr>
            <a:r>
              <a:rPr lang="en-AU" sz="1600" dirty="0" smtClean="0"/>
              <a:t>Data was downloaded in various different formats and joined together which resulted in some loss of data e.g. certain neighbourhoods data being not available in one data set resulting in keeping only the valid values in new data frame;</a:t>
            </a:r>
          </a:p>
          <a:p>
            <a:pPr marL="534988" indent="-265113" algn="just">
              <a:buFontTx/>
              <a:buChar char="-"/>
            </a:pPr>
            <a:r>
              <a:rPr lang="en-AU" sz="1600" dirty="0" smtClean="0"/>
              <a:t>The purpose of this analysis is educational only and cannot be used for any other purposes</a:t>
            </a:r>
          </a:p>
          <a:p>
            <a:pPr marL="534988" indent="-265113" algn="just">
              <a:buFontTx/>
              <a:buChar char="-"/>
            </a:pPr>
            <a:r>
              <a:rPr lang="en-AU" sz="1600" dirty="0" smtClean="0"/>
              <a:t>The boundaries of LGAs keep on changing over various years e.g. merged more than one LGA to form a new one. In various data set (mostly that pertained to 2016 and beyond), a number of these changes happened, hence we had to take various averages and additions of data to make it comparable with other, more newer, data sets containing new LGAs.</a:t>
            </a:r>
          </a:p>
          <a:p>
            <a:pPr marL="534988" indent="-265113" algn="just">
              <a:buFontTx/>
              <a:buChar char="-"/>
            </a:pPr>
            <a:r>
              <a:rPr lang="en-AU" sz="1600" dirty="0" smtClean="0"/>
              <a:t>Decision to live in a certain area depends on a number of factors and vary by individual requirements and the stage of life they are in. We have only used limited data as per previous slide to understand the compositions of different neighbourhoods. </a:t>
            </a:r>
          </a:p>
          <a:p>
            <a:pPr algn="just">
              <a:buFontTx/>
              <a:buChar char="-"/>
            </a:pPr>
            <a:endParaRPr lang="en-AU" sz="1600" dirty="0" smtClean="0"/>
          </a:p>
          <a:p>
            <a:pPr algn="just">
              <a:buNone/>
            </a:pPr>
            <a:endParaRPr lang="en-AU" sz="1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199</TotalTime>
  <Words>620</Words>
  <Application>Microsoft Office PowerPoint</Application>
  <PresentationFormat>On-screen Show (4:3)</PresentationFormat>
  <Paragraphs>32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Origin</vt:lpstr>
      <vt:lpstr>Capstone Project – Exploring Greater Metropolitan Sydney</vt:lpstr>
      <vt:lpstr>Introduction and problem</vt:lpstr>
      <vt:lpstr>Greater Metropolitan Sydney</vt:lpstr>
      <vt:lpstr>Data source</vt:lpstr>
      <vt:lpstr>Caveats!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Exploring Greater Sydney Region</dc:title>
  <dc:creator>Tariq Munir</dc:creator>
  <cp:lastModifiedBy>Tariq Munir</cp:lastModifiedBy>
  <cp:revision>25</cp:revision>
  <dcterms:created xsi:type="dcterms:W3CDTF">2020-02-28T23:08:28Z</dcterms:created>
  <dcterms:modified xsi:type="dcterms:W3CDTF">2020-02-29T02:39:17Z</dcterms:modified>
</cp:coreProperties>
</file>