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82296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h+yAqS/Tok+6GTb99X8uP5PqN0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68a88f81cb_0_438"/>
          <p:cNvSpPr txBox="1"/>
          <p:nvPr>
            <p:ph type="ctrTitle"/>
          </p:nvPr>
        </p:nvSpPr>
        <p:spPr>
          <a:xfrm>
            <a:off x="498733" y="1191320"/>
            <a:ext cx="13632900" cy="32841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1" name="Google Shape;11;g368a88f81cb_0_438"/>
          <p:cNvSpPr txBox="1"/>
          <p:nvPr>
            <p:ph idx="1" type="subTitle"/>
          </p:nvPr>
        </p:nvSpPr>
        <p:spPr>
          <a:xfrm>
            <a:off x="498720" y="4534600"/>
            <a:ext cx="13632900" cy="1268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" name="Google Shape;12;g368a88f81cb_0_438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68a88f81cb_0_473"/>
          <p:cNvSpPr txBox="1"/>
          <p:nvPr>
            <p:ph hasCustomPrompt="1" type="title"/>
          </p:nvPr>
        </p:nvSpPr>
        <p:spPr>
          <a:xfrm>
            <a:off x="498720" y="1769800"/>
            <a:ext cx="13632900" cy="31416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46" name="Google Shape;46;g368a88f81cb_0_473"/>
          <p:cNvSpPr txBox="1"/>
          <p:nvPr>
            <p:ph idx="1" type="body"/>
          </p:nvPr>
        </p:nvSpPr>
        <p:spPr>
          <a:xfrm>
            <a:off x="498720" y="5043560"/>
            <a:ext cx="13632900" cy="20814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g368a88f81cb_0_473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8a88f81cb_0_477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8a88f81cb_0_4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52" name="Google Shape;52;g368a88f81cb_0_47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368a88f81cb_0_4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68a88f81cb_0_47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68a88f81cb_0_4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68a88f81cb_0_442"/>
          <p:cNvSpPr txBox="1"/>
          <p:nvPr>
            <p:ph type="title"/>
          </p:nvPr>
        </p:nvSpPr>
        <p:spPr>
          <a:xfrm>
            <a:off x="498720" y="3441360"/>
            <a:ext cx="13632900" cy="13470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5" name="Google Shape;15;g368a88f81cb_0_44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68a88f81cb_0_445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8" name="Google Shape;18;g368a88f81cb_0_445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g368a88f81cb_0_445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68a88f81cb_0_449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g368a88f81cb_0_449"/>
          <p:cNvSpPr txBox="1"/>
          <p:nvPr>
            <p:ph idx="1" type="body"/>
          </p:nvPr>
        </p:nvSpPr>
        <p:spPr>
          <a:xfrm>
            <a:off x="49872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g368a88f81cb_0_449"/>
          <p:cNvSpPr txBox="1"/>
          <p:nvPr>
            <p:ph idx="2" type="body"/>
          </p:nvPr>
        </p:nvSpPr>
        <p:spPr>
          <a:xfrm>
            <a:off x="773184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g368a88f81cb_0_449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68a88f81cb_0_454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7" name="Google Shape;27;g368a88f81cb_0_454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68a88f81cb_0_457"/>
          <p:cNvSpPr txBox="1"/>
          <p:nvPr>
            <p:ph type="title"/>
          </p:nvPr>
        </p:nvSpPr>
        <p:spPr>
          <a:xfrm>
            <a:off x="498720" y="888960"/>
            <a:ext cx="4492800" cy="12090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g368a88f81cb_0_457"/>
          <p:cNvSpPr txBox="1"/>
          <p:nvPr>
            <p:ph idx="1" type="body"/>
          </p:nvPr>
        </p:nvSpPr>
        <p:spPr>
          <a:xfrm>
            <a:off x="498720" y="2223360"/>
            <a:ext cx="4492800" cy="5087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g368a88f81cb_0_457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68a88f81cb_0_461"/>
          <p:cNvSpPr txBox="1"/>
          <p:nvPr>
            <p:ph type="title"/>
          </p:nvPr>
        </p:nvSpPr>
        <p:spPr>
          <a:xfrm>
            <a:off x="784400" y="720240"/>
            <a:ext cx="10188600" cy="6545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4" name="Google Shape;34;g368a88f81cb_0_461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68a88f81cb_0_464"/>
          <p:cNvSpPr/>
          <p:nvPr/>
        </p:nvSpPr>
        <p:spPr>
          <a:xfrm>
            <a:off x="7315200" y="40"/>
            <a:ext cx="7315200" cy="82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46275" lIns="146275" spcFirstLastPara="1" rIns="146275" wrap="square" tIns="14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68a88f81cb_0_464"/>
          <p:cNvSpPr txBox="1"/>
          <p:nvPr>
            <p:ph type="title"/>
          </p:nvPr>
        </p:nvSpPr>
        <p:spPr>
          <a:xfrm>
            <a:off x="424800" y="1973080"/>
            <a:ext cx="6472200" cy="23718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8" name="Google Shape;38;g368a88f81cb_0_464"/>
          <p:cNvSpPr txBox="1"/>
          <p:nvPr>
            <p:ph idx="1" type="subTitle"/>
          </p:nvPr>
        </p:nvSpPr>
        <p:spPr>
          <a:xfrm>
            <a:off x="424800" y="4484920"/>
            <a:ext cx="6472200" cy="1976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" name="Google Shape;39;g368a88f81cb_0_464"/>
          <p:cNvSpPr txBox="1"/>
          <p:nvPr>
            <p:ph idx="2" type="body"/>
          </p:nvPr>
        </p:nvSpPr>
        <p:spPr>
          <a:xfrm>
            <a:off x="7903200" y="1158720"/>
            <a:ext cx="6139200" cy="5912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  <a:defRPr>
                <a:solidFill>
                  <a:schemeClr val="dk1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>
                <a:solidFill>
                  <a:schemeClr val="dk1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>
                <a:solidFill>
                  <a:schemeClr val="dk1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>
                <a:solidFill>
                  <a:schemeClr val="dk1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>
                <a:solidFill>
                  <a:schemeClr val="dk1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>
                <a:solidFill>
                  <a:schemeClr val="dk1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>
                <a:solidFill>
                  <a:schemeClr val="dk1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>
                <a:solidFill>
                  <a:schemeClr val="dk1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368a88f81cb_0_464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68a88f81cb_0_470"/>
          <p:cNvSpPr txBox="1"/>
          <p:nvPr>
            <p:ph idx="1" type="body"/>
          </p:nvPr>
        </p:nvSpPr>
        <p:spPr>
          <a:xfrm>
            <a:off x="498720" y="6768920"/>
            <a:ext cx="9598200" cy="968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3" name="Google Shape;43;g368a88f81cb_0_470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8a88f81cb_0_434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68a88f81cb_0_434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Char char="●"/>
              <a:defRPr sz="2900">
                <a:solidFill>
                  <a:schemeClr val="lt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  <a:defRPr sz="2200">
                <a:solidFill>
                  <a:schemeClr val="lt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■"/>
              <a:defRPr sz="2200">
                <a:solidFill>
                  <a:schemeClr val="lt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  <a:defRPr sz="2200">
                <a:solidFill>
                  <a:schemeClr val="lt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  <a:defRPr sz="2200">
                <a:solidFill>
                  <a:schemeClr val="lt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■"/>
              <a:defRPr sz="2200">
                <a:solidFill>
                  <a:schemeClr val="lt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  <a:defRPr sz="2200">
                <a:solidFill>
                  <a:schemeClr val="lt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  <a:defRPr sz="2200">
                <a:solidFill>
                  <a:schemeClr val="lt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■"/>
              <a:defRPr sz="2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368a88f81cb_0_434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r">
              <a:buNone/>
              <a:defRPr sz="1600">
                <a:solidFill>
                  <a:schemeClr val="lt2"/>
                </a:solidFill>
              </a:defRPr>
            </a:lvl1pPr>
            <a:lvl2pPr lvl="1" algn="r">
              <a:buNone/>
              <a:defRPr sz="1600">
                <a:solidFill>
                  <a:schemeClr val="lt2"/>
                </a:solidFill>
              </a:defRPr>
            </a:lvl2pPr>
            <a:lvl3pPr lvl="2" algn="r">
              <a:buNone/>
              <a:defRPr sz="1600">
                <a:solidFill>
                  <a:schemeClr val="lt2"/>
                </a:solidFill>
              </a:defRPr>
            </a:lvl3pPr>
            <a:lvl4pPr lvl="3" algn="r">
              <a:buNone/>
              <a:defRPr sz="1600">
                <a:solidFill>
                  <a:schemeClr val="lt2"/>
                </a:solidFill>
              </a:defRPr>
            </a:lvl4pPr>
            <a:lvl5pPr lvl="4" algn="r">
              <a:buNone/>
              <a:defRPr sz="1600">
                <a:solidFill>
                  <a:schemeClr val="lt2"/>
                </a:solidFill>
              </a:defRPr>
            </a:lvl5pPr>
            <a:lvl6pPr lvl="5" algn="r">
              <a:buNone/>
              <a:defRPr sz="1600">
                <a:solidFill>
                  <a:schemeClr val="lt2"/>
                </a:solidFill>
              </a:defRPr>
            </a:lvl6pPr>
            <a:lvl7pPr lvl="6" algn="r">
              <a:buNone/>
              <a:defRPr sz="1600">
                <a:solidFill>
                  <a:schemeClr val="lt2"/>
                </a:solidFill>
              </a:defRPr>
            </a:lvl7pPr>
            <a:lvl8pPr lvl="7" algn="r">
              <a:buNone/>
              <a:defRPr sz="1600">
                <a:solidFill>
                  <a:schemeClr val="lt2"/>
                </a:solidFill>
              </a:defRPr>
            </a:lvl8pPr>
            <a:lvl9pPr lvl="8" algn="r">
              <a:buNone/>
              <a:defRPr sz="16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" title="8dab8b5543cafedd65ab5dab41bc4bb2.jp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0732" y="-411480"/>
            <a:ext cx="14630400" cy="914401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type="ctrTitle"/>
          </p:nvPr>
        </p:nvSpPr>
        <p:spPr>
          <a:xfrm>
            <a:off x="3065600" y="2360613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en-US" sz="4900"/>
              <a:t>Система мониторинга плода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900">
                <a:latin typeface="Calibri"/>
                <a:ea typeface="Calibri"/>
                <a:cs typeface="Calibri"/>
                <a:sym typeface="Calibri"/>
              </a:rPr>
              <a:t>CTG Analyzer</a:t>
            </a:r>
            <a:endParaRPr sz="4900"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3751400" y="48600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None/>
            </a:pPr>
            <a:r>
              <a:rPr lang="en-US" sz="3300">
                <a:solidFill>
                  <a:schemeClr val="dk1"/>
                </a:solidFill>
              </a:rPr>
              <a:t>Презентация проекта</a:t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 title="8dab8b5543cafedd65ab5dab41bc4bb2.jp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0732" y="-411480"/>
            <a:ext cx="14630400" cy="914401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>
            <p:ph type="title"/>
          </p:nvPr>
        </p:nvSpPr>
        <p:spPr>
          <a:xfrm>
            <a:off x="2688250" y="11890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4100"/>
              <a:t>Проблема и цель</a:t>
            </a:r>
            <a:endParaRPr sz="4900"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2688250" y="251458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486"/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791" lvl="0" marL="342900" rtl="0" algn="l">
              <a:spcBef>
                <a:spcPts val="440"/>
              </a:spcBef>
              <a:spcAft>
                <a:spcPts val="0"/>
              </a:spcAft>
              <a:buSzPct val="100000"/>
              <a:buChar char="●"/>
            </a:pPr>
            <a:r>
              <a:rPr lang="en-US" sz="2700">
                <a:solidFill>
                  <a:schemeClr val="dk1"/>
                </a:solidFill>
              </a:rPr>
              <a:t>Важность непрерывного мониторинга состояния плода во время беременности и родов.</a:t>
            </a:r>
            <a:endParaRPr sz="3700">
              <a:solidFill>
                <a:schemeClr val="dk1"/>
              </a:solidFill>
            </a:endParaRPr>
          </a:p>
          <a:p>
            <a:pPr indent="-361791" lvl="0" marL="342900" rtl="0" algn="l">
              <a:spcBef>
                <a:spcPts val="440"/>
              </a:spcBef>
              <a:spcAft>
                <a:spcPts val="0"/>
              </a:spcAft>
              <a:buSzPct val="100000"/>
              <a:buChar char="●"/>
            </a:pPr>
            <a:r>
              <a:rPr lang="en-US" sz="2700">
                <a:solidFill>
                  <a:schemeClr val="dk1"/>
                </a:solidFill>
              </a:rPr>
              <a:t>Существующие методы могут быть сложны в интерпретации.</a:t>
            </a:r>
            <a:endParaRPr sz="3700">
              <a:solidFill>
                <a:schemeClr val="dk1"/>
              </a:solidFill>
            </a:endParaRPr>
          </a:p>
          <a:p>
            <a:pPr indent="-361791" lvl="0" marL="342900" rtl="0" algn="l">
              <a:spcBef>
                <a:spcPts val="440"/>
              </a:spcBef>
              <a:spcAft>
                <a:spcPts val="0"/>
              </a:spcAft>
              <a:buSzPct val="100000"/>
              <a:buChar char="●"/>
            </a:pPr>
            <a:r>
              <a:rPr lang="en-US" sz="2700">
                <a:solidFill>
                  <a:schemeClr val="dk1"/>
                </a:solidFill>
              </a:rPr>
              <a:t>Цель: Создать интуитивно понятную систему с ML-поддержкой для раннего обнаружения рисков.</a:t>
            </a:r>
            <a:endParaRPr sz="3700">
              <a:solidFill>
                <a:schemeClr val="dk1"/>
              </a:solidFill>
            </a:endParaRPr>
          </a:p>
          <a:p>
            <a:pPr indent="-361791" lvl="0" marL="342900" rtl="0" algn="l">
              <a:spcBef>
                <a:spcPts val="440"/>
              </a:spcBef>
              <a:spcAft>
                <a:spcPts val="1900"/>
              </a:spcAft>
              <a:buSzPct val="100000"/>
              <a:buChar char="●"/>
            </a:pPr>
            <a:r>
              <a:rPr lang="en-US" sz="2700">
                <a:solidFill>
                  <a:schemeClr val="dk1"/>
                </a:solidFill>
              </a:rPr>
              <a:t>Задача: Снизить риски гипоксии и улучшить исходы для матери и ребенка.</a:t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" title="8dab8b5543cafedd65ab5dab41bc4bb2.jp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0732" y="-411480"/>
            <a:ext cx="14630400" cy="914401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type="title"/>
          </p:nvPr>
        </p:nvSpPr>
        <p:spPr>
          <a:xfrm>
            <a:off x="2877575" y="11890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4100"/>
              <a:t>Ключевые возможности</a:t>
            </a:r>
            <a:endParaRPr sz="4900"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2877575" y="251458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Визуализация данных КТГ в реальном времени (ЧСС и сокращения).</a:t>
            </a:r>
            <a:endParaRPr sz="37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ML-прогнозирование риска гипоксии с отображением на датчике.</a:t>
            </a:r>
            <a:endParaRPr sz="37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Автоматическое обнаружение и маркировка событий (децелераций).</a:t>
            </a:r>
            <a:endParaRPr sz="37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Управление сессиями: создание и переключение между анализами.</a:t>
            </a:r>
            <a:endParaRPr sz="37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190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Безопасная аутентификация пользователей.</a:t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" title="8dab8b5543cafedd65ab5dab41bc4bb2.jp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0732" y="-411480"/>
            <a:ext cx="14630400" cy="914401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>
            <p:ph type="title"/>
          </p:nvPr>
        </p:nvSpPr>
        <p:spPr>
          <a:xfrm>
            <a:off x="2945175" y="11890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4100"/>
              <a:t>Архитектура системы</a:t>
            </a:r>
            <a:endParaRPr sz="4900"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2945175" y="251458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Frontend: React + TypeScript (Vite) для интерактивного UI.</a:t>
            </a:r>
            <a:endParaRPr sz="37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Backend: FastAPI (Python) для обработки данных и ML-инференса.</a:t>
            </a:r>
            <a:endParaRPr sz="37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База данных: PostgreSQL + TimescaleDB для хранения временных рядов.</a:t>
            </a:r>
            <a:endParaRPr sz="37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Кэш и брокер: Redis для управления состоянием сессий и фоновых задач.</a:t>
            </a:r>
            <a:endParaRPr sz="37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190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Инфраструктура: Docker Compose для легкого развертывания всего стека.</a:t>
            </a:r>
            <a:endParaRPr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5" title="8dab8b5543cafedd65ab5dab41bc4bb2.jp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0732" y="-411480"/>
            <a:ext cx="14630400" cy="914401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 txBox="1"/>
          <p:nvPr>
            <p:ph type="title"/>
          </p:nvPr>
        </p:nvSpPr>
        <p:spPr>
          <a:xfrm>
            <a:off x="2782925" y="124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4200"/>
              <a:t>Технологический стек</a:t>
            </a:r>
            <a:endParaRPr sz="5000"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2931675" y="246043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rtl="0" algn="l">
              <a:spcBef>
                <a:spcPts val="44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Backend: Python, FastAPI, SQLAlchemy, Celery, LightGBM, Scikit-learn.</a:t>
            </a:r>
            <a:endParaRPr sz="3800">
              <a:solidFill>
                <a:schemeClr val="dk1"/>
              </a:solidFill>
            </a:endParaRPr>
          </a:p>
          <a:p>
            <a:pPr indent="-381000" lvl="0" marL="342900" rtl="0" algn="l">
              <a:spcBef>
                <a:spcPts val="44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Frontend: TypeScript, React, Vite, ECharts, WebSocket.</a:t>
            </a:r>
            <a:endParaRPr sz="3800">
              <a:solidFill>
                <a:schemeClr val="dk1"/>
              </a:solidFill>
            </a:endParaRPr>
          </a:p>
          <a:p>
            <a:pPr indent="-381000" lvl="0" marL="342900" rtl="0" algn="l">
              <a:spcBef>
                <a:spcPts val="440"/>
              </a:spcBef>
              <a:spcAft>
                <a:spcPts val="0"/>
              </a:spcAft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Базы данных: PostgreSQL, TimescaleDB, Redis.</a:t>
            </a:r>
            <a:endParaRPr sz="3800">
              <a:solidFill>
                <a:schemeClr val="dk1"/>
              </a:solidFill>
            </a:endParaRPr>
          </a:p>
          <a:p>
            <a:pPr indent="-381000" lvl="0" marL="342900" rtl="0" algn="l">
              <a:spcBef>
                <a:spcPts val="440"/>
              </a:spcBef>
              <a:spcAft>
                <a:spcPts val="1900"/>
              </a:spcAft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Развертывание: Docker, Docker Compose, Nginx.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6" title="8dab8b5543cafedd65ab5dab41bc4bb2.jp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20732" y="-411480"/>
            <a:ext cx="14630400" cy="914401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"/>
          <p:cNvSpPr txBox="1"/>
          <p:nvPr>
            <p:ph type="title"/>
          </p:nvPr>
        </p:nvSpPr>
        <p:spPr>
          <a:xfrm>
            <a:off x="3310250" y="9726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1" lang="en-US" sz="3900"/>
              <a:t>Как это работает?</a:t>
            </a:r>
            <a:endParaRPr sz="4700"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310250" y="229823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342900" rtl="0" algn="l"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1. Пользователь входит в систему.</a:t>
            </a:r>
            <a:endParaRPr sz="3500">
              <a:solidFill>
                <a:schemeClr val="dk1"/>
              </a:solidFill>
            </a:endParaRPr>
          </a:p>
          <a:p>
            <a:pPr indent="-361950" lvl="0" marL="342900" rtl="0" algn="l"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2. Создает новую сессию для анализа.</a:t>
            </a:r>
            <a:endParaRPr sz="3500">
              <a:solidFill>
                <a:schemeClr val="dk1"/>
              </a:solidFill>
            </a:endParaRPr>
          </a:p>
          <a:p>
            <a:pPr indent="-361950" lvl="0" marL="342900" rtl="0" algn="l"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3. Загружает CSV-файлы с данными КТГ (BPM и/или Uterus).</a:t>
            </a:r>
            <a:endParaRPr sz="3500">
              <a:solidFill>
                <a:schemeClr val="dk1"/>
              </a:solidFill>
            </a:endParaRPr>
          </a:p>
          <a:p>
            <a:pPr indent="-361950" lvl="0" marL="342900" rtl="0" algn="l"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4. Система обрабатывает данные, вычисляет более 20 признаков.</a:t>
            </a:r>
            <a:endParaRPr sz="3500">
              <a:solidFill>
                <a:schemeClr val="dk1"/>
              </a:solidFill>
            </a:endParaRPr>
          </a:p>
          <a:p>
            <a:pPr indent="-361950" lvl="0" marL="342900" rtl="0" algn="l">
              <a:spcBef>
                <a:spcPts val="440"/>
              </a:spcBef>
              <a:spcAft>
                <a:spcPts val="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5. ML-модель предсказывает риск, результаты отправляются через WebSocket.</a:t>
            </a:r>
            <a:endParaRPr sz="3500">
              <a:solidFill>
                <a:schemeClr val="dk1"/>
              </a:solidFill>
            </a:endParaRPr>
          </a:p>
          <a:p>
            <a:pPr indent="-361950" lvl="0" marL="342900" rtl="0" algn="l">
              <a:spcBef>
                <a:spcPts val="440"/>
              </a:spcBef>
              <a:spcAft>
                <a:spcPts val="1900"/>
              </a:spcAft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6. Фронтенд визуализирует график и обновляет показатели в реальном времени.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 title="8dab8b5543cafedd65ab5dab41bc4bb2.jpg"/>
          <p:cNvPicPr preferRelativeResize="0"/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>
            <a:off x="-20732" y="-411480"/>
            <a:ext cx="14630400" cy="914401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>
            <p:ph type="title"/>
          </p:nvPr>
        </p:nvSpPr>
        <p:spPr>
          <a:xfrm>
            <a:off x="3200400" y="118902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7804"/>
              <a:buFont typeface="Calibri"/>
              <a:buNone/>
            </a:pPr>
            <a:r>
              <a:rPr b="1" lang="en-US" sz="4100"/>
              <a:t>Заключение и следующие шаги</a:t>
            </a:r>
            <a:endParaRPr sz="4900"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3200400" y="233201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Проект успешно реализует real-time анализ КТГ с ML-поддержкой.</a:t>
            </a:r>
            <a:endParaRPr sz="37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Система готова к интеграции и пилотному использованию.</a:t>
            </a:r>
            <a:endParaRPr sz="3700">
              <a:solidFill>
                <a:schemeClr val="dk1"/>
              </a:solidFill>
            </a:endParaRPr>
          </a:p>
          <a:p>
            <a:pPr indent="-374650" lvl="0" marL="342900" rtl="0" algn="l">
              <a:spcBef>
                <a:spcPts val="44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solidFill>
                  <a:schemeClr val="dk1"/>
                </a:solidFill>
              </a:rPr>
              <a:t>Следующие шаги:</a:t>
            </a:r>
            <a:endParaRPr sz="3700">
              <a:solidFill>
                <a:schemeClr val="dk1"/>
              </a:solidFill>
            </a:endParaRPr>
          </a:p>
          <a:p>
            <a:pPr indent="-317500" lvl="1" marL="742950" rtl="0" algn="l">
              <a:spcBef>
                <a:spcPts val="440"/>
              </a:spcBef>
              <a:spcAft>
                <a:spcPts val="0"/>
              </a:spcAft>
              <a:buSzPts val="2700"/>
              <a:buChar char="○"/>
            </a:pPr>
            <a:r>
              <a:rPr lang="en-US" sz="2700">
                <a:solidFill>
                  <a:schemeClr val="dk1"/>
                </a:solidFill>
              </a:rPr>
              <a:t>  - Интеграция с реальным медицинским оборудованием (HL7/FHIR).</a:t>
            </a:r>
            <a:endParaRPr sz="3300">
              <a:solidFill>
                <a:schemeClr val="dk1"/>
              </a:solidFill>
            </a:endParaRPr>
          </a:p>
          <a:p>
            <a:pPr indent="-317500" lvl="1" marL="742950" rtl="0" algn="l">
              <a:spcBef>
                <a:spcPts val="440"/>
              </a:spcBef>
              <a:spcAft>
                <a:spcPts val="0"/>
              </a:spcAft>
              <a:buSzPts val="2700"/>
              <a:buChar char="○"/>
            </a:pPr>
            <a:r>
              <a:rPr lang="en-US" sz="2700">
                <a:solidFill>
                  <a:schemeClr val="dk1"/>
                </a:solidFill>
              </a:rPr>
              <a:t>  - Расширение ML-модели (детекция других аномалий).</a:t>
            </a:r>
            <a:endParaRPr sz="3300">
              <a:solidFill>
                <a:schemeClr val="dk1"/>
              </a:solidFill>
            </a:endParaRPr>
          </a:p>
          <a:p>
            <a:pPr indent="-317500" lvl="1" marL="742950" rtl="0" algn="l">
              <a:spcBef>
                <a:spcPts val="440"/>
              </a:spcBef>
              <a:spcAft>
                <a:spcPts val="1900"/>
              </a:spcAft>
              <a:buSzPts val="2700"/>
              <a:buChar char="○"/>
            </a:pPr>
            <a:r>
              <a:rPr lang="en-US" sz="2700">
                <a:solidFill>
                  <a:schemeClr val="dk1"/>
                </a:solidFill>
              </a:rPr>
              <a:t>  - Генерация автоматических PDF-отчетов.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