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B2E721-5BC1-4A95-864C-1C449303D433}">
  <a:tblStyle styleId="{1AB2E721-5BC1-4A95-864C-1C449303D4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Ligh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aa94597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aa94597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aa94597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aa94597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aa94597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aa94597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5aa94597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5aa94597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5aa94597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5aa94597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5aa94597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5aa94597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5aa94597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5aa94597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5aa94597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5aa94597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5aa94597b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5aa94597b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5aa94597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5aa94597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fdef8c5d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fdef8c5d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5aa94597b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5aa94597b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f010402bf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f010402bf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fdef8c5d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fdef8c5d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a5ba925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a5ba925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aa9459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aa9459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aa9459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aa9459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aa94597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aa9459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aa94597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aa94597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a94597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aa94597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0" y="4630000"/>
            <a:ext cx="9144000" cy="513000"/>
            <a:chOff x="0" y="4630000"/>
            <a:chExt cx="9144000" cy="513000"/>
          </a:xfrm>
        </p:grpSpPr>
        <p:sp>
          <p:nvSpPr>
            <p:cNvPr id="9" name="Google Shape;9;p1"/>
            <p:cNvSpPr/>
            <p:nvPr/>
          </p:nvSpPr>
          <p:spPr>
            <a:xfrm>
              <a:off x="0" y="4630000"/>
              <a:ext cx="9144000" cy="513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Фатыхов Тимур		Лекция 1</a:t>
              </a:r>
              <a:r>
                <a:rPr lang="en">
                  <a:solidFill>
                    <a:srgbClr val="FFFFFF"/>
                  </a:solidFill>
                </a:rPr>
                <a:t>   -</a:t>
              </a:r>
              <a:r>
                <a:rPr lang="en">
                  <a:solidFill>
                    <a:srgbClr val="CC0000"/>
                  </a:solidFill>
                </a:rPr>
                <a:t>space</a:t>
              </a:r>
              <a:r>
                <a:rPr lang="en">
                  <a:solidFill>
                    <a:srgbClr val="FFFFFF"/>
                  </a:solidFill>
                </a:rPr>
                <a:t>  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11689" y="4678040"/>
              <a:ext cx="1389810" cy="416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47625"/>
            <a:ext cx="8520600" cy="8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КАМПУС МОЛОДЁЖНЫХ ИННОВАЦИЙ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“КОНСТРУКТОР МИРОВ”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1029025"/>
            <a:ext cx="85206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Большие Данные и Машинное Обучение</a:t>
            </a:r>
            <a:endParaRPr sz="1400">
              <a:solidFill>
                <a:srgbClr val="D71010"/>
              </a:solidFill>
            </a:endParaRPr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4114475"/>
            <a:ext cx="85206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 Science Engineer Фатыхов Тимур</a:t>
            </a:r>
            <a:endParaRPr sz="1400">
              <a:solidFill>
                <a:srgbClr val="D71010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1700" y="2058750"/>
            <a:ext cx="85206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</a:rPr>
              <a:t>Л</a:t>
            </a:r>
            <a:r>
              <a:rPr lang="en" sz="3000">
                <a:solidFill>
                  <a:srgbClr val="CC0000"/>
                </a:solidFill>
              </a:rPr>
              <a:t>екция</a:t>
            </a:r>
            <a:r>
              <a:rPr lang="en" sz="3000">
                <a:solidFill>
                  <a:srgbClr val="CC0000"/>
                </a:solidFill>
              </a:rPr>
              <a:t> 2 : Полносвязные нейросети</a:t>
            </a:r>
            <a:endParaRPr sz="30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</a:rPr>
              <a:t>или Fully-connected networks</a:t>
            </a:r>
            <a:endParaRPr sz="3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5989850" y="4144803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8 x 8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5127512" y="394488"/>
            <a:ext cx="3606900" cy="360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5168012" y="448500"/>
            <a:ext cx="3525900" cy="3498900"/>
          </a:xfrm>
          <a:prstGeom prst="bracketPair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61" y="666550"/>
            <a:ext cx="3062801" cy="3062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2"/>
          <p:cNvCxnSpPr/>
          <p:nvPr/>
        </p:nvCxnSpPr>
        <p:spPr>
          <a:xfrm>
            <a:off x="5120600" y="4144800"/>
            <a:ext cx="3620700" cy="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1" name="Google Shape;181;p22"/>
          <p:cNvSpPr/>
          <p:nvPr/>
        </p:nvSpPr>
        <p:spPr>
          <a:xfrm>
            <a:off x="243337" y="394488"/>
            <a:ext cx="3606900" cy="360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283837" y="448500"/>
            <a:ext cx="3525900" cy="3498900"/>
          </a:xfrm>
          <a:prstGeom prst="bracketPair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183" name="Google Shape;183;p22"/>
          <p:cNvSpPr txBox="1"/>
          <p:nvPr/>
        </p:nvSpPr>
        <p:spPr>
          <a:xfrm>
            <a:off x="1105525" y="4144803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8 x 8</a:t>
            </a:r>
            <a:endParaRPr>
              <a:solidFill>
                <a:srgbClr val="0097A7"/>
              </a:solidFill>
            </a:endParaRPr>
          </a:p>
        </p:txBody>
      </p:sp>
      <p:graphicFrame>
        <p:nvGraphicFramePr>
          <p:cNvPr id="184" name="Google Shape;184;p22"/>
          <p:cNvGraphicFramePr/>
          <p:nvPr/>
        </p:nvGraphicFramePr>
        <p:xfrm>
          <a:off x="515225" y="66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13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14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12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8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15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13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14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14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12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13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</a:tbl>
          </a:graphicData>
        </a:graphic>
      </p:graphicFrame>
      <p:cxnSp>
        <p:nvCxnSpPr>
          <p:cNvPr id="185" name="Google Shape;185;p22"/>
          <p:cNvCxnSpPr/>
          <p:nvPr/>
        </p:nvCxnSpPr>
        <p:spPr>
          <a:xfrm>
            <a:off x="243325" y="4144800"/>
            <a:ext cx="3620700" cy="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243337" y="394488"/>
            <a:ext cx="3606900" cy="360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283837" y="448500"/>
            <a:ext cx="3525900" cy="3498900"/>
          </a:xfrm>
          <a:prstGeom prst="bracketPair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193" name="Google Shape;193;p23"/>
          <p:cNvSpPr txBox="1"/>
          <p:nvPr/>
        </p:nvSpPr>
        <p:spPr>
          <a:xfrm>
            <a:off x="1105525" y="4144803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8 x 8</a:t>
            </a:r>
            <a:endParaRPr>
              <a:solidFill>
                <a:srgbClr val="0097A7"/>
              </a:solidFill>
            </a:endParaRPr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515225" y="66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13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11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14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12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8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15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13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14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14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12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13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195" name="Google Shape;195;p23"/>
          <p:cNvCxnSpPr/>
          <p:nvPr/>
        </p:nvCxnSpPr>
        <p:spPr>
          <a:xfrm>
            <a:off x="243325" y="4144800"/>
            <a:ext cx="3620700" cy="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6" name="Google Shape;196;p23"/>
          <p:cNvSpPr/>
          <p:nvPr/>
        </p:nvSpPr>
        <p:spPr>
          <a:xfrm>
            <a:off x="4967775" y="2047448"/>
            <a:ext cx="4005300" cy="300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7" name="Google Shape;197;p23"/>
          <p:cNvGraphicFramePr/>
          <p:nvPr/>
        </p:nvGraphicFramePr>
        <p:xfrm>
          <a:off x="4401375" y="204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</a:tblGrid>
              <a:tr h="30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13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11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7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...</a:t>
                      </a:r>
                      <a:endParaRPr b="1" sz="8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2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12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13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4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198" name="Google Shape;198;p23"/>
          <p:cNvCxnSpPr/>
          <p:nvPr/>
        </p:nvCxnSpPr>
        <p:spPr>
          <a:xfrm>
            <a:off x="4401375" y="2516425"/>
            <a:ext cx="4589100" cy="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9" name="Google Shape;199;p23"/>
          <p:cNvSpPr txBox="1"/>
          <p:nvPr/>
        </p:nvSpPr>
        <p:spPr>
          <a:xfrm>
            <a:off x="5874100" y="2516428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64</a:t>
            </a:r>
            <a:endParaRPr>
              <a:solidFill>
                <a:srgbClr val="0097A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3827550" y="1789500"/>
            <a:ext cx="1488900" cy="14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</a:t>
            </a:r>
            <a:r>
              <a:rPr lang="en" sz="3600">
                <a:solidFill>
                  <a:schemeClr val="lt1"/>
                </a:solidFill>
              </a:rPr>
              <a:t>*x</a:t>
            </a:r>
            <a:endParaRPr/>
          </a:p>
        </p:txBody>
      </p:sp>
      <p:cxnSp>
        <p:nvCxnSpPr>
          <p:cNvPr id="206" name="Google Shape;206;p24"/>
          <p:cNvCxnSpPr/>
          <p:nvPr/>
        </p:nvCxnSpPr>
        <p:spPr>
          <a:xfrm>
            <a:off x="276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4"/>
          <p:cNvCxnSpPr/>
          <p:nvPr/>
        </p:nvCxnSpPr>
        <p:spPr>
          <a:xfrm>
            <a:off x="531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8" name="Google Shape;208;p24"/>
          <p:cNvGraphicFramePr/>
          <p:nvPr/>
        </p:nvGraphicFramePr>
        <p:xfrm>
          <a:off x="6377550" y="234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.9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.1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</a:tbl>
          </a:graphicData>
        </a:graphic>
      </p:graphicFrame>
      <p:graphicFrame>
        <p:nvGraphicFramePr>
          <p:cNvPr id="209" name="Google Shape;209;p24"/>
          <p:cNvGraphicFramePr/>
          <p:nvPr/>
        </p:nvGraphicFramePr>
        <p:xfrm>
          <a:off x="6377550" y="165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1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2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3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4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5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6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7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8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9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24"/>
          <p:cNvSpPr txBox="1"/>
          <p:nvPr/>
        </p:nvSpPr>
        <p:spPr>
          <a:xfrm>
            <a:off x="6538525" y="2766275"/>
            <a:ext cx="2049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Вектор вероятностей</a:t>
            </a:r>
            <a:endParaRPr/>
          </a:p>
        </p:txBody>
      </p:sp>
      <p:cxnSp>
        <p:nvCxnSpPr>
          <p:cNvPr id="211" name="Google Shape;211;p24"/>
          <p:cNvCxnSpPr/>
          <p:nvPr/>
        </p:nvCxnSpPr>
        <p:spPr>
          <a:xfrm rot="10800000">
            <a:off x="6377875" y="1426350"/>
            <a:ext cx="2370600" cy="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2" name="Google Shape;212;p24"/>
          <p:cNvSpPr txBox="1"/>
          <p:nvPr/>
        </p:nvSpPr>
        <p:spPr>
          <a:xfrm>
            <a:off x="6622075" y="977703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10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553063" y="2814950"/>
            <a:ext cx="2426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Картинка в виде вектора</a:t>
            </a:r>
            <a:endParaRPr/>
          </a:p>
        </p:txBody>
      </p:sp>
      <p:graphicFrame>
        <p:nvGraphicFramePr>
          <p:cNvPr id="214" name="Google Shape;214;p24"/>
          <p:cNvGraphicFramePr/>
          <p:nvPr/>
        </p:nvGraphicFramePr>
        <p:xfrm>
          <a:off x="766375" y="238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</a:tblGrid>
              <a:tr h="30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...</a:t>
                      </a:r>
                      <a:endParaRPr b="1" sz="8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13</a:t>
                      </a:r>
                      <a:endParaRPr b="1" sz="800"/>
                    </a:p>
                  </a:txBody>
                  <a:tcPr marT="91425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4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215" name="Google Shape;215;p24"/>
          <p:cNvCxnSpPr/>
          <p:nvPr/>
        </p:nvCxnSpPr>
        <p:spPr>
          <a:xfrm flipH="1" rot="10800000">
            <a:off x="757825" y="2252075"/>
            <a:ext cx="2017200" cy="9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6" name="Google Shape;216;p24"/>
          <p:cNvSpPr txBox="1"/>
          <p:nvPr/>
        </p:nvSpPr>
        <p:spPr>
          <a:xfrm>
            <a:off x="825325" y="1885478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64</a:t>
            </a:r>
            <a:endParaRPr>
              <a:solidFill>
                <a:srgbClr val="0097A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3827550" y="1789500"/>
            <a:ext cx="1488900" cy="14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</a:t>
            </a:r>
            <a:r>
              <a:rPr lang="en" sz="3600">
                <a:solidFill>
                  <a:schemeClr val="lt1"/>
                </a:solidFill>
              </a:rPr>
              <a:t>*x</a:t>
            </a:r>
            <a:endParaRPr/>
          </a:p>
        </p:txBody>
      </p:sp>
      <p:cxnSp>
        <p:nvCxnSpPr>
          <p:cNvPr id="223" name="Google Shape;223;p25"/>
          <p:cNvCxnSpPr/>
          <p:nvPr/>
        </p:nvCxnSpPr>
        <p:spPr>
          <a:xfrm>
            <a:off x="276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5"/>
          <p:cNvCxnSpPr/>
          <p:nvPr/>
        </p:nvCxnSpPr>
        <p:spPr>
          <a:xfrm>
            <a:off x="531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5" name="Google Shape;225;p25"/>
          <p:cNvGraphicFramePr/>
          <p:nvPr/>
        </p:nvGraphicFramePr>
        <p:xfrm>
          <a:off x="6377550" y="234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.9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.1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</a:tbl>
          </a:graphicData>
        </a:graphic>
      </p:graphicFrame>
      <p:graphicFrame>
        <p:nvGraphicFramePr>
          <p:cNvPr id="226" name="Google Shape;226;p25"/>
          <p:cNvGraphicFramePr/>
          <p:nvPr/>
        </p:nvGraphicFramePr>
        <p:xfrm>
          <a:off x="6377550" y="165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1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2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3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4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5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6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7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8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9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25"/>
          <p:cNvSpPr txBox="1"/>
          <p:nvPr/>
        </p:nvSpPr>
        <p:spPr>
          <a:xfrm>
            <a:off x="6538525" y="2766275"/>
            <a:ext cx="2049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Вектор вероятностей</a:t>
            </a:r>
            <a:endParaRPr/>
          </a:p>
        </p:txBody>
      </p:sp>
      <p:cxnSp>
        <p:nvCxnSpPr>
          <p:cNvPr id="228" name="Google Shape;228;p25"/>
          <p:cNvCxnSpPr/>
          <p:nvPr/>
        </p:nvCxnSpPr>
        <p:spPr>
          <a:xfrm rot="10800000">
            <a:off x="6377875" y="1426350"/>
            <a:ext cx="2370600" cy="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9" name="Google Shape;229;p25"/>
          <p:cNvSpPr txBox="1"/>
          <p:nvPr/>
        </p:nvSpPr>
        <p:spPr>
          <a:xfrm>
            <a:off x="6622075" y="977703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10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553063" y="2814950"/>
            <a:ext cx="2426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Картинка в виде вектора</a:t>
            </a:r>
            <a:endParaRPr/>
          </a:p>
        </p:txBody>
      </p:sp>
      <p:graphicFrame>
        <p:nvGraphicFramePr>
          <p:cNvPr id="231" name="Google Shape;231;p25"/>
          <p:cNvGraphicFramePr/>
          <p:nvPr/>
        </p:nvGraphicFramePr>
        <p:xfrm>
          <a:off x="766375" y="238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</a:tblGrid>
              <a:tr h="30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...</a:t>
                      </a:r>
                      <a:endParaRPr b="1" sz="8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13</a:t>
                      </a:r>
                      <a:endParaRPr b="1" sz="800"/>
                    </a:p>
                  </a:txBody>
                  <a:tcPr marT="91425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4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232" name="Google Shape;232;p25"/>
          <p:cNvCxnSpPr/>
          <p:nvPr/>
        </p:nvCxnSpPr>
        <p:spPr>
          <a:xfrm flipH="1" rot="10800000">
            <a:off x="757825" y="2252075"/>
            <a:ext cx="2017200" cy="9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3" name="Google Shape;233;p25"/>
          <p:cNvSpPr txBox="1"/>
          <p:nvPr/>
        </p:nvSpPr>
        <p:spPr>
          <a:xfrm>
            <a:off x="825325" y="1885478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64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4052325" y="2228850"/>
            <a:ext cx="610200" cy="610200"/>
          </a:xfrm>
          <a:prstGeom prst="ellipse">
            <a:avLst/>
          </a:prstGeom>
          <a:noFill/>
          <a:ln cap="flat" cmpd="sng" w="28575">
            <a:solidFill>
              <a:srgbClr val="D7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4700600" y="2342700"/>
            <a:ext cx="458100" cy="458100"/>
          </a:xfrm>
          <a:prstGeom prst="ellipse">
            <a:avLst/>
          </a:prstGeom>
          <a:noFill/>
          <a:ln cap="flat" cmpd="sng" w="28575">
            <a:solidFill>
              <a:srgbClr val="D7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2841000" y="3803625"/>
            <a:ext cx="173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71010"/>
                </a:solidFill>
              </a:rPr>
              <a:t>Матрица</a:t>
            </a:r>
            <a:endParaRPr sz="2400">
              <a:solidFill>
                <a:srgbClr val="6AA84F"/>
              </a:solidFill>
            </a:endParaRPr>
          </a:p>
        </p:txBody>
      </p:sp>
      <p:cxnSp>
        <p:nvCxnSpPr>
          <p:cNvPr id="237" name="Google Shape;237;p25"/>
          <p:cNvCxnSpPr>
            <a:stCxn id="238" idx="2"/>
            <a:endCxn id="235" idx="7"/>
          </p:cNvCxnSpPr>
          <p:nvPr/>
        </p:nvCxnSpPr>
        <p:spPr>
          <a:xfrm flipH="1">
            <a:off x="5091500" y="916325"/>
            <a:ext cx="876600" cy="1493400"/>
          </a:xfrm>
          <a:prstGeom prst="straightConnector1">
            <a:avLst/>
          </a:prstGeom>
          <a:noFill/>
          <a:ln cap="flat" cmpd="sng" w="38100">
            <a:solidFill>
              <a:srgbClr val="D7101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5"/>
          <p:cNvSpPr/>
          <p:nvPr/>
        </p:nvSpPr>
        <p:spPr>
          <a:xfrm>
            <a:off x="5102600" y="343625"/>
            <a:ext cx="173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71010"/>
                </a:solidFill>
              </a:rPr>
              <a:t>Вектор</a:t>
            </a:r>
            <a:endParaRPr sz="2400">
              <a:solidFill>
                <a:srgbClr val="6AA84F"/>
              </a:solidFill>
            </a:endParaRPr>
          </a:p>
        </p:txBody>
      </p:sp>
      <p:cxnSp>
        <p:nvCxnSpPr>
          <p:cNvPr id="239" name="Google Shape;239;p25"/>
          <p:cNvCxnSpPr>
            <a:stCxn id="236" idx="0"/>
            <a:endCxn id="234" idx="4"/>
          </p:cNvCxnSpPr>
          <p:nvPr/>
        </p:nvCxnSpPr>
        <p:spPr>
          <a:xfrm flipH="1" rot="10800000">
            <a:off x="3706500" y="2839125"/>
            <a:ext cx="651000" cy="964500"/>
          </a:xfrm>
          <a:prstGeom prst="straightConnector1">
            <a:avLst/>
          </a:prstGeom>
          <a:noFill/>
          <a:ln cap="flat" cmpd="sng" w="38100">
            <a:solidFill>
              <a:srgbClr val="D7101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3827550" y="1789500"/>
            <a:ext cx="1488900" cy="14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W*x</a:t>
            </a:r>
            <a:endParaRPr/>
          </a:p>
        </p:txBody>
      </p:sp>
      <p:cxnSp>
        <p:nvCxnSpPr>
          <p:cNvPr id="246" name="Google Shape;246;p26"/>
          <p:cNvCxnSpPr/>
          <p:nvPr/>
        </p:nvCxnSpPr>
        <p:spPr>
          <a:xfrm>
            <a:off x="276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6"/>
          <p:cNvCxnSpPr/>
          <p:nvPr/>
        </p:nvCxnSpPr>
        <p:spPr>
          <a:xfrm>
            <a:off x="531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8" name="Google Shape;248;p26"/>
          <p:cNvGraphicFramePr/>
          <p:nvPr/>
        </p:nvGraphicFramePr>
        <p:xfrm>
          <a:off x="6377550" y="234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.9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.1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</a:tbl>
          </a:graphicData>
        </a:graphic>
      </p:graphicFrame>
      <p:graphicFrame>
        <p:nvGraphicFramePr>
          <p:cNvPr id="249" name="Google Shape;249;p26"/>
          <p:cNvGraphicFramePr/>
          <p:nvPr/>
        </p:nvGraphicFramePr>
        <p:xfrm>
          <a:off x="6377550" y="165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1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2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3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4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5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6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7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8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9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26"/>
          <p:cNvSpPr txBox="1"/>
          <p:nvPr/>
        </p:nvSpPr>
        <p:spPr>
          <a:xfrm>
            <a:off x="6538525" y="2766275"/>
            <a:ext cx="2049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Вектор вероятностей</a:t>
            </a:r>
            <a:endParaRPr/>
          </a:p>
        </p:txBody>
      </p:sp>
      <p:cxnSp>
        <p:nvCxnSpPr>
          <p:cNvPr id="251" name="Google Shape;251;p26"/>
          <p:cNvCxnSpPr/>
          <p:nvPr/>
        </p:nvCxnSpPr>
        <p:spPr>
          <a:xfrm rot="10800000">
            <a:off x="6377875" y="1426350"/>
            <a:ext cx="2370600" cy="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2" name="Google Shape;252;p26"/>
          <p:cNvSpPr txBox="1"/>
          <p:nvPr/>
        </p:nvSpPr>
        <p:spPr>
          <a:xfrm>
            <a:off x="6622075" y="977703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10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553063" y="2814950"/>
            <a:ext cx="2426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Картинка в виде вектора</a:t>
            </a:r>
            <a:endParaRPr/>
          </a:p>
        </p:txBody>
      </p:sp>
      <p:graphicFrame>
        <p:nvGraphicFramePr>
          <p:cNvPr id="254" name="Google Shape;254;p26"/>
          <p:cNvGraphicFramePr/>
          <p:nvPr/>
        </p:nvGraphicFramePr>
        <p:xfrm>
          <a:off x="766375" y="238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</a:tblGrid>
              <a:tr h="30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...</a:t>
                      </a:r>
                      <a:endParaRPr b="1" sz="8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13</a:t>
                      </a:r>
                      <a:endParaRPr b="1" sz="800"/>
                    </a:p>
                  </a:txBody>
                  <a:tcPr marT="91425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4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255" name="Google Shape;255;p26"/>
          <p:cNvCxnSpPr/>
          <p:nvPr/>
        </p:nvCxnSpPr>
        <p:spPr>
          <a:xfrm flipH="1" rot="10800000">
            <a:off x="757825" y="2252075"/>
            <a:ext cx="2017200" cy="9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6" name="Google Shape;256;p26"/>
          <p:cNvSpPr txBox="1"/>
          <p:nvPr/>
        </p:nvSpPr>
        <p:spPr>
          <a:xfrm>
            <a:off x="825325" y="1885478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64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4052325" y="2228850"/>
            <a:ext cx="610200" cy="610200"/>
          </a:xfrm>
          <a:prstGeom prst="ellipse">
            <a:avLst/>
          </a:prstGeom>
          <a:noFill/>
          <a:ln cap="flat" cmpd="sng" w="28575">
            <a:solidFill>
              <a:srgbClr val="D7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4700600" y="2342700"/>
            <a:ext cx="458100" cy="458100"/>
          </a:xfrm>
          <a:prstGeom prst="ellipse">
            <a:avLst/>
          </a:prstGeom>
          <a:noFill/>
          <a:ln cap="flat" cmpd="sng" w="28575">
            <a:solidFill>
              <a:srgbClr val="D7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2841000" y="3803625"/>
            <a:ext cx="173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71010"/>
                </a:solidFill>
              </a:rPr>
              <a:t>Матрица</a:t>
            </a:r>
            <a:endParaRPr sz="2400">
              <a:solidFill>
                <a:srgbClr val="6AA84F"/>
              </a:solidFill>
            </a:endParaRPr>
          </a:p>
        </p:txBody>
      </p:sp>
      <p:cxnSp>
        <p:nvCxnSpPr>
          <p:cNvPr id="260" name="Google Shape;260;p26"/>
          <p:cNvCxnSpPr>
            <a:stCxn id="261" idx="2"/>
            <a:endCxn id="258" idx="7"/>
          </p:cNvCxnSpPr>
          <p:nvPr/>
        </p:nvCxnSpPr>
        <p:spPr>
          <a:xfrm flipH="1">
            <a:off x="5091500" y="916325"/>
            <a:ext cx="876600" cy="1493400"/>
          </a:xfrm>
          <a:prstGeom prst="straightConnector1">
            <a:avLst/>
          </a:prstGeom>
          <a:noFill/>
          <a:ln cap="flat" cmpd="sng" w="38100">
            <a:solidFill>
              <a:srgbClr val="D7101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6"/>
          <p:cNvSpPr/>
          <p:nvPr/>
        </p:nvSpPr>
        <p:spPr>
          <a:xfrm>
            <a:off x="5102600" y="343625"/>
            <a:ext cx="173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71010"/>
                </a:solidFill>
              </a:rPr>
              <a:t>Вектор</a:t>
            </a:r>
            <a:endParaRPr sz="2400">
              <a:solidFill>
                <a:srgbClr val="6AA84F"/>
              </a:solidFill>
            </a:endParaRPr>
          </a:p>
        </p:txBody>
      </p:sp>
      <p:cxnSp>
        <p:nvCxnSpPr>
          <p:cNvPr id="262" name="Google Shape;262;p26"/>
          <p:cNvCxnSpPr>
            <a:stCxn id="259" idx="0"/>
            <a:endCxn id="257" idx="4"/>
          </p:cNvCxnSpPr>
          <p:nvPr/>
        </p:nvCxnSpPr>
        <p:spPr>
          <a:xfrm flipH="1" rot="10800000">
            <a:off x="3706500" y="2839125"/>
            <a:ext cx="651000" cy="964500"/>
          </a:xfrm>
          <a:prstGeom prst="straightConnector1">
            <a:avLst/>
          </a:prstGeom>
          <a:noFill/>
          <a:ln cap="flat" cmpd="sng" w="38100">
            <a:solidFill>
              <a:srgbClr val="D7101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6"/>
          <p:cNvSpPr/>
          <p:nvPr/>
        </p:nvSpPr>
        <p:spPr>
          <a:xfrm>
            <a:off x="475475" y="111275"/>
            <a:ext cx="8445600" cy="4357800"/>
          </a:xfrm>
          <a:prstGeom prst="rect">
            <a:avLst/>
          </a:prstGeom>
          <a:solidFill>
            <a:srgbClr val="FFFFFF">
              <a:alpha val="64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6"/>
          <p:cNvCxnSpPr/>
          <p:nvPr/>
        </p:nvCxnSpPr>
        <p:spPr>
          <a:xfrm>
            <a:off x="2641100" y="453050"/>
            <a:ext cx="3855000" cy="36627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6"/>
          <p:cNvCxnSpPr/>
          <p:nvPr/>
        </p:nvCxnSpPr>
        <p:spPr>
          <a:xfrm flipH="1">
            <a:off x="2641100" y="453050"/>
            <a:ext cx="3855000" cy="36627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3827550" y="1789500"/>
            <a:ext cx="1488900" cy="14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</a:t>
            </a:r>
            <a:r>
              <a:rPr baseline="-25000" lang="en" sz="2400">
                <a:solidFill>
                  <a:srgbClr val="FFFFFF"/>
                </a:solidFill>
              </a:rPr>
              <a:t>1</a:t>
            </a:r>
            <a:r>
              <a:rPr lang="en" sz="2400">
                <a:solidFill>
                  <a:srgbClr val="FFFFFF"/>
                </a:solidFill>
              </a:rPr>
              <a:t>*</a:t>
            </a:r>
            <a:r>
              <a:rPr lang="en" sz="2400">
                <a:solidFill>
                  <a:srgbClr val="FFFFFF"/>
                </a:solidFill>
              </a:rPr>
              <a:t>W</a:t>
            </a:r>
            <a:r>
              <a:rPr baseline="-25000" lang="en" sz="2400">
                <a:solidFill>
                  <a:srgbClr val="FFFFFF"/>
                </a:solidFill>
              </a:rPr>
              <a:t>2</a:t>
            </a:r>
            <a:r>
              <a:rPr lang="en" sz="2400">
                <a:solidFill>
                  <a:srgbClr val="FFFFFF"/>
                </a:solidFill>
              </a:rPr>
              <a:t>*x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272" name="Google Shape;272;p27"/>
          <p:cNvCxnSpPr/>
          <p:nvPr/>
        </p:nvCxnSpPr>
        <p:spPr>
          <a:xfrm>
            <a:off x="276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7"/>
          <p:cNvCxnSpPr/>
          <p:nvPr/>
        </p:nvCxnSpPr>
        <p:spPr>
          <a:xfrm>
            <a:off x="531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74" name="Google Shape;274;p27"/>
          <p:cNvGraphicFramePr/>
          <p:nvPr/>
        </p:nvGraphicFramePr>
        <p:xfrm>
          <a:off x="6377550" y="234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.9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.1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</a:tbl>
          </a:graphicData>
        </a:graphic>
      </p:graphicFrame>
      <p:graphicFrame>
        <p:nvGraphicFramePr>
          <p:cNvPr id="275" name="Google Shape;275;p27"/>
          <p:cNvGraphicFramePr/>
          <p:nvPr/>
        </p:nvGraphicFramePr>
        <p:xfrm>
          <a:off x="6377550" y="165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1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2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3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4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5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6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7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8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9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76" name="Google Shape;276;p27"/>
          <p:cNvSpPr txBox="1"/>
          <p:nvPr/>
        </p:nvSpPr>
        <p:spPr>
          <a:xfrm>
            <a:off x="6538525" y="2766275"/>
            <a:ext cx="2049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Вектор вероятностей</a:t>
            </a:r>
            <a:endParaRPr/>
          </a:p>
        </p:txBody>
      </p:sp>
      <p:cxnSp>
        <p:nvCxnSpPr>
          <p:cNvPr id="277" name="Google Shape;277;p27"/>
          <p:cNvCxnSpPr/>
          <p:nvPr/>
        </p:nvCxnSpPr>
        <p:spPr>
          <a:xfrm rot="10800000">
            <a:off x="6377875" y="1426350"/>
            <a:ext cx="2370600" cy="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8" name="Google Shape;278;p27"/>
          <p:cNvSpPr txBox="1"/>
          <p:nvPr/>
        </p:nvSpPr>
        <p:spPr>
          <a:xfrm>
            <a:off x="6622075" y="977703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10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553063" y="2814950"/>
            <a:ext cx="2426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Картинка в виде вектора</a:t>
            </a:r>
            <a:endParaRPr/>
          </a:p>
        </p:txBody>
      </p:sp>
      <p:graphicFrame>
        <p:nvGraphicFramePr>
          <p:cNvPr id="280" name="Google Shape;280;p27"/>
          <p:cNvGraphicFramePr/>
          <p:nvPr/>
        </p:nvGraphicFramePr>
        <p:xfrm>
          <a:off x="766375" y="238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</a:tblGrid>
              <a:tr h="30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...</a:t>
                      </a:r>
                      <a:endParaRPr b="1" sz="8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13</a:t>
                      </a:r>
                      <a:endParaRPr b="1" sz="800"/>
                    </a:p>
                  </a:txBody>
                  <a:tcPr marT="91425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4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281" name="Google Shape;281;p27"/>
          <p:cNvCxnSpPr/>
          <p:nvPr/>
        </p:nvCxnSpPr>
        <p:spPr>
          <a:xfrm flipH="1" rot="10800000">
            <a:off x="757825" y="2252075"/>
            <a:ext cx="2017200" cy="9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2" name="Google Shape;282;p27"/>
          <p:cNvSpPr txBox="1"/>
          <p:nvPr/>
        </p:nvSpPr>
        <p:spPr>
          <a:xfrm>
            <a:off x="825325" y="1885478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64</a:t>
            </a:r>
            <a:endParaRPr>
              <a:solidFill>
                <a:srgbClr val="0097A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3827550" y="1789500"/>
            <a:ext cx="1488900" cy="14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</a:t>
            </a:r>
            <a:r>
              <a:rPr baseline="-25000" lang="en" sz="2400">
                <a:solidFill>
                  <a:srgbClr val="FFFFFF"/>
                </a:solidFill>
              </a:rPr>
              <a:t>1</a:t>
            </a:r>
            <a:r>
              <a:rPr lang="en" sz="2400">
                <a:solidFill>
                  <a:srgbClr val="FFFFFF"/>
                </a:solidFill>
              </a:rPr>
              <a:t>*W</a:t>
            </a:r>
            <a:r>
              <a:rPr baseline="-25000" lang="en" sz="2400">
                <a:solidFill>
                  <a:srgbClr val="FFFFFF"/>
                </a:solidFill>
              </a:rPr>
              <a:t>2</a:t>
            </a:r>
            <a:r>
              <a:rPr lang="en" sz="2400">
                <a:solidFill>
                  <a:srgbClr val="FFFFFF"/>
                </a:solidFill>
              </a:rPr>
              <a:t>*x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289" name="Google Shape;289;p28"/>
          <p:cNvCxnSpPr/>
          <p:nvPr/>
        </p:nvCxnSpPr>
        <p:spPr>
          <a:xfrm>
            <a:off x="276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8"/>
          <p:cNvCxnSpPr/>
          <p:nvPr/>
        </p:nvCxnSpPr>
        <p:spPr>
          <a:xfrm>
            <a:off x="531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91" name="Google Shape;291;p28"/>
          <p:cNvGraphicFramePr/>
          <p:nvPr/>
        </p:nvGraphicFramePr>
        <p:xfrm>
          <a:off x="6377550" y="234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.9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.1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</a:tbl>
          </a:graphicData>
        </a:graphic>
      </p:graphicFrame>
      <p:graphicFrame>
        <p:nvGraphicFramePr>
          <p:cNvPr id="292" name="Google Shape;292;p28"/>
          <p:cNvGraphicFramePr/>
          <p:nvPr/>
        </p:nvGraphicFramePr>
        <p:xfrm>
          <a:off x="6377550" y="165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1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2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3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4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5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6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7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8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9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28"/>
          <p:cNvSpPr txBox="1"/>
          <p:nvPr/>
        </p:nvSpPr>
        <p:spPr>
          <a:xfrm>
            <a:off x="6538525" y="2766275"/>
            <a:ext cx="2049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Вектор вероятностей</a:t>
            </a:r>
            <a:endParaRPr/>
          </a:p>
        </p:txBody>
      </p:sp>
      <p:cxnSp>
        <p:nvCxnSpPr>
          <p:cNvPr id="294" name="Google Shape;294;p28"/>
          <p:cNvCxnSpPr/>
          <p:nvPr/>
        </p:nvCxnSpPr>
        <p:spPr>
          <a:xfrm rot="10800000">
            <a:off x="6377875" y="1426350"/>
            <a:ext cx="2370600" cy="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5" name="Google Shape;295;p28"/>
          <p:cNvSpPr txBox="1"/>
          <p:nvPr/>
        </p:nvSpPr>
        <p:spPr>
          <a:xfrm>
            <a:off x="6622075" y="977703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10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553063" y="2814950"/>
            <a:ext cx="2426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Картинка в виде вектора</a:t>
            </a:r>
            <a:endParaRPr/>
          </a:p>
        </p:txBody>
      </p:sp>
      <p:graphicFrame>
        <p:nvGraphicFramePr>
          <p:cNvPr id="297" name="Google Shape;297;p28"/>
          <p:cNvGraphicFramePr/>
          <p:nvPr/>
        </p:nvGraphicFramePr>
        <p:xfrm>
          <a:off x="766375" y="238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</a:tblGrid>
              <a:tr h="30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...</a:t>
                      </a:r>
                      <a:endParaRPr b="1" sz="8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13</a:t>
                      </a:r>
                      <a:endParaRPr b="1" sz="800"/>
                    </a:p>
                  </a:txBody>
                  <a:tcPr marT="91425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4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298" name="Google Shape;298;p28"/>
          <p:cNvCxnSpPr/>
          <p:nvPr/>
        </p:nvCxnSpPr>
        <p:spPr>
          <a:xfrm flipH="1" rot="10800000">
            <a:off x="757825" y="2252075"/>
            <a:ext cx="2017200" cy="9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9" name="Google Shape;299;p28"/>
          <p:cNvSpPr txBox="1"/>
          <p:nvPr/>
        </p:nvSpPr>
        <p:spPr>
          <a:xfrm>
            <a:off x="825325" y="1885478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64</a:t>
            </a:r>
            <a:endParaRPr>
              <a:solidFill>
                <a:srgbClr val="0097A7"/>
              </a:solidFill>
            </a:endParaRPr>
          </a:p>
        </p:txBody>
      </p:sp>
      <p:cxnSp>
        <p:nvCxnSpPr>
          <p:cNvPr id="300" name="Google Shape;300;p28"/>
          <p:cNvCxnSpPr/>
          <p:nvPr/>
        </p:nvCxnSpPr>
        <p:spPr>
          <a:xfrm flipH="1">
            <a:off x="5091500" y="916325"/>
            <a:ext cx="876600" cy="1493400"/>
          </a:xfrm>
          <a:prstGeom prst="straightConnector1">
            <a:avLst/>
          </a:prstGeom>
          <a:noFill/>
          <a:ln cap="flat" cmpd="sng" w="38100">
            <a:solidFill>
              <a:srgbClr val="D7101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8"/>
          <p:cNvSpPr/>
          <p:nvPr/>
        </p:nvSpPr>
        <p:spPr>
          <a:xfrm>
            <a:off x="475475" y="111275"/>
            <a:ext cx="8445600" cy="4357800"/>
          </a:xfrm>
          <a:prstGeom prst="rect">
            <a:avLst/>
          </a:prstGeom>
          <a:solidFill>
            <a:srgbClr val="FFFFFF">
              <a:alpha val="64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28"/>
          <p:cNvCxnSpPr/>
          <p:nvPr/>
        </p:nvCxnSpPr>
        <p:spPr>
          <a:xfrm>
            <a:off x="2641100" y="453050"/>
            <a:ext cx="3855000" cy="36627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8"/>
          <p:cNvCxnSpPr/>
          <p:nvPr/>
        </p:nvCxnSpPr>
        <p:spPr>
          <a:xfrm flipH="1">
            <a:off x="2641100" y="453050"/>
            <a:ext cx="3855000" cy="36627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1930122" y="199925"/>
            <a:ext cx="3176100" cy="105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</a:t>
            </a:r>
            <a:r>
              <a:rPr baseline="-25000" lang="en" sz="2400">
                <a:solidFill>
                  <a:srgbClr val="FFFFFF"/>
                </a:solidFill>
              </a:rPr>
              <a:t>1</a:t>
            </a:r>
            <a:r>
              <a:rPr lang="en" sz="2400">
                <a:solidFill>
                  <a:srgbClr val="FFFFFF"/>
                </a:solidFill>
              </a:rPr>
              <a:t>*x* W</a:t>
            </a:r>
            <a:r>
              <a:rPr baseline="-25000" lang="en" sz="2400">
                <a:solidFill>
                  <a:srgbClr val="FFFFFF"/>
                </a:solidFill>
              </a:rPr>
              <a:t>2</a:t>
            </a:r>
            <a:r>
              <a:rPr lang="en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5106227" y="199918"/>
            <a:ext cx="1053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</a:t>
            </a:r>
            <a:endParaRPr sz="2400"/>
          </a:p>
        </p:txBody>
      </p:sp>
      <p:sp>
        <p:nvSpPr>
          <p:cNvPr id="311" name="Google Shape;311;p29"/>
          <p:cNvSpPr/>
          <p:nvPr/>
        </p:nvSpPr>
        <p:spPr>
          <a:xfrm>
            <a:off x="6159977" y="199918"/>
            <a:ext cx="1053900" cy="105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</a:t>
            </a:r>
            <a:r>
              <a:rPr baseline="-25000" lang="en" sz="2400">
                <a:solidFill>
                  <a:srgbClr val="FFFFFF"/>
                </a:solidFill>
              </a:rPr>
              <a:t>1</a:t>
            </a:r>
            <a:r>
              <a:rPr lang="en" sz="2400">
                <a:solidFill>
                  <a:srgbClr val="FFFFFF"/>
                </a:solidFill>
              </a:rPr>
              <a:t>*x</a:t>
            </a:r>
            <a:endParaRPr sz="2400"/>
          </a:p>
        </p:txBody>
      </p:sp>
      <p:sp>
        <p:nvSpPr>
          <p:cNvPr id="312" name="Google Shape;312;p29"/>
          <p:cNvSpPr/>
          <p:nvPr/>
        </p:nvSpPr>
        <p:spPr>
          <a:xfrm>
            <a:off x="1295162" y="1856500"/>
            <a:ext cx="4446000" cy="105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>
                <a:solidFill>
                  <a:srgbClr val="FF9900"/>
                </a:solidFill>
              </a:rPr>
              <a:t>(</a:t>
            </a:r>
            <a:r>
              <a:rPr lang="en" sz="1200">
                <a:solidFill>
                  <a:srgbClr val="FFFF00"/>
                </a:solidFill>
              </a:rPr>
              <a:t>(</a:t>
            </a:r>
            <a:r>
              <a:rPr lang="en" sz="1200">
                <a:solidFill>
                  <a:srgbClr val="00FFFF"/>
                </a:solidFill>
              </a:rPr>
              <a:t>(</a:t>
            </a:r>
            <a:r>
              <a:rPr lang="en" sz="1200">
                <a:solidFill>
                  <a:srgbClr val="FF00FF"/>
                </a:solidFill>
              </a:rPr>
              <a:t>(</a:t>
            </a:r>
            <a:r>
              <a:rPr lang="en" sz="1200">
                <a:solidFill>
                  <a:srgbClr val="00FF00"/>
                </a:solidFill>
              </a:rPr>
              <a:t>(W</a:t>
            </a:r>
            <a:r>
              <a:rPr baseline="-25000" lang="en" sz="1200">
                <a:solidFill>
                  <a:srgbClr val="00FF00"/>
                </a:solidFill>
              </a:rPr>
              <a:t>1</a:t>
            </a:r>
            <a:r>
              <a:rPr lang="en" sz="1200">
                <a:solidFill>
                  <a:srgbClr val="00FF00"/>
                </a:solidFill>
              </a:rPr>
              <a:t>*x + b</a:t>
            </a:r>
            <a:r>
              <a:rPr baseline="-25000" lang="en" sz="1200">
                <a:solidFill>
                  <a:srgbClr val="00FF00"/>
                </a:solidFill>
              </a:rPr>
              <a:t>1</a:t>
            </a:r>
            <a:r>
              <a:rPr lang="en" sz="1200">
                <a:solidFill>
                  <a:srgbClr val="00FF00"/>
                </a:solidFill>
              </a:rPr>
              <a:t>)</a:t>
            </a:r>
            <a:r>
              <a:rPr lang="en" sz="1200">
                <a:solidFill>
                  <a:srgbClr val="FF00FF"/>
                </a:solidFill>
              </a:rPr>
              <a:t>*W</a:t>
            </a:r>
            <a:r>
              <a:rPr baseline="-25000" lang="en" sz="1200">
                <a:solidFill>
                  <a:srgbClr val="FF00FF"/>
                </a:solidFill>
              </a:rPr>
              <a:t>2</a:t>
            </a:r>
            <a:r>
              <a:rPr lang="en" sz="1200">
                <a:solidFill>
                  <a:srgbClr val="FF00FF"/>
                </a:solidFill>
              </a:rPr>
              <a:t> + b</a:t>
            </a:r>
            <a:r>
              <a:rPr baseline="-25000" lang="en" sz="1200">
                <a:solidFill>
                  <a:srgbClr val="FF00FF"/>
                </a:solidFill>
              </a:rPr>
              <a:t>2</a:t>
            </a:r>
            <a:r>
              <a:rPr lang="en" sz="1200">
                <a:solidFill>
                  <a:srgbClr val="FF00FF"/>
                </a:solidFill>
              </a:rPr>
              <a:t>)</a:t>
            </a:r>
            <a:r>
              <a:rPr lang="en" sz="1200">
                <a:solidFill>
                  <a:srgbClr val="00FFFF"/>
                </a:solidFill>
              </a:rPr>
              <a:t>*W</a:t>
            </a:r>
            <a:r>
              <a:rPr baseline="-25000" lang="en" sz="1200">
                <a:solidFill>
                  <a:srgbClr val="00FFFF"/>
                </a:solidFill>
              </a:rPr>
              <a:t>3</a:t>
            </a:r>
            <a:r>
              <a:rPr lang="en" sz="1200">
                <a:solidFill>
                  <a:srgbClr val="00FFFF"/>
                </a:solidFill>
              </a:rPr>
              <a:t> + b</a:t>
            </a:r>
            <a:r>
              <a:rPr baseline="-25000" lang="en" sz="1200">
                <a:solidFill>
                  <a:srgbClr val="00FFFF"/>
                </a:solidFill>
              </a:rPr>
              <a:t>3</a:t>
            </a:r>
            <a:r>
              <a:rPr lang="en" sz="1200">
                <a:solidFill>
                  <a:srgbClr val="00FFFF"/>
                </a:solidFill>
              </a:rPr>
              <a:t>)</a:t>
            </a:r>
            <a:r>
              <a:rPr lang="en" sz="1200">
                <a:solidFill>
                  <a:srgbClr val="FFFF00"/>
                </a:solidFill>
              </a:rPr>
              <a:t>*W</a:t>
            </a:r>
            <a:r>
              <a:rPr baseline="-25000" lang="en" sz="1200">
                <a:solidFill>
                  <a:srgbClr val="FFFF00"/>
                </a:solidFill>
              </a:rPr>
              <a:t>4</a:t>
            </a:r>
            <a:r>
              <a:rPr lang="en" sz="1200">
                <a:solidFill>
                  <a:srgbClr val="FFFF00"/>
                </a:solidFill>
              </a:rPr>
              <a:t> + b</a:t>
            </a:r>
            <a:r>
              <a:rPr baseline="-25000" lang="en" sz="1200">
                <a:solidFill>
                  <a:srgbClr val="FFFF00"/>
                </a:solidFill>
              </a:rPr>
              <a:t>4</a:t>
            </a:r>
            <a:r>
              <a:rPr lang="en" sz="1200">
                <a:solidFill>
                  <a:srgbClr val="FFFF00"/>
                </a:solidFill>
              </a:rPr>
              <a:t>)</a:t>
            </a:r>
            <a:r>
              <a:rPr lang="en" sz="1200">
                <a:solidFill>
                  <a:srgbClr val="FF9900"/>
                </a:solidFill>
              </a:rPr>
              <a:t>*W</a:t>
            </a:r>
            <a:r>
              <a:rPr baseline="-25000" lang="en" sz="1200">
                <a:solidFill>
                  <a:srgbClr val="FF9900"/>
                </a:solidFill>
              </a:rPr>
              <a:t>5</a:t>
            </a:r>
            <a:r>
              <a:rPr lang="en" sz="1200">
                <a:solidFill>
                  <a:srgbClr val="FF9900"/>
                </a:solidFill>
              </a:rPr>
              <a:t> + b</a:t>
            </a:r>
            <a:r>
              <a:rPr baseline="-25000" lang="en" sz="1200">
                <a:solidFill>
                  <a:srgbClr val="FF9900"/>
                </a:solidFill>
              </a:rPr>
              <a:t>5</a:t>
            </a:r>
            <a:r>
              <a:rPr lang="en" sz="1200">
                <a:solidFill>
                  <a:srgbClr val="FF9900"/>
                </a:solidFill>
              </a:rPr>
              <a:t>)</a:t>
            </a:r>
            <a:r>
              <a:rPr lang="en" sz="1200">
                <a:solidFill>
                  <a:srgbClr val="FFFFFF"/>
                </a:solidFill>
              </a:rPr>
              <a:t>*W</a:t>
            </a:r>
            <a:r>
              <a:rPr baseline="-25000" lang="en" sz="1200">
                <a:solidFill>
                  <a:srgbClr val="FFFFFF"/>
                </a:solidFill>
              </a:rPr>
              <a:t>6</a:t>
            </a:r>
            <a:r>
              <a:rPr lang="en" sz="1200">
                <a:solidFill>
                  <a:srgbClr val="FFFFFF"/>
                </a:solidFill>
              </a:rPr>
              <a:t> + b</a:t>
            </a:r>
            <a:r>
              <a:rPr baseline="-25000" lang="en" sz="1200">
                <a:solidFill>
                  <a:srgbClr val="FFFFFF"/>
                </a:solidFill>
              </a:rPr>
              <a:t>6</a:t>
            </a:r>
            <a:r>
              <a:rPr lang="en" sz="1200">
                <a:solidFill>
                  <a:srgbClr val="FFFFFF"/>
                </a:solidFill>
              </a:rPr>
              <a:t>)</a:t>
            </a:r>
            <a:endParaRPr sz="1200"/>
          </a:p>
        </p:txBody>
      </p:sp>
      <p:sp>
        <p:nvSpPr>
          <p:cNvPr id="313" name="Google Shape;313;p29"/>
          <p:cNvSpPr/>
          <p:nvPr/>
        </p:nvSpPr>
        <p:spPr>
          <a:xfrm>
            <a:off x="5741190" y="1856493"/>
            <a:ext cx="1053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</a:t>
            </a:r>
            <a:endParaRPr sz="2400"/>
          </a:p>
        </p:txBody>
      </p:sp>
      <p:sp>
        <p:nvSpPr>
          <p:cNvPr id="314" name="Google Shape;314;p29"/>
          <p:cNvSpPr/>
          <p:nvPr/>
        </p:nvSpPr>
        <p:spPr>
          <a:xfrm>
            <a:off x="6794940" y="1856493"/>
            <a:ext cx="1053900" cy="105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</a:t>
            </a:r>
            <a:r>
              <a:rPr baseline="-25000" lang="en" sz="2400">
                <a:solidFill>
                  <a:srgbClr val="FFFFFF"/>
                </a:solidFill>
              </a:rPr>
              <a:t>2</a:t>
            </a:r>
            <a:r>
              <a:rPr lang="en" sz="2400">
                <a:solidFill>
                  <a:srgbClr val="FFFFFF"/>
                </a:solidFill>
              </a:rPr>
              <a:t>*x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276625" y="1762675"/>
            <a:ext cx="5783100" cy="105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ReLU(</a:t>
            </a:r>
            <a:r>
              <a:rPr lang="en" sz="2400">
                <a:solidFill>
                  <a:srgbClr val="00FF00"/>
                </a:solidFill>
              </a:rPr>
              <a:t>ReLU(W</a:t>
            </a:r>
            <a:r>
              <a:rPr baseline="-25000" lang="en" sz="2400">
                <a:solidFill>
                  <a:srgbClr val="00FF00"/>
                </a:solidFill>
              </a:rPr>
              <a:t>1</a:t>
            </a:r>
            <a:r>
              <a:rPr lang="en" sz="2400">
                <a:solidFill>
                  <a:srgbClr val="00FF00"/>
                </a:solidFill>
              </a:rPr>
              <a:t>*x + b</a:t>
            </a:r>
            <a:r>
              <a:rPr baseline="-25000" lang="en" sz="2400">
                <a:solidFill>
                  <a:srgbClr val="00FF00"/>
                </a:solidFill>
              </a:rPr>
              <a:t>1</a:t>
            </a:r>
            <a:r>
              <a:rPr lang="en" sz="2400">
                <a:solidFill>
                  <a:srgbClr val="00FF00"/>
                </a:solidFill>
              </a:rPr>
              <a:t>)</a:t>
            </a:r>
            <a:r>
              <a:rPr lang="en" sz="2400">
                <a:solidFill>
                  <a:srgbClr val="FF00FF"/>
                </a:solidFill>
              </a:rPr>
              <a:t>*W</a:t>
            </a:r>
            <a:r>
              <a:rPr baseline="-25000" lang="en" sz="2400">
                <a:solidFill>
                  <a:srgbClr val="FF00FF"/>
                </a:solidFill>
              </a:rPr>
              <a:t>2</a:t>
            </a:r>
            <a:r>
              <a:rPr lang="en" sz="2400">
                <a:solidFill>
                  <a:srgbClr val="FF00FF"/>
                </a:solidFill>
              </a:rPr>
              <a:t> + b</a:t>
            </a:r>
            <a:r>
              <a:rPr baseline="-25000" lang="en" sz="2400">
                <a:solidFill>
                  <a:srgbClr val="FF00FF"/>
                </a:solidFill>
              </a:rPr>
              <a:t>2</a:t>
            </a:r>
            <a:r>
              <a:rPr lang="en" sz="2400">
                <a:solidFill>
                  <a:srgbClr val="FF00FF"/>
                </a:solidFill>
              </a:rPr>
              <a:t>)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6013752" y="1762668"/>
            <a:ext cx="1053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=</a:t>
            </a:r>
            <a:endParaRPr sz="4800"/>
          </a:p>
        </p:txBody>
      </p:sp>
      <p:sp>
        <p:nvSpPr>
          <p:cNvPr id="322" name="Google Shape;322;p30"/>
          <p:cNvSpPr/>
          <p:nvPr/>
        </p:nvSpPr>
        <p:spPr>
          <a:xfrm>
            <a:off x="7067652" y="1762668"/>
            <a:ext cx="1053900" cy="105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B*x</a:t>
            </a:r>
            <a:endParaRPr sz="2400"/>
          </a:p>
        </p:txBody>
      </p:sp>
      <p:grpSp>
        <p:nvGrpSpPr>
          <p:cNvPr id="323" name="Google Shape;323;p30"/>
          <p:cNvGrpSpPr/>
          <p:nvPr/>
        </p:nvGrpSpPr>
        <p:grpSpPr>
          <a:xfrm>
            <a:off x="6267384" y="2029939"/>
            <a:ext cx="546639" cy="519371"/>
            <a:chOff x="2641100" y="453050"/>
            <a:chExt cx="3855000" cy="3662700"/>
          </a:xfrm>
        </p:grpSpPr>
        <p:cxnSp>
          <p:nvCxnSpPr>
            <p:cNvPr id="324" name="Google Shape;324;p30"/>
            <p:cNvCxnSpPr/>
            <p:nvPr/>
          </p:nvCxnSpPr>
          <p:spPr>
            <a:xfrm flipH="1">
              <a:off x="2641100" y="453050"/>
              <a:ext cx="3855000" cy="3662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30"/>
            <p:cNvCxnSpPr/>
            <p:nvPr/>
          </p:nvCxnSpPr>
          <p:spPr>
            <a:xfrm>
              <a:off x="2641100" y="453050"/>
              <a:ext cx="3855000" cy="3662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276625" y="172075"/>
            <a:ext cx="5783100" cy="105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ReLU(</a:t>
            </a:r>
            <a:r>
              <a:rPr lang="en" sz="2400">
                <a:solidFill>
                  <a:srgbClr val="00FF00"/>
                </a:solidFill>
              </a:rPr>
              <a:t>ReLU(W</a:t>
            </a:r>
            <a:r>
              <a:rPr baseline="-25000" lang="en" sz="2400">
                <a:solidFill>
                  <a:srgbClr val="00FF00"/>
                </a:solidFill>
              </a:rPr>
              <a:t>1</a:t>
            </a:r>
            <a:r>
              <a:rPr lang="en" sz="2400">
                <a:solidFill>
                  <a:srgbClr val="00FF00"/>
                </a:solidFill>
              </a:rPr>
              <a:t>*x + b</a:t>
            </a:r>
            <a:r>
              <a:rPr baseline="-25000" lang="en" sz="2400">
                <a:solidFill>
                  <a:srgbClr val="00FF00"/>
                </a:solidFill>
              </a:rPr>
              <a:t>1</a:t>
            </a:r>
            <a:r>
              <a:rPr lang="en" sz="2400">
                <a:solidFill>
                  <a:srgbClr val="00FF00"/>
                </a:solidFill>
              </a:rPr>
              <a:t>)</a:t>
            </a:r>
            <a:r>
              <a:rPr lang="en" sz="2400">
                <a:solidFill>
                  <a:srgbClr val="FF00FF"/>
                </a:solidFill>
              </a:rPr>
              <a:t>*W</a:t>
            </a:r>
            <a:r>
              <a:rPr baseline="-25000" lang="en" sz="2400">
                <a:solidFill>
                  <a:srgbClr val="FF00FF"/>
                </a:solidFill>
              </a:rPr>
              <a:t>2</a:t>
            </a:r>
            <a:r>
              <a:rPr lang="en" sz="2400">
                <a:solidFill>
                  <a:srgbClr val="FF00FF"/>
                </a:solidFill>
              </a:rPr>
              <a:t> + b</a:t>
            </a:r>
            <a:r>
              <a:rPr baseline="-25000" lang="en" sz="2400">
                <a:solidFill>
                  <a:srgbClr val="FF00FF"/>
                </a:solidFill>
              </a:rPr>
              <a:t>2</a:t>
            </a:r>
            <a:r>
              <a:rPr lang="en" sz="2400">
                <a:solidFill>
                  <a:srgbClr val="FF00FF"/>
                </a:solidFill>
              </a:rPr>
              <a:t>)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6013752" y="172068"/>
            <a:ext cx="1053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=</a:t>
            </a:r>
            <a:endParaRPr sz="4800"/>
          </a:p>
        </p:txBody>
      </p:sp>
      <p:sp>
        <p:nvSpPr>
          <p:cNvPr id="333" name="Google Shape;333;p31"/>
          <p:cNvSpPr/>
          <p:nvPr/>
        </p:nvSpPr>
        <p:spPr>
          <a:xfrm>
            <a:off x="7067652" y="172068"/>
            <a:ext cx="1053900" cy="105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B*x</a:t>
            </a:r>
            <a:endParaRPr sz="2400"/>
          </a:p>
        </p:txBody>
      </p:sp>
      <p:grpSp>
        <p:nvGrpSpPr>
          <p:cNvPr id="334" name="Google Shape;334;p31"/>
          <p:cNvGrpSpPr/>
          <p:nvPr/>
        </p:nvGrpSpPr>
        <p:grpSpPr>
          <a:xfrm>
            <a:off x="6267384" y="439339"/>
            <a:ext cx="546639" cy="519371"/>
            <a:chOff x="2641100" y="453050"/>
            <a:chExt cx="3855000" cy="3662700"/>
          </a:xfrm>
        </p:grpSpPr>
        <p:cxnSp>
          <p:nvCxnSpPr>
            <p:cNvPr id="335" name="Google Shape;335;p31"/>
            <p:cNvCxnSpPr/>
            <p:nvPr/>
          </p:nvCxnSpPr>
          <p:spPr>
            <a:xfrm flipH="1">
              <a:off x="2641100" y="453050"/>
              <a:ext cx="3855000" cy="3662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31"/>
            <p:cNvCxnSpPr/>
            <p:nvPr/>
          </p:nvCxnSpPr>
          <p:spPr>
            <a:xfrm>
              <a:off x="2641100" y="453050"/>
              <a:ext cx="3855000" cy="3662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7" name="Google Shape;337;p31"/>
          <p:cNvSpPr/>
          <p:nvPr/>
        </p:nvSpPr>
        <p:spPr>
          <a:xfrm>
            <a:off x="276625" y="1225975"/>
            <a:ext cx="57831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ReLU = Rectified Linear Unit</a:t>
            </a:r>
            <a:endParaRPr sz="2400"/>
          </a:p>
        </p:txBody>
      </p:sp>
      <p:sp>
        <p:nvSpPr>
          <p:cNvPr id="338" name="Google Shape;338;p31"/>
          <p:cNvSpPr/>
          <p:nvPr/>
        </p:nvSpPr>
        <p:spPr>
          <a:xfrm>
            <a:off x="2663250" y="2571738"/>
            <a:ext cx="1832700" cy="1832700"/>
          </a:xfrm>
          <a:prstGeom prst="bracketPair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9" name="Google Shape;339;p31"/>
          <p:cNvGraphicFramePr/>
          <p:nvPr/>
        </p:nvGraphicFramePr>
        <p:xfrm>
          <a:off x="2814900" y="27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340" name="Google Shape;340;p31"/>
          <p:cNvSpPr/>
          <p:nvPr/>
        </p:nvSpPr>
        <p:spPr>
          <a:xfrm>
            <a:off x="4495952" y="2961143"/>
            <a:ext cx="1053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=</a:t>
            </a:r>
            <a:endParaRPr sz="4800"/>
          </a:p>
        </p:txBody>
      </p:sp>
      <p:sp>
        <p:nvSpPr>
          <p:cNvPr id="341" name="Google Shape;341;p31"/>
          <p:cNvSpPr/>
          <p:nvPr/>
        </p:nvSpPr>
        <p:spPr>
          <a:xfrm>
            <a:off x="545548" y="2961138"/>
            <a:ext cx="21177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Light"/>
                <a:ea typeface="Roboto Light"/>
                <a:cs typeface="Roboto Light"/>
                <a:sym typeface="Roboto Light"/>
              </a:rPr>
              <a:t>ReLU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5549850" y="2571725"/>
            <a:ext cx="1832700" cy="1832700"/>
          </a:xfrm>
          <a:prstGeom prst="bracketPair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3" name="Google Shape;343;p31"/>
          <p:cNvGraphicFramePr/>
          <p:nvPr/>
        </p:nvGraphicFramePr>
        <p:xfrm>
          <a:off x="5701500" y="2725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827550" y="1789500"/>
            <a:ext cx="1488900" cy="14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124250" y="2247600"/>
            <a:ext cx="1642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Данные</a:t>
            </a:r>
            <a:endParaRPr sz="2400"/>
          </a:p>
        </p:txBody>
      </p:sp>
      <p:sp>
        <p:nvSpPr>
          <p:cNvPr id="69" name="Google Shape;69;p14"/>
          <p:cNvSpPr/>
          <p:nvPr/>
        </p:nvSpPr>
        <p:spPr>
          <a:xfrm>
            <a:off x="6377550" y="2247600"/>
            <a:ext cx="1642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Результат</a:t>
            </a:r>
            <a:endParaRPr sz="2400"/>
          </a:p>
        </p:txBody>
      </p:sp>
      <p:cxnSp>
        <p:nvCxnSpPr>
          <p:cNvPr id="70" name="Google Shape;70;p14"/>
          <p:cNvCxnSpPr/>
          <p:nvPr/>
        </p:nvCxnSpPr>
        <p:spPr>
          <a:xfrm>
            <a:off x="276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>
            <a:off x="531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9" name="Google Shape;349;p32"/>
          <p:cNvCxnSpPr/>
          <p:nvPr/>
        </p:nvCxnSpPr>
        <p:spPr>
          <a:xfrm>
            <a:off x="276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2"/>
          <p:cNvCxnSpPr/>
          <p:nvPr/>
        </p:nvCxnSpPr>
        <p:spPr>
          <a:xfrm>
            <a:off x="5316448" y="2533948"/>
            <a:ext cx="10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1" name="Google Shape;351;p32"/>
          <p:cNvGraphicFramePr/>
          <p:nvPr/>
        </p:nvGraphicFramePr>
        <p:xfrm>
          <a:off x="6377550" y="234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.9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.1</a:t>
                      </a:r>
                      <a:endParaRPr b="1" sz="12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/>
                </a:tc>
              </a:tr>
            </a:tbl>
          </a:graphicData>
        </a:graphic>
      </p:graphicFrame>
      <p:graphicFrame>
        <p:nvGraphicFramePr>
          <p:cNvPr id="352" name="Google Shape;352;p32"/>
          <p:cNvGraphicFramePr/>
          <p:nvPr/>
        </p:nvGraphicFramePr>
        <p:xfrm>
          <a:off x="6377550" y="165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  <a:gridCol w="237125"/>
              </a:tblGrid>
              <a:tr h="3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1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2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3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4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5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6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7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8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55CC"/>
                          </a:solidFill>
                        </a:rPr>
                        <a:t>9</a:t>
                      </a:r>
                      <a:endParaRPr b="1"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0" marR="0" marL="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p32"/>
          <p:cNvSpPr txBox="1"/>
          <p:nvPr/>
        </p:nvSpPr>
        <p:spPr>
          <a:xfrm>
            <a:off x="6538525" y="2766275"/>
            <a:ext cx="2049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Вектор вероятностей</a:t>
            </a:r>
            <a:endParaRPr/>
          </a:p>
        </p:txBody>
      </p:sp>
      <p:cxnSp>
        <p:nvCxnSpPr>
          <p:cNvPr id="354" name="Google Shape;354;p32"/>
          <p:cNvCxnSpPr/>
          <p:nvPr/>
        </p:nvCxnSpPr>
        <p:spPr>
          <a:xfrm rot="10800000">
            <a:off x="6377875" y="1426350"/>
            <a:ext cx="2370600" cy="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5" name="Google Shape;355;p32"/>
          <p:cNvSpPr txBox="1"/>
          <p:nvPr/>
        </p:nvSpPr>
        <p:spPr>
          <a:xfrm>
            <a:off x="6622075" y="977703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10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553063" y="2814950"/>
            <a:ext cx="2426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Картинка в виде вектора</a:t>
            </a:r>
            <a:endParaRPr/>
          </a:p>
        </p:txBody>
      </p:sp>
      <p:graphicFrame>
        <p:nvGraphicFramePr>
          <p:cNvPr id="357" name="Google Shape;357;p32"/>
          <p:cNvGraphicFramePr/>
          <p:nvPr/>
        </p:nvGraphicFramePr>
        <p:xfrm>
          <a:off x="766375" y="238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285725"/>
                <a:gridCol w="285725"/>
                <a:gridCol w="285725"/>
                <a:gridCol w="285725"/>
                <a:gridCol w="285725"/>
                <a:gridCol w="285725"/>
                <a:gridCol w="285725"/>
              </a:tblGrid>
              <a:tr h="30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</a:t>
                      </a:r>
                      <a:endParaRPr b="1" sz="800"/>
                    </a:p>
                  </a:txBody>
                  <a:tcPr marT="91425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...</a:t>
                      </a:r>
                      <a:endParaRPr b="1" sz="800"/>
                    </a:p>
                  </a:txBody>
                  <a:tcPr marT="91425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13</a:t>
                      </a:r>
                      <a:endParaRPr b="1" sz="800"/>
                    </a:p>
                  </a:txBody>
                  <a:tcPr marT="91425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4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</a:t>
                      </a:r>
                      <a:endParaRPr b="1" sz="800"/>
                    </a:p>
                  </a:txBody>
                  <a:tcPr marT="9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358" name="Google Shape;358;p32"/>
          <p:cNvCxnSpPr/>
          <p:nvPr/>
        </p:nvCxnSpPr>
        <p:spPr>
          <a:xfrm flipH="1" rot="10800000">
            <a:off x="757825" y="2252075"/>
            <a:ext cx="2017200" cy="9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9" name="Google Shape;359;p32"/>
          <p:cNvSpPr txBox="1"/>
          <p:nvPr/>
        </p:nvSpPr>
        <p:spPr>
          <a:xfrm>
            <a:off x="825325" y="1885478"/>
            <a:ext cx="188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64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418900" y="198825"/>
            <a:ext cx="4420200" cy="657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g(x) = </a:t>
            </a:r>
            <a:r>
              <a:rPr lang="en" sz="1800"/>
              <a:t>ReLU(ReLU(W</a:t>
            </a:r>
            <a:r>
              <a:rPr baseline="-25000" lang="en" sz="1800"/>
              <a:t>1</a:t>
            </a:r>
            <a:r>
              <a:rPr lang="en" sz="1800"/>
              <a:t>*x + b</a:t>
            </a:r>
            <a:r>
              <a:rPr baseline="-25000" lang="en" sz="1800"/>
              <a:t>1</a:t>
            </a:r>
            <a:r>
              <a:rPr lang="en" sz="1800"/>
              <a:t>)*W</a:t>
            </a:r>
            <a:r>
              <a:rPr baseline="-25000" lang="en" sz="1800"/>
              <a:t>2</a:t>
            </a:r>
            <a:r>
              <a:rPr lang="en" sz="1800"/>
              <a:t> + b</a:t>
            </a:r>
            <a:r>
              <a:rPr baseline="-25000" lang="en" sz="1800"/>
              <a:t>2</a:t>
            </a:r>
            <a:r>
              <a:rPr lang="en" sz="1800"/>
              <a:t>)</a:t>
            </a:r>
            <a:endParaRPr sz="1800"/>
          </a:p>
        </p:txBody>
      </p:sp>
      <p:sp>
        <p:nvSpPr>
          <p:cNvPr id="361" name="Google Shape;361;p32"/>
          <p:cNvSpPr/>
          <p:nvPr/>
        </p:nvSpPr>
        <p:spPr>
          <a:xfrm>
            <a:off x="3827550" y="1789500"/>
            <a:ext cx="1488900" cy="14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g(x)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idx="1" type="body"/>
          </p:nvPr>
        </p:nvSpPr>
        <p:spPr>
          <a:xfrm>
            <a:off x="1923000" y="208800"/>
            <a:ext cx="52980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Github TimurFatykhov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67" name="Google Shape;367;p33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827550" y="1789500"/>
            <a:ext cx="1488900" cy="14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f(x)</a:t>
            </a:r>
            <a:endParaRPr sz="3600">
              <a:solidFill>
                <a:srgbClr val="FFFFFF"/>
              </a:solidFill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3267625" y="2532850"/>
            <a:ext cx="5598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5316450" y="2533350"/>
            <a:ext cx="5598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1625425" y="2247600"/>
            <a:ext cx="1642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</a:t>
            </a:r>
            <a:endParaRPr sz="2400"/>
          </a:p>
        </p:txBody>
      </p:sp>
      <p:sp>
        <p:nvSpPr>
          <p:cNvPr id="81" name="Google Shape;81;p15"/>
          <p:cNvSpPr/>
          <p:nvPr/>
        </p:nvSpPr>
        <p:spPr>
          <a:xfrm>
            <a:off x="5876375" y="2247100"/>
            <a:ext cx="1642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776600" y="1313963"/>
            <a:ext cx="1832700" cy="1832700"/>
          </a:xfrm>
          <a:prstGeom prst="bracketPair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6928250" y="146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{1AB2E721-5BC1-4A95-864C-1C449303D433}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9" name="Google Shape;89;p16"/>
          <p:cNvCxnSpPr/>
          <p:nvPr/>
        </p:nvCxnSpPr>
        <p:spPr>
          <a:xfrm rot="10800000">
            <a:off x="6508600" y="1279463"/>
            <a:ext cx="0" cy="1867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rot="10800000">
            <a:off x="7692950" y="2449363"/>
            <a:ext cx="0" cy="1867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7533050" y="3386250"/>
            <a:ext cx="319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6219650" y="2005613"/>
            <a:ext cx="319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235900" y="1467375"/>
            <a:ext cx="2238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(57, 0, 2, 17, 91)</a:t>
            </a:r>
            <a:endParaRPr sz="1800"/>
          </a:p>
        </p:txBody>
      </p:sp>
      <p:sp>
        <p:nvSpPr>
          <p:cNvPr id="94" name="Google Shape;94;p16"/>
          <p:cNvSpPr/>
          <p:nvPr/>
        </p:nvSpPr>
        <p:spPr>
          <a:xfrm>
            <a:off x="6887000" y="60981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Матрица</a:t>
            </a:r>
            <a:endParaRPr sz="1100"/>
          </a:p>
        </p:txBody>
      </p:sp>
      <p:sp>
        <p:nvSpPr>
          <p:cNvPr id="95" name="Google Shape;95;p16"/>
          <p:cNvSpPr/>
          <p:nvPr/>
        </p:nvSpPr>
        <p:spPr>
          <a:xfrm>
            <a:off x="3590200" y="60981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Вектор</a:t>
            </a:r>
            <a:endParaRPr sz="1100"/>
          </a:p>
        </p:txBody>
      </p:sp>
      <p:sp>
        <p:nvSpPr>
          <p:cNvPr id="96" name="Google Shape;96;p16"/>
          <p:cNvSpPr txBox="1"/>
          <p:nvPr/>
        </p:nvSpPr>
        <p:spPr>
          <a:xfrm>
            <a:off x="373300" y="1467375"/>
            <a:ext cx="2238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0.2</a:t>
            </a:r>
            <a:endParaRPr sz="1800"/>
          </a:p>
        </p:txBody>
      </p:sp>
      <p:sp>
        <p:nvSpPr>
          <p:cNvPr id="97" name="Google Shape;97;p16"/>
          <p:cNvSpPr/>
          <p:nvPr/>
        </p:nvSpPr>
        <p:spPr>
          <a:xfrm>
            <a:off x="727600" y="60981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Скаляр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827550" y="1789500"/>
            <a:ext cx="1488900" cy="14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f(x)</a:t>
            </a:r>
            <a:endParaRPr sz="3600">
              <a:solidFill>
                <a:srgbClr val="FFFFFF"/>
              </a:solidFill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5316450" y="2533350"/>
            <a:ext cx="5598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/>
          <p:nvPr/>
        </p:nvSpPr>
        <p:spPr>
          <a:xfrm>
            <a:off x="5876375" y="2247100"/>
            <a:ext cx="1642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endParaRPr sz="2400"/>
          </a:p>
        </p:txBody>
      </p:sp>
      <p:sp>
        <p:nvSpPr>
          <p:cNvPr id="106" name="Google Shape;106;p17"/>
          <p:cNvSpPr/>
          <p:nvPr/>
        </p:nvSpPr>
        <p:spPr>
          <a:xfrm>
            <a:off x="1005475" y="359216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Матрица</a:t>
            </a:r>
            <a:endParaRPr sz="1100"/>
          </a:p>
        </p:txBody>
      </p:sp>
      <p:sp>
        <p:nvSpPr>
          <p:cNvPr id="107" name="Google Shape;107;p17"/>
          <p:cNvSpPr/>
          <p:nvPr/>
        </p:nvSpPr>
        <p:spPr>
          <a:xfrm>
            <a:off x="1005475" y="2325994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Вектор</a:t>
            </a:r>
            <a:endParaRPr sz="1100"/>
          </a:p>
        </p:txBody>
      </p:sp>
      <p:sp>
        <p:nvSpPr>
          <p:cNvPr id="108" name="Google Shape;108;p17"/>
          <p:cNvSpPr/>
          <p:nvPr/>
        </p:nvSpPr>
        <p:spPr>
          <a:xfrm>
            <a:off x="1005475" y="102471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Скаляр</a:t>
            </a:r>
            <a:endParaRPr sz="1100"/>
          </a:p>
        </p:txBody>
      </p:sp>
      <p:cxnSp>
        <p:nvCxnSpPr>
          <p:cNvPr id="109" name="Google Shape;109;p17"/>
          <p:cNvCxnSpPr>
            <a:stCxn id="108" idx="3"/>
            <a:endCxn id="103" idx="1"/>
          </p:cNvCxnSpPr>
          <p:nvPr/>
        </p:nvCxnSpPr>
        <p:spPr>
          <a:xfrm>
            <a:off x="2534875" y="1232169"/>
            <a:ext cx="1292700" cy="13017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827550" y="1789500"/>
            <a:ext cx="1488900" cy="14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f(x)</a:t>
            </a:r>
            <a:endParaRPr sz="3600">
              <a:solidFill>
                <a:srgbClr val="FFFFFF"/>
              </a:solidFill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>
            <a:off x="5316450" y="2533350"/>
            <a:ext cx="5598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/>
          <p:nvPr/>
        </p:nvSpPr>
        <p:spPr>
          <a:xfrm>
            <a:off x="5876375" y="2247100"/>
            <a:ext cx="1642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endParaRPr sz="2400"/>
          </a:p>
        </p:txBody>
      </p:sp>
      <p:sp>
        <p:nvSpPr>
          <p:cNvPr id="118" name="Google Shape;118;p18"/>
          <p:cNvSpPr/>
          <p:nvPr/>
        </p:nvSpPr>
        <p:spPr>
          <a:xfrm>
            <a:off x="1005475" y="359216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Матрица</a:t>
            </a:r>
            <a:endParaRPr sz="1100"/>
          </a:p>
        </p:txBody>
      </p:sp>
      <p:sp>
        <p:nvSpPr>
          <p:cNvPr id="119" name="Google Shape;119;p18"/>
          <p:cNvSpPr/>
          <p:nvPr/>
        </p:nvSpPr>
        <p:spPr>
          <a:xfrm>
            <a:off x="1005475" y="2325994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Вектор</a:t>
            </a:r>
            <a:endParaRPr sz="1100"/>
          </a:p>
        </p:txBody>
      </p:sp>
      <p:sp>
        <p:nvSpPr>
          <p:cNvPr id="120" name="Google Shape;120;p18"/>
          <p:cNvSpPr/>
          <p:nvPr/>
        </p:nvSpPr>
        <p:spPr>
          <a:xfrm>
            <a:off x="1005475" y="102471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Скаляр</a:t>
            </a:r>
            <a:endParaRPr sz="1100"/>
          </a:p>
        </p:txBody>
      </p:sp>
      <p:cxnSp>
        <p:nvCxnSpPr>
          <p:cNvPr id="121" name="Google Shape;121;p18"/>
          <p:cNvCxnSpPr>
            <a:stCxn id="119" idx="3"/>
            <a:endCxn id="115" idx="1"/>
          </p:cNvCxnSpPr>
          <p:nvPr/>
        </p:nvCxnSpPr>
        <p:spPr>
          <a:xfrm>
            <a:off x="2534875" y="2533444"/>
            <a:ext cx="1292700" cy="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827550" y="1789500"/>
            <a:ext cx="1488900" cy="14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f(x)</a:t>
            </a:r>
            <a:endParaRPr sz="3600">
              <a:solidFill>
                <a:srgbClr val="FFFFFF"/>
              </a:solidFill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5316450" y="2533350"/>
            <a:ext cx="5598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/>
          <p:nvPr/>
        </p:nvSpPr>
        <p:spPr>
          <a:xfrm>
            <a:off x="5876375" y="2247100"/>
            <a:ext cx="1642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endParaRPr sz="2400"/>
          </a:p>
        </p:txBody>
      </p:sp>
      <p:sp>
        <p:nvSpPr>
          <p:cNvPr id="130" name="Google Shape;130;p19"/>
          <p:cNvSpPr/>
          <p:nvPr/>
        </p:nvSpPr>
        <p:spPr>
          <a:xfrm>
            <a:off x="1005475" y="359216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Матрица</a:t>
            </a:r>
            <a:endParaRPr sz="1100"/>
          </a:p>
        </p:txBody>
      </p:sp>
      <p:sp>
        <p:nvSpPr>
          <p:cNvPr id="131" name="Google Shape;131;p19"/>
          <p:cNvSpPr/>
          <p:nvPr/>
        </p:nvSpPr>
        <p:spPr>
          <a:xfrm>
            <a:off x="1005475" y="2325994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Вектор</a:t>
            </a:r>
            <a:endParaRPr sz="1100"/>
          </a:p>
        </p:txBody>
      </p:sp>
      <p:sp>
        <p:nvSpPr>
          <p:cNvPr id="132" name="Google Shape;132;p19"/>
          <p:cNvSpPr/>
          <p:nvPr/>
        </p:nvSpPr>
        <p:spPr>
          <a:xfrm>
            <a:off x="1005475" y="102471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Скаляр</a:t>
            </a:r>
            <a:endParaRPr sz="1100"/>
          </a:p>
        </p:txBody>
      </p:sp>
      <p:cxnSp>
        <p:nvCxnSpPr>
          <p:cNvPr id="133" name="Google Shape;133;p19"/>
          <p:cNvCxnSpPr>
            <a:stCxn id="130" idx="3"/>
            <a:endCxn id="127" idx="1"/>
          </p:cNvCxnSpPr>
          <p:nvPr/>
        </p:nvCxnSpPr>
        <p:spPr>
          <a:xfrm flipH="1" rot="10800000">
            <a:off x="2534875" y="2533919"/>
            <a:ext cx="1292700" cy="12657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827550" y="1789500"/>
            <a:ext cx="1488900" cy="14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f(x)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1005475" y="359216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Матрица</a:t>
            </a:r>
            <a:endParaRPr sz="1100"/>
          </a:p>
        </p:txBody>
      </p:sp>
      <p:sp>
        <p:nvSpPr>
          <p:cNvPr id="141" name="Google Shape;141;p20"/>
          <p:cNvSpPr/>
          <p:nvPr/>
        </p:nvSpPr>
        <p:spPr>
          <a:xfrm>
            <a:off x="1005475" y="2325994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Вектор</a:t>
            </a:r>
            <a:endParaRPr sz="1100"/>
          </a:p>
        </p:txBody>
      </p:sp>
      <p:sp>
        <p:nvSpPr>
          <p:cNvPr id="142" name="Google Shape;142;p20"/>
          <p:cNvSpPr/>
          <p:nvPr/>
        </p:nvSpPr>
        <p:spPr>
          <a:xfrm>
            <a:off x="1005475" y="102471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Скаляр</a:t>
            </a:r>
            <a:endParaRPr sz="1100"/>
          </a:p>
        </p:txBody>
      </p:sp>
      <p:sp>
        <p:nvSpPr>
          <p:cNvPr id="143" name="Google Shape;143;p20"/>
          <p:cNvSpPr/>
          <p:nvPr/>
        </p:nvSpPr>
        <p:spPr>
          <a:xfrm>
            <a:off x="6609125" y="360971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Матрица</a:t>
            </a:r>
            <a:endParaRPr sz="1100"/>
          </a:p>
        </p:txBody>
      </p:sp>
      <p:sp>
        <p:nvSpPr>
          <p:cNvPr id="144" name="Google Shape;144;p20"/>
          <p:cNvSpPr/>
          <p:nvPr/>
        </p:nvSpPr>
        <p:spPr>
          <a:xfrm>
            <a:off x="6609125" y="2343544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Вектор</a:t>
            </a:r>
            <a:endParaRPr sz="1100"/>
          </a:p>
        </p:txBody>
      </p:sp>
      <p:sp>
        <p:nvSpPr>
          <p:cNvPr id="145" name="Google Shape;145;p20"/>
          <p:cNvSpPr/>
          <p:nvPr/>
        </p:nvSpPr>
        <p:spPr>
          <a:xfrm>
            <a:off x="6609125" y="104226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Скаляр</a:t>
            </a:r>
            <a:endParaRPr sz="1100"/>
          </a:p>
        </p:txBody>
      </p:sp>
      <p:cxnSp>
        <p:nvCxnSpPr>
          <p:cNvPr id="146" name="Google Shape;146;p20"/>
          <p:cNvCxnSpPr>
            <a:stCxn id="141" idx="3"/>
            <a:endCxn id="139" idx="1"/>
          </p:cNvCxnSpPr>
          <p:nvPr/>
        </p:nvCxnSpPr>
        <p:spPr>
          <a:xfrm>
            <a:off x="2534875" y="2533444"/>
            <a:ext cx="1292700" cy="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>
            <a:stCxn id="142" idx="3"/>
            <a:endCxn id="139" idx="1"/>
          </p:cNvCxnSpPr>
          <p:nvPr/>
        </p:nvCxnSpPr>
        <p:spPr>
          <a:xfrm>
            <a:off x="2534875" y="1232169"/>
            <a:ext cx="1292700" cy="130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0"/>
          <p:cNvCxnSpPr>
            <a:stCxn id="140" idx="3"/>
            <a:endCxn id="139" idx="1"/>
          </p:cNvCxnSpPr>
          <p:nvPr/>
        </p:nvCxnSpPr>
        <p:spPr>
          <a:xfrm flipH="1" rot="10800000">
            <a:off x="2534875" y="2533919"/>
            <a:ext cx="1292700" cy="126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>
            <a:stCxn id="139" idx="3"/>
            <a:endCxn id="145" idx="1"/>
          </p:cNvCxnSpPr>
          <p:nvPr/>
        </p:nvCxnSpPr>
        <p:spPr>
          <a:xfrm flipH="1" rot="10800000">
            <a:off x="5316450" y="1249650"/>
            <a:ext cx="1292700" cy="128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>
            <a:stCxn id="139" idx="3"/>
            <a:endCxn id="144" idx="1"/>
          </p:cNvCxnSpPr>
          <p:nvPr/>
        </p:nvCxnSpPr>
        <p:spPr>
          <a:xfrm>
            <a:off x="5316450" y="2533950"/>
            <a:ext cx="1292700" cy="1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>
            <a:stCxn id="139" idx="3"/>
            <a:endCxn id="143" idx="1"/>
          </p:cNvCxnSpPr>
          <p:nvPr/>
        </p:nvCxnSpPr>
        <p:spPr>
          <a:xfrm>
            <a:off x="5316450" y="2533950"/>
            <a:ext cx="1292700" cy="128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626550" y="4630003"/>
            <a:ext cx="517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827550" y="1789500"/>
            <a:ext cx="1488900" cy="14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f(x)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1005475" y="359216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Матрица</a:t>
            </a:r>
            <a:endParaRPr sz="1100"/>
          </a:p>
        </p:txBody>
      </p:sp>
      <p:sp>
        <p:nvSpPr>
          <p:cNvPr id="159" name="Google Shape;159;p21"/>
          <p:cNvSpPr/>
          <p:nvPr/>
        </p:nvSpPr>
        <p:spPr>
          <a:xfrm>
            <a:off x="1005475" y="2325994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Вектор</a:t>
            </a:r>
            <a:endParaRPr sz="1100"/>
          </a:p>
        </p:txBody>
      </p:sp>
      <p:sp>
        <p:nvSpPr>
          <p:cNvPr id="160" name="Google Shape;160;p21"/>
          <p:cNvSpPr/>
          <p:nvPr/>
        </p:nvSpPr>
        <p:spPr>
          <a:xfrm>
            <a:off x="1005475" y="102471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Скаляр</a:t>
            </a:r>
            <a:endParaRPr sz="1100"/>
          </a:p>
        </p:txBody>
      </p:sp>
      <p:sp>
        <p:nvSpPr>
          <p:cNvPr id="161" name="Google Shape;161;p21"/>
          <p:cNvSpPr/>
          <p:nvPr/>
        </p:nvSpPr>
        <p:spPr>
          <a:xfrm>
            <a:off x="6609125" y="360971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Матрица</a:t>
            </a:r>
            <a:endParaRPr sz="1100"/>
          </a:p>
        </p:txBody>
      </p:sp>
      <p:sp>
        <p:nvSpPr>
          <p:cNvPr id="162" name="Google Shape;162;p21"/>
          <p:cNvSpPr/>
          <p:nvPr/>
        </p:nvSpPr>
        <p:spPr>
          <a:xfrm>
            <a:off x="6609125" y="2343544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Вектор</a:t>
            </a:r>
            <a:endParaRPr sz="1100"/>
          </a:p>
        </p:txBody>
      </p:sp>
      <p:sp>
        <p:nvSpPr>
          <p:cNvPr id="163" name="Google Shape;163;p21"/>
          <p:cNvSpPr/>
          <p:nvPr/>
        </p:nvSpPr>
        <p:spPr>
          <a:xfrm>
            <a:off x="6609125" y="104226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Скаляр</a:t>
            </a:r>
            <a:endParaRPr sz="1100"/>
          </a:p>
        </p:txBody>
      </p:sp>
      <p:cxnSp>
        <p:nvCxnSpPr>
          <p:cNvPr id="164" name="Google Shape;164;p21"/>
          <p:cNvCxnSpPr>
            <a:stCxn id="159" idx="3"/>
            <a:endCxn id="157" idx="1"/>
          </p:cNvCxnSpPr>
          <p:nvPr/>
        </p:nvCxnSpPr>
        <p:spPr>
          <a:xfrm>
            <a:off x="2534875" y="2533444"/>
            <a:ext cx="1292700" cy="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1"/>
          <p:cNvCxnSpPr>
            <a:stCxn id="160" idx="3"/>
            <a:endCxn id="157" idx="1"/>
          </p:cNvCxnSpPr>
          <p:nvPr/>
        </p:nvCxnSpPr>
        <p:spPr>
          <a:xfrm>
            <a:off x="2534875" y="1232169"/>
            <a:ext cx="1292700" cy="130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1"/>
          <p:cNvCxnSpPr>
            <a:stCxn id="158" idx="3"/>
            <a:endCxn id="157" idx="1"/>
          </p:cNvCxnSpPr>
          <p:nvPr/>
        </p:nvCxnSpPr>
        <p:spPr>
          <a:xfrm flipH="1" rot="10800000">
            <a:off x="2534875" y="2533919"/>
            <a:ext cx="1292700" cy="126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1"/>
          <p:cNvCxnSpPr>
            <a:stCxn id="157" idx="3"/>
            <a:endCxn id="163" idx="1"/>
          </p:cNvCxnSpPr>
          <p:nvPr/>
        </p:nvCxnSpPr>
        <p:spPr>
          <a:xfrm flipH="1" rot="10800000">
            <a:off x="5316450" y="1249650"/>
            <a:ext cx="1292700" cy="128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1"/>
          <p:cNvCxnSpPr>
            <a:stCxn id="157" idx="3"/>
            <a:endCxn id="162" idx="1"/>
          </p:cNvCxnSpPr>
          <p:nvPr/>
        </p:nvCxnSpPr>
        <p:spPr>
          <a:xfrm>
            <a:off x="5316450" y="2533950"/>
            <a:ext cx="1292700" cy="1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>
            <a:stCxn id="157" idx="3"/>
            <a:endCxn id="161" idx="1"/>
          </p:cNvCxnSpPr>
          <p:nvPr/>
        </p:nvCxnSpPr>
        <p:spPr>
          <a:xfrm>
            <a:off x="5316450" y="2533950"/>
            <a:ext cx="1292700" cy="128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70282" l="0" r="69962" t="0"/>
          <a:stretch/>
        </p:blipFill>
        <p:spPr>
          <a:xfrm>
            <a:off x="3418388" y="0"/>
            <a:ext cx="2307223" cy="112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