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5B8F-A52F-4851-A33F-603D9C825B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8176333" y="5060272"/>
            <a:ext cx="3738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Выполнили</a:t>
            </a:r>
            <a:r>
              <a:rPr lang="en-US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:</a:t>
            </a:r>
          </a:p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Ученики 10Г класса</a:t>
            </a:r>
          </a:p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МБОУ  </a:t>
            </a:r>
            <a:r>
              <a:rPr lang="en-US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“</a:t>
            </a:r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Лицея №177</a:t>
            </a:r>
            <a:r>
              <a:rPr lang="en-US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”</a:t>
            </a:r>
          </a:p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Капралов Тимур</a:t>
            </a:r>
          </a:p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Хайруллин Азат</a:t>
            </a:r>
            <a:endParaRPr lang="en-US" sz="1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8EF4F-7FBC-870F-500F-CC9948661FBD}"/>
              </a:ext>
            </a:extLst>
          </p:cNvPr>
          <p:cNvSpPr txBox="1"/>
          <p:nvPr/>
        </p:nvSpPr>
        <p:spPr>
          <a:xfrm>
            <a:off x="2609732" y="2313815"/>
            <a:ext cx="68421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Проект на тему</a:t>
            </a:r>
            <a:r>
              <a:rPr lang="en-US" sz="2800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:</a:t>
            </a:r>
          </a:p>
          <a:p>
            <a:pPr algn="ctr"/>
            <a:r>
              <a:rPr lang="ru-RU" sz="3200" dirty="0">
                <a:latin typeface="+mj-lt"/>
              </a:rPr>
              <a:t>Игра </a:t>
            </a:r>
            <a:r>
              <a:rPr lang="en-US" sz="3200" dirty="0">
                <a:latin typeface="+mj-lt"/>
              </a:rPr>
              <a:t>Doodle Jump </a:t>
            </a:r>
            <a:r>
              <a:rPr lang="ru-RU" sz="3200" dirty="0">
                <a:latin typeface="+mj-lt"/>
              </a:rPr>
              <a:t>с использованием библиотеки </a:t>
            </a:r>
            <a:r>
              <a:rPr lang="en-US" sz="3200" dirty="0" err="1">
                <a:latin typeface="+mj-lt"/>
              </a:rPr>
              <a:t>pygame</a:t>
            </a:r>
            <a:endParaRPr lang="en-US" sz="28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58022002-D5F7-4029-8139-43E54A1BC5B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AC6CB7-E23F-4E92-9915-A9E26B5C2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Вывод</a:t>
            </a:r>
            <a:endParaRPr lang="en-US" b="1" dirty="0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F8AF9CB0-BE42-4D6E-A729-3BD3F5E0FDC4}"/>
              </a:ext>
            </a:extLst>
          </p:cNvPr>
          <p:cNvSpPr>
            <a:spLocks noEditPoints="1"/>
          </p:cNvSpPr>
          <p:nvPr/>
        </p:nvSpPr>
        <p:spPr bwMode="auto">
          <a:xfrm>
            <a:off x="503085" y="1888450"/>
            <a:ext cx="815175" cy="1041763"/>
          </a:xfrm>
          <a:custGeom>
            <a:avLst/>
            <a:gdLst>
              <a:gd name="T0" fmla="*/ 103 w 106"/>
              <a:gd name="T1" fmla="*/ 85 h 102"/>
              <a:gd name="T2" fmla="*/ 76 w 106"/>
              <a:gd name="T3" fmla="*/ 61 h 102"/>
              <a:gd name="T4" fmla="*/ 74 w 106"/>
              <a:gd name="T5" fmla="*/ 60 h 102"/>
              <a:gd name="T6" fmla="*/ 80 w 106"/>
              <a:gd name="T7" fmla="*/ 40 h 102"/>
              <a:gd name="T8" fmla="*/ 40 w 106"/>
              <a:gd name="T9" fmla="*/ 0 h 102"/>
              <a:gd name="T10" fmla="*/ 0 w 106"/>
              <a:gd name="T11" fmla="*/ 40 h 102"/>
              <a:gd name="T12" fmla="*/ 40 w 106"/>
              <a:gd name="T13" fmla="*/ 80 h 102"/>
              <a:gd name="T14" fmla="*/ 61 w 106"/>
              <a:gd name="T15" fmla="*/ 73 h 102"/>
              <a:gd name="T16" fmla="*/ 63 w 106"/>
              <a:gd name="T17" fmla="*/ 76 h 102"/>
              <a:gd name="T18" fmla="*/ 90 w 106"/>
              <a:gd name="T19" fmla="*/ 99 h 102"/>
              <a:gd name="T20" fmla="*/ 101 w 106"/>
              <a:gd name="T21" fmla="*/ 99 h 102"/>
              <a:gd name="T22" fmla="*/ 103 w 106"/>
              <a:gd name="T23" fmla="*/ 96 h 102"/>
              <a:gd name="T24" fmla="*/ 103 w 106"/>
              <a:gd name="T25" fmla="*/ 85 h 102"/>
              <a:gd name="T26" fmla="*/ 40 w 106"/>
              <a:gd name="T27" fmla="*/ 64 h 102"/>
              <a:gd name="T28" fmla="*/ 15 w 106"/>
              <a:gd name="T29" fmla="*/ 40 h 102"/>
              <a:gd name="T30" fmla="*/ 40 w 106"/>
              <a:gd name="T31" fmla="*/ 15 h 102"/>
              <a:gd name="T32" fmla="*/ 64 w 106"/>
              <a:gd name="T33" fmla="*/ 40 h 102"/>
              <a:gd name="T34" fmla="*/ 40 w 106"/>
              <a:gd name="T35" fmla="*/ 6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102">
                <a:moveTo>
                  <a:pt x="103" y="85"/>
                </a:move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5" y="60"/>
                  <a:pt x="74" y="60"/>
                </a:cubicBezTo>
                <a:cubicBezTo>
                  <a:pt x="78" y="54"/>
                  <a:pt x="80" y="47"/>
                  <a:pt x="80" y="40"/>
                </a:cubicBezTo>
                <a:cubicBezTo>
                  <a:pt x="80" y="18"/>
                  <a:pt x="62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48" y="80"/>
                  <a:pt x="55" y="77"/>
                  <a:pt x="61" y="73"/>
                </a:cubicBezTo>
                <a:cubicBezTo>
                  <a:pt x="62" y="74"/>
                  <a:pt x="62" y="75"/>
                  <a:pt x="63" y="76"/>
                </a:cubicBezTo>
                <a:cubicBezTo>
                  <a:pt x="90" y="99"/>
                  <a:pt x="90" y="99"/>
                  <a:pt x="90" y="99"/>
                </a:cubicBezTo>
                <a:cubicBezTo>
                  <a:pt x="93" y="102"/>
                  <a:pt x="98" y="102"/>
                  <a:pt x="101" y="99"/>
                </a:cubicBezTo>
                <a:cubicBezTo>
                  <a:pt x="103" y="96"/>
                  <a:pt x="103" y="96"/>
                  <a:pt x="103" y="96"/>
                </a:cubicBezTo>
                <a:cubicBezTo>
                  <a:pt x="106" y="93"/>
                  <a:pt x="106" y="88"/>
                  <a:pt x="103" y="85"/>
                </a:cubicBezTo>
                <a:close/>
                <a:moveTo>
                  <a:pt x="40" y="64"/>
                </a:moveTo>
                <a:cubicBezTo>
                  <a:pt x="26" y="64"/>
                  <a:pt x="15" y="53"/>
                  <a:pt x="15" y="40"/>
                </a:cubicBezTo>
                <a:cubicBezTo>
                  <a:pt x="15" y="26"/>
                  <a:pt x="26" y="15"/>
                  <a:pt x="40" y="15"/>
                </a:cubicBezTo>
                <a:cubicBezTo>
                  <a:pt x="53" y="15"/>
                  <a:pt x="64" y="26"/>
                  <a:pt x="64" y="40"/>
                </a:cubicBezTo>
                <a:cubicBezTo>
                  <a:pt x="64" y="53"/>
                  <a:pt x="53" y="64"/>
                  <a:pt x="40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95F84-3B1D-9108-6D0C-14739D4660AE}"/>
              </a:ext>
            </a:extLst>
          </p:cNvPr>
          <p:cNvSpPr txBox="1"/>
          <p:nvPr/>
        </p:nvSpPr>
        <p:spPr>
          <a:xfrm>
            <a:off x="2690191" y="1902380"/>
            <a:ext cx="7467600" cy="308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создания игры 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Doodle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библиотеки 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успешно продемонстрировал основные аспекты и возможности по разработке игр. В ходе работы были реализованы основные игровые механики, такие как управление персонажем, генерация платформ и система очков, что создало увлекательный и динамичный игровой процесс.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будущем проект можно расширить, добавив большее количество персонажей, улучшенную графику, общую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базу данных с рекордами всех игроков. Этот опыт стал важной основой для дальнейших исследований и проектов в области разработки игр и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28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B48744-DF9B-4ACB-BE95-84DAD417D2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130396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BD65F0-7B50-8529-2B42-C6F8C899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0" y="850900"/>
            <a:ext cx="5156200" cy="515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2A17A-E9DE-88F0-A4E2-EA6F63A79098}"/>
              </a:ext>
            </a:extLst>
          </p:cNvPr>
          <p:cNvSpPr txBox="1"/>
          <p:nvPr/>
        </p:nvSpPr>
        <p:spPr>
          <a:xfrm>
            <a:off x="7790654" y="6078240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Github </a:t>
            </a:r>
            <a:r>
              <a:rPr lang="ru-RU" sz="2800" dirty="0"/>
              <a:t>проекта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904FE8-CC5E-DDD7-4472-3556B068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" y="850900"/>
            <a:ext cx="5642673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6">
            <a:extLst>
              <a:ext uri="{FF2B5EF4-FFF2-40B4-BE49-F238E27FC236}">
                <a16:creationId xmlns:a16="http://schemas.microsoft.com/office/drawing/2014/main" id="{6737C1FF-EFA9-42A0-BCB3-05F73436A257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Оглавление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9323E8-443F-42F0-9651-C0F677BA1199}"/>
              </a:ext>
            </a:extLst>
          </p:cNvPr>
          <p:cNvSpPr/>
          <p:nvPr/>
        </p:nvSpPr>
        <p:spPr>
          <a:xfrm>
            <a:off x="2080114" y="1964214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880E7-9414-46C6-90E6-8DF5FDA993C0}"/>
              </a:ext>
            </a:extLst>
          </p:cNvPr>
          <p:cNvSpPr txBox="1"/>
          <p:nvPr/>
        </p:nvSpPr>
        <p:spPr>
          <a:xfrm>
            <a:off x="2267327" y="2461844"/>
            <a:ext cx="3445417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Введение. Цель и Актуальность проекта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E1680-C70A-4B19-B496-AD0354CD250D}"/>
              </a:ext>
            </a:extLst>
          </p:cNvPr>
          <p:cNvSpPr txBox="1"/>
          <p:nvPr/>
        </p:nvSpPr>
        <p:spPr>
          <a:xfrm>
            <a:off x="2253142" y="2062466"/>
            <a:ext cx="24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Введение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AE831-F264-4A91-BF2A-AD06F6164C04}"/>
              </a:ext>
            </a:extLst>
          </p:cNvPr>
          <p:cNvSpPr txBox="1"/>
          <p:nvPr/>
        </p:nvSpPr>
        <p:spPr>
          <a:xfrm>
            <a:off x="1242728" y="2049940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82ED7C-D0CE-46EB-8BEE-C255F60ACF75}"/>
              </a:ext>
            </a:extLst>
          </p:cNvPr>
          <p:cNvSpPr/>
          <p:nvPr/>
        </p:nvSpPr>
        <p:spPr>
          <a:xfrm>
            <a:off x="2080114" y="3350794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7CAB1-B9BF-4151-945E-1B3F26017050}"/>
              </a:ext>
            </a:extLst>
          </p:cNvPr>
          <p:cNvSpPr txBox="1"/>
          <p:nvPr/>
        </p:nvSpPr>
        <p:spPr>
          <a:xfrm>
            <a:off x="2267327" y="3848425"/>
            <a:ext cx="34454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От научных лабораторий до домашних консолей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DFA09-2A6C-4265-BA1F-CB63D14BA79E}"/>
              </a:ext>
            </a:extLst>
          </p:cNvPr>
          <p:cNvSpPr txBox="1"/>
          <p:nvPr/>
        </p:nvSpPr>
        <p:spPr>
          <a:xfrm>
            <a:off x="2253143" y="3449047"/>
            <a:ext cx="3842855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История видеоигр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69B42-A5B2-4FB1-9592-22401A96F228}"/>
              </a:ext>
            </a:extLst>
          </p:cNvPr>
          <p:cNvSpPr txBox="1"/>
          <p:nvPr/>
        </p:nvSpPr>
        <p:spPr>
          <a:xfrm>
            <a:off x="1242728" y="3436521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5A3077-0D32-4102-A920-4E8C8C9E9059}"/>
              </a:ext>
            </a:extLst>
          </p:cNvPr>
          <p:cNvSpPr/>
          <p:nvPr/>
        </p:nvSpPr>
        <p:spPr>
          <a:xfrm>
            <a:off x="2080114" y="473310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F1427-1F9B-41D2-BC9F-7338BB7DD2DA}"/>
              </a:ext>
            </a:extLst>
          </p:cNvPr>
          <p:cNvSpPr txBox="1"/>
          <p:nvPr/>
        </p:nvSpPr>
        <p:spPr>
          <a:xfrm>
            <a:off x="2251565" y="4994992"/>
            <a:ext cx="2874442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Техническое задание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31851-6568-4D57-9128-237C2052A781}"/>
              </a:ext>
            </a:extLst>
          </p:cNvPr>
          <p:cNvSpPr txBox="1"/>
          <p:nvPr/>
        </p:nvSpPr>
        <p:spPr>
          <a:xfrm>
            <a:off x="1242728" y="4818829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26B611-0357-4465-886C-8B43441D5ACD}"/>
              </a:ext>
            </a:extLst>
          </p:cNvPr>
          <p:cNvSpPr/>
          <p:nvPr/>
        </p:nvSpPr>
        <p:spPr>
          <a:xfrm>
            <a:off x="7316643" y="1964214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35EC5-25BA-498F-8094-32B1BAA9813B}"/>
              </a:ext>
            </a:extLst>
          </p:cNvPr>
          <p:cNvSpPr txBox="1"/>
          <p:nvPr/>
        </p:nvSpPr>
        <p:spPr>
          <a:xfrm>
            <a:off x="7590138" y="2276978"/>
            <a:ext cx="2994818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План разработки игры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13A0B-6799-4698-B98E-950BF921668B}"/>
              </a:ext>
            </a:extLst>
          </p:cNvPr>
          <p:cNvSpPr txBox="1"/>
          <p:nvPr/>
        </p:nvSpPr>
        <p:spPr>
          <a:xfrm>
            <a:off x="6479257" y="2049940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A5D57C-3F47-46A5-AD43-25705641ACF5}"/>
              </a:ext>
            </a:extLst>
          </p:cNvPr>
          <p:cNvSpPr/>
          <p:nvPr/>
        </p:nvSpPr>
        <p:spPr>
          <a:xfrm>
            <a:off x="7316643" y="3350794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A3291-FC32-4AA8-BE1C-198A2B61CFD2}"/>
              </a:ext>
            </a:extLst>
          </p:cNvPr>
          <p:cNvSpPr txBox="1"/>
          <p:nvPr/>
        </p:nvSpPr>
        <p:spPr>
          <a:xfrm>
            <a:off x="7590138" y="3623107"/>
            <a:ext cx="3078419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Описание работы кода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4F86-A8B9-48F2-B232-00A6CBE51771}"/>
              </a:ext>
            </a:extLst>
          </p:cNvPr>
          <p:cNvSpPr txBox="1"/>
          <p:nvPr/>
        </p:nvSpPr>
        <p:spPr>
          <a:xfrm>
            <a:off x="6479257" y="3436521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7655DD-F2E7-4962-994D-224CE75136F6}"/>
              </a:ext>
            </a:extLst>
          </p:cNvPr>
          <p:cNvSpPr/>
          <p:nvPr/>
        </p:nvSpPr>
        <p:spPr>
          <a:xfrm>
            <a:off x="7316643" y="473310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2D6ABF-7FEC-4F52-923F-AEBB2B6F0D42}"/>
              </a:ext>
            </a:extLst>
          </p:cNvPr>
          <p:cNvSpPr txBox="1"/>
          <p:nvPr/>
        </p:nvSpPr>
        <p:spPr>
          <a:xfrm>
            <a:off x="7590138" y="5004592"/>
            <a:ext cx="202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Вывод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6B32E1-DEAB-479D-B7E0-0A1782AA4EB8}"/>
              </a:ext>
            </a:extLst>
          </p:cNvPr>
          <p:cNvSpPr txBox="1"/>
          <p:nvPr/>
        </p:nvSpPr>
        <p:spPr>
          <a:xfrm>
            <a:off x="6479257" y="4818829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5DCA05F7-1454-41BF-BBA6-55C562C39C4B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FDCCC-F5FD-4E65-AA1B-C617B6AB9CD7}"/>
              </a:ext>
            </a:extLst>
          </p:cNvPr>
          <p:cNvSpPr txBox="1"/>
          <p:nvPr/>
        </p:nvSpPr>
        <p:spPr>
          <a:xfrm>
            <a:off x="1094218" y="3899303"/>
            <a:ext cx="4293326" cy="274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Doodle</a:t>
            </a:r>
            <a:r>
              <a:rPr lang="ru-RU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Это аркадная игра, в которой игрок управляет персонажем, стремящимся прыгать по платформам, избегая препятствий и собирая бонусы. Проект использует библиотеку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которая включает в себя все необходимые инструменты для создания 2D игр.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6096000" y="5667905"/>
            <a:ext cx="1453243" cy="48985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B4B0A-D20D-401C-900A-DD5EEE8F3017}"/>
              </a:ext>
            </a:extLst>
          </p:cNvPr>
          <p:cNvSpPr txBox="1"/>
          <p:nvPr/>
        </p:nvSpPr>
        <p:spPr>
          <a:xfrm>
            <a:off x="6245678" y="5710257"/>
            <a:ext cx="115388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Поехали!</a:t>
            </a:r>
            <a:endParaRPr lang="en-US" sz="1200" b="1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569D158-45E8-4309-8E19-CA601F28D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Это</a:t>
            </a:r>
          </a:p>
          <a:p>
            <a:r>
              <a:rPr lang="ru-RU" b="1" dirty="0"/>
              <a:t>Введение</a:t>
            </a:r>
            <a:endParaRPr lang="en-US" b="1" dirty="0"/>
          </a:p>
        </p:txBody>
      </p:sp>
      <p:pic>
        <p:nvPicPr>
          <p:cNvPr id="1028" name="Picture 4" descr="Doodlejump GIFs on GIPHY - Be Animated">
            <a:extLst>
              <a:ext uri="{FF2B5EF4-FFF2-40B4-BE49-F238E27FC236}">
                <a16:creationId xmlns:a16="http://schemas.microsoft.com/office/drawing/2014/main" id="{3BF1BA5A-ADD8-7819-9FFB-AEFCDD13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62" y="698444"/>
            <a:ext cx="4573447" cy="457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80E5A6-6C5A-6955-5B72-674E3034FC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" b="6120"/>
          <a:stretch>
            <a:fillRect/>
          </a:stretch>
        </p:blipFill>
        <p:spPr/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92472881-75A9-492B-B61D-0D85F377F5F0}"/>
              </a:ext>
            </a:extLst>
          </p:cNvPr>
          <p:cNvSpPr>
            <a:spLocks/>
          </p:cNvSpPr>
          <p:nvPr/>
        </p:nvSpPr>
        <p:spPr bwMode="auto">
          <a:xfrm>
            <a:off x="5339994" y="-18288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7FFAB1-9FB6-4B61-8642-35D580A56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1052" y="220769"/>
            <a:ext cx="8039644" cy="107956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А это уже актуальность</a:t>
            </a:r>
            <a:endParaRPr lang="en-US" b="1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C8B5BD33-A14C-429D-AB23-1E2ED5D231FD}"/>
              </a:ext>
            </a:extLst>
          </p:cNvPr>
          <p:cNvSpPr>
            <a:spLocks/>
          </p:cNvSpPr>
          <p:nvPr/>
        </p:nvSpPr>
        <p:spPr bwMode="auto">
          <a:xfrm>
            <a:off x="565841" y="4300318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B4E709-3538-4698-8D8E-4297DD004153}"/>
              </a:ext>
            </a:extLst>
          </p:cNvPr>
          <p:cNvSpPr/>
          <p:nvPr/>
        </p:nvSpPr>
        <p:spPr>
          <a:xfrm>
            <a:off x="6335486" y="2008414"/>
            <a:ext cx="4718957" cy="1616529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DFDB1-D5D6-42B1-80F0-53ABA2AF7FDC}"/>
              </a:ext>
            </a:extLst>
          </p:cNvPr>
          <p:cNvSpPr txBox="1"/>
          <p:nvPr/>
        </p:nvSpPr>
        <p:spPr>
          <a:xfrm>
            <a:off x="6770017" y="2008414"/>
            <a:ext cx="4801290" cy="373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игр является важной частью в сфере программирования, так как она способствует улучшению навыков разработки алгоритмов, работе с графическими библиотеками и улучшению логического мышления..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 игры </a:t>
            </a:r>
            <a:r>
              <a:rPr lang="ru-RU" sz="18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Doodle</a:t>
            </a:r>
            <a:r>
              <a:rPr lang="ru-RU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актуален в свете популярности мобильных аркадных игр и предлагает уникальную возможность попрактиковаться в создании простых, но увлекательных игр с использованием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0AA9C9-9B9A-4114-A372-1EB7627008F9}"/>
              </a:ext>
            </a:extLst>
          </p:cNvPr>
          <p:cNvSpPr/>
          <p:nvPr/>
        </p:nvSpPr>
        <p:spPr>
          <a:xfrm>
            <a:off x="979714" y="6085784"/>
            <a:ext cx="157842" cy="157842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9560DA-3CE4-468A-849E-E769017016BB}"/>
              </a:ext>
            </a:extLst>
          </p:cNvPr>
          <p:cNvSpPr/>
          <p:nvPr/>
        </p:nvSpPr>
        <p:spPr>
          <a:xfrm>
            <a:off x="-4735286" y="9944968"/>
            <a:ext cx="157842" cy="157842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F9D46-2950-DA1D-CE9D-D3AB9FEE44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5" b="10815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3E6BE-E0A9-40CF-9477-C6FDB166A3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8665" y="373703"/>
            <a:ext cx="9274257" cy="107956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А когда появились видеоигры?</a:t>
            </a:r>
            <a:endParaRPr lang="en-US" b="1" dirty="0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C31525D0-5838-480D-9CF9-48D2B9A2FFF7}"/>
              </a:ext>
            </a:extLst>
          </p:cNvPr>
          <p:cNvSpPr>
            <a:spLocks/>
          </p:cNvSpPr>
          <p:nvPr/>
        </p:nvSpPr>
        <p:spPr bwMode="auto">
          <a:xfrm>
            <a:off x="1571556" y="3768587"/>
            <a:ext cx="1577974" cy="1576388"/>
          </a:xfrm>
          <a:custGeom>
            <a:avLst/>
            <a:gdLst>
              <a:gd name="T0" fmla="*/ 294 w 576"/>
              <a:gd name="T1" fmla="*/ 121 h 576"/>
              <a:gd name="T2" fmla="*/ 104 w 576"/>
              <a:gd name="T3" fmla="*/ 439 h 576"/>
              <a:gd name="T4" fmla="*/ 484 w 576"/>
              <a:gd name="T5" fmla="*/ 492 h 576"/>
              <a:gd name="T6" fmla="*/ 294 w 576"/>
              <a:gd name="T7" fmla="*/ 121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576">
                <a:moveTo>
                  <a:pt x="294" y="121"/>
                </a:moveTo>
                <a:cubicBezTo>
                  <a:pt x="294" y="121"/>
                  <a:pt x="0" y="303"/>
                  <a:pt x="104" y="439"/>
                </a:cubicBezTo>
                <a:cubicBezTo>
                  <a:pt x="208" y="576"/>
                  <a:pt x="392" y="570"/>
                  <a:pt x="484" y="492"/>
                </a:cubicBezTo>
                <a:cubicBezTo>
                  <a:pt x="576" y="415"/>
                  <a:pt x="536" y="0"/>
                  <a:pt x="294" y="12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13B864-E1E6-4C7A-93F0-88FC78D1F495}"/>
              </a:ext>
            </a:extLst>
          </p:cNvPr>
          <p:cNvSpPr/>
          <p:nvPr/>
        </p:nvSpPr>
        <p:spPr>
          <a:xfrm>
            <a:off x="2172410" y="5514392"/>
            <a:ext cx="157842" cy="157842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6604C-6F31-4008-8452-7368448DA7D3}"/>
              </a:ext>
            </a:extLst>
          </p:cNvPr>
          <p:cNvSpPr txBox="1"/>
          <p:nvPr/>
        </p:nvSpPr>
        <p:spPr>
          <a:xfrm>
            <a:off x="2454954" y="5711919"/>
            <a:ext cx="288503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ea typeface="Open Sans" panose="020B0606030504020204" pitchFamily="34" charset="0"/>
                <a:cs typeface="Open Sans" panose="020B0606030504020204" pitchFamily="34" charset="0"/>
              </a:rPr>
              <a:t>Создатель первой видеоигры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FE6B8-FF35-426E-A951-D62033BD84F7}"/>
              </a:ext>
            </a:extLst>
          </p:cNvPr>
          <p:cNvSpPr txBox="1"/>
          <p:nvPr/>
        </p:nvSpPr>
        <p:spPr>
          <a:xfrm>
            <a:off x="2454955" y="5381825"/>
            <a:ext cx="276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Alexander Douglas</a:t>
            </a: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E2DE94C-FD74-43F0-B9AF-BDC8C55AE6A3}"/>
              </a:ext>
            </a:extLst>
          </p:cNvPr>
          <p:cNvSpPr>
            <a:spLocks noEditPoints="1"/>
          </p:cNvSpPr>
          <p:nvPr/>
        </p:nvSpPr>
        <p:spPr bwMode="auto">
          <a:xfrm>
            <a:off x="5923563" y="2113100"/>
            <a:ext cx="412231" cy="303448"/>
          </a:xfrm>
          <a:custGeom>
            <a:avLst/>
            <a:gdLst>
              <a:gd name="T0" fmla="*/ 39 w 81"/>
              <a:gd name="T1" fmla="*/ 0 h 59"/>
              <a:gd name="T2" fmla="*/ 28 w 81"/>
              <a:gd name="T3" fmla="*/ 25 h 59"/>
              <a:gd name="T4" fmla="*/ 35 w 81"/>
              <a:gd name="T5" fmla="*/ 40 h 59"/>
              <a:gd name="T6" fmla="*/ 18 w 81"/>
              <a:gd name="T7" fmla="*/ 59 h 59"/>
              <a:gd name="T8" fmla="*/ 0 w 81"/>
              <a:gd name="T9" fmla="*/ 40 h 59"/>
              <a:gd name="T10" fmla="*/ 5 w 81"/>
              <a:gd name="T11" fmla="*/ 25 h 59"/>
              <a:gd name="T12" fmla="*/ 22 w 81"/>
              <a:gd name="T13" fmla="*/ 0 h 59"/>
              <a:gd name="T14" fmla="*/ 39 w 81"/>
              <a:gd name="T15" fmla="*/ 0 h 59"/>
              <a:gd name="T16" fmla="*/ 78 w 81"/>
              <a:gd name="T17" fmla="*/ 40 h 59"/>
              <a:gd name="T18" fmla="*/ 60 w 81"/>
              <a:gd name="T19" fmla="*/ 59 h 59"/>
              <a:gd name="T20" fmla="*/ 43 w 81"/>
              <a:gd name="T21" fmla="*/ 40 h 59"/>
              <a:gd name="T22" fmla="*/ 48 w 81"/>
              <a:gd name="T23" fmla="*/ 25 h 59"/>
              <a:gd name="T24" fmla="*/ 64 w 81"/>
              <a:gd name="T25" fmla="*/ 0 h 59"/>
              <a:gd name="T26" fmla="*/ 81 w 81"/>
              <a:gd name="T27" fmla="*/ 0 h 59"/>
              <a:gd name="T28" fmla="*/ 71 w 81"/>
              <a:gd name="T29" fmla="*/ 25 h 59"/>
              <a:gd name="T30" fmla="*/ 78 w 81"/>
              <a:gd name="T31" fmla="*/ 4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59">
                <a:moveTo>
                  <a:pt x="39" y="0"/>
                </a:moveTo>
                <a:cubicBezTo>
                  <a:pt x="28" y="25"/>
                  <a:pt x="28" y="25"/>
                  <a:pt x="28" y="25"/>
                </a:cubicBezTo>
                <a:cubicBezTo>
                  <a:pt x="33" y="29"/>
                  <a:pt x="35" y="34"/>
                  <a:pt x="35" y="40"/>
                </a:cubicBezTo>
                <a:cubicBezTo>
                  <a:pt x="35" y="51"/>
                  <a:pt x="28" y="59"/>
                  <a:pt x="18" y="59"/>
                </a:cubicBezTo>
                <a:cubicBezTo>
                  <a:pt x="8" y="59"/>
                  <a:pt x="0" y="52"/>
                  <a:pt x="0" y="40"/>
                </a:cubicBezTo>
                <a:cubicBezTo>
                  <a:pt x="0" y="34"/>
                  <a:pt x="2" y="30"/>
                  <a:pt x="5" y="25"/>
                </a:cubicBezTo>
                <a:cubicBezTo>
                  <a:pt x="22" y="0"/>
                  <a:pt x="22" y="0"/>
                  <a:pt x="22" y="0"/>
                </a:cubicBezTo>
                <a:lnTo>
                  <a:pt x="39" y="0"/>
                </a:lnTo>
                <a:close/>
                <a:moveTo>
                  <a:pt x="78" y="40"/>
                </a:moveTo>
                <a:cubicBezTo>
                  <a:pt x="78" y="51"/>
                  <a:pt x="71" y="59"/>
                  <a:pt x="60" y="59"/>
                </a:cubicBezTo>
                <a:cubicBezTo>
                  <a:pt x="51" y="59"/>
                  <a:pt x="43" y="52"/>
                  <a:pt x="43" y="40"/>
                </a:cubicBezTo>
                <a:cubicBezTo>
                  <a:pt x="43" y="34"/>
                  <a:pt x="45" y="30"/>
                  <a:pt x="48" y="25"/>
                </a:cubicBezTo>
                <a:cubicBezTo>
                  <a:pt x="64" y="0"/>
                  <a:pt x="64" y="0"/>
                  <a:pt x="6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1" y="25"/>
                  <a:pt x="71" y="25"/>
                  <a:pt x="71" y="25"/>
                </a:cubicBezTo>
                <a:cubicBezTo>
                  <a:pt x="76" y="29"/>
                  <a:pt x="78" y="34"/>
                  <a:pt x="78" y="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A01F2CC-11C2-4C4A-8C02-BA188155E3DA}"/>
              </a:ext>
            </a:extLst>
          </p:cNvPr>
          <p:cNvSpPr/>
          <p:nvPr/>
        </p:nvSpPr>
        <p:spPr>
          <a:xfrm>
            <a:off x="5905566" y="5409420"/>
            <a:ext cx="1698208" cy="48985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104C1-B27C-4752-9373-B8E171C58FCB}"/>
              </a:ext>
            </a:extLst>
          </p:cNvPr>
          <p:cNvSpPr txBox="1"/>
          <p:nvPr/>
        </p:nvSpPr>
        <p:spPr>
          <a:xfrm>
            <a:off x="5923563" y="5500459"/>
            <a:ext cx="169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2"/>
                </a:solidFill>
              </a:rPr>
              <a:t>А дальше что?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C6C03604-7BF0-4108-B727-24952CCC4CC2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60516-4EBA-2465-58A3-0079E2BCBF84}"/>
              </a:ext>
            </a:extLst>
          </p:cNvPr>
          <p:cNvSpPr txBox="1"/>
          <p:nvPr/>
        </p:nvSpPr>
        <p:spPr>
          <a:xfrm>
            <a:off x="5821802" y="2500654"/>
            <a:ext cx="51511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Александр Дуглас был кандидатом наук в Кембриджском университете, когда он разработал одну из самых ранних компьютерных игр, версию </a:t>
            </a:r>
            <a:r>
              <a:rPr lang="en-US" dirty="0"/>
              <a:t>OXO. </a:t>
            </a:r>
            <a:r>
              <a:rPr lang="ru-RU" dirty="0"/>
              <a:t>Игра OXO, созданная на кембриджском компьютере EDSAC, позволяла игроку выбирать, начать игру или позволить машине сделать первый ход</a:t>
            </a:r>
            <a:r>
              <a:rPr lang="en-US" dirty="0"/>
              <a:t>.</a:t>
            </a:r>
            <a:r>
              <a:rPr lang="ru-RU" dirty="0"/>
              <a:t> Мало кто за пределами Кембриджа играл в OXO.</a:t>
            </a:r>
          </a:p>
        </p:txBody>
      </p:sp>
    </p:spTree>
    <p:extLst>
      <p:ext uri="{BB962C8B-B14F-4D97-AF65-F5344CB8AC3E}">
        <p14:creationId xmlns:p14="http://schemas.microsoft.com/office/powerpoint/2010/main" val="44768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1F11-868D-42A6-85E6-760DE7413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7F87B-9AD5-441E-B5D0-E4A2C0273BD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70838106-1916-4C79-9496-5B53E3953D08}"/>
              </a:ext>
            </a:extLst>
          </p:cNvPr>
          <p:cNvSpPr>
            <a:spLocks noEditPoints="1"/>
          </p:cNvSpPr>
          <p:nvPr/>
        </p:nvSpPr>
        <p:spPr bwMode="auto">
          <a:xfrm>
            <a:off x="1542356" y="4776300"/>
            <a:ext cx="241300" cy="358775"/>
          </a:xfrm>
          <a:custGeom>
            <a:avLst/>
            <a:gdLst>
              <a:gd name="T0" fmla="*/ 78 w 89"/>
              <a:gd name="T1" fmla="*/ 0 h 132"/>
              <a:gd name="T2" fmla="*/ 48 w 89"/>
              <a:gd name="T3" fmla="*/ 0 h 132"/>
              <a:gd name="T4" fmla="*/ 37 w 89"/>
              <a:gd name="T5" fmla="*/ 11 h 132"/>
              <a:gd name="T6" fmla="*/ 37 w 89"/>
              <a:gd name="T7" fmla="*/ 27 h 132"/>
              <a:gd name="T8" fmla="*/ 12 w 89"/>
              <a:gd name="T9" fmla="*/ 27 h 132"/>
              <a:gd name="T10" fmla="*/ 0 w 89"/>
              <a:gd name="T11" fmla="*/ 39 h 132"/>
              <a:gd name="T12" fmla="*/ 0 w 89"/>
              <a:gd name="T13" fmla="*/ 120 h 132"/>
              <a:gd name="T14" fmla="*/ 12 w 89"/>
              <a:gd name="T15" fmla="*/ 132 h 132"/>
              <a:gd name="T16" fmla="*/ 54 w 89"/>
              <a:gd name="T17" fmla="*/ 132 h 132"/>
              <a:gd name="T18" fmla="*/ 67 w 89"/>
              <a:gd name="T19" fmla="*/ 120 h 132"/>
              <a:gd name="T20" fmla="*/ 67 w 89"/>
              <a:gd name="T21" fmla="*/ 45 h 132"/>
              <a:gd name="T22" fmla="*/ 69 w 89"/>
              <a:gd name="T23" fmla="*/ 43 h 132"/>
              <a:gd name="T24" fmla="*/ 78 w 89"/>
              <a:gd name="T25" fmla="*/ 43 h 132"/>
              <a:gd name="T26" fmla="*/ 89 w 89"/>
              <a:gd name="T27" fmla="*/ 32 h 132"/>
              <a:gd name="T28" fmla="*/ 89 w 89"/>
              <a:gd name="T29" fmla="*/ 11 h 132"/>
              <a:gd name="T30" fmla="*/ 78 w 89"/>
              <a:gd name="T31" fmla="*/ 0 h 132"/>
              <a:gd name="T32" fmla="*/ 33 w 89"/>
              <a:gd name="T33" fmla="*/ 125 h 132"/>
              <a:gd name="T34" fmla="*/ 27 w 89"/>
              <a:gd name="T35" fmla="*/ 119 h 132"/>
              <a:gd name="T36" fmla="*/ 33 w 89"/>
              <a:gd name="T37" fmla="*/ 112 h 132"/>
              <a:gd name="T38" fmla="*/ 40 w 89"/>
              <a:gd name="T39" fmla="*/ 119 h 132"/>
              <a:gd name="T40" fmla="*/ 33 w 89"/>
              <a:gd name="T41" fmla="*/ 125 h 132"/>
              <a:gd name="T42" fmla="*/ 8 w 89"/>
              <a:gd name="T43" fmla="*/ 107 h 132"/>
              <a:gd name="T44" fmla="*/ 8 w 89"/>
              <a:gd name="T45" fmla="*/ 37 h 132"/>
              <a:gd name="T46" fmla="*/ 39 w 89"/>
              <a:gd name="T47" fmla="*/ 37 h 132"/>
              <a:gd name="T48" fmla="*/ 48 w 89"/>
              <a:gd name="T49" fmla="*/ 43 h 132"/>
              <a:gd name="T50" fmla="*/ 53 w 89"/>
              <a:gd name="T51" fmla="*/ 43 h 132"/>
              <a:gd name="T52" fmla="*/ 48 w 89"/>
              <a:gd name="T53" fmla="*/ 52 h 132"/>
              <a:gd name="T54" fmla="*/ 45 w 89"/>
              <a:gd name="T55" fmla="*/ 55 h 132"/>
              <a:gd name="T56" fmla="*/ 49 w 89"/>
              <a:gd name="T57" fmla="*/ 55 h 132"/>
              <a:gd name="T58" fmla="*/ 59 w 89"/>
              <a:gd name="T59" fmla="*/ 52 h 132"/>
              <a:gd name="T60" fmla="*/ 59 w 89"/>
              <a:gd name="T61" fmla="*/ 107 h 132"/>
              <a:gd name="T62" fmla="*/ 8 w 89"/>
              <a:gd name="T63" fmla="*/ 107 h 132"/>
              <a:gd name="T64" fmla="*/ 85 w 89"/>
              <a:gd name="T65" fmla="*/ 32 h 132"/>
              <a:gd name="T66" fmla="*/ 78 w 89"/>
              <a:gd name="T67" fmla="*/ 39 h 132"/>
              <a:gd name="T68" fmla="*/ 67 w 89"/>
              <a:gd name="T69" fmla="*/ 39 h 132"/>
              <a:gd name="T70" fmla="*/ 66 w 89"/>
              <a:gd name="T71" fmla="*/ 40 h 132"/>
              <a:gd name="T72" fmla="*/ 54 w 89"/>
              <a:gd name="T73" fmla="*/ 50 h 132"/>
              <a:gd name="T74" fmla="*/ 57 w 89"/>
              <a:gd name="T75" fmla="*/ 41 h 132"/>
              <a:gd name="T76" fmla="*/ 57 w 89"/>
              <a:gd name="T77" fmla="*/ 39 h 132"/>
              <a:gd name="T78" fmla="*/ 48 w 89"/>
              <a:gd name="T79" fmla="*/ 39 h 132"/>
              <a:gd name="T80" fmla="*/ 41 w 89"/>
              <a:gd name="T81" fmla="*/ 32 h 132"/>
              <a:gd name="T82" fmla="*/ 41 w 89"/>
              <a:gd name="T83" fmla="*/ 11 h 132"/>
              <a:gd name="T84" fmla="*/ 48 w 89"/>
              <a:gd name="T85" fmla="*/ 4 h 132"/>
              <a:gd name="T86" fmla="*/ 78 w 89"/>
              <a:gd name="T87" fmla="*/ 4 h 132"/>
              <a:gd name="T88" fmla="*/ 85 w 89"/>
              <a:gd name="T89" fmla="*/ 11 h 132"/>
              <a:gd name="T90" fmla="*/ 85 w 89"/>
              <a:gd name="T9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" h="132">
                <a:moveTo>
                  <a:pt x="78" y="0"/>
                </a:moveTo>
                <a:cubicBezTo>
                  <a:pt x="48" y="0"/>
                  <a:pt x="48" y="0"/>
                  <a:pt x="48" y="0"/>
                </a:cubicBezTo>
                <a:cubicBezTo>
                  <a:pt x="42" y="0"/>
                  <a:pt x="37" y="5"/>
                  <a:pt x="37" y="11"/>
                </a:cubicBezTo>
                <a:cubicBezTo>
                  <a:pt x="37" y="27"/>
                  <a:pt x="37" y="27"/>
                  <a:pt x="37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5" y="27"/>
                  <a:pt x="0" y="32"/>
                  <a:pt x="0" y="3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5" y="132"/>
                  <a:pt x="12" y="132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61" y="132"/>
                  <a:pt x="67" y="127"/>
                  <a:pt x="67" y="120"/>
                </a:cubicBezTo>
                <a:cubicBezTo>
                  <a:pt x="67" y="45"/>
                  <a:pt x="67" y="45"/>
                  <a:pt x="67" y="45"/>
                </a:cubicBezTo>
                <a:cubicBezTo>
                  <a:pt x="67" y="44"/>
                  <a:pt x="68" y="43"/>
                  <a:pt x="69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4" y="43"/>
                  <a:pt x="89" y="38"/>
                  <a:pt x="89" y="32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5"/>
                  <a:pt x="84" y="0"/>
                  <a:pt x="78" y="0"/>
                </a:cubicBezTo>
                <a:close/>
                <a:moveTo>
                  <a:pt x="33" y="125"/>
                </a:moveTo>
                <a:cubicBezTo>
                  <a:pt x="30" y="125"/>
                  <a:pt x="27" y="122"/>
                  <a:pt x="27" y="119"/>
                </a:cubicBezTo>
                <a:cubicBezTo>
                  <a:pt x="27" y="115"/>
                  <a:pt x="30" y="112"/>
                  <a:pt x="33" y="112"/>
                </a:cubicBezTo>
                <a:cubicBezTo>
                  <a:pt x="37" y="112"/>
                  <a:pt x="40" y="115"/>
                  <a:pt x="40" y="119"/>
                </a:cubicBezTo>
                <a:cubicBezTo>
                  <a:pt x="40" y="122"/>
                  <a:pt x="37" y="125"/>
                  <a:pt x="33" y="125"/>
                </a:cubicBezTo>
                <a:close/>
                <a:moveTo>
                  <a:pt x="8" y="107"/>
                </a:moveTo>
                <a:cubicBezTo>
                  <a:pt x="8" y="37"/>
                  <a:pt x="8" y="37"/>
                  <a:pt x="8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40"/>
                  <a:pt x="44" y="43"/>
                  <a:pt x="48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6"/>
                  <a:pt x="49" y="51"/>
                  <a:pt x="48" y="52"/>
                </a:cubicBezTo>
                <a:cubicBezTo>
                  <a:pt x="45" y="55"/>
                  <a:pt x="45" y="55"/>
                  <a:pt x="45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3" y="55"/>
                  <a:pt x="56" y="54"/>
                  <a:pt x="59" y="52"/>
                </a:cubicBezTo>
                <a:cubicBezTo>
                  <a:pt x="59" y="107"/>
                  <a:pt x="59" y="107"/>
                  <a:pt x="59" y="107"/>
                </a:cubicBezTo>
                <a:lnTo>
                  <a:pt x="8" y="107"/>
                </a:lnTo>
                <a:close/>
                <a:moveTo>
                  <a:pt x="85" y="32"/>
                </a:moveTo>
                <a:cubicBezTo>
                  <a:pt x="85" y="36"/>
                  <a:pt x="82" y="39"/>
                  <a:pt x="78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6" y="40"/>
                  <a:pt x="66" y="40"/>
                  <a:pt x="66" y="40"/>
                </a:cubicBezTo>
                <a:cubicBezTo>
                  <a:pt x="64" y="43"/>
                  <a:pt x="59" y="48"/>
                  <a:pt x="54" y="50"/>
                </a:cubicBezTo>
                <a:cubicBezTo>
                  <a:pt x="56" y="47"/>
                  <a:pt x="57" y="44"/>
                  <a:pt x="57" y="41"/>
                </a:cubicBezTo>
                <a:cubicBezTo>
                  <a:pt x="57" y="39"/>
                  <a:pt x="57" y="39"/>
                  <a:pt x="57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4" y="39"/>
                  <a:pt x="41" y="36"/>
                  <a:pt x="41" y="3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4" y="4"/>
                  <a:pt x="48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82" y="4"/>
                  <a:pt x="85" y="7"/>
                  <a:pt x="85" y="11"/>
                </a:cubicBezTo>
                <a:lnTo>
                  <a:pt x="85" y="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А дальше что?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69B044-3764-49FD-8F17-EBBF77C293B2}"/>
              </a:ext>
            </a:extLst>
          </p:cNvPr>
          <p:cNvSpPr txBox="1"/>
          <p:nvPr/>
        </p:nvSpPr>
        <p:spPr>
          <a:xfrm>
            <a:off x="2035472" y="1630573"/>
            <a:ext cx="6230480" cy="461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a typeface="Calibri" panose="020F0502020204030204" pitchFamily="34" charset="0"/>
              </a:rPr>
              <a:t>1958</a:t>
            </a:r>
            <a:r>
              <a:rPr lang="ru-RU" dirty="0">
                <a:ea typeface="Calibri" panose="020F0502020204030204" pitchFamily="34" charset="0"/>
              </a:rPr>
              <a:t> г. – Теннис для Двоих </a:t>
            </a:r>
            <a:r>
              <a:rPr lang="en-US" dirty="0">
                <a:ea typeface="Calibri" panose="020F0502020204030204" pitchFamily="34" charset="0"/>
              </a:rPr>
              <a:t>by </a:t>
            </a:r>
            <a:r>
              <a:rPr lang="ru-RU" dirty="0">
                <a:ea typeface="Calibri" panose="020F0502020204030204" pitchFamily="34" charset="0"/>
              </a:rPr>
              <a:t>У. </a:t>
            </a:r>
            <a:r>
              <a:rPr lang="ru-RU" dirty="0" err="1">
                <a:ea typeface="Calibri" panose="020F0502020204030204" pitchFamily="34" charset="0"/>
              </a:rPr>
              <a:t>Хигинботэм</a:t>
            </a:r>
            <a:r>
              <a:rPr lang="ru-RU" dirty="0">
                <a:ea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ea typeface="Calibri" panose="020F0502020204030204" pitchFamily="34" charset="0"/>
              </a:rPr>
              <a:t>1962 г. – Первая Мультиплеер игра </a:t>
            </a:r>
            <a:r>
              <a:rPr lang="en-US" dirty="0">
                <a:ea typeface="Calibri" panose="020F0502020204030204" pitchFamily="34" charset="0"/>
              </a:rPr>
              <a:t>Spacewar!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effectLst/>
                <a:ea typeface="Calibri" panose="020F0502020204030204" pitchFamily="34" charset="0"/>
              </a:rPr>
              <a:t>В 1967 году Ральф </a:t>
            </a:r>
            <a:r>
              <a:rPr lang="ru-RU" dirty="0" err="1">
                <a:effectLst/>
                <a:ea typeface="Calibri" panose="020F0502020204030204" pitchFamily="34" charset="0"/>
              </a:rPr>
              <a:t>Баер</a:t>
            </a:r>
            <a:r>
              <a:rPr lang="ru-RU" dirty="0">
                <a:effectLst/>
                <a:ea typeface="Calibri" panose="020F0502020204030204" pitchFamily="34" charset="0"/>
              </a:rPr>
              <a:t> создал прототип домашней игровой системы, позднее проданный компании </a:t>
            </a:r>
            <a:r>
              <a:rPr lang="ru-RU" dirty="0" err="1">
                <a:effectLst/>
                <a:ea typeface="Calibri" panose="020F0502020204030204" pitchFamily="34" charset="0"/>
              </a:rPr>
              <a:t>Magnavox</a:t>
            </a:r>
            <a:r>
              <a:rPr lang="ru-RU" dirty="0">
                <a:effectLst/>
                <a:ea typeface="Calibri" panose="020F0502020204030204" pitchFamily="34" charset="0"/>
              </a:rPr>
              <a:t>, которая в 1972 году выпустила первую домашнюю консоль — </a:t>
            </a:r>
            <a:r>
              <a:rPr lang="ru-RU" dirty="0" err="1">
                <a:effectLst/>
                <a:ea typeface="Calibri" panose="020F0502020204030204" pitchFamily="34" charset="0"/>
              </a:rPr>
              <a:t>Odyssey</a:t>
            </a:r>
            <a:r>
              <a:rPr lang="ru-RU" dirty="0">
                <a:effectLst/>
                <a:ea typeface="Calibri" panose="020F0502020204030204" pitchFamily="34" charset="0"/>
              </a:rPr>
              <a:t>. </a:t>
            </a:r>
            <a:r>
              <a:rPr lang="en-US" dirty="0"/>
              <a:t> </a:t>
            </a:r>
            <a:endParaRPr lang="ru-RU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1985 году Nintendo выпустила консоль NES, которая значительно улучшила качество игр.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1989 году компания представила портативный Game </a:t>
            </a:r>
            <a:r>
              <a:rPr lang="ru-RU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Boy</a:t>
            </a: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игрой </a:t>
            </a:r>
            <a:r>
              <a:rPr lang="ru-RU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Tetris</a:t>
            </a: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которая стала мировым хитом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5ACA04-0E1B-43D7-8D1A-9B0951E7A7F1}"/>
              </a:ext>
            </a:extLst>
          </p:cNvPr>
          <p:cNvGrpSpPr/>
          <p:nvPr/>
        </p:nvGrpSpPr>
        <p:grpSpPr>
          <a:xfrm>
            <a:off x="8441411" y="2051238"/>
            <a:ext cx="2472672" cy="2384943"/>
            <a:chOff x="-1587" y="-7938"/>
            <a:chExt cx="4832351" cy="4660901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81EE1B0-11B6-4659-A72F-1B7ABF380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869" y="1977022"/>
              <a:ext cx="412231" cy="303448"/>
            </a:xfrm>
            <a:custGeom>
              <a:avLst/>
              <a:gdLst>
                <a:gd name="T0" fmla="*/ 39 w 81"/>
                <a:gd name="T1" fmla="*/ 0 h 59"/>
                <a:gd name="T2" fmla="*/ 28 w 81"/>
                <a:gd name="T3" fmla="*/ 25 h 59"/>
                <a:gd name="T4" fmla="*/ 35 w 81"/>
                <a:gd name="T5" fmla="*/ 40 h 59"/>
                <a:gd name="T6" fmla="*/ 18 w 81"/>
                <a:gd name="T7" fmla="*/ 59 h 59"/>
                <a:gd name="T8" fmla="*/ 0 w 81"/>
                <a:gd name="T9" fmla="*/ 40 h 59"/>
                <a:gd name="T10" fmla="*/ 5 w 81"/>
                <a:gd name="T11" fmla="*/ 25 h 59"/>
                <a:gd name="T12" fmla="*/ 22 w 81"/>
                <a:gd name="T13" fmla="*/ 0 h 59"/>
                <a:gd name="T14" fmla="*/ 39 w 81"/>
                <a:gd name="T15" fmla="*/ 0 h 59"/>
                <a:gd name="T16" fmla="*/ 78 w 81"/>
                <a:gd name="T17" fmla="*/ 40 h 59"/>
                <a:gd name="T18" fmla="*/ 60 w 81"/>
                <a:gd name="T19" fmla="*/ 59 h 59"/>
                <a:gd name="T20" fmla="*/ 43 w 81"/>
                <a:gd name="T21" fmla="*/ 40 h 59"/>
                <a:gd name="T22" fmla="*/ 48 w 81"/>
                <a:gd name="T23" fmla="*/ 25 h 59"/>
                <a:gd name="T24" fmla="*/ 64 w 81"/>
                <a:gd name="T25" fmla="*/ 0 h 59"/>
                <a:gd name="T26" fmla="*/ 81 w 81"/>
                <a:gd name="T27" fmla="*/ 0 h 59"/>
                <a:gd name="T28" fmla="*/ 71 w 81"/>
                <a:gd name="T29" fmla="*/ 25 h 59"/>
                <a:gd name="T30" fmla="*/ 78 w 81"/>
                <a:gd name="T31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100">
                  <a:schemeClr val="accent2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6CB8CF3B-CB1D-4868-BDEB-272D9942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6" y="46038"/>
              <a:ext cx="2471738" cy="4606925"/>
            </a:xfrm>
            <a:custGeom>
              <a:avLst/>
              <a:gdLst>
                <a:gd name="T0" fmla="*/ 60 w 906"/>
                <a:gd name="T1" fmla="*/ 0 h 1691"/>
                <a:gd name="T2" fmla="*/ 0 w 906"/>
                <a:gd name="T3" fmla="*/ 0 h 1691"/>
                <a:gd name="T4" fmla="*/ 0 w 906"/>
                <a:gd name="T5" fmla="*/ 1691 h 1691"/>
                <a:gd name="T6" fmla="*/ 60 w 906"/>
                <a:gd name="T7" fmla="*/ 1691 h 1691"/>
                <a:gd name="T8" fmla="*/ 906 w 906"/>
                <a:gd name="T9" fmla="*/ 845 h 1691"/>
                <a:gd name="T10" fmla="*/ 60 w 906"/>
                <a:gd name="T11" fmla="*/ 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79444152-16E8-4855-A8F3-BD113332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6" y="46038"/>
              <a:ext cx="4613275" cy="4606925"/>
            </a:xfrm>
            <a:prstGeom prst="ellipse">
              <a:avLst/>
            </a:pr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0BC72F0B-C13C-4B68-BBAD-9D32BDE0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536575"/>
              <a:ext cx="3632200" cy="3625850"/>
            </a:xfrm>
            <a:custGeom>
              <a:avLst/>
              <a:gdLst>
                <a:gd name="T0" fmla="*/ 665 w 1331"/>
                <a:gd name="T1" fmla="*/ 0 h 1331"/>
                <a:gd name="T2" fmla="*/ 1136 w 1331"/>
                <a:gd name="T3" fmla="*/ 195 h 1331"/>
                <a:gd name="T4" fmla="*/ 1331 w 1331"/>
                <a:gd name="T5" fmla="*/ 665 h 1331"/>
                <a:gd name="T6" fmla="*/ 1136 w 1331"/>
                <a:gd name="T7" fmla="*/ 1136 h 1331"/>
                <a:gd name="T8" fmla="*/ 665 w 1331"/>
                <a:gd name="T9" fmla="*/ 1331 h 1331"/>
                <a:gd name="T10" fmla="*/ 195 w 1331"/>
                <a:gd name="T11" fmla="*/ 1136 h 1331"/>
                <a:gd name="T12" fmla="*/ 0 w 1331"/>
                <a:gd name="T13" fmla="*/ 665 h 1331"/>
                <a:gd name="T14" fmla="*/ 195 w 1331"/>
                <a:gd name="T15" fmla="*/ 195 h 1331"/>
                <a:gd name="T16" fmla="*/ 665 w 1331"/>
                <a:gd name="T1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06F4D2-89A7-46BD-AE61-4DA84A6A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1" y="1016000"/>
              <a:ext cx="2673350" cy="2667000"/>
            </a:xfrm>
            <a:custGeom>
              <a:avLst/>
              <a:gdLst>
                <a:gd name="T0" fmla="*/ 509 w 980"/>
                <a:gd name="T1" fmla="*/ 5 h 979"/>
                <a:gd name="T2" fmla="*/ 846 w 980"/>
                <a:gd name="T3" fmla="*/ 160 h 979"/>
                <a:gd name="T4" fmla="*/ 975 w 980"/>
                <a:gd name="T5" fmla="*/ 508 h 979"/>
                <a:gd name="T6" fmla="*/ 820 w 980"/>
                <a:gd name="T7" fmla="*/ 846 h 979"/>
                <a:gd name="T8" fmla="*/ 472 w 980"/>
                <a:gd name="T9" fmla="*/ 974 h 979"/>
                <a:gd name="T10" fmla="*/ 134 w 980"/>
                <a:gd name="T11" fmla="*/ 819 h 979"/>
                <a:gd name="T12" fmla="*/ 5 w 980"/>
                <a:gd name="T13" fmla="*/ 471 h 979"/>
                <a:gd name="T14" fmla="*/ 161 w 980"/>
                <a:gd name="T15" fmla="*/ 133 h 979"/>
                <a:gd name="T16" fmla="*/ 509 w 980"/>
                <a:gd name="T17" fmla="*/ 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7CDB1A2-D619-4A8D-90A4-2237947A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517650"/>
              <a:ext cx="1666875" cy="1663700"/>
            </a:xfrm>
            <a:custGeom>
              <a:avLst/>
              <a:gdLst>
                <a:gd name="T0" fmla="*/ 305 w 611"/>
                <a:gd name="T1" fmla="*/ 0 h 611"/>
                <a:gd name="T2" fmla="*/ 521 w 611"/>
                <a:gd name="T3" fmla="*/ 90 h 611"/>
                <a:gd name="T4" fmla="*/ 611 w 611"/>
                <a:gd name="T5" fmla="*/ 305 h 611"/>
                <a:gd name="T6" fmla="*/ 521 w 611"/>
                <a:gd name="T7" fmla="*/ 521 h 611"/>
                <a:gd name="T8" fmla="*/ 305 w 611"/>
                <a:gd name="T9" fmla="*/ 611 h 611"/>
                <a:gd name="T10" fmla="*/ 89 w 611"/>
                <a:gd name="T11" fmla="*/ 521 h 611"/>
                <a:gd name="T12" fmla="*/ 0 w 611"/>
                <a:gd name="T13" fmla="*/ 305 h 611"/>
                <a:gd name="T14" fmla="*/ 89 w 611"/>
                <a:gd name="T15" fmla="*/ 90 h 611"/>
                <a:gd name="T16" fmla="*/ 305 w 611"/>
                <a:gd name="T1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7DAD06D5-FC09-4B92-9E16-02A7F541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2008188"/>
              <a:ext cx="684213" cy="682625"/>
            </a:xfrm>
            <a:custGeom>
              <a:avLst/>
              <a:gdLst>
                <a:gd name="T0" fmla="*/ 125 w 251"/>
                <a:gd name="T1" fmla="*/ 0 h 251"/>
                <a:gd name="T2" fmla="*/ 214 w 251"/>
                <a:gd name="T3" fmla="*/ 37 h 251"/>
                <a:gd name="T4" fmla="*/ 251 w 251"/>
                <a:gd name="T5" fmla="*/ 125 h 251"/>
                <a:gd name="T6" fmla="*/ 214 w 251"/>
                <a:gd name="T7" fmla="*/ 214 h 251"/>
                <a:gd name="T8" fmla="*/ 125 w 251"/>
                <a:gd name="T9" fmla="*/ 251 h 251"/>
                <a:gd name="T10" fmla="*/ 37 w 251"/>
                <a:gd name="T11" fmla="*/ 214 h 251"/>
                <a:gd name="T12" fmla="*/ 0 w 251"/>
                <a:gd name="T13" fmla="*/ 125 h 251"/>
                <a:gd name="T14" fmla="*/ 37 w 251"/>
                <a:gd name="T15" fmla="*/ 37 h 251"/>
                <a:gd name="T16" fmla="*/ 125 w 251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07058FAD-5B1A-4AB7-A5AC-02C2E53A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" y="-7938"/>
              <a:ext cx="642938" cy="754063"/>
            </a:xfrm>
            <a:custGeom>
              <a:avLst/>
              <a:gdLst>
                <a:gd name="T0" fmla="*/ 137 w 236"/>
                <a:gd name="T1" fmla="*/ 66 h 277"/>
                <a:gd name="T2" fmla="*/ 0 w 236"/>
                <a:gd name="T3" fmla="*/ 41 h 277"/>
                <a:gd name="T4" fmla="*/ 236 w 236"/>
                <a:gd name="T5" fmla="*/ 277 h 277"/>
                <a:gd name="T6" fmla="*/ 137 w 236"/>
                <a:gd name="T7" fmla="*/ 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35DED7C6-E2D9-4127-B5FF-9C6C63061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" y="103188"/>
              <a:ext cx="755650" cy="642938"/>
            </a:xfrm>
            <a:custGeom>
              <a:avLst/>
              <a:gdLst>
                <a:gd name="T0" fmla="*/ 65 w 277"/>
                <a:gd name="T1" fmla="*/ 137 h 236"/>
                <a:gd name="T2" fmla="*/ 41 w 277"/>
                <a:gd name="T3" fmla="*/ 0 h 236"/>
                <a:gd name="T4" fmla="*/ 277 w 277"/>
                <a:gd name="T5" fmla="*/ 236 h 236"/>
                <a:gd name="T6" fmla="*/ 65 w 277"/>
                <a:gd name="T7" fmla="*/ 13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A5F1819A-E3E0-4CBE-B596-3911A0642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76" y="46038"/>
              <a:ext cx="2305050" cy="2301875"/>
            </a:xfrm>
            <a:prstGeom prst="line">
              <a:avLst/>
            </a:prstGeom>
            <a:noFill/>
            <a:ln w="96838" cap="rnd">
              <a:solidFill>
                <a:srgbClr val="793E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F4898EE5-B422-49B1-85C8-4D09215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D2A07414-214D-440E-9E9F-34B916563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57440-6F52-4ADA-A665-8665EA4BA7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ACF3D7-491C-47D3-9970-181C97BDBA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25B665-10C2-44C5-A880-6444751F35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47E9-9544-4008-B19E-19FCD42F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Техническое задание</a:t>
            </a:r>
            <a:endParaRPr lang="en-US" b="1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B85F9B5-07E6-43B2-BEB0-A5816D1BE1B4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708DD56-5150-4220-B53A-06F3D3F01850}"/>
              </a:ext>
            </a:extLst>
          </p:cNvPr>
          <p:cNvSpPr/>
          <p:nvPr/>
        </p:nvSpPr>
        <p:spPr>
          <a:xfrm>
            <a:off x="762764" y="1979463"/>
            <a:ext cx="3251780" cy="1859825"/>
          </a:xfrm>
          <a:prstGeom prst="roundRect">
            <a:avLst>
              <a:gd name="adj" fmla="val 3536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B0A4A80-EEDC-48C9-80A3-D842654A3395}"/>
              </a:ext>
            </a:extLst>
          </p:cNvPr>
          <p:cNvSpPr/>
          <p:nvPr/>
        </p:nvSpPr>
        <p:spPr>
          <a:xfrm>
            <a:off x="4470110" y="1979463"/>
            <a:ext cx="3251780" cy="1859825"/>
          </a:xfrm>
          <a:prstGeom prst="roundRect">
            <a:avLst>
              <a:gd name="adj" fmla="val 3536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B219234-74C1-4411-9229-E8BD51C2D2E3}"/>
              </a:ext>
            </a:extLst>
          </p:cNvPr>
          <p:cNvSpPr/>
          <p:nvPr/>
        </p:nvSpPr>
        <p:spPr>
          <a:xfrm>
            <a:off x="8171690" y="1977303"/>
            <a:ext cx="3251780" cy="1859825"/>
          </a:xfrm>
          <a:prstGeom prst="roundRect">
            <a:avLst>
              <a:gd name="adj" fmla="val 3536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4A5A46-4C3B-4D6F-8BB9-B54DD5EED2E0}"/>
              </a:ext>
            </a:extLst>
          </p:cNvPr>
          <p:cNvGrpSpPr/>
          <p:nvPr/>
        </p:nvGrpSpPr>
        <p:grpSpPr>
          <a:xfrm>
            <a:off x="1166582" y="2388625"/>
            <a:ext cx="287338" cy="246062"/>
            <a:chOff x="142875" y="1268413"/>
            <a:chExt cx="287338" cy="246062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C95AD0E8-507D-4E80-9982-8A402F4E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38275"/>
              <a:ext cx="287338" cy="76200"/>
            </a:xfrm>
            <a:custGeom>
              <a:avLst/>
              <a:gdLst>
                <a:gd name="T0" fmla="*/ 99 w 105"/>
                <a:gd name="T1" fmla="*/ 0 h 28"/>
                <a:gd name="T2" fmla="*/ 52 w 105"/>
                <a:gd name="T3" fmla="*/ 10 h 28"/>
                <a:gd name="T4" fmla="*/ 5 w 105"/>
                <a:gd name="T5" fmla="*/ 0 h 28"/>
                <a:gd name="T6" fmla="*/ 0 w 105"/>
                <a:gd name="T7" fmla="*/ 8 h 28"/>
                <a:gd name="T8" fmla="*/ 52 w 105"/>
                <a:gd name="T9" fmla="*/ 28 h 28"/>
                <a:gd name="T10" fmla="*/ 105 w 105"/>
                <a:gd name="T11" fmla="*/ 8 h 28"/>
                <a:gd name="T12" fmla="*/ 99 w 10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8">
                  <a:moveTo>
                    <a:pt x="99" y="0"/>
                  </a:moveTo>
                  <a:cubicBezTo>
                    <a:pt x="91" y="6"/>
                    <a:pt x="73" y="10"/>
                    <a:pt x="52" y="10"/>
                  </a:cubicBezTo>
                  <a:cubicBezTo>
                    <a:pt x="32" y="10"/>
                    <a:pt x="14" y="6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9"/>
                    <a:pt x="23" y="28"/>
                    <a:pt x="52" y="28"/>
                  </a:cubicBezTo>
                  <a:cubicBezTo>
                    <a:pt x="81" y="28"/>
                    <a:pt x="105" y="19"/>
                    <a:pt x="105" y="8"/>
                  </a:cubicBezTo>
                  <a:cubicBezTo>
                    <a:pt x="105" y="5"/>
                    <a:pt x="103" y="2"/>
                    <a:pt x="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Freeform 50">
              <a:extLst>
                <a:ext uri="{FF2B5EF4-FFF2-40B4-BE49-F238E27FC236}">
                  <a16:creationId xmlns:a16="http://schemas.microsoft.com/office/drawing/2014/main" id="{F3265C15-1021-4160-8065-E97FBA62F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366838"/>
              <a:ext cx="287338" cy="76200"/>
            </a:xfrm>
            <a:custGeom>
              <a:avLst/>
              <a:gdLst>
                <a:gd name="T0" fmla="*/ 99 w 105"/>
                <a:gd name="T1" fmla="*/ 0 h 28"/>
                <a:gd name="T2" fmla="*/ 52 w 105"/>
                <a:gd name="T3" fmla="*/ 11 h 28"/>
                <a:gd name="T4" fmla="*/ 5 w 105"/>
                <a:gd name="T5" fmla="*/ 0 h 28"/>
                <a:gd name="T6" fmla="*/ 0 w 105"/>
                <a:gd name="T7" fmla="*/ 9 h 28"/>
                <a:gd name="T8" fmla="*/ 52 w 105"/>
                <a:gd name="T9" fmla="*/ 28 h 28"/>
                <a:gd name="T10" fmla="*/ 105 w 105"/>
                <a:gd name="T11" fmla="*/ 9 h 28"/>
                <a:gd name="T12" fmla="*/ 99 w 10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8">
                  <a:moveTo>
                    <a:pt x="99" y="0"/>
                  </a:moveTo>
                  <a:cubicBezTo>
                    <a:pt x="91" y="6"/>
                    <a:pt x="73" y="11"/>
                    <a:pt x="52" y="11"/>
                  </a:cubicBezTo>
                  <a:cubicBezTo>
                    <a:pt x="32" y="11"/>
                    <a:pt x="14" y="6"/>
                    <a:pt x="5" y="0"/>
                  </a:cubicBezTo>
                  <a:cubicBezTo>
                    <a:pt x="2" y="3"/>
                    <a:pt x="0" y="6"/>
                    <a:pt x="0" y="9"/>
                  </a:cubicBezTo>
                  <a:cubicBezTo>
                    <a:pt x="0" y="19"/>
                    <a:pt x="23" y="28"/>
                    <a:pt x="52" y="28"/>
                  </a:cubicBezTo>
                  <a:cubicBezTo>
                    <a:pt x="81" y="28"/>
                    <a:pt x="105" y="19"/>
                    <a:pt x="105" y="9"/>
                  </a:cubicBezTo>
                  <a:cubicBezTo>
                    <a:pt x="105" y="6"/>
                    <a:pt x="103" y="3"/>
                    <a:pt x="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2" name="Oval 51">
              <a:extLst>
                <a:ext uri="{FF2B5EF4-FFF2-40B4-BE49-F238E27FC236}">
                  <a16:creationId xmlns:a16="http://schemas.microsoft.com/office/drawing/2014/main" id="{FB70195D-C957-4955-A63A-44C4D53C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" y="1268413"/>
              <a:ext cx="287338" cy="103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CCD6411-0E78-429D-A47B-9203501928FA}"/>
              </a:ext>
            </a:extLst>
          </p:cNvPr>
          <p:cNvSpPr txBox="1"/>
          <p:nvPr/>
        </p:nvSpPr>
        <p:spPr>
          <a:xfrm>
            <a:off x="1067818" y="2736995"/>
            <a:ext cx="238133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В игре должна быть вертикальная прокрутка, где генерируются платформы. 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64591-19AD-425F-ACAD-B834272A81FA}"/>
              </a:ext>
            </a:extLst>
          </p:cNvPr>
          <p:cNvSpPr txBox="1"/>
          <p:nvPr/>
        </p:nvSpPr>
        <p:spPr>
          <a:xfrm>
            <a:off x="1520105" y="2252893"/>
            <a:ext cx="215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2"/>
                </a:solidFill>
                <a:latin typeface="+mj-lt"/>
              </a:rPr>
              <a:t>Игровая сцена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A9E1F7-3E8F-45C2-BE84-99090C65EBC7}"/>
              </a:ext>
            </a:extLst>
          </p:cNvPr>
          <p:cNvSpPr txBox="1"/>
          <p:nvPr/>
        </p:nvSpPr>
        <p:spPr>
          <a:xfrm>
            <a:off x="4723236" y="2681765"/>
            <a:ext cx="3071986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Игрок управляет персонажем с помощью клавиш (например, стрелок). Персонаж должен прыгать с платформы на платформу.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08BBC-FCB5-467B-9A2D-540175DEE8C7}"/>
              </a:ext>
            </a:extLst>
          </p:cNvPr>
          <p:cNvSpPr txBox="1"/>
          <p:nvPr/>
        </p:nvSpPr>
        <p:spPr>
          <a:xfrm>
            <a:off x="5189818" y="2209409"/>
            <a:ext cx="243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2"/>
                </a:solidFill>
                <a:latin typeface="+mj-lt"/>
              </a:rPr>
              <a:t>Персонаж игрока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5B6BEF-0DE5-4B8B-AEE3-731D96092B18}"/>
              </a:ext>
            </a:extLst>
          </p:cNvPr>
          <p:cNvGrpSpPr/>
          <p:nvPr/>
        </p:nvGrpSpPr>
        <p:grpSpPr>
          <a:xfrm>
            <a:off x="4783074" y="2291571"/>
            <a:ext cx="298450" cy="295275"/>
            <a:chOff x="-1697038" y="-249238"/>
            <a:chExt cx="298450" cy="295275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09CF756A-42F6-4AC2-A2AA-7A668297A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038" y="-109538"/>
              <a:ext cx="196850" cy="155575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20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8198EC33-6220-411C-A0A2-340ABE067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0525" y="-215900"/>
              <a:ext cx="111125" cy="98425"/>
            </a:xfrm>
            <a:custGeom>
              <a:avLst/>
              <a:gdLst>
                <a:gd name="T0" fmla="*/ 31 w 41"/>
                <a:gd name="T1" fmla="*/ 4 h 36"/>
                <a:gd name="T2" fmla="*/ 18 w 41"/>
                <a:gd name="T3" fmla="*/ 0 h 36"/>
                <a:gd name="T4" fmla="*/ 1 w 41"/>
                <a:gd name="T5" fmla="*/ 20 h 36"/>
                <a:gd name="T6" fmla="*/ 21 w 41"/>
                <a:gd name="T7" fmla="*/ 35 h 36"/>
                <a:gd name="T8" fmla="*/ 36 w 41"/>
                <a:gd name="T9" fmla="*/ 25 h 36"/>
                <a:gd name="T10" fmla="*/ 31 w 4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6">
                  <a:moveTo>
                    <a:pt x="31" y="4"/>
                  </a:moveTo>
                  <a:cubicBezTo>
                    <a:pt x="28" y="1"/>
                    <a:pt x="23" y="0"/>
                    <a:pt x="18" y="0"/>
                  </a:cubicBezTo>
                  <a:cubicBezTo>
                    <a:pt x="7" y="1"/>
                    <a:pt x="0" y="10"/>
                    <a:pt x="1" y="20"/>
                  </a:cubicBezTo>
                  <a:cubicBezTo>
                    <a:pt x="2" y="29"/>
                    <a:pt x="11" y="36"/>
                    <a:pt x="21" y="35"/>
                  </a:cubicBezTo>
                  <a:cubicBezTo>
                    <a:pt x="28" y="35"/>
                    <a:pt x="34" y="30"/>
                    <a:pt x="36" y="25"/>
                  </a:cubicBezTo>
                  <a:cubicBezTo>
                    <a:pt x="41" y="12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19793930-12DB-4172-B250-DFC5B8B995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73213" y="-249238"/>
              <a:ext cx="174625" cy="139700"/>
            </a:xfrm>
            <a:custGeom>
              <a:avLst/>
              <a:gdLst>
                <a:gd name="T0" fmla="*/ 42 w 64"/>
                <a:gd name="T1" fmla="*/ 0 h 51"/>
                <a:gd name="T2" fmla="*/ 20 w 64"/>
                <a:gd name="T3" fmla="*/ 0 h 51"/>
                <a:gd name="T4" fmla="*/ 0 w 64"/>
                <a:gd name="T5" fmla="*/ 13 h 51"/>
                <a:gd name="T6" fmla="*/ 8 w 64"/>
                <a:gd name="T7" fmla="*/ 23 h 51"/>
                <a:gd name="T8" fmla="*/ 7 w 64"/>
                <a:gd name="T9" fmla="*/ 39 h 51"/>
                <a:gd name="T10" fmla="*/ 15 w 64"/>
                <a:gd name="T11" fmla="*/ 43 h 51"/>
                <a:gd name="T12" fmla="*/ 8 w 64"/>
                <a:gd name="T13" fmla="*/ 51 h 51"/>
                <a:gd name="T14" fmla="*/ 27 w 64"/>
                <a:gd name="T15" fmla="*/ 44 h 51"/>
                <a:gd name="T16" fmla="*/ 42 w 64"/>
                <a:gd name="T17" fmla="*/ 44 h 51"/>
                <a:gd name="T18" fmla="*/ 64 w 64"/>
                <a:gd name="T19" fmla="*/ 22 h 51"/>
                <a:gd name="T20" fmla="*/ 64 w 64"/>
                <a:gd name="T21" fmla="*/ 21 h 51"/>
                <a:gd name="T22" fmla="*/ 42 w 64"/>
                <a:gd name="T23" fmla="*/ 0 h 51"/>
                <a:gd name="T24" fmla="*/ 48 w 64"/>
                <a:gd name="T25" fmla="*/ 28 h 51"/>
                <a:gd name="T26" fmla="*/ 14 w 64"/>
                <a:gd name="T27" fmla="*/ 28 h 51"/>
                <a:gd name="T28" fmla="*/ 14 w 64"/>
                <a:gd name="T29" fmla="*/ 24 h 51"/>
                <a:gd name="T30" fmla="*/ 48 w 64"/>
                <a:gd name="T31" fmla="*/ 24 h 51"/>
                <a:gd name="T32" fmla="*/ 48 w 64"/>
                <a:gd name="T33" fmla="*/ 28 h 51"/>
                <a:gd name="T34" fmla="*/ 48 w 64"/>
                <a:gd name="T35" fmla="*/ 20 h 51"/>
                <a:gd name="T36" fmla="*/ 14 w 64"/>
                <a:gd name="T37" fmla="*/ 20 h 51"/>
                <a:gd name="T38" fmla="*/ 14 w 64"/>
                <a:gd name="T39" fmla="*/ 15 h 51"/>
                <a:gd name="T40" fmla="*/ 48 w 64"/>
                <a:gd name="T41" fmla="*/ 15 h 51"/>
                <a:gd name="T42" fmla="*/ 48 w 64"/>
                <a:gd name="T4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1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3"/>
                  </a:cubicBezTo>
                  <a:cubicBezTo>
                    <a:pt x="2" y="14"/>
                    <a:pt x="6" y="17"/>
                    <a:pt x="8" y="23"/>
                  </a:cubicBezTo>
                  <a:cubicBezTo>
                    <a:pt x="10" y="28"/>
                    <a:pt x="10" y="35"/>
                    <a:pt x="7" y="39"/>
                  </a:cubicBezTo>
                  <a:cubicBezTo>
                    <a:pt x="9" y="41"/>
                    <a:pt x="11" y="42"/>
                    <a:pt x="15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44"/>
                    <a:pt x="64" y="34"/>
                    <a:pt x="64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"/>
                    <a:pt x="54" y="0"/>
                    <a:pt x="42" y="0"/>
                  </a:cubicBezTo>
                  <a:close/>
                  <a:moveTo>
                    <a:pt x="4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361EA2C-B51A-4EA7-BA93-EDFBC918869D}"/>
              </a:ext>
            </a:extLst>
          </p:cNvPr>
          <p:cNvSpPr txBox="1"/>
          <p:nvPr/>
        </p:nvSpPr>
        <p:spPr>
          <a:xfrm>
            <a:off x="8334810" y="2706486"/>
            <a:ext cx="2706569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Платформы должны появляться случайным образом, с различной скоростью движения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94C0F0-551A-4D84-9EF5-65AA515019AF}"/>
              </a:ext>
            </a:extLst>
          </p:cNvPr>
          <p:cNvSpPr txBox="1"/>
          <p:nvPr/>
        </p:nvSpPr>
        <p:spPr>
          <a:xfrm>
            <a:off x="8923265" y="2252893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18F177-11CE-40F6-AD5A-DF2176A25A42}"/>
              </a:ext>
            </a:extLst>
          </p:cNvPr>
          <p:cNvGrpSpPr/>
          <p:nvPr/>
        </p:nvGrpSpPr>
        <p:grpSpPr>
          <a:xfrm>
            <a:off x="8430796" y="2313420"/>
            <a:ext cx="290513" cy="306388"/>
            <a:chOff x="139700" y="1739900"/>
            <a:chExt cx="290513" cy="306388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15" name="Oval 45">
              <a:extLst>
                <a:ext uri="{FF2B5EF4-FFF2-40B4-BE49-F238E27FC236}">
                  <a16:creationId xmlns:a16="http://schemas.microsoft.com/office/drawing/2014/main" id="{51D9A628-1206-4131-8FA9-A2839158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3" y="192881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1FE82E9-0F13-4572-97D9-5597EE8F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0" y="1819275"/>
              <a:ext cx="290513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2 w 106"/>
                <a:gd name="T7" fmla="*/ 13 h 83"/>
                <a:gd name="T8" fmla="*/ 73 w 106"/>
                <a:gd name="T9" fmla="*/ 26 h 83"/>
                <a:gd name="T10" fmla="*/ 86 w 106"/>
                <a:gd name="T11" fmla="*/ 26 h 83"/>
                <a:gd name="T12" fmla="*/ 89 w 106"/>
                <a:gd name="T13" fmla="*/ 41 h 83"/>
                <a:gd name="T14" fmla="*/ 77 w 106"/>
                <a:gd name="T15" fmla="*/ 67 h 83"/>
                <a:gd name="T16" fmla="*/ 71 w 106"/>
                <a:gd name="T17" fmla="*/ 62 h 83"/>
                <a:gd name="T18" fmla="*/ 60 w 106"/>
                <a:gd name="T19" fmla="*/ 67 h 83"/>
                <a:gd name="T20" fmla="*/ 49 w 106"/>
                <a:gd name="T21" fmla="*/ 62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6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4 w 106"/>
                <a:gd name="T39" fmla="*/ 26 h 83"/>
                <a:gd name="T40" fmla="*/ 21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1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5" y="20"/>
                    <a:pt x="102" y="15"/>
                    <a:pt x="97" y="13"/>
                  </a:cubicBezTo>
                  <a:cubicBezTo>
                    <a:pt x="95" y="15"/>
                    <a:pt x="92" y="16"/>
                    <a:pt x="90" y="16"/>
                  </a:cubicBezTo>
                  <a:cubicBezTo>
                    <a:pt x="87" y="16"/>
                    <a:pt x="84" y="15"/>
                    <a:pt x="82" y="13"/>
                  </a:cubicBezTo>
                  <a:cubicBezTo>
                    <a:pt x="77" y="15"/>
                    <a:pt x="74" y="20"/>
                    <a:pt x="73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89" y="36"/>
                    <a:pt x="89" y="41"/>
                  </a:cubicBezTo>
                  <a:cubicBezTo>
                    <a:pt x="89" y="52"/>
                    <a:pt x="85" y="61"/>
                    <a:pt x="77" y="67"/>
                  </a:cubicBezTo>
                  <a:cubicBezTo>
                    <a:pt x="75" y="65"/>
                    <a:pt x="73" y="64"/>
                    <a:pt x="71" y="62"/>
                  </a:cubicBezTo>
                  <a:cubicBezTo>
                    <a:pt x="68" y="65"/>
                    <a:pt x="64" y="67"/>
                    <a:pt x="60" y="67"/>
                  </a:cubicBezTo>
                  <a:cubicBezTo>
                    <a:pt x="55" y="67"/>
                    <a:pt x="52" y="65"/>
                    <a:pt x="49" y="62"/>
                  </a:cubicBezTo>
                  <a:cubicBezTo>
                    <a:pt x="47" y="64"/>
                    <a:pt x="44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0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4"/>
                    <a:pt x="56" y="5"/>
                    <a:pt x="46" y="0"/>
                  </a:cubicBezTo>
                  <a:cubicBezTo>
                    <a:pt x="43" y="3"/>
                    <a:pt x="38" y="6"/>
                    <a:pt x="32" y="6"/>
                  </a:cubicBezTo>
                  <a:cubicBezTo>
                    <a:pt x="26" y="6"/>
                    <a:pt x="21" y="3"/>
                    <a:pt x="18" y="0"/>
                  </a:cubicBezTo>
                  <a:cubicBezTo>
                    <a:pt x="8" y="5"/>
                    <a:pt x="1" y="14"/>
                    <a:pt x="0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31"/>
                    <a:pt x="21" y="36"/>
                    <a:pt x="21" y="41"/>
                  </a:cubicBezTo>
                  <a:cubicBezTo>
                    <a:pt x="21" y="55"/>
                    <a:pt x="28" y="66"/>
                    <a:pt x="38" y="74"/>
                  </a:cubicBezTo>
                  <a:cubicBezTo>
                    <a:pt x="36" y="77"/>
                    <a:pt x="35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0"/>
                    <a:pt x="83" y="76"/>
                    <a:pt x="82" y="74"/>
                  </a:cubicBezTo>
                  <a:cubicBezTo>
                    <a:pt x="92" y="66"/>
                    <a:pt x="98" y="55"/>
                    <a:pt x="98" y="41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Oval 47">
              <a:extLst>
                <a:ext uri="{FF2B5EF4-FFF2-40B4-BE49-F238E27FC236}">
                  <a16:creationId xmlns:a16="http://schemas.microsoft.com/office/drawing/2014/main" id="{DAF2FFFE-8C5F-42BC-B3BD-6D564A8E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" y="1814513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Oval 48">
              <a:extLst>
                <a:ext uri="{FF2B5EF4-FFF2-40B4-BE49-F238E27FC236}">
                  <a16:creationId xmlns:a16="http://schemas.microsoft.com/office/drawing/2014/main" id="{9888F5FE-100E-4002-B933-CFF384066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" y="1739900"/>
              <a:ext cx="87313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0" name="Rectangle: Rounded Corners 48">
            <a:extLst>
              <a:ext uri="{FF2B5EF4-FFF2-40B4-BE49-F238E27FC236}">
                <a16:creationId xmlns:a16="http://schemas.microsoft.com/office/drawing/2014/main" id="{6AD5B754-7777-77D1-C308-405D161F69F2}"/>
              </a:ext>
            </a:extLst>
          </p:cNvPr>
          <p:cNvSpPr/>
          <p:nvPr/>
        </p:nvSpPr>
        <p:spPr>
          <a:xfrm>
            <a:off x="768530" y="4248449"/>
            <a:ext cx="3251780" cy="1859825"/>
          </a:xfrm>
          <a:prstGeom prst="roundRect">
            <a:avLst>
              <a:gd name="adj" fmla="val 3536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8">
            <a:extLst>
              <a:ext uri="{FF2B5EF4-FFF2-40B4-BE49-F238E27FC236}">
                <a16:creationId xmlns:a16="http://schemas.microsoft.com/office/drawing/2014/main" id="{81259B0E-3A7A-4139-3D86-49DB8ED392A4}"/>
              </a:ext>
            </a:extLst>
          </p:cNvPr>
          <p:cNvGrpSpPr/>
          <p:nvPr/>
        </p:nvGrpSpPr>
        <p:grpSpPr>
          <a:xfrm>
            <a:off x="1166582" y="4659771"/>
            <a:ext cx="287338" cy="246062"/>
            <a:chOff x="142875" y="1268413"/>
            <a:chExt cx="287338" cy="246062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42" name="Freeform 49">
              <a:extLst>
                <a:ext uri="{FF2B5EF4-FFF2-40B4-BE49-F238E27FC236}">
                  <a16:creationId xmlns:a16="http://schemas.microsoft.com/office/drawing/2014/main" id="{A0A60A1A-BA1E-25B8-70D8-7708757D7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38275"/>
              <a:ext cx="287338" cy="76200"/>
            </a:xfrm>
            <a:custGeom>
              <a:avLst/>
              <a:gdLst>
                <a:gd name="T0" fmla="*/ 99 w 105"/>
                <a:gd name="T1" fmla="*/ 0 h 28"/>
                <a:gd name="T2" fmla="*/ 52 w 105"/>
                <a:gd name="T3" fmla="*/ 10 h 28"/>
                <a:gd name="T4" fmla="*/ 5 w 105"/>
                <a:gd name="T5" fmla="*/ 0 h 28"/>
                <a:gd name="T6" fmla="*/ 0 w 105"/>
                <a:gd name="T7" fmla="*/ 8 h 28"/>
                <a:gd name="T8" fmla="*/ 52 w 105"/>
                <a:gd name="T9" fmla="*/ 28 h 28"/>
                <a:gd name="T10" fmla="*/ 105 w 105"/>
                <a:gd name="T11" fmla="*/ 8 h 28"/>
                <a:gd name="T12" fmla="*/ 99 w 10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8">
                  <a:moveTo>
                    <a:pt x="99" y="0"/>
                  </a:moveTo>
                  <a:cubicBezTo>
                    <a:pt x="91" y="6"/>
                    <a:pt x="73" y="10"/>
                    <a:pt x="52" y="10"/>
                  </a:cubicBezTo>
                  <a:cubicBezTo>
                    <a:pt x="32" y="10"/>
                    <a:pt x="14" y="6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9"/>
                    <a:pt x="23" y="28"/>
                    <a:pt x="52" y="28"/>
                  </a:cubicBezTo>
                  <a:cubicBezTo>
                    <a:pt x="81" y="28"/>
                    <a:pt x="105" y="19"/>
                    <a:pt x="105" y="8"/>
                  </a:cubicBezTo>
                  <a:cubicBezTo>
                    <a:pt x="105" y="5"/>
                    <a:pt x="103" y="2"/>
                    <a:pt x="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C40F06B-0833-9F36-B539-DAA0F3DF6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366838"/>
              <a:ext cx="287338" cy="76200"/>
            </a:xfrm>
            <a:custGeom>
              <a:avLst/>
              <a:gdLst>
                <a:gd name="T0" fmla="*/ 99 w 105"/>
                <a:gd name="T1" fmla="*/ 0 h 28"/>
                <a:gd name="T2" fmla="*/ 52 w 105"/>
                <a:gd name="T3" fmla="*/ 11 h 28"/>
                <a:gd name="T4" fmla="*/ 5 w 105"/>
                <a:gd name="T5" fmla="*/ 0 h 28"/>
                <a:gd name="T6" fmla="*/ 0 w 105"/>
                <a:gd name="T7" fmla="*/ 9 h 28"/>
                <a:gd name="T8" fmla="*/ 52 w 105"/>
                <a:gd name="T9" fmla="*/ 28 h 28"/>
                <a:gd name="T10" fmla="*/ 105 w 105"/>
                <a:gd name="T11" fmla="*/ 9 h 28"/>
                <a:gd name="T12" fmla="*/ 99 w 10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8">
                  <a:moveTo>
                    <a:pt x="99" y="0"/>
                  </a:moveTo>
                  <a:cubicBezTo>
                    <a:pt x="91" y="6"/>
                    <a:pt x="73" y="11"/>
                    <a:pt x="52" y="11"/>
                  </a:cubicBezTo>
                  <a:cubicBezTo>
                    <a:pt x="32" y="11"/>
                    <a:pt x="14" y="6"/>
                    <a:pt x="5" y="0"/>
                  </a:cubicBezTo>
                  <a:cubicBezTo>
                    <a:pt x="2" y="3"/>
                    <a:pt x="0" y="6"/>
                    <a:pt x="0" y="9"/>
                  </a:cubicBezTo>
                  <a:cubicBezTo>
                    <a:pt x="0" y="19"/>
                    <a:pt x="23" y="28"/>
                    <a:pt x="52" y="28"/>
                  </a:cubicBezTo>
                  <a:cubicBezTo>
                    <a:pt x="81" y="28"/>
                    <a:pt x="105" y="19"/>
                    <a:pt x="105" y="9"/>
                  </a:cubicBezTo>
                  <a:cubicBezTo>
                    <a:pt x="105" y="6"/>
                    <a:pt x="103" y="3"/>
                    <a:pt x="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4" name="Oval 51">
              <a:extLst>
                <a:ext uri="{FF2B5EF4-FFF2-40B4-BE49-F238E27FC236}">
                  <a16:creationId xmlns:a16="http://schemas.microsoft.com/office/drawing/2014/main" id="{358A87EF-0A6B-67CB-14C9-D06ABC74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" y="1268413"/>
              <a:ext cx="287338" cy="103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A90B1AA-6D87-90BC-AF06-B53242B0FE10}"/>
              </a:ext>
            </a:extLst>
          </p:cNvPr>
          <p:cNvSpPr txBox="1"/>
          <p:nvPr/>
        </p:nvSpPr>
        <p:spPr>
          <a:xfrm>
            <a:off x="1166582" y="4923421"/>
            <a:ext cx="2430058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Игрок получает очки в зависимости от высоты, на которую он поднялся 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56F79-3CAB-9244-6E3A-3B61FAD66A6D}"/>
              </a:ext>
            </a:extLst>
          </p:cNvPr>
          <p:cNvSpPr txBox="1"/>
          <p:nvPr/>
        </p:nvSpPr>
        <p:spPr>
          <a:xfrm>
            <a:off x="1520105" y="4524039"/>
            <a:ext cx="237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2"/>
                </a:solidFill>
                <a:latin typeface="+mj-lt"/>
              </a:rPr>
              <a:t>Система очков: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Rectangle: Rounded Corners 49">
            <a:extLst>
              <a:ext uri="{FF2B5EF4-FFF2-40B4-BE49-F238E27FC236}">
                <a16:creationId xmlns:a16="http://schemas.microsoft.com/office/drawing/2014/main" id="{2AA6E106-9125-4919-BD29-EE4ED47491ED}"/>
              </a:ext>
            </a:extLst>
          </p:cNvPr>
          <p:cNvSpPr/>
          <p:nvPr/>
        </p:nvSpPr>
        <p:spPr>
          <a:xfrm>
            <a:off x="4470110" y="4245757"/>
            <a:ext cx="3251780" cy="1859825"/>
          </a:xfrm>
          <a:prstGeom prst="roundRect">
            <a:avLst>
              <a:gd name="adj" fmla="val 3536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1B6437-15E5-A847-6BF9-63169B2C08BA}"/>
              </a:ext>
            </a:extLst>
          </p:cNvPr>
          <p:cNvSpPr txBox="1"/>
          <p:nvPr/>
        </p:nvSpPr>
        <p:spPr>
          <a:xfrm>
            <a:off x="4723236" y="4867733"/>
            <a:ext cx="267992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В игре должны быть графические элементы: фон, спрайты персонажа, платформ, 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01A155-73B0-DC27-DE5F-F7FAF9BC00CA}"/>
              </a:ext>
            </a:extLst>
          </p:cNvPr>
          <p:cNvSpPr txBox="1"/>
          <p:nvPr/>
        </p:nvSpPr>
        <p:spPr>
          <a:xfrm>
            <a:off x="5221685" y="4476867"/>
            <a:ext cx="24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2"/>
                </a:solidFill>
                <a:latin typeface="+mj-lt"/>
              </a:rPr>
              <a:t>Графика и звуки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57" name="Group 9">
            <a:extLst>
              <a:ext uri="{FF2B5EF4-FFF2-40B4-BE49-F238E27FC236}">
                <a16:creationId xmlns:a16="http://schemas.microsoft.com/office/drawing/2014/main" id="{29156FBA-90D4-3820-1864-6CE7C4D25EF9}"/>
              </a:ext>
            </a:extLst>
          </p:cNvPr>
          <p:cNvGrpSpPr/>
          <p:nvPr/>
        </p:nvGrpSpPr>
        <p:grpSpPr>
          <a:xfrm>
            <a:off x="4783074" y="4557865"/>
            <a:ext cx="298450" cy="295275"/>
            <a:chOff x="-1697038" y="-249238"/>
            <a:chExt cx="298450" cy="295275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DEF65D70-8D9A-188C-9104-F8646613E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038" y="-109538"/>
              <a:ext cx="196850" cy="155575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20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D80AA5FF-6BC8-E05E-428B-6D553856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0525" y="-215900"/>
              <a:ext cx="111125" cy="98425"/>
            </a:xfrm>
            <a:custGeom>
              <a:avLst/>
              <a:gdLst>
                <a:gd name="T0" fmla="*/ 31 w 41"/>
                <a:gd name="T1" fmla="*/ 4 h 36"/>
                <a:gd name="T2" fmla="*/ 18 w 41"/>
                <a:gd name="T3" fmla="*/ 0 h 36"/>
                <a:gd name="T4" fmla="*/ 1 w 41"/>
                <a:gd name="T5" fmla="*/ 20 h 36"/>
                <a:gd name="T6" fmla="*/ 21 w 41"/>
                <a:gd name="T7" fmla="*/ 35 h 36"/>
                <a:gd name="T8" fmla="*/ 36 w 41"/>
                <a:gd name="T9" fmla="*/ 25 h 36"/>
                <a:gd name="T10" fmla="*/ 31 w 4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6">
                  <a:moveTo>
                    <a:pt x="31" y="4"/>
                  </a:moveTo>
                  <a:cubicBezTo>
                    <a:pt x="28" y="1"/>
                    <a:pt x="23" y="0"/>
                    <a:pt x="18" y="0"/>
                  </a:cubicBezTo>
                  <a:cubicBezTo>
                    <a:pt x="7" y="1"/>
                    <a:pt x="0" y="10"/>
                    <a:pt x="1" y="20"/>
                  </a:cubicBezTo>
                  <a:cubicBezTo>
                    <a:pt x="2" y="29"/>
                    <a:pt x="11" y="36"/>
                    <a:pt x="21" y="35"/>
                  </a:cubicBezTo>
                  <a:cubicBezTo>
                    <a:pt x="28" y="35"/>
                    <a:pt x="34" y="30"/>
                    <a:pt x="36" y="25"/>
                  </a:cubicBezTo>
                  <a:cubicBezTo>
                    <a:pt x="41" y="12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FE08287D-B34F-B29C-798D-55740D8D7B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73213" y="-249238"/>
              <a:ext cx="174625" cy="139700"/>
            </a:xfrm>
            <a:custGeom>
              <a:avLst/>
              <a:gdLst>
                <a:gd name="T0" fmla="*/ 42 w 64"/>
                <a:gd name="T1" fmla="*/ 0 h 51"/>
                <a:gd name="T2" fmla="*/ 20 w 64"/>
                <a:gd name="T3" fmla="*/ 0 h 51"/>
                <a:gd name="T4" fmla="*/ 0 w 64"/>
                <a:gd name="T5" fmla="*/ 13 h 51"/>
                <a:gd name="T6" fmla="*/ 8 w 64"/>
                <a:gd name="T7" fmla="*/ 23 h 51"/>
                <a:gd name="T8" fmla="*/ 7 w 64"/>
                <a:gd name="T9" fmla="*/ 39 h 51"/>
                <a:gd name="T10" fmla="*/ 15 w 64"/>
                <a:gd name="T11" fmla="*/ 43 h 51"/>
                <a:gd name="T12" fmla="*/ 8 w 64"/>
                <a:gd name="T13" fmla="*/ 51 h 51"/>
                <a:gd name="T14" fmla="*/ 27 w 64"/>
                <a:gd name="T15" fmla="*/ 44 h 51"/>
                <a:gd name="T16" fmla="*/ 42 w 64"/>
                <a:gd name="T17" fmla="*/ 44 h 51"/>
                <a:gd name="T18" fmla="*/ 64 w 64"/>
                <a:gd name="T19" fmla="*/ 22 h 51"/>
                <a:gd name="T20" fmla="*/ 64 w 64"/>
                <a:gd name="T21" fmla="*/ 21 h 51"/>
                <a:gd name="T22" fmla="*/ 42 w 64"/>
                <a:gd name="T23" fmla="*/ 0 h 51"/>
                <a:gd name="T24" fmla="*/ 48 w 64"/>
                <a:gd name="T25" fmla="*/ 28 h 51"/>
                <a:gd name="T26" fmla="*/ 14 w 64"/>
                <a:gd name="T27" fmla="*/ 28 h 51"/>
                <a:gd name="T28" fmla="*/ 14 w 64"/>
                <a:gd name="T29" fmla="*/ 24 h 51"/>
                <a:gd name="T30" fmla="*/ 48 w 64"/>
                <a:gd name="T31" fmla="*/ 24 h 51"/>
                <a:gd name="T32" fmla="*/ 48 w 64"/>
                <a:gd name="T33" fmla="*/ 28 h 51"/>
                <a:gd name="T34" fmla="*/ 48 w 64"/>
                <a:gd name="T35" fmla="*/ 20 h 51"/>
                <a:gd name="T36" fmla="*/ 14 w 64"/>
                <a:gd name="T37" fmla="*/ 20 h 51"/>
                <a:gd name="T38" fmla="*/ 14 w 64"/>
                <a:gd name="T39" fmla="*/ 15 h 51"/>
                <a:gd name="T40" fmla="*/ 48 w 64"/>
                <a:gd name="T41" fmla="*/ 15 h 51"/>
                <a:gd name="T42" fmla="*/ 48 w 64"/>
                <a:gd name="T4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1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3"/>
                  </a:cubicBezTo>
                  <a:cubicBezTo>
                    <a:pt x="2" y="14"/>
                    <a:pt x="6" y="17"/>
                    <a:pt x="8" y="23"/>
                  </a:cubicBezTo>
                  <a:cubicBezTo>
                    <a:pt x="10" y="28"/>
                    <a:pt x="10" y="35"/>
                    <a:pt x="7" y="39"/>
                  </a:cubicBezTo>
                  <a:cubicBezTo>
                    <a:pt x="9" y="41"/>
                    <a:pt x="11" y="42"/>
                    <a:pt x="15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44"/>
                    <a:pt x="64" y="34"/>
                    <a:pt x="64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"/>
                    <a:pt x="54" y="0"/>
                    <a:pt x="42" y="0"/>
                  </a:cubicBezTo>
                  <a:close/>
                  <a:moveTo>
                    <a:pt x="4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61" name="Rectangle: Rounded Corners 49">
            <a:extLst>
              <a:ext uri="{FF2B5EF4-FFF2-40B4-BE49-F238E27FC236}">
                <a16:creationId xmlns:a16="http://schemas.microsoft.com/office/drawing/2014/main" id="{3DD499DD-883F-28B9-1E64-4AF526789D86}"/>
              </a:ext>
            </a:extLst>
          </p:cNvPr>
          <p:cNvSpPr/>
          <p:nvPr/>
        </p:nvSpPr>
        <p:spPr>
          <a:xfrm>
            <a:off x="8171690" y="4236928"/>
            <a:ext cx="3251780" cy="1859825"/>
          </a:xfrm>
          <a:prstGeom prst="roundRect">
            <a:avLst>
              <a:gd name="adj" fmla="val 3536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9B69B3-D681-15BC-DAB1-693A6F630CFF}"/>
              </a:ext>
            </a:extLst>
          </p:cNvPr>
          <p:cNvSpPr txBox="1"/>
          <p:nvPr/>
        </p:nvSpPr>
        <p:spPr>
          <a:xfrm>
            <a:off x="8430796" y="4862509"/>
            <a:ext cx="1989556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Стартовое меню, отображение рекорда и результатов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A34073-6E32-D51C-656F-D41093B441CE}"/>
              </a:ext>
            </a:extLst>
          </p:cNvPr>
          <p:cNvSpPr txBox="1"/>
          <p:nvPr/>
        </p:nvSpPr>
        <p:spPr>
          <a:xfrm>
            <a:off x="8923265" y="4512518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2"/>
                </a:solidFill>
                <a:latin typeface="+mj-lt"/>
              </a:rPr>
              <a:t>Меню игры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64" name="Group 9">
            <a:extLst>
              <a:ext uri="{FF2B5EF4-FFF2-40B4-BE49-F238E27FC236}">
                <a16:creationId xmlns:a16="http://schemas.microsoft.com/office/drawing/2014/main" id="{84CA9615-63A6-2027-0BBA-D0DDBBD60D0E}"/>
              </a:ext>
            </a:extLst>
          </p:cNvPr>
          <p:cNvGrpSpPr/>
          <p:nvPr/>
        </p:nvGrpSpPr>
        <p:grpSpPr>
          <a:xfrm>
            <a:off x="8484654" y="4549036"/>
            <a:ext cx="298450" cy="295275"/>
            <a:chOff x="-1697038" y="-249238"/>
            <a:chExt cx="298450" cy="295275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E7C0A38F-77ED-DA56-78F2-92E17B7D8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038" y="-109538"/>
              <a:ext cx="196850" cy="155575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20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272CF4F8-F58B-6CCC-776D-1A47F9A4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0525" y="-215900"/>
              <a:ext cx="111125" cy="98425"/>
            </a:xfrm>
            <a:custGeom>
              <a:avLst/>
              <a:gdLst>
                <a:gd name="T0" fmla="*/ 31 w 41"/>
                <a:gd name="T1" fmla="*/ 4 h 36"/>
                <a:gd name="T2" fmla="*/ 18 w 41"/>
                <a:gd name="T3" fmla="*/ 0 h 36"/>
                <a:gd name="T4" fmla="*/ 1 w 41"/>
                <a:gd name="T5" fmla="*/ 20 h 36"/>
                <a:gd name="T6" fmla="*/ 21 w 41"/>
                <a:gd name="T7" fmla="*/ 35 h 36"/>
                <a:gd name="T8" fmla="*/ 36 w 41"/>
                <a:gd name="T9" fmla="*/ 25 h 36"/>
                <a:gd name="T10" fmla="*/ 31 w 4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6">
                  <a:moveTo>
                    <a:pt x="31" y="4"/>
                  </a:moveTo>
                  <a:cubicBezTo>
                    <a:pt x="28" y="1"/>
                    <a:pt x="23" y="0"/>
                    <a:pt x="18" y="0"/>
                  </a:cubicBezTo>
                  <a:cubicBezTo>
                    <a:pt x="7" y="1"/>
                    <a:pt x="0" y="10"/>
                    <a:pt x="1" y="20"/>
                  </a:cubicBezTo>
                  <a:cubicBezTo>
                    <a:pt x="2" y="29"/>
                    <a:pt x="11" y="36"/>
                    <a:pt x="21" y="35"/>
                  </a:cubicBezTo>
                  <a:cubicBezTo>
                    <a:pt x="28" y="35"/>
                    <a:pt x="34" y="30"/>
                    <a:pt x="36" y="25"/>
                  </a:cubicBezTo>
                  <a:cubicBezTo>
                    <a:pt x="41" y="12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79E32532-9C92-A4EE-7C73-F52537976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73213" y="-249238"/>
              <a:ext cx="174625" cy="139700"/>
            </a:xfrm>
            <a:custGeom>
              <a:avLst/>
              <a:gdLst>
                <a:gd name="T0" fmla="*/ 42 w 64"/>
                <a:gd name="T1" fmla="*/ 0 h 51"/>
                <a:gd name="T2" fmla="*/ 20 w 64"/>
                <a:gd name="T3" fmla="*/ 0 h 51"/>
                <a:gd name="T4" fmla="*/ 0 w 64"/>
                <a:gd name="T5" fmla="*/ 13 h 51"/>
                <a:gd name="T6" fmla="*/ 8 w 64"/>
                <a:gd name="T7" fmla="*/ 23 h 51"/>
                <a:gd name="T8" fmla="*/ 7 w 64"/>
                <a:gd name="T9" fmla="*/ 39 h 51"/>
                <a:gd name="T10" fmla="*/ 15 w 64"/>
                <a:gd name="T11" fmla="*/ 43 h 51"/>
                <a:gd name="T12" fmla="*/ 8 w 64"/>
                <a:gd name="T13" fmla="*/ 51 h 51"/>
                <a:gd name="T14" fmla="*/ 27 w 64"/>
                <a:gd name="T15" fmla="*/ 44 h 51"/>
                <a:gd name="T16" fmla="*/ 42 w 64"/>
                <a:gd name="T17" fmla="*/ 44 h 51"/>
                <a:gd name="T18" fmla="*/ 64 w 64"/>
                <a:gd name="T19" fmla="*/ 22 h 51"/>
                <a:gd name="T20" fmla="*/ 64 w 64"/>
                <a:gd name="T21" fmla="*/ 21 h 51"/>
                <a:gd name="T22" fmla="*/ 42 w 64"/>
                <a:gd name="T23" fmla="*/ 0 h 51"/>
                <a:gd name="T24" fmla="*/ 48 w 64"/>
                <a:gd name="T25" fmla="*/ 28 h 51"/>
                <a:gd name="T26" fmla="*/ 14 w 64"/>
                <a:gd name="T27" fmla="*/ 28 h 51"/>
                <a:gd name="T28" fmla="*/ 14 w 64"/>
                <a:gd name="T29" fmla="*/ 24 h 51"/>
                <a:gd name="T30" fmla="*/ 48 w 64"/>
                <a:gd name="T31" fmla="*/ 24 h 51"/>
                <a:gd name="T32" fmla="*/ 48 w 64"/>
                <a:gd name="T33" fmla="*/ 28 h 51"/>
                <a:gd name="T34" fmla="*/ 48 w 64"/>
                <a:gd name="T35" fmla="*/ 20 h 51"/>
                <a:gd name="T36" fmla="*/ 14 w 64"/>
                <a:gd name="T37" fmla="*/ 20 h 51"/>
                <a:gd name="T38" fmla="*/ 14 w 64"/>
                <a:gd name="T39" fmla="*/ 15 h 51"/>
                <a:gd name="T40" fmla="*/ 48 w 64"/>
                <a:gd name="T41" fmla="*/ 15 h 51"/>
                <a:gd name="T42" fmla="*/ 48 w 64"/>
                <a:gd name="T4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1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3"/>
                  </a:cubicBezTo>
                  <a:cubicBezTo>
                    <a:pt x="2" y="14"/>
                    <a:pt x="6" y="17"/>
                    <a:pt x="8" y="23"/>
                  </a:cubicBezTo>
                  <a:cubicBezTo>
                    <a:pt x="10" y="28"/>
                    <a:pt x="10" y="35"/>
                    <a:pt x="7" y="39"/>
                  </a:cubicBezTo>
                  <a:cubicBezTo>
                    <a:pt x="9" y="41"/>
                    <a:pt x="11" y="42"/>
                    <a:pt x="15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44"/>
                    <a:pt x="64" y="34"/>
                    <a:pt x="64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"/>
                    <a:pt x="54" y="0"/>
                    <a:pt x="42" y="0"/>
                  </a:cubicBezTo>
                  <a:close/>
                  <a:moveTo>
                    <a:pt x="4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38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8B4E-8820-4132-A85E-5C1DE6DB76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297C7-FB8A-4C38-8749-41A0AF877CC4}"/>
              </a:ext>
            </a:extLst>
          </p:cNvPr>
          <p:cNvSpPr/>
          <p:nvPr/>
        </p:nvSpPr>
        <p:spPr>
          <a:xfrm>
            <a:off x="0" y="0"/>
            <a:ext cx="12192000" cy="3638550"/>
          </a:xfrm>
          <a:prstGeom prst="rect">
            <a:avLst/>
          </a:prstGeom>
          <a:solidFill>
            <a:schemeClr val="tx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2FA14-3004-49BE-A2DD-9568FB340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4209" y="396607"/>
            <a:ext cx="8601240" cy="1079568"/>
          </a:xfrm>
        </p:spPr>
        <p:txBody>
          <a:bodyPr>
            <a:normAutofit fontScale="92500"/>
          </a:bodyPr>
          <a:lstStyle/>
          <a:p>
            <a:r>
              <a:rPr lang="ru-RU" b="1" dirty="0">
                <a:solidFill>
                  <a:schemeClr val="bg2"/>
                </a:solidFill>
              </a:rPr>
              <a:t>НЕ ВМЕСТИЛОСЬ</a:t>
            </a:r>
            <a:r>
              <a:rPr lang="en-US" b="1" dirty="0">
                <a:solidFill>
                  <a:schemeClr val="bg2"/>
                </a:solidFill>
              </a:rPr>
              <a:t>, </a:t>
            </a:r>
            <a:r>
              <a:rPr lang="ru-RU" b="1" dirty="0">
                <a:solidFill>
                  <a:schemeClr val="bg2"/>
                </a:solidFill>
              </a:rPr>
              <a:t>НО...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93A617-48B3-44E2-B2D2-1A86E225AD11}"/>
              </a:ext>
            </a:extLst>
          </p:cNvPr>
          <p:cNvSpPr/>
          <p:nvPr/>
        </p:nvSpPr>
        <p:spPr>
          <a:xfrm>
            <a:off x="2034209" y="1749991"/>
            <a:ext cx="8601240" cy="2679965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Игра должна увеличивать сложность по мере того, как игрок поднимается выше. Например, платформы могут спустя некоторое время перемещаться по горизонтальной оси.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ru-RU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004046-4BC8-CA94-7CAE-7382AC5D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6" y="3912366"/>
            <a:ext cx="10971032" cy="26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8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6">
            <a:extLst>
              <a:ext uri="{FF2B5EF4-FFF2-40B4-BE49-F238E27FC236}">
                <a16:creationId xmlns:a16="http://schemas.microsoft.com/office/drawing/2014/main" id="{8A7C009F-BC26-4C6C-9CE1-A06FF51C8E58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CB1F-0790-4999-9117-5FA43E676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4209" y="2889216"/>
            <a:ext cx="8123582" cy="1079568"/>
          </a:xfrm>
        </p:spPr>
        <p:txBody>
          <a:bodyPr/>
          <a:lstStyle/>
          <a:p>
            <a:r>
              <a:rPr lang="ru-RU" b="1" dirty="0"/>
              <a:t>Практика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839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517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Open Sans</vt:lpstr>
      <vt:lpstr>Times New Roman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Азат Хайруллин</cp:lastModifiedBy>
  <cp:revision>106</cp:revision>
  <dcterms:created xsi:type="dcterms:W3CDTF">2018-11-06T13:28:40Z</dcterms:created>
  <dcterms:modified xsi:type="dcterms:W3CDTF">2024-12-23T10:00:25Z</dcterms:modified>
</cp:coreProperties>
</file>