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9" r:id="rId9"/>
    <p:sldId id="279" r:id="rId10"/>
    <p:sldId id="281" r:id="rId11"/>
    <p:sldId id="270" r:id="rId12"/>
    <p:sldId id="280" r:id="rId13"/>
    <p:sldId id="265" r:id="rId14"/>
    <p:sldId id="272" r:id="rId15"/>
    <p:sldId id="282" r:id="rId16"/>
    <p:sldId id="283" r:id="rId17"/>
    <p:sldId id="284" r:id="rId18"/>
    <p:sldId id="285" r:id="rId19"/>
    <p:sldId id="286" r:id="rId20"/>
    <p:sldId id="288" r:id="rId2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A02C13-AEFC-42D4-9558-021BFEA925B5}" type="datetimeFigureOut">
              <a:rPr lang="uk-UA" smtClean="0"/>
              <a:pPr/>
              <a:t>11.12.2021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B6856E7-64A1-457D-ACDA-868EAAFAC9D5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23928" y="3717032"/>
            <a:ext cx="4824536" cy="1600200"/>
          </a:xfrm>
        </p:spPr>
        <p:txBody>
          <a:bodyPr/>
          <a:lstStyle/>
          <a:p>
            <a:r>
              <a:rPr lang="ru-RU" dirty="0" err="1"/>
              <a:t>Учень</a:t>
            </a:r>
            <a:r>
              <a:rPr lang="ru-RU" dirty="0"/>
              <a:t> </a:t>
            </a:r>
            <a:r>
              <a:rPr lang="ru-RU" dirty="0" err="1"/>
              <a:t>групи</a:t>
            </a:r>
            <a:r>
              <a:rPr lang="ru-RU" dirty="0"/>
              <a:t> ГМ21-1</a:t>
            </a:r>
          </a:p>
          <a:p>
            <a:r>
              <a:rPr lang="ru-RU"/>
              <a:t>Крук Тимур</a:t>
            </a: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itchFamily="2" charset="-79"/>
              </a:rPr>
              <a:t>Мова програмування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Python</a:t>
            </a:r>
            <a:endParaRPr lang="uk-UA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Переведення типів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700808"/>
            <a:ext cx="7772400" cy="4318992"/>
          </a:xfrm>
        </p:spPr>
        <p:txBody>
          <a:bodyPr>
            <a:normAutofit fontScale="70000" lnSpcReduction="20000"/>
          </a:bodyPr>
          <a:lstStyle/>
          <a:p>
            <a:r>
              <a:rPr lang="uk-UA" dirty="0"/>
              <a:t>Для перетворення будь-якого значення на ціле число використовують функцію </a:t>
            </a:r>
            <a:r>
              <a:rPr lang="en-US" b="1" dirty="0" err="1"/>
              <a:t>int</a:t>
            </a:r>
            <a:r>
              <a:rPr lang="en-US" b="1" dirty="0"/>
              <a:t>()</a:t>
            </a:r>
            <a:r>
              <a:rPr lang="ru-RU" b="1" dirty="0"/>
              <a:t>: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&gt;&gt;&gt;</a:t>
            </a:r>
            <a:r>
              <a:rPr lang="en-US" b="1" dirty="0"/>
              <a:t> a=61.7    # a – </a:t>
            </a:r>
            <a:r>
              <a:rPr lang="uk-UA" b="1" dirty="0"/>
              <a:t>дійсне число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&gt;&gt;&gt;</a:t>
            </a:r>
            <a:r>
              <a:rPr lang="en-US" b="1" dirty="0"/>
              <a:t> b=</a:t>
            </a:r>
            <a:r>
              <a:rPr lang="en-US" b="1" dirty="0" err="1">
                <a:solidFill>
                  <a:srgbClr val="CC00FF"/>
                </a:solidFill>
              </a:rPr>
              <a:t>int</a:t>
            </a:r>
            <a:r>
              <a:rPr lang="en-US" b="1" dirty="0"/>
              <a:t>(a)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61</a:t>
            </a:r>
          </a:p>
          <a:p>
            <a:r>
              <a:rPr lang="uk-UA" dirty="0"/>
              <a:t>Для перетворення будь-якого значення на дійсне число використовують функцію </a:t>
            </a:r>
            <a:r>
              <a:rPr lang="en-US" b="1" dirty="0"/>
              <a:t>float()</a:t>
            </a:r>
            <a:r>
              <a:rPr lang="ru-RU" b="1" dirty="0"/>
              <a:t>: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&gt;&gt;&gt;</a:t>
            </a:r>
            <a:r>
              <a:rPr lang="en-US" b="1" dirty="0"/>
              <a:t> a=</a:t>
            </a:r>
            <a:r>
              <a:rPr lang="en-US" b="1" dirty="0">
                <a:solidFill>
                  <a:srgbClr val="00B050"/>
                </a:solidFill>
              </a:rPr>
              <a:t>‘45’</a:t>
            </a:r>
            <a:r>
              <a:rPr lang="en-US" b="1" dirty="0"/>
              <a:t>    # a – </a:t>
            </a:r>
            <a:r>
              <a:rPr lang="uk-UA" b="1" dirty="0"/>
              <a:t>рядок тексту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&gt;&gt;&gt;</a:t>
            </a:r>
            <a:r>
              <a:rPr lang="en-US" b="1" dirty="0"/>
              <a:t> b= </a:t>
            </a:r>
            <a:r>
              <a:rPr lang="en-US" b="1" dirty="0">
                <a:solidFill>
                  <a:srgbClr val="CC00FF"/>
                </a:solidFill>
              </a:rPr>
              <a:t>float</a:t>
            </a:r>
            <a:r>
              <a:rPr lang="en-US" b="1" dirty="0"/>
              <a:t>(a)</a:t>
            </a:r>
            <a:endParaRPr lang="uk-UA" b="1" dirty="0"/>
          </a:p>
          <a:p>
            <a:pPr>
              <a:buNone/>
            </a:pPr>
            <a:r>
              <a:rPr lang="uk-UA" b="1" dirty="0">
                <a:solidFill>
                  <a:srgbClr val="0070C0"/>
                </a:solidFill>
              </a:rPr>
              <a:t>45.0</a:t>
            </a:r>
          </a:p>
          <a:p>
            <a:r>
              <a:rPr lang="uk-UA" dirty="0"/>
              <a:t>Для перетворення будь-якого значення у рядок використовують функцію </a:t>
            </a:r>
            <a:r>
              <a:rPr lang="en-US" b="1" dirty="0" err="1"/>
              <a:t>str</a:t>
            </a:r>
            <a:r>
              <a:rPr lang="en-US" b="1" dirty="0"/>
              <a:t>()</a:t>
            </a:r>
            <a:r>
              <a:rPr lang="ru-RU" b="1" dirty="0"/>
              <a:t>:</a:t>
            </a: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&gt;&gt;&gt;</a:t>
            </a:r>
            <a:r>
              <a:rPr lang="en-US" b="1" dirty="0"/>
              <a:t> a=56    # a – </a:t>
            </a:r>
            <a:r>
              <a:rPr lang="uk-UA" b="1" dirty="0"/>
              <a:t>ціле число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&gt;&gt;&gt;</a:t>
            </a:r>
            <a:r>
              <a:rPr lang="en-US" b="1" dirty="0"/>
              <a:t> b= </a:t>
            </a:r>
            <a:r>
              <a:rPr lang="en-US" b="1" dirty="0" err="1">
                <a:solidFill>
                  <a:srgbClr val="CC00FF"/>
                </a:solidFill>
              </a:rPr>
              <a:t>str</a:t>
            </a:r>
            <a:r>
              <a:rPr lang="en-US" b="1" dirty="0"/>
              <a:t>(a)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‘56’</a:t>
            </a:r>
            <a:endParaRPr lang="ru-RU" b="1" dirty="0"/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endParaRPr lang="uk-UA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Введення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uk-UA" dirty="0"/>
              <a:t>Функція для запиту інформації у користувача</a:t>
            </a:r>
          </a:p>
          <a:p>
            <a:pPr algn="ctr">
              <a:buNone/>
            </a:pPr>
            <a:endParaRPr lang="uk-UA" b="1" dirty="0"/>
          </a:p>
          <a:p>
            <a:pPr algn="ctr">
              <a:buNone/>
            </a:pPr>
            <a:r>
              <a:rPr lang="en-US" b="1" dirty="0"/>
              <a:t>input</a:t>
            </a:r>
            <a:r>
              <a:rPr lang="en-US" dirty="0"/>
              <a:t>(“</a:t>
            </a:r>
            <a:r>
              <a:rPr lang="uk-UA" dirty="0"/>
              <a:t>Повідомлення</a:t>
            </a:r>
            <a:r>
              <a:rPr lang="en-US" dirty="0"/>
              <a:t>”)</a:t>
            </a:r>
            <a:endParaRPr lang="uk-UA" dirty="0"/>
          </a:p>
          <a:p>
            <a:pPr algn="ctr">
              <a:buNone/>
            </a:pPr>
            <a:endParaRPr lang="uk-UA" dirty="0"/>
          </a:p>
          <a:p>
            <a:pPr algn="ctr">
              <a:buNone/>
            </a:pPr>
            <a:r>
              <a:rPr lang="uk-UA" dirty="0" err="1"/>
              <a:t>Присвоємо</a:t>
            </a:r>
            <a:r>
              <a:rPr lang="uk-UA" dirty="0"/>
              <a:t> значення функції змінній а:</a:t>
            </a:r>
          </a:p>
          <a:p>
            <a:pPr algn="ctr">
              <a:buNone/>
            </a:pPr>
            <a:endParaRPr lang="uk-UA" b="1" dirty="0"/>
          </a:p>
          <a:p>
            <a:pPr algn="ctr">
              <a:buNone/>
            </a:pPr>
            <a:r>
              <a:rPr lang="uk-UA" b="1" dirty="0"/>
              <a:t>а=</a:t>
            </a:r>
            <a:r>
              <a:rPr lang="en-US" b="1" dirty="0" err="1"/>
              <a:t>int</a:t>
            </a:r>
            <a:r>
              <a:rPr lang="en-US" b="1" dirty="0"/>
              <a:t>(input</a:t>
            </a:r>
            <a:r>
              <a:rPr lang="en-US" dirty="0"/>
              <a:t>(“</a:t>
            </a:r>
            <a:r>
              <a:rPr lang="uk-UA" dirty="0"/>
              <a:t>Введіть а:</a:t>
            </a:r>
            <a:r>
              <a:rPr lang="en-US" dirty="0"/>
              <a:t>”))</a:t>
            </a:r>
            <a:endParaRPr lang="uk-UA" dirty="0"/>
          </a:p>
          <a:p>
            <a:pPr algn="ctr">
              <a:buNone/>
            </a:pPr>
            <a:r>
              <a:rPr lang="uk-UA" b="1" dirty="0"/>
              <a:t>а=</a:t>
            </a:r>
            <a:r>
              <a:rPr lang="en-US" b="1" dirty="0"/>
              <a:t>float(input</a:t>
            </a:r>
            <a:r>
              <a:rPr lang="en-US" dirty="0"/>
              <a:t>(“</a:t>
            </a:r>
            <a:r>
              <a:rPr lang="uk-UA" dirty="0"/>
              <a:t>Введіть а:</a:t>
            </a:r>
            <a:r>
              <a:rPr lang="en-US" dirty="0"/>
              <a:t>”))</a:t>
            </a:r>
            <a:endParaRPr lang="uk-UA" dirty="0"/>
          </a:p>
          <a:p>
            <a:pPr algn="ctr">
              <a:buNone/>
            </a:pPr>
            <a:r>
              <a:rPr lang="uk-UA" b="1" dirty="0"/>
              <a:t>а=</a:t>
            </a:r>
            <a:r>
              <a:rPr lang="en-US" b="1" dirty="0" err="1"/>
              <a:t>str</a:t>
            </a:r>
            <a:r>
              <a:rPr lang="en-US" b="1" dirty="0"/>
              <a:t>(input</a:t>
            </a:r>
            <a:r>
              <a:rPr lang="en-US" dirty="0"/>
              <a:t>(“</a:t>
            </a:r>
            <a:r>
              <a:rPr lang="uk-UA" dirty="0"/>
              <a:t>Введіть а:</a:t>
            </a:r>
            <a:r>
              <a:rPr lang="en-US" dirty="0"/>
              <a:t>”))</a:t>
            </a:r>
            <a:endParaRPr lang="uk-UA" dirty="0"/>
          </a:p>
          <a:p>
            <a:pPr algn="ctr">
              <a:buNone/>
            </a:pPr>
            <a:endParaRPr lang="uk-UA" dirty="0"/>
          </a:p>
          <a:p>
            <a:pPr algn="ctr"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Виведення даних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uk-UA" dirty="0"/>
              <a:t> Що стосується виведення даних, то існує наступна функція</a:t>
            </a:r>
          </a:p>
          <a:p>
            <a:pPr algn="ctr">
              <a:buNone/>
            </a:pPr>
            <a:r>
              <a:rPr lang="en-US" b="1" dirty="0"/>
              <a:t>print()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uk-UA" dirty="0"/>
              <a:t>Наприклад:</a:t>
            </a:r>
          </a:p>
          <a:p>
            <a:pPr algn="ctr">
              <a:buNone/>
            </a:pPr>
            <a:r>
              <a:rPr lang="en-US" b="1" dirty="0"/>
              <a:t>print(‘Hello world!’)</a:t>
            </a:r>
            <a:endParaRPr lang="uk-UA" b="1" dirty="0"/>
          </a:p>
          <a:p>
            <a:pPr algn="ctr">
              <a:buNone/>
            </a:pPr>
            <a:r>
              <a:rPr lang="en-US" b="1" dirty="0"/>
              <a:t>print(</a:t>
            </a:r>
            <a:r>
              <a:rPr lang="uk-UA" b="1" dirty="0"/>
              <a:t>а</a:t>
            </a:r>
            <a:r>
              <a:rPr lang="en-US" b="1" dirty="0"/>
              <a:t>)</a:t>
            </a:r>
            <a:endParaRPr lang="uk-UA" b="1" dirty="0"/>
          </a:p>
          <a:p>
            <a:pPr algn="ctr">
              <a:buNone/>
            </a:pPr>
            <a:r>
              <a:rPr lang="en-US" b="1" dirty="0"/>
              <a:t>print(</a:t>
            </a:r>
            <a:r>
              <a:rPr lang="uk-UA" b="1" dirty="0"/>
              <a:t>а,</a:t>
            </a:r>
            <a:r>
              <a:rPr lang="en-US" b="1" dirty="0"/>
              <a:t>b)</a:t>
            </a:r>
            <a:endParaRPr lang="uk-UA" b="1" dirty="0"/>
          </a:p>
          <a:p>
            <a:pPr algn="ctr">
              <a:buNone/>
            </a:pPr>
            <a:endParaRPr lang="uk-UA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755576" y="1412776"/>
            <a:ext cx="7772400" cy="4067944"/>
          </a:xfrm>
        </p:spPr>
        <p:txBody>
          <a:bodyPr/>
          <a:lstStyle/>
          <a:p>
            <a:pPr>
              <a:buNone/>
            </a:pPr>
            <a:r>
              <a:rPr lang="uk-UA" dirty="0"/>
              <a:t>Перейдіть по меню ОС, знайдіть </a:t>
            </a:r>
            <a:r>
              <a:rPr lang="en-US" dirty="0"/>
              <a:t>IDLE </a:t>
            </a:r>
            <a:r>
              <a:rPr lang="uk-UA" dirty="0"/>
              <a:t>десь під </a:t>
            </a:r>
            <a:r>
              <a:rPr lang="en-US" dirty="0"/>
              <a:t>Python 3.x </a:t>
            </a:r>
            <a:r>
              <a:rPr lang="uk-UA" dirty="0"/>
              <a:t>і запустіть його. Це те, що ви повинні бачити: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endParaRPr lang="uk-UA" dirty="0"/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dirty="0"/>
              <a:t>Далі створимо новий файл </a:t>
            </a:r>
            <a:r>
              <a:rPr lang="en-US" dirty="0"/>
              <a:t>Python (File---&gt; New File )</a:t>
            </a:r>
            <a:endParaRPr lang="uk-U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4147" t="5532" r="46044" b="74781"/>
          <a:stretch>
            <a:fillRect/>
          </a:stretch>
        </p:blipFill>
        <p:spPr bwMode="auto">
          <a:xfrm>
            <a:off x="2663280" y="2420888"/>
            <a:ext cx="64807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Перша програма на</a:t>
            </a:r>
            <a:r>
              <a:rPr lang="en-US" dirty="0"/>
              <a:t> Python</a:t>
            </a:r>
            <a:endParaRPr lang="uk-U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Перша програма на</a:t>
            </a:r>
            <a:r>
              <a:rPr lang="en-US" dirty="0"/>
              <a:t> Python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uk-UA" dirty="0"/>
              <a:t>Спочатку попросимо ввести користувача будь-яке число,  а потім виведемо лише цілу частину від даного числа, тобто переведемо дійсне число у ціле.</a:t>
            </a:r>
          </a:p>
          <a:p>
            <a:pPr algn="ctr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a=</a:t>
            </a:r>
            <a:r>
              <a:rPr lang="en-US" dirty="0">
                <a:solidFill>
                  <a:srgbClr val="CC00FF"/>
                </a:solidFill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CC00FF"/>
                </a:solidFill>
              </a:rPr>
              <a:t>input</a:t>
            </a:r>
            <a:r>
              <a:rPr lang="en-US" dirty="0"/>
              <a:t>())    </a:t>
            </a:r>
            <a:r>
              <a:rPr lang="en-US" sz="2000" dirty="0">
                <a:solidFill>
                  <a:srgbClr val="FF0000"/>
                </a:solidFill>
              </a:rPr>
              <a:t>#</a:t>
            </a:r>
            <a:r>
              <a:rPr lang="uk-UA" sz="2000" dirty="0">
                <a:solidFill>
                  <a:srgbClr val="FF0000"/>
                </a:solidFill>
              </a:rPr>
              <a:t>конструкція введення даних користувачем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CC00FF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>
                <a:solidFill>
                  <a:srgbClr val="CC00FF"/>
                </a:solidFill>
              </a:rPr>
              <a:t>int</a:t>
            </a:r>
            <a:r>
              <a:rPr lang="en-US" dirty="0"/>
              <a:t>(a))   </a:t>
            </a:r>
            <a:r>
              <a:rPr lang="en-US" sz="2000" dirty="0">
                <a:solidFill>
                  <a:srgbClr val="FF0000"/>
                </a:solidFill>
              </a:rPr>
              <a:t>#</a:t>
            </a:r>
            <a:r>
              <a:rPr lang="uk-UA" sz="2000" dirty="0">
                <a:solidFill>
                  <a:srgbClr val="FF0000"/>
                </a:solidFill>
              </a:rPr>
              <a:t>конструкція виводу цілої частини від числа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13316" name="Picture 4" descr="D:\11 школа\Програмування 8 клас\Зображення\Мал.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653136"/>
            <a:ext cx="5573953" cy="14401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Практичні завдання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l="28498" t="56572" r="21693" b="27531"/>
          <a:stretch>
            <a:fillRect/>
          </a:stretch>
        </p:blipFill>
        <p:spPr bwMode="auto">
          <a:xfrm>
            <a:off x="971600" y="1988840"/>
            <a:ext cx="762437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28530" t="25723" r="23294" b="61919"/>
          <a:stretch>
            <a:fillRect/>
          </a:stretch>
        </p:blipFill>
        <p:spPr bwMode="auto">
          <a:xfrm>
            <a:off x="1043608" y="3933056"/>
            <a:ext cx="7344816" cy="105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31840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Завдання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3848" y="33569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Завдання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dirty="0"/>
              <a:t>Робота з цілими та дійсними числами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323528" y="1484784"/>
          <a:ext cx="2793504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Додавання “+”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а=5</a:t>
                      </a:r>
                    </a:p>
                    <a:p>
                      <a:r>
                        <a:rPr lang="en-US" dirty="0"/>
                        <a:t>b=3</a:t>
                      </a:r>
                    </a:p>
                    <a:p>
                      <a:r>
                        <a:rPr lang="en-US" dirty="0"/>
                        <a:t>c=</a:t>
                      </a:r>
                      <a:r>
                        <a:rPr lang="uk-UA" dirty="0"/>
                        <a:t>а</a:t>
                      </a:r>
                      <a:r>
                        <a:rPr lang="en-US" dirty="0"/>
                        <a:t>+b</a:t>
                      </a:r>
                    </a:p>
                    <a:p>
                      <a:r>
                        <a:rPr lang="en-US" dirty="0"/>
                        <a:t>print(c)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Віднімання “-”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а=5</a:t>
                      </a:r>
                    </a:p>
                    <a:p>
                      <a:r>
                        <a:rPr lang="en-US" dirty="0"/>
                        <a:t>b=3</a:t>
                      </a:r>
                    </a:p>
                    <a:p>
                      <a:r>
                        <a:rPr lang="en-US" dirty="0"/>
                        <a:t>c=</a:t>
                      </a:r>
                      <a:r>
                        <a:rPr lang="uk-UA" dirty="0"/>
                        <a:t>а-</a:t>
                      </a:r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/>
                        <a:t>print(c)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Множення “*”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а=5</a:t>
                      </a:r>
                    </a:p>
                    <a:p>
                      <a:r>
                        <a:rPr lang="en-US" dirty="0"/>
                        <a:t>b=3</a:t>
                      </a:r>
                    </a:p>
                    <a:p>
                      <a:r>
                        <a:rPr lang="en-US" dirty="0"/>
                        <a:t>c=</a:t>
                      </a:r>
                      <a:r>
                        <a:rPr lang="uk-UA" dirty="0"/>
                        <a:t>а*</a:t>
                      </a:r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/>
                        <a:t>print(c)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Содержимое 3"/>
          <p:cNvGraphicFramePr>
            <a:graphicFrameLocks/>
          </p:cNvGraphicFramePr>
          <p:nvPr/>
        </p:nvGraphicFramePr>
        <p:xfrm>
          <a:off x="3290664" y="1484784"/>
          <a:ext cx="2793504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Ділення “/”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а=5</a:t>
                      </a:r>
                    </a:p>
                    <a:p>
                      <a:r>
                        <a:rPr lang="en-US" dirty="0"/>
                        <a:t>b=3</a:t>
                      </a:r>
                      <a:r>
                        <a:rPr lang="uk-UA" dirty="0"/>
                        <a:t>  </a:t>
                      </a:r>
                      <a:r>
                        <a:rPr lang="en-US" dirty="0"/>
                        <a:t>#b</a:t>
                      </a:r>
                      <a:r>
                        <a:rPr lang="uk-UA" dirty="0"/>
                        <a:t> не дорівнює 0</a:t>
                      </a:r>
                      <a:endParaRPr lang="en-US" dirty="0"/>
                    </a:p>
                    <a:p>
                      <a:r>
                        <a:rPr lang="en-US" dirty="0"/>
                        <a:t>c=</a:t>
                      </a:r>
                      <a:r>
                        <a:rPr lang="uk-UA" dirty="0"/>
                        <a:t>а/</a:t>
                      </a:r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/>
                        <a:t>print(c)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Піднесення до </a:t>
                      </a:r>
                      <a:r>
                        <a:rPr lang="uk-UA" dirty="0" err="1"/>
                        <a:t>степення“</a:t>
                      </a:r>
                      <a:r>
                        <a:rPr lang="uk-UA" dirty="0"/>
                        <a:t>**”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а=5</a:t>
                      </a:r>
                    </a:p>
                    <a:p>
                      <a:r>
                        <a:rPr lang="en-US" dirty="0"/>
                        <a:t>b=3</a:t>
                      </a:r>
                    </a:p>
                    <a:p>
                      <a:r>
                        <a:rPr lang="en-US" dirty="0"/>
                        <a:t>c=</a:t>
                      </a:r>
                      <a:r>
                        <a:rPr lang="uk-UA" dirty="0"/>
                        <a:t>а**</a:t>
                      </a:r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/>
                        <a:t>print(c)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Ділення на </a:t>
                      </a:r>
                      <a:r>
                        <a:rPr lang="uk-UA" dirty="0" err="1"/>
                        <a:t>ціло</a:t>
                      </a:r>
                      <a:r>
                        <a:rPr lang="uk-UA" dirty="0"/>
                        <a:t> “//”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а=5</a:t>
                      </a:r>
                    </a:p>
                    <a:p>
                      <a:r>
                        <a:rPr lang="en-US" dirty="0"/>
                        <a:t>b=3</a:t>
                      </a:r>
                      <a:r>
                        <a:rPr lang="uk-UA" dirty="0"/>
                        <a:t>   </a:t>
                      </a:r>
                      <a:r>
                        <a:rPr lang="en-US" dirty="0"/>
                        <a:t>#b</a:t>
                      </a:r>
                      <a:r>
                        <a:rPr lang="uk-UA" dirty="0"/>
                        <a:t> не дорівнює 0</a:t>
                      </a:r>
                      <a:endParaRPr lang="en-US" dirty="0"/>
                    </a:p>
                    <a:p>
                      <a:r>
                        <a:rPr lang="en-US" dirty="0"/>
                        <a:t>c=</a:t>
                      </a:r>
                      <a:r>
                        <a:rPr lang="uk-UA" dirty="0"/>
                        <a:t>а//</a:t>
                      </a:r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/>
                        <a:t>print(c)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Содержимое 3"/>
          <p:cNvGraphicFramePr>
            <a:graphicFrameLocks/>
          </p:cNvGraphicFramePr>
          <p:nvPr/>
        </p:nvGraphicFramePr>
        <p:xfrm>
          <a:off x="6084168" y="2996952"/>
          <a:ext cx="27935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Залишок від ділення “%”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а=5</a:t>
                      </a:r>
                    </a:p>
                    <a:p>
                      <a:r>
                        <a:rPr lang="en-US" dirty="0"/>
                        <a:t>b=3</a:t>
                      </a:r>
                      <a:r>
                        <a:rPr lang="uk-UA" dirty="0"/>
                        <a:t>  </a:t>
                      </a:r>
                      <a:r>
                        <a:rPr lang="en-US" dirty="0"/>
                        <a:t>#b</a:t>
                      </a:r>
                      <a:r>
                        <a:rPr lang="uk-UA" dirty="0"/>
                        <a:t> не дорівнює 0</a:t>
                      </a:r>
                      <a:endParaRPr lang="en-US" dirty="0"/>
                    </a:p>
                    <a:p>
                      <a:r>
                        <a:rPr lang="en-US" dirty="0"/>
                        <a:t>c=</a:t>
                      </a:r>
                      <a:r>
                        <a:rPr lang="uk-UA" dirty="0"/>
                        <a:t>а%</a:t>
                      </a:r>
                      <a:r>
                        <a:rPr lang="en-US" dirty="0"/>
                        <a:t>b</a:t>
                      </a:r>
                    </a:p>
                    <a:p>
                      <a:r>
                        <a:rPr lang="en-US" dirty="0"/>
                        <a:t>print(c)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899592" y="1484784"/>
            <a:ext cx="7772400" cy="1800200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uk-UA" dirty="0"/>
              <a:t>Простий калькулятор для цілих чисел. На вході маємо 2 числа, програма виведе їх суму, різницю, добуток, частку першого на друге та другого на перше. Ускладнюється задача тим, що  буде виводитися не тільки результат, а й сама дія з числами і </a:t>
            </a:r>
            <a:r>
              <a:rPr lang="uk-UA"/>
              <a:t>після знака </a:t>
            </a:r>
            <a:r>
              <a:rPr lang="uk-UA" dirty="0"/>
              <a:t>дорівнює результат.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l="22410" t="27188" r="31229" b="40328"/>
          <a:stretch>
            <a:fillRect/>
          </a:stretch>
        </p:blipFill>
        <p:spPr bwMode="auto">
          <a:xfrm>
            <a:off x="395536" y="3212976"/>
            <a:ext cx="8042741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dirty="0"/>
              <a:t>Вбудовані функції для роботи з числами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26838" t="69515" r="28334" b="18673"/>
          <a:stretch>
            <a:fillRect/>
          </a:stretch>
        </p:blipFill>
        <p:spPr bwMode="auto">
          <a:xfrm>
            <a:off x="395536" y="1628800"/>
            <a:ext cx="826291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 l="26756" t="19485" r="24542" b="53937"/>
          <a:stretch>
            <a:fillRect/>
          </a:stretch>
        </p:blipFill>
        <p:spPr bwMode="auto">
          <a:xfrm>
            <a:off x="323528" y="2780928"/>
            <a:ext cx="844893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Дії з рядком тексту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Додавання тексту</a:t>
            </a:r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endParaRPr lang="uk-UA" dirty="0"/>
          </a:p>
          <a:p>
            <a:r>
              <a:rPr lang="uk-UA" dirty="0"/>
              <a:t>Дублювання тексту</a:t>
            </a:r>
          </a:p>
          <a:p>
            <a:endParaRPr lang="uk-UA" dirty="0"/>
          </a:p>
          <a:p>
            <a:pPr>
              <a:buNone/>
            </a:pPr>
            <a:endParaRPr lang="uk-UA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 l="22690" t="41140" r="64027" b="45078"/>
          <a:stretch>
            <a:fillRect/>
          </a:stretch>
        </p:blipFill>
        <p:spPr bwMode="auto">
          <a:xfrm>
            <a:off x="2915816" y="2060848"/>
            <a:ext cx="246884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 l="22674" t="48031" r="65566" b="37818"/>
          <a:stretch>
            <a:fillRect/>
          </a:stretch>
        </p:blipFill>
        <p:spPr bwMode="auto">
          <a:xfrm>
            <a:off x="2915816" y="4581128"/>
            <a:ext cx="244827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k-UA" b="1" dirty="0"/>
              <a:t>Що таке </a:t>
            </a:r>
            <a:r>
              <a:rPr lang="en-US" b="1" dirty="0"/>
              <a:t>Python?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2492896"/>
            <a:ext cx="7772400" cy="3526904"/>
          </a:xfrm>
        </p:spPr>
        <p:txBody>
          <a:bodyPr/>
          <a:lstStyle/>
          <a:p>
            <a:pPr algn="ctr">
              <a:buNone/>
            </a:pPr>
            <a:r>
              <a:rPr lang="ru-RU" dirty="0" err="1"/>
              <a:t>Python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широко </a:t>
            </a:r>
            <a:r>
              <a:rPr lang="ru-RU" dirty="0" err="1"/>
              <a:t>використовувана</a:t>
            </a:r>
            <a:r>
              <a:rPr lang="ru-RU" dirty="0"/>
              <a:t>, </a:t>
            </a:r>
            <a:r>
              <a:rPr lang="ru-RU" dirty="0" err="1"/>
              <a:t>інтерпретована</a:t>
            </a:r>
            <a:r>
              <a:rPr lang="ru-RU" dirty="0"/>
              <a:t>, </a:t>
            </a:r>
            <a:r>
              <a:rPr lang="ru-RU" dirty="0" err="1"/>
              <a:t>об’єктно-орієнтована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та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високого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динамічною</a:t>
            </a:r>
            <a:r>
              <a:rPr lang="ru-RU" dirty="0"/>
              <a:t> семантикою,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загального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76872"/>
            <a:ext cx="7772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Дякую за увагу!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0"/>
            <a:ext cx="7772400" cy="11430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k-UA" b="1" dirty="0"/>
              <a:t>Що робить </a:t>
            </a:r>
            <a:r>
              <a:rPr lang="en-US" b="1" dirty="0"/>
              <a:t>Python </a:t>
            </a:r>
            <a:r>
              <a:rPr lang="uk-UA" b="1" dirty="0"/>
              <a:t>особливим?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6912768" cy="5400600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його </a:t>
            </a:r>
            <a:r>
              <a:rPr lang="uk-UA" b="1" dirty="0"/>
              <a:t>легко  вивчити</a:t>
            </a:r>
            <a:r>
              <a:rPr lang="uk-UA" dirty="0"/>
              <a:t> - час , необхідний , щоб </a:t>
            </a:r>
            <a:r>
              <a:rPr lang="uk-UA" dirty="0" err="1"/>
              <a:t>вичити</a:t>
            </a:r>
            <a:r>
              <a:rPr lang="uk-UA" dirty="0"/>
              <a:t> </a:t>
            </a:r>
            <a:r>
              <a:rPr lang="en-US" dirty="0"/>
              <a:t>Python </a:t>
            </a:r>
            <a:r>
              <a:rPr lang="uk-UA" dirty="0"/>
              <a:t>коротший, ніж для багатьох інших мов; </a:t>
            </a:r>
          </a:p>
          <a:p>
            <a:r>
              <a:rPr lang="uk-UA" dirty="0"/>
              <a:t>його </a:t>
            </a:r>
            <a:r>
              <a:rPr lang="uk-UA" b="1" dirty="0"/>
              <a:t>легко викладати</a:t>
            </a:r>
            <a:r>
              <a:rPr lang="uk-UA" dirty="0"/>
              <a:t> - навантаження на навчання менше, ніж потрібно для інших мов; це означає, що вчитель може більше акцентувати увагу на загальних (незалежних від мови) методиках програмування, не витрачаючи енергію на екзотичні хитрощі, дивні винятки та незрозумілі правила;</a:t>
            </a:r>
          </a:p>
          <a:p>
            <a:r>
              <a:rPr lang="uk-UA" dirty="0"/>
              <a:t>його </a:t>
            </a:r>
            <a:r>
              <a:rPr lang="uk-UA" b="1" dirty="0"/>
              <a:t>легко використовувати</a:t>
            </a:r>
            <a:r>
              <a:rPr lang="uk-UA" dirty="0"/>
              <a:t> для написання нового програмного забезпечення - часто можна швидше писати код під час використання </a:t>
            </a:r>
            <a:r>
              <a:rPr lang="en-US" dirty="0"/>
              <a:t>Python;</a:t>
            </a:r>
          </a:p>
          <a:p>
            <a:r>
              <a:rPr lang="uk-UA" dirty="0"/>
              <a:t>його  </a:t>
            </a:r>
            <a:r>
              <a:rPr lang="uk-UA" b="1" dirty="0"/>
              <a:t>легко зрозуміти</a:t>
            </a:r>
            <a:r>
              <a:rPr lang="uk-UA" dirty="0"/>
              <a:t> - також часто швидше зрозуміти чужий код , якщо він написаний на </a:t>
            </a:r>
            <a:r>
              <a:rPr lang="en-US" dirty="0"/>
              <a:t>Python;</a:t>
            </a:r>
          </a:p>
          <a:p>
            <a:r>
              <a:rPr lang="uk-UA" dirty="0"/>
              <a:t>його  </a:t>
            </a:r>
            <a:r>
              <a:rPr lang="uk-UA" b="1" dirty="0"/>
              <a:t>легко отримати, встановити та розгорнути</a:t>
            </a:r>
            <a:r>
              <a:rPr lang="uk-UA" dirty="0"/>
              <a:t> - </a:t>
            </a:r>
            <a:r>
              <a:rPr lang="en-US" dirty="0"/>
              <a:t>Python </a:t>
            </a:r>
            <a:r>
              <a:rPr lang="uk-UA" dirty="0"/>
              <a:t>безкоштовний, відкритий та </a:t>
            </a:r>
            <a:r>
              <a:rPr lang="uk-UA" dirty="0" err="1"/>
              <a:t>багатоплатформний</a:t>
            </a:r>
            <a:r>
              <a:rPr lang="uk-UA" dirty="0"/>
              <a:t>; не всі мови можуть цим похвалитися.</a:t>
            </a:r>
          </a:p>
          <a:p>
            <a:pPr>
              <a:buNone/>
            </a:pP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60044" t="25219" r="15052" b="30485"/>
          <a:stretch>
            <a:fillRect/>
          </a:stretch>
        </p:blipFill>
        <p:spPr bwMode="auto">
          <a:xfrm>
            <a:off x="6804248" y="4149080"/>
            <a:ext cx="1835696" cy="18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uk-UA" b="1" dirty="0"/>
              <a:t>Де ми можемо бачити </a:t>
            </a:r>
            <a:r>
              <a:rPr lang="en-US" b="1" dirty="0"/>
              <a:t>Python </a:t>
            </a:r>
            <a:r>
              <a:rPr lang="uk-UA" b="1" dirty="0"/>
              <a:t>в дії?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844824"/>
            <a:ext cx="84204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uk-UA" dirty="0"/>
              <a:t>Ми зустрічаємося з </a:t>
            </a:r>
            <a:r>
              <a:rPr lang="en-US" dirty="0"/>
              <a:t>Python</a:t>
            </a:r>
            <a:r>
              <a:rPr lang="uk-UA" dirty="0"/>
              <a:t> щодня і майже скрізь. Він широко використовується для впровадження складних </a:t>
            </a:r>
            <a:r>
              <a:rPr lang="uk-UA" b="1" dirty="0" err="1"/>
              <a:t>Інтернет-сервісів</a:t>
            </a:r>
            <a:r>
              <a:rPr lang="uk-UA" b="1" dirty="0"/>
              <a:t>,</a:t>
            </a:r>
            <a:r>
              <a:rPr lang="uk-UA" dirty="0"/>
              <a:t> таких як пошукові системи, хмарне зберігання та інструменти, соціальні медіа тощо. </a:t>
            </a:r>
          </a:p>
          <a:p>
            <a:pPr>
              <a:buNone/>
            </a:pP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62257" t="26203" r="16159" b="36391"/>
          <a:stretch>
            <a:fillRect/>
          </a:stretch>
        </p:blipFill>
        <p:spPr bwMode="auto">
          <a:xfrm>
            <a:off x="5364088" y="3861048"/>
            <a:ext cx="2808312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k-UA" b="1" dirty="0"/>
              <a:t>Існує більше ніж один </a:t>
            </a:r>
            <a:r>
              <a:rPr lang="en-US" b="1" dirty="0"/>
              <a:t>Python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uk-UA" dirty="0"/>
              <a:t>Існує два основних види </a:t>
            </a:r>
            <a:r>
              <a:rPr lang="en-US" dirty="0"/>
              <a:t>Python, </a:t>
            </a:r>
            <a:r>
              <a:rPr lang="uk-UA" dirty="0"/>
              <a:t>що називається </a:t>
            </a:r>
            <a:r>
              <a:rPr lang="en-US" dirty="0"/>
              <a:t>Python 2 </a:t>
            </a:r>
            <a:r>
              <a:rPr lang="uk-UA" dirty="0"/>
              <a:t>та </a:t>
            </a:r>
            <a:r>
              <a:rPr lang="en-US" dirty="0"/>
              <a:t>Python 3.</a:t>
            </a:r>
          </a:p>
          <a:p>
            <a:pPr algn="ctr">
              <a:buNone/>
            </a:pPr>
            <a:r>
              <a:rPr lang="en-US" dirty="0"/>
              <a:t>Python 2 - </a:t>
            </a:r>
            <a:r>
              <a:rPr lang="uk-UA" dirty="0"/>
              <a:t>це старша версія оригінального </a:t>
            </a:r>
            <a:r>
              <a:rPr lang="en-US" dirty="0"/>
              <a:t>Python. </a:t>
            </a:r>
            <a:endParaRPr lang="uk-UA" dirty="0"/>
          </a:p>
          <a:p>
            <a:pPr algn="ctr">
              <a:buNone/>
            </a:pPr>
            <a:r>
              <a:rPr lang="en-US" b="1" dirty="0"/>
              <a:t>Python 3 - </a:t>
            </a:r>
            <a:r>
              <a:rPr lang="uk-UA" b="1" dirty="0"/>
              <a:t>це новіша (точніше, поточна) версія мови. Він проходить свій власний шлях еволюції, створюючи власні стандарти та звички.</a:t>
            </a:r>
            <a:endParaRPr lang="uk-UA" dirty="0"/>
          </a:p>
          <a:p>
            <a:pPr>
              <a:buNone/>
            </a:pPr>
            <a:endParaRPr lang="uk-U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63917" t="25219" r="17819" b="43282"/>
          <a:stretch>
            <a:fillRect/>
          </a:stretch>
        </p:blipFill>
        <p:spPr bwMode="auto">
          <a:xfrm>
            <a:off x="6156176" y="4221088"/>
            <a:ext cx="237626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b="1" dirty="0"/>
              <a:t>Завантаження та встановлення </a:t>
            </a:r>
            <a:r>
              <a:rPr lang="en-US" b="1" dirty="0"/>
              <a:t>Python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4547" b="11782"/>
          <a:stretch>
            <a:fillRect/>
          </a:stretch>
        </p:blipFill>
        <p:spPr bwMode="auto">
          <a:xfrm>
            <a:off x="179512" y="1412776"/>
            <a:ext cx="872512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uk-UA" b="1" dirty="0"/>
              <a:t>Початок роботи з </a:t>
            </a:r>
            <a:r>
              <a:rPr lang="en-US" b="1" dirty="0"/>
              <a:t>Python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39552" y="1700808"/>
            <a:ext cx="8280920" cy="446449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розпочати</a:t>
            </a:r>
            <a:r>
              <a:rPr lang="ru-RU" dirty="0"/>
              <a:t> свою роботу, вам </a:t>
            </a:r>
            <a:r>
              <a:rPr lang="ru-RU" dirty="0" err="1"/>
              <a:t>потрібні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:</a:t>
            </a:r>
          </a:p>
          <a:p>
            <a:r>
              <a:rPr lang="ru-RU" b="1" dirty="0"/>
              <a:t>редактор</a:t>
            </a:r>
            <a:r>
              <a:rPr lang="ru-RU" dirty="0"/>
              <a:t> , </a:t>
            </a:r>
            <a:r>
              <a:rPr lang="ru-RU" dirty="0" err="1"/>
              <a:t>який</a:t>
            </a:r>
            <a:r>
              <a:rPr lang="ru-RU" dirty="0"/>
              <a:t> буде </a:t>
            </a:r>
            <a:r>
              <a:rPr lang="ru-RU" dirty="0" err="1"/>
              <a:t>підтримувати</a:t>
            </a:r>
            <a:r>
              <a:rPr lang="ru-RU" dirty="0"/>
              <a:t> вас у </a:t>
            </a:r>
            <a:r>
              <a:rPr lang="ru-RU" dirty="0" err="1"/>
              <a:t>написанні</a:t>
            </a:r>
            <a:r>
              <a:rPr lang="ru-RU" dirty="0"/>
              <a:t> </a:t>
            </a:r>
            <a:r>
              <a:rPr lang="ru-RU" dirty="0" err="1"/>
              <a:t>коди</a:t>
            </a:r>
            <a:r>
              <a:rPr lang="ru-RU" dirty="0"/>
              <a:t> (</a:t>
            </a:r>
            <a:r>
              <a:rPr lang="ru-RU" dirty="0" err="1"/>
              <a:t>він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спеціальні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</a:t>
            </a:r>
            <a:r>
              <a:rPr lang="ru-RU" dirty="0" err="1"/>
              <a:t>недоступні</a:t>
            </a:r>
            <a:r>
              <a:rPr lang="ru-RU" dirty="0"/>
              <a:t> в </a:t>
            </a:r>
            <a:r>
              <a:rPr lang="ru-RU" dirty="0" err="1"/>
              <a:t>простих</a:t>
            </a:r>
            <a:r>
              <a:rPr lang="ru-RU" dirty="0"/>
              <a:t> </a:t>
            </a:r>
            <a:r>
              <a:rPr lang="ru-RU" dirty="0" err="1"/>
              <a:t>інструментах</a:t>
            </a:r>
            <a:r>
              <a:rPr lang="ru-RU" dirty="0"/>
              <a:t>); </a:t>
            </a:r>
            <a:r>
              <a:rPr lang="ru-RU" dirty="0" err="1"/>
              <a:t>цей</a:t>
            </a:r>
            <a:r>
              <a:rPr lang="ru-RU" dirty="0"/>
              <a:t> </a:t>
            </a:r>
            <a:r>
              <a:rPr lang="ru-RU" dirty="0" err="1"/>
              <a:t>спеціалізований</a:t>
            </a:r>
            <a:r>
              <a:rPr lang="ru-RU" dirty="0"/>
              <a:t> редактор </a:t>
            </a:r>
            <a:r>
              <a:rPr lang="ru-RU" dirty="0" err="1"/>
              <a:t>дасть</a:t>
            </a:r>
            <a:r>
              <a:rPr lang="ru-RU" dirty="0"/>
              <a:t> вам </a:t>
            </a:r>
            <a:r>
              <a:rPr lang="ru-RU" dirty="0" err="1"/>
              <a:t>більше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ru-RU" dirty="0" err="1"/>
              <a:t>стандартне</a:t>
            </a:r>
            <a:r>
              <a:rPr lang="ru-RU" dirty="0"/>
              <a:t> </a:t>
            </a:r>
            <a:r>
              <a:rPr lang="ru-RU" dirty="0" err="1"/>
              <a:t>обладнання</a:t>
            </a:r>
            <a:r>
              <a:rPr lang="ru-RU" dirty="0"/>
              <a:t> ОС;</a:t>
            </a:r>
          </a:p>
          <a:p>
            <a:r>
              <a:rPr lang="ru-RU" b="1" dirty="0"/>
              <a:t>консоль</a:t>
            </a:r>
            <a:r>
              <a:rPr lang="ru-RU" dirty="0"/>
              <a:t> , 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запустити</a:t>
            </a:r>
            <a:r>
              <a:rPr lang="ru-RU" dirty="0"/>
              <a:t> </a:t>
            </a:r>
            <a:r>
              <a:rPr lang="ru-RU" dirty="0" err="1"/>
              <a:t>знову</a:t>
            </a:r>
            <a:r>
              <a:rPr lang="ru-RU" dirty="0"/>
              <a:t> написаний код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зупинити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примусово</a:t>
            </a:r>
            <a:r>
              <a:rPr lang="ru-RU" dirty="0"/>
              <a:t> , коли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виходить</a:t>
            </a:r>
            <a:r>
              <a:rPr lang="ru-RU" dirty="0"/>
              <a:t> </a:t>
            </a:r>
            <a:r>
              <a:rPr lang="ru-RU" dirty="0" err="1"/>
              <a:t>з-під</a:t>
            </a:r>
            <a:r>
              <a:rPr lang="ru-RU" dirty="0"/>
              <a:t> контролю;</a:t>
            </a:r>
          </a:p>
          <a:p>
            <a:r>
              <a:rPr lang="ru-RU" dirty="0" err="1"/>
              <a:t>інструмент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назвою</a:t>
            </a:r>
            <a:r>
              <a:rPr lang="ru-RU" dirty="0"/>
              <a:t> </a:t>
            </a:r>
            <a:r>
              <a:rPr lang="ru-RU" b="1" dirty="0" err="1"/>
              <a:t>налагоджувач</a:t>
            </a:r>
            <a:r>
              <a:rPr lang="ru-RU" dirty="0"/>
              <a:t> , </a:t>
            </a:r>
            <a:r>
              <a:rPr lang="ru-RU" dirty="0" err="1"/>
              <a:t>здатний</a:t>
            </a:r>
            <a:r>
              <a:rPr lang="ru-RU" dirty="0"/>
              <a:t> </a:t>
            </a:r>
            <a:r>
              <a:rPr lang="ru-RU" dirty="0" err="1"/>
              <a:t>запускати</a:t>
            </a:r>
            <a:r>
              <a:rPr lang="ru-RU" dirty="0"/>
              <a:t> ваш код </a:t>
            </a:r>
            <a:r>
              <a:rPr lang="ru-RU" dirty="0" err="1"/>
              <a:t>покроково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вам </a:t>
            </a:r>
            <a:r>
              <a:rPr lang="ru-RU" dirty="0" err="1"/>
              <a:t>перевіряти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в </a:t>
            </a:r>
            <a:r>
              <a:rPr lang="ru-RU" dirty="0" err="1"/>
              <a:t>кожен</a:t>
            </a:r>
            <a:r>
              <a:rPr lang="ru-RU" dirty="0"/>
              <a:t> момент </a:t>
            </a:r>
            <a:r>
              <a:rPr lang="ru-RU" dirty="0" err="1"/>
              <a:t>виконання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uk-UA" dirty="0"/>
              <a:t>Окрім безлічі корисних компонентів, стандартна установка </a:t>
            </a:r>
            <a:r>
              <a:rPr lang="en-US" dirty="0"/>
              <a:t>Python 3 </a:t>
            </a:r>
            <a:r>
              <a:rPr lang="uk-UA" dirty="0"/>
              <a:t>містить дуже просту, але надзвичайно корисну програму під назвою </a:t>
            </a:r>
            <a:r>
              <a:rPr lang="en-US" dirty="0"/>
              <a:t>IDLE.</a:t>
            </a:r>
          </a:p>
          <a:p>
            <a:r>
              <a:rPr lang="en-US" b="1" dirty="0"/>
              <a:t>IDLE</a:t>
            </a:r>
            <a:r>
              <a:rPr lang="en-US" dirty="0"/>
              <a:t> - </a:t>
            </a:r>
            <a:r>
              <a:rPr lang="uk-UA" dirty="0"/>
              <a:t>абревіатура: інтегроване середовище розвитку та навчання.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Змінні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Змінна</a:t>
            </a:r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/>
              <a:t>– </a:t>
            </a:r>
            <a:r>
              <a:rPr lang="uk-UA" i="1" dirty="0"/>
              <a:t>це математична величина, яка має свою назву  та певне значення, яке може змінюватися залежно від умов задачі.</a:t>
            </a:r>
          </a:p>
          <a:p>
            <a:pPr>
              <a:buNone/>
            </a:pPr>
            <a:r>
              <a:rPr lang="uk-UA" dirty="0"/>
              <a:t>Назва змінної  може складатися з </a:t>
            </a:r>
            <a:r>
              <a:rPr lang="uk-UA" i="1" dirty="0"/>
              <a:t>латинських великих та малих літер, може містити  цифри та знак нижнього пробілу.</a:t>
            </a:r>
            <a:r>
              <a:rPr lang="en-US" dirty="0"/>
              <a:t> </a:t>
            </a:r>
            <a:r>
              <a:rPr lang="en-US" b="1" dirty="0"/>
              <a:t>Sum,  sUm1, Ukr_88, a, A</a:t>
            </a:r>
          </a:p>
          <a:p>
            <a:pPr>
              <a:buNone/>
            </a:pPr>
            <a:r>
              <a:rPr lang="uk-UA" dirty="0"/>
              <a:t>Щоб надати значення змінній, потрібно після назви змінної поставити знак “=” та ввести її значення.</a:t>
            </a:r>
          </a:p>
          <a:p>
            <a:pPr>
              <a:buNone/>
            </a:pPr>
            <a:r>
              <a:rPr lang="en-US" b="1" dirty="0"/>
              <a:t>Sum</a:t>
            </a:r>
            <a:r>
              <a:rPr lang="uk-UA" b="1" dirty="0"/>
              <a:t>=12+17; </a:t>
            </a:r>
            <a:r>
              <a:rPr lang="en-US" b="1" dirty="0"/>
              <a:t>a</a:t>
            </a:r>
            <a:r>
              <a:rPr lang="uk-UA" b="1" dirty="0"/>
              <a:t>=5; </a:t>
            </a:r>
            <a:r>
              <a:rPr lang="en-US" b="1" dirty="0"/>
              <a:t>a</a:t>
            </a:r>
            <a:r>
              <a:rPr lang="uk-UA" b="1" dirty="0"/>
              <a:t>=2</a:t>
            </a:r>
            <a:r>
              <a:rPr lang="en-US" b="1" dirty="0"/>
              <a:t>+b.</a:t>
            </a:r>
          </a:p>
          <a:p>
            <a:pPr>
              <a:buNone/>
            </a:pPr>
            <a:r>
              <a:rPr lang="uk-UA" dirty="0"/>
              <a:t>Якщо значення змінної текст, то він береться у лапки (</a:t>
            </a:r>
            <a:r>
              <a:rPr lang="en-US" dirty="0"/>
              <a:t>‘’</a:t>
            </a:r>
            <a:r>
              <a:rPr lang="uk-UA" dirty="0"/>
              <a:t>). </a:t>
            </a:r>
            <a:r>
              <a:rPr lang="en-US" b="1" dirty="0"/>
              <a:t>A</a:t>
            </a:r>
            <a:r>
              <a:rPr lang="uk-UA" b="1" dirty="0"/>
              <a:t>= </a:t>
            </a:r>
            <a:r>
              <a:rPr lang="en-US" b="1" dirty="0"/>
              <a:t>‘Hello world!’</a:t>
            </a:r>
            <a:endParaRPr lang="en-US" dirty="0"/>
          </a:p>
          <a:p>
            <a:pPr>
              <a:buNone/>
            </a:pPr>
            <a:endParaRPr lang="uk-UA" b="1" dirty="0"/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uk-UA" dirty="0"/>
              <a:t>Прості типи даних </a:t>
            </a:r>
            <a:r>
              <a:rPr lang="en-US" dirty="0"/>
              <a:t>Python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uk-UA" dirty="0"/>
              <a:t>Тип даних визначає множину допустимих значень змінної.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1265" t="52781" r="32762" b="12766"/>
          <a:stretch>
            <a:fillRect/>
          </a:stretch>
        </p:blipFill>
        <p:spPr bwMode="auto">
          <a:xfrm>
            <a:off x="683568" y="2348880"/>
            <a:ext cx="7992888" cy="430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2309</TotalTime>
  <Words>985</Words>
  <Application>Microsoft Office PowerPoint</Application>
  <PresentationFormat>Экран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Aharoni</vt:lpstr>
      <vt:lpstr>Calibri</vt:lpstr>
      <vt:lpstr>Cambria</vt:lpstr>
      <vt:lpstr>Franklin Gothic Book</vt:lpstr>
      <vt:lpstr>Perpetua</vt:lpstr>
      <vt:lpstr>Wingdings 2</vt:lpstr>
      <vt:lpstr>Справедливость</vt:lpstr>
      <vt:lpstr>Мова програмування Python</vt:lpstr>
      <vt:lpstr>Що таке Python?</vt:lpstr>
      <vt:lpstr>Що робить Python особливим?</vt:lpstr>
      <vt:lpstr>Де ми можемо бачити Python в дії?</vt:lpstr>
      <vt:lpstr>Існує більше ніж один Python</vt:lpstr>
      <vt:lpstr>Завантаження та встановлення Python</vt:lpstr>
      <vt:lpstr>Початок роботи з Python</vt:lpstr>
      <vt:lpstr>Змінні</vt:lpstr>
      <vt:lpstr>Прості типи даних Python</vt:lpstr>
      <vt:lpstr>Переведення типів даних</vt:lpstr>
      <vt:lpstr>Введення даних</vt:lpstr>
      <vt:lpstr>Виведення даних</vt:lpstr>
      <vt:lpstr>Перша програма на Python</vt:lpstr>
      <vt:lpstr>Перша програма на Python</vt:lpstr>
      <vt:lpstr>Практичні завдання</vt:lpstr>
      <vt:lpstr>Робота з цілими та дійсними числами</vt:lpstr>
      <vt:lpstr>Задача</vt:lpstr>
      <vt:lpstr>Вбудовані функції для роботи з числами</vt:lpstr>
      <vt:lpstr>Дії з рядком тексту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Sheva</dc:creator>
  <cp:lastModifiedBy>WellDone</cp:lastModifiedBy>
  <cp:revision>50</cp:revision>
  <dcterms:created xsi:type="dcterms:W3CDTF">2020-01-06T20:02:52Z</dcterms:created>
  <dcterms:modified xsi:type="dcterms:W3CDTF">2021-12-11T21:00:44Z</dcterms:modified>
</cp:coreProperties>
</file>